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275" r:id="rId4"/>
    <p:sldId id="269" r:id="rId5"/>
    <p:sldId id="270" r:id="rId6"/>
    <p:sldId id="276" r:id="rId7"/>
    <p:sldId id="272" r:id="rId8"/>
    <p:sldId id="277" r:id="rId9"/>
    <p:sldId id="27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E19E-814E-4153-9452-9273172E36A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2A84C-EB85-4C1E-9780-5B0A81AB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9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morning afternoon evenin</a:t>
            </a:r>
            <a:r>
              <a:rPr lang="en-GB" baseline="0" dirty="0" smtClean="0"/>
              <a:t>g or night wherever you are and whatever time it is, you’re very welcome to Student Wellbeing’s professional skills module on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Mastery.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 per the introduction video we hope to provide you with some hints and tips on developing your own personal wellbeing whilst </a:t>
            </a:r>
            <a:r>
              <a:rPr lang="en-GB" baseline="0" dirty="0" err="1" smtClean="0"/>
              <a:t>developming</a:t>
            </a:r>
            <a:r>
              <a:rPr lang="en-GB" baseline="0" dirty="0" smtClean="0"/>
              <a:t> a growth </a:t>
            </a:r>
            <a:r>
              <a:rPr lang="en-GB" baseline="0" dirty="0" err="1" smtClean="0"/>
              <a:t>mindset</a:t>
            </a:r>
            <a:r>
              <a:rPr lang="en-GB" baseline="0" dirty="0" smtClean="0"/>
              <a:t> for your student journey ahead,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1AC53-E2F4-4A1C-84E6-40BA9234E2D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84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FE46-AC8B-44E4-8066-0EDB3EF119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3FE46-AC8B-44E4-8066-0EDB3EF119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9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3FB40-323A-4EC2-B566-CBF9E8F53F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0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5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2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8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2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7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5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7940-6486-419C-A80B-8D446456841C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FDB1-2372-464B-9445-C2B595747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wellbeing@qub.ac.u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mailto:studentadvice@qub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andsupport.qub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ccommodation@qub.ac.u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2153" y="3017520"/>
            <a:ext cx="4218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      Student Wellbeing </a:t>
            </a:r>
          </a:p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Ciara Harkin </a:t>
            </a:r>
          </a:p>
          <a:p>
            <a:pPr algn="ctr"/>
            <a:r>
              <a:rPr lang="en-GB" sz="3200" i="1" dirty="0" smtClean="0">
                <a:solidFill>
                  <a:srgbClr val="FF0000"/>
                </a:solidFill>
              </a:rPr>
              <a:t>Wellbeing Advisor (</a:t>
            </a:r>
            <a:r>
              <a:rPr lang="en-GB" sz="3200" i="1" dirty="0" smtClean="0">
                <a:solidFill>
                  <a:srgbClr val="FF0000"/>
                </a:solidFill>
              </a:rPr>
              <a:t>Team Lead)</a:t>
            </a:r>
            <a:endParaRPr lang="en-GB" sz="32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34" y="5775158"/>
            <a:ext cx="2363356" cy="8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429162"/>
            <a:ext cx="13400314" cy="7494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0288" y="-63796"/>
            <a:ext cx="6237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Bitter"/>
              </a:rPr>
              <a:t>CONNECT</a:t>
            </a:r>
            <a:endParaRPr lang="en-GB" sz="8000" b="1" dirty="0">
              <a:solidFill>
                <a:schemeClr val="bg1"/>
              </a:solidFill>
              <a:latin typeface="Bit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8887" y="1442326"/>
            <a:ext cx="7767115" cy="5440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157848" y="1534887"/>
            <a:ext cx="592083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en-US" u="sng" dirty="0" smtClean="0"/>
              <a:t>Student Wellbeing</a:t>
            </a:r>
          </a:p>
          <a:p>
            <a:pPr>
              <a:buFontTx/>
              <a:buNone/>
            </a:pPr>
            <a:r>
              <a:rPr lang="en-GB" altLang="en-US" dirty="0" smtClean="0"/>
              <a:t>Web</a:t>
            </a:r>
            <a:r>
              <a:rPr lang="en-GB" altLang="en-US" dirty="0"/>
              <a:t>:  </a:t>
            </a:r>
            <a:r>
              <a:rPr lang="en-GB" altLang="en-US" dirty="0">
                <a:cs typeface="Arial" panose="020B0604020202020204" pitchFamily="34" charset="0"/>
              </a:rPr>
              <a:t>www.qub.ac.uk/sgc/wellbeing </a:t>
            </a:r>
            <a:endParaRPr lang="en-GB" altLang="en-US" dirty="0">
              <a:cs typeface="Arial" panose="020B0604020202020204" pitchFamily="34" charset="0"/>
              <a:hlinkClick r:id="rId3"/>
            </a:endParaRPr>
          </a:p>
          <a:p>
            <a:pPr>
              <a:buFontTx/>
              <a:buNone/>
            </a:pPr>
            <a:r>
              <a:rPr lang="en-GB" altLang="en-US" dirty="0"/>
              <a:t>Email: </a:t>
            </a:r>
            <a:r>
              <a:rPr lang="en-GB" altLang="en-US" dirty="0">
                <a:solidFill>
                  <a:srgbClr val="0070C0"/>
                </a:solidFill>
                <a:cs typeface="Arial" panose="020B0604020202020204" pitchFamily="34" charset="0"/>
              </a:rPr>
              <a:t>studentwellbeing@qub.ac.uk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A40000"/>
                </a:solidFill>
                <a:cs typeface="Arial" panose="020B0604020202020204" pitchFamily="34" charset="0"/>
              </a:rPr>
              <a:t>Drop In Service:</a:t>
            </a:r>
          </a:p>
          <a:p>
            <a:r>
              <a:rPr lang="en-GB" altLang="en-US" dirty="0">
                <a:solidFill>
                  <a:srgbClr val="A40000"/>
                </a:solidFill>
                <a:cs typeface="Arial" panose="020B0604020202020204" pitchFamily="34" charset="0"/>
              </a:rPr>
              <a:t>Monday  - Friday, 11am – 3pm, during term </a:t>
            </a:r>
            <a:r>
              <a:rPr lang="en-GB" altLang="en-US" dirty="0" smtClean="0">
                <a:solidFill>
                  <a:srgbClr val="A40000"/>
                </a:solidFill>
                <a:cs typeface="Arial" panose="020B0604020202020204" pitchFamily="34" charset="0"/>
              </a:rPr>
              <a:t>time at the Student Guidance Centre</a:t>
            </a:r>
            <a:endParaRPr lang="en-GB" altLang="en-US" dirty="0">
              <a:solidFill>
                <a:srgbClr val="A40000"/>
              </a:solidFill>
              <a:cs typeface="Arial" panose="020B0604020202020204" pitchFamily="34" charset="0"/>
            </a:endParaRPr>
          </a:p>
          <a:p>
            <a:r>
              <a:rPr lang="en-GB" altLang="en-US" dirty="0">
                <a:cs typeface="Arial" panose="020B0604020202020204" pitchFamily="34" charset="0"/>
              </a:rPr>
              <a:t>Tel: 07387546123</a:t>
            </a:r>
          </a:p>
          <a:p>
            <a:endParaRPr lang="en-GB" altLang="en-US" dirty="0">
              <a:cs typeface="Arial" panose="020B0604020202020204" pitchFamily="34" charset="0"/>
            </a:endParaRPr>
          </a:p>
          <a:p>
            <a:r>
              <a:rPr lang="en-GB" altLang="en-US" u="sng" dirty="0">
                <a:solidFill>
                  <a:srgbClr val="000000"/>
                </a:solidFill>
                <a:cs typeface="Arial" panose="020B0604020202020204" pitchFamily="34" charset="0"/>
              </a:rPr>
              <a:t>Inspire counselling </a:t>
            </a:r>
            <a:r>
              <a:rPr lang="mr-IN" altLang="en-US" dirty="0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 Email: </a:t>
            </a:r>
            <a:r>
              <a:rPr lang="en-GB" altLang="en-US" dirty="0">
                <a:solidFill>
                  <a:schemeClr val="accent5"/>
                </a:solidFill>
                <a:cs typeface="Arial" panose="020B0604020202020204" pitchFamily="34" charset="0"/>
              </a:rPr>
              <a:t>hello@inspirewellbeing.org</a:t>
            </a:r>
          </a:p>
          <a:p>
            <a:r>
              <a:rPr lang="en-GB" altLang="en-US" dirty="0">
                <a:cs typeface="Arial" panose="020B0604020202020204" pitchFamily="34" charset="0"/>
              </a:rPr>
              <a:t>Tel: 028 9032 8474</a:t>
            </a:r>
          </a:p>
          <a:p>
            <a:r>
              <a:rPr lang="en-GB" altLang="en-US" dirty="0">
                <a:cs typeface="Arial" panose="020B0604020202020204" pitchFamily="34" charset="0"/>
              </a:rPr>
              <a:t>Lifeline Helpline: 0808 808 </a:t>
            </a:r>
            <a:r>
              <a:rPr lang="en-GB" altLang="en-US" dirty="0" smtClean="0">
                <a:cs typeface="Arial" panose="020B0604020202020204" pitchFamily="34" charset="0"/>
              </a:rPr>
              <a:t>8000</a:t>
            </a:r>
          </a:p>
          <a:p>
            <a:r>
              <a:rPr lang="en-GB" altLang="en-US" dirty="0" smtClean="0">
                <a:cs typeface="Arial" panose="020B0604020202020204" pitchFamily="34" charset="0"/>
              </a:rPr>
              <a:t>Interactive self help resources -</a:t>
            </a:r>
            <a:r>
              <a:rPr lang="en-GB" u="sng" dirty="0"/>
              <a:t>https://www.inspiresupporthub.org/students/ </a:t>
            </a:r>
            <a:r>
              <a:rPr lang="en-GB" u="sng" dirty="0" smtClean="0"/>
              <a:t> </a:t>
            </a:r>
            <a:r>
              <a:rPr lang="en-GB" dirty="0">
                <a:ea typeface="Calibri" panose="020F0502020204030204" pitchFamily="34" charset="0"/>
              </a:rPr>
              <a:t>PIN is QUB2019</a:t>
            </a:r>
            <a:r>
              <a:rPr lang="en-GB" dirty="0" smtClean="0">
                <a:ea typeface="Calibri" panose="020F0502020204030204" pitchFamily="34" charset="0"/>
              </a:rPr>
              <a:t>!</a:t>
            </a:r>
            <a:endParaRPr lang="en-GB" u="sng" dirty="0"/>
          </a:p>
          <a:p>
            <a:endParaRPr lang="en-GB" altLang="en-US" dirty="0" smtClean="0">
              <a:cs typeface="Arial" panose="020B0604020202020204" pitchFamily="34" charset="0"/>
            </a:endParaRPr>
          </a:p>
          <a:p>
            <a:r>
              <a:rPr lang="en-GB" altLang="en-US" dirty="0" smtClean="0">
                <a:cs typeface="Arial" panose="020B0604020202020204" pitchFamily="34" charset="0"/>
              </a:rPr>
              <a:t>Student’s Union - </a:t>
            </a:r>
            <a:r>
              <a:rPr lang="en-GB" altLang="en-US" dirty="0" smtClean="0">
                <a:cs typeface="Arial" panose="020B0604020202020204" pitchFamily="34" charset="0"/>
                <a:hlinkClick r:id="rId4"/>
              </a:rPr>
              <a:t>studentadvice@qub.ac.uk</a:t>
            </a:r>
            <a:endParaRPr lang="en-GB" altLang="en-US" dirty="0" smtClean="0">
              <a:cs typeface="Arial" panose="020B0604020202020204" pitchFamily="34" charset="0"/>
            </a:endParaRPr>
          </a:p>
          <a:p>
            <a:endParaRPr lang="en-GB" altLang="en-US" dirty="0">
              <a:cs typeface="Arial" panose="020B0604020202020204" pitchFamily="34" charset="0"/>
            </a:endParaRPr>
          </a:p>
          <a:p>
            <a:r>
              <a:rPr lang="en-GB" altLang="en-US" dirty="0" smtClean="0">
                <a:cs typeface="Arial" panose="020B0604020202020204" pitchFamily="34" charset="0"/>
              </a:rPr>
              <a:t>Learning Development - </a:t>
            </a:r>
            <a:r>
              <a:rPr lang="en-GB" altLang="en-US" dirty="0" smtClean="0">
                <a:solidFill>
                  <a:schemeClr val="accent5"/>
                </a:solidFill>
                <a:cs typeface="Arial" panose="020B0604020202020204" pitchFamily="34" charset="0"/>
              </a:rPr>
              <a:t>lds@qub.ac.uk</a:t>
            </a:r>
          </a:p>
          <a:p>
            <a:pPr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altLang="en-US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GB" altLang="en-US" dirty="0">
                <a:solidFill>
                  <a:srgbClr val="A4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A4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en-US" sz="2000" dirty="0">
              <a:solidFill>
                <a:srgbClr val="A4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65" y="4417917"/>
            <a:ext cx="2647398" cy="26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2" y="857250"/>
            <a:ext cx="6383513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06392" y="2645146"/>
            <a:ext cx="3115919" cy="47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  <a:buNone/>
              <a:defRPr/>
            </a:pPr>
            <a:r>
              <a:rPr lang="en-GB" altLang="en-US" sz="4050" b="1" kern="100" dirty="0">
                <a:solidFill>
                  <a:prstClr val="white"/>
                </a:solidFill>
                <a:latin typeface="Brandon Text Regular" panose="020B0503020203060203" pitchFamily="34" charset="0"/>
              </a:rPr>
              <a:t>Model of Supports for Students</a:t>
            </a:r>
          </a:p>
          <a:p>
            <a:pPr defTabSz="685800">
              <a:spcBef>
                <a:spcPct val="50000"/>
              </a:spcBef>
              <a:buNone/>
              <a:defRPr/>
            </a:pPr>
            <a:endParaRPr lang="en-GB" altLang="en-US" sz="4050" b="1" kern="100" dirty="0">
              <a:solidFill>
                <a:prstClr val="white"/>
              </a:solidFill>
              <a:latin typeface="Brandon Text Regular" panose="020B0503020203060203" pitchFamily="34" charset="0"/>
            </a:endParaRPr>
          </a:p>
          <a:p>
            <a:pPr defTabSz="685800">
              <a:spcBef>
                <a:spcPct val="50000"/>
              </a:spcBef>
              <a:buNone/>
              <a:defRPr/>
            </a:pPr>
            <a:r>
              <a:rPr lang="en-GB" altLang="en-US" sz="4050" b="1" kern="100" dirty="0">
                <a:solidFill>
                  <a:prstClr val="white"/>
                </a:solidFill>
                <a:latin typeface="Brandon Text Regular" panose="020B0503020203060203" pitchFamily="34" charset="0"/>
              </a:rPr>
              <a:t> </a:t>
            </a:r>
            <a:endParaRPr lang="en-GB" altLang="en-US" sz="4050" kern="100" dirty="0">
              <a:solidFill>
                <a:prstClr val="white"/>
              </a:solidFill>
              <a:latin typeface="Brandon Text Regular" panose="020B0503020203060203" pitchFamily="34" charset="0"/>
            </a:endParaRPr>
          </a:p>
          <a:p>
            <a:pPr defTabSz="685800">
              <a:spcBef>
                <a:spcPct val="50000"/>
              </a:spcBef>
              <a:buNone/>
              <a:defRPr/>
            </a:pPr>
            <a:endParaRPr lang="en-GB" altLang="en-US" sz="1500" dirty="0">
              <a:solidFill>
                <a:prstClr val="white"/>
              </a:solidFill>
              <a:latin typeface="Brandon Text Regular" panose="020B0503020203060203" pitchFamily="34" charset="0"/>
            </a:endParaRPr>
          </a:p>
          <a:p>
            <a:pPr defTabSz="685800">
              <a:spcBef>
                <a:spcPct val="50000"/>
              </a:spcBef>
              <a:buNone/>
              <a:defRPr/>
            </a:pPr>
            <a:endParaRPr lang="en-GB" altLang="en-US" dirty="0">
              <a:solidFill>
                <a:srgbClr val="FFB13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6402"/>
            <a:ext cx="6912768" cy="68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32757"/>
            <a:ext cx="12161520" cy="662524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956" y="4457695"/>
            <a:ext cx="2319251" cy="21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6011" cy="1325563"/>
          </a:xfrm>
        </p:spPr>
        <p:txBody>
          <a:bodyPr/>
          <a:lstStyle/>
          <a:p>
            <a:pPr algn="r"/>
            <a:r>
              <a:rPr lang="en-GB" dirty="0" smtClean="0"/>
              <a:t>Counselling Service (Inspire)  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idx="1"/>
          </p:nvPr>
        </p:nvSpPr>
        <p:spPr>
          <a:xfrm>
            <a:off x="1703512" y="1772816"/>
            <a:ext cx="4829175" cy="475252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dirty="0">
                <a:latin typeface="+mn-lt"/>
              </a:rPr>
              <a:t>Free Counselling sessions are available all year round</a:t>
            </a:r>
          </a:p>
          <a:p>
            <a:pPr>
              <a:defRPr/>
            </a:pPr>
            <a:r>
              <a:rPr lang="en-GB" altLang="en-US" dirty="0">
                <a:latin typeface="+mn-lt"/>
              </a:rPr>
              <a:t>4 - 6 sessions </a:t>
            </a:r>
          </a:p>
          <a:p>
            <a:pPr>
              <a:defRPr/>
            </a:pPr>
            <a:r>
              <a:rPr lang="en-GB" altLang="en-US" dirty="0">
                <a:latin typeface="+mn-lt"/>
              </a:rPr>
              <a:t>Confidential and non-judgemental place to work through challenges</a:t>
            </a:r>
          </a:p>
          <a:p>
            <a:pPr>
              <a:defRPr/>
            </a:pPr>
            <a:r>
              <a:rPr lang="en-GB" altLang="en-US" dirty="0">
                <a:latin typeface="+mn-lt"/>
              </a:rPr>
              <a:t>24/7 telephone counselling or emergency support</a:t>
            </a:r>
          </a:p>
          <a:p>
            <a:pPr>
              <a:defRPr/>
            </a:pPr>
            <a:r>
              <a:rPr lang="en-GB" altLang="en-US" dirty="0" smtClean="0">
                <a:latin typeface="+mn-lt"/>
              </a:rPr>
              <a:t>Students </a:t>
            </a:r>
            <a:r>
              <a:rPr lang="en-GB" altLang="en-US" dirty="0">
                <a:latin typeface="+mn-lt"/>
              </a:rPr>
              <a:t>can re –refer </a:t>
            </a:r>
            <a:endParaRPr lang="en-GB" altLang="en-US" dirty="0" smtClean="0">
              <a:latin typeface="+mn-lt"/>
            </a:endParaRPr>
          </a:p>
          <a:p>
            <a:pPr>
              <a:defRPr/>
            </a:pPr>
            <a:r>
              <a:rPr lang="en-GB" altLang="en-US" dirty="0" smtClean="0">
                <a:latin typeface="+mn-lt"/>
              </a:rPr>
              <a:t>Inspire Student Hub – Self help</a:t>
            </a:r>
            <a:endParaRPr lang="en-GB" altLang="en-US" dirty="0">
              <a:latin typeface="+mn-lt"/>
            </a:endParaRPr>
          </a:p>
          <a:p>
            <a:pPr marL="0" indent="0" algn="ctr">
              <a:buNone/>
              <a:defRPr/>
            </a:pPr>
            <a:r>
              <a:rPr lang="en-GB" sz="2600" u="sng" dirty="0"/>
              <a:t>https://www.inspiresupporthub.org/students/  </a:t>
            </a:r>
          </a:p>
          <a:p>
            <a:pPr marL="0" indent="0" algn="ctr">
              <a:buNone/>
              <a:defRPr/>
            </a:pPr>
            <a:r>
              <a:rPr lang="en-GB" sz="2600" dirty="0">
                <a:ea typeface="Calibri" panose="020F0502020204030204" pitchFamily="34" charset="0"/>
              </a:rPr>
              <a:t>PIN is QUB2019!</a:t>
            </a:r>
            <a:endParaRPr lang="en-GB" sz="2600" u="sng" dirty="0"/>
          </a:p>
          <a:p>
            <a:pPr marL="257036" indent="-257036" algn="ctr">
              <a:defRPr/>
            </a:pPr>
            <a:endParaRPr lang="en-GB" altLang="en-US" dirty="0"/>
          </a:p>
          <a:p>
            <a:pPr marL="342713" lvl="1" indent="0">
              <a:buNone/>
              <a:defRPr/>
            </a:pPr>
            <a:endParaRPr lang="en-GB" altLang="en-US" sz="1500" dirty="0"/>
          </a:p>
          <a:p>
            <a:pPr marL="556913" lvl="1" indent="-214196">
              <a:defRPr/>
            </a:pPr>
            <a:endParaRPr lang="en-GB" alt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505576" y="3510019"/>
            <a:ext cx="4048125" cy="1061829"/>
          </a:xfrm>
          <a:prstGeom prst="rect">
            <a:avLst/>
          </a:prstGeom>
          <a:solidFill>
            <a:srgbClr val="D6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24hr Freephone: </a:t>
            </a:r>
            <a:r>
              <a:rPr lang="en-GB" sz="2700" dirty="0">
                <a:solidFill>
                  <a:prstClr val="white"/>
                </a:solidFill>
                <a:latin typeface="Calibri" panose="020F0502020204030204"/>
              </a:rPr>
              <a:t>0808 800 0016</a:t>
            </a: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en-GB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Email: qubstudents@inspirewellbeing.org </a:t>
            </a:r>
          </a:p>
        </p:txBody>
      </p:sp>
      <p:pic>
        <p:nvPicPr>
          <p:cNvPr id="1026" name="Picture 2" descr="Inspire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03" y="4673221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29" y="1974843"/>
            <a:ext cx="1584483" cy="11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" y="432261"/>
            <a:ext cx="9227127" cy="1271847"/>
          </a:xfrm>
        </p:spPr>
        <p:txBody>
          <a:bodyPr/>
          <a:lstStyle/>
          <a:p>
            <a:pPr algn="r"/>
            <a:r>
              <a:rPr lang="en-GB" dirty="0" smtClean="0">
                <a:hlinkClick r:id="rId3"/>
              </a:rPr>
              <a:t>ReportandSupport.qub.ac.uk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8" y="2094241"/>
            <a:ext cx="6990550" cy="36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Outside Of Hours Supports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1270000"/>
            <a:ext cx="10297160" cy="4906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4300" u="sng" dirty="0"/>
          </a:p>
          <a:p>
            <a:pPr marL="0" indent="0">
              <a:buNone/>
            </a:pPr>
            <a:r>
              <a:rPr lang="en-GB" sz="7200" b="1" u="sng" dirty="0"/>
              <a:t>Counselling &amp; Crisis support </a:t>
            </a:r>
            <a:endParaRPr lang="en-GB" sz="7200" u="sng" dirty="0"/>
          </a:p>
          <a:p>
            <a:pPr lvl="0"/>
            <a:r>
              <a:rPr lang="en-GB" sz="7200" b="1" dirty="0" smtClean="0"/>
              <a:t>Lifeline</a:t>
            </a:r>
            <a:r>
              <a:rPr lang="en-GB" sz="7200" b="1" dirty="0"/>
              <a:t>: 0808 808 8000</a:t>
            </a:r>
            <a:r>
              <a:rPr lang="en-GB" sz="7200" dirty="0"/>
              <a:t> or the </a:t>
            </a:r>
            <a:r>
              <a:rPr lang="en-GB" sz="7200" b="1" dirty="0"/>
              <a:t>Samaritans:</a:t>
            </a:r>
            <a:r>
              <a:rPr lang="en-GB" sz="7200" dirty="0"/>
              <a:t> </a:t>
            </a:r>
            <a:r>
              <a:rPr lang="en-GB" sz="7200" b="1" dirty="0"/>
              <a:t>116 123</a:t>
            </a:r>
            <a:endParaRPr lang="en-GB" sz="7200" dirty="0"/>
          </a:p>
          <a:p>
            <a:pPr lvl="0"/>
            <a:r>
              <a:rPr lang="en-GB" sz="7200" b="1" dirty="0"/>
              <a:t>Inspire</a:t>
            </a:r>
            <a:r>
              <a:rPr lang="en-GB" sz="7200" dirty="0"/>
              <a:t> Student Helpline </a:t>
            </a:r>
            <a:r>
              <a:rPr lang="en-GB" sz="7200" b="1" dirty="0"/>
              <a:t>0808 800 0016</a:t>
            </a:r>
            <a:r>
              <a:rPr lang="en-GB" sz="7200" dirty="0"/>
              <a:t> (24 hours a day, 7 days per week</a:t>
            </a:r>
            <a:r>
              <a:rPr lang="en-GB" sz="7200" dirty="0" smtClean="0"/>
              <a:t>)</a:t>
            </a:r>
          </a:p>
          <a:p>
            <a:pPr marL="0" lvl="0" indent="0">
              <a:buNone/>
            </a:pPr>
            <a:r>
              <a:rPr lang="en-GB" sz="7200" b="1" dirty="0"/>
              <a:t> </a:t>
            </a:r>
            <a:endParaRPr lang="en-GB" sz="7200" dirty="0"/>
          </a:p>
          <a:p>
            <a:pPr marL="0" indent="0">
              <a:buNone/>
            </a:pPr>
            <a:r>
              <a:rPr lang="en-GB" sz="7200" b="1" u="sng" dirty="0" smtClean="0"/>
              <a:t>Hospital</a:t>
            </a:r>
            <a:r>
              <a:rPr lang="en-GB" sz="7200" b="1" dirty="0" smtClean="0"/>
              <a:t> </a:t>
            </a:r>
          </a:p>
          <a:p>
            <a:r>
              <a:rPr lang="en-GB" sz="7200" b="1" dirty="0" smtClean="0"/>
              <a:t>Kingsbridge </a:t>
            </a:r>
            <a:r>
              <a:rPr lang="en-GB" sz="7200" b="1" dirty="0"/>
              <a:t>Private Hospital -</a:t>
            </a:r>
            <a:r>
              <a:rPr lang="en-GB" sz="7200" dirty="0"/>
              <a:t>44 (0)28 90 667 878  </a:t>
            </a:r>
            <a:endParaRPr lang="en-GB" sz="7200" b="1" dirty="0"/>
          </a:p>
          <a:p>
            <a:pPr marL="0" indent="0">
              <a:buNone/>
            </a:pPr>
            <a:endParaRPr lang="en-GB" sz="7200" b="1" u="sng" dirty="0"/>
          </a:p>
          <a:p>
            <a:pPr marL="0" indent="0">
              <a:buNone/>
            </a:pPr>
            <a:r>
              <a:rPr lang="en-GB" sz="7200" b="1" u="sng" dirty="0" smtClean="0"/>
              <a:t>Community </a:t>
            </a:r>
            <a:r>
              <a:rPr lang="en-GB" sz="7200" b="1" u="sng" dirty="0"/>
              <a:t>and Campus Safety</a:t>
            </a:r>
            <a:endParaRPr lang="en-GB" sz="7200" u="sng" dirty="0"/>
          </a:p>
          <a:p>
            <a:pPr marL="0" indent="0">
              <a:buNone/>
            </a:pPr>
            <a:r>
              <a:rPr lang="en-GB" sz="7200" dirty="0"/>
              <a:t>If you have been subject to a</a:t>
            </a:r>
            <a:r>
              <a:rPr lang="en-GB" sz="7200" b="1" dirty="0"/>
              <a:t> Criminal Incident </a:t>
            </a:r>
            <a:r>
              <a:rPr lang="en-GB" sz="7200" i="1" dirty="0"/>
              <a:t>(including hate crime, sexual assault, domestic violence etc</a:t>
            </a:r>
            <a:r>
              <a:rPr lang="en-GB" sz="7200" i="1" dirty="0" smtClean="0"/>
              <a:t>.) </a:t>
            </a:r>
            <a:r>
              <a:rPr lang="en-GB" sz="7200" dirty="0" smtClean="0"/>
              <a:t>Please </a:t>
            </a:r>
            <a:r>
              <a:rPr lang="en-GB" sz="7200" dirty="0"/>
              <a:t>report via the following options:</a:t>
            </a:r>
          </a:p>
          <a:p>
            <a:pPr lvl="0"/>
            <a:r>
              <a:rPr lang="en-GB" sz="7200" b="1" dirty="0" smtClean="0"/>
              <a:t>Police 999 </a:t>
            </a:r>
            <a:r>
              <a:rPr lang="en-GB" sz="7200" dirty="0"/>
              <a:t>(in an emergency), or </a:t>
            </a:r>
            <a:r>
              <a:rPr lang="en-GB" sz="7200" b="1" dirty="0"/>
              <a:t>101 </a:t>
            </a:r>
            <a:r>
              <a:rPr lang="en-GB" sz="7200" dirty="0"/>
              <a:t>(non-emergency) </a:t>
            </a:r>
          </a:p>
          <a:p>
            <a:pPr lvl="0"/>
            <a:r>
              <a:rPr lang="en-GB" sz="7200" dirty="0" smtClean="0"/>
              <a:t>Report and Support</a:t>
            </a:r>
          </a:p>
          <a:p>
            <a:pPr lvl="0"/>
            <a:r>
              <a:rPr lang="en-GB" sz="7200" b="1" dirty="0" smtClean="0"/>
              <a:t>Security </a:t>
            </a:r>
            <a:r>
              <a:rPr lang="en-GB" sz="7200" b="1" dirty="0"/>
              <a:t>24-hour number</a:t>
            </a:r>
            <a:r>
              <a:rPr lang="en-GB" sz="7200" dirty="0"/>
              <a:t> on </a:t>
            </a:r>
            <a:r>
              <a:rPr lang="en-GB" sz="7200" b="1" dirty="0"/>
              <a:t>028 9097 5099</a:t>
            </a:r>
            <a:r>
              <a:rPr lang="en-GB" sz="7200" dirty="0" smtClean="0"/>
              <a:t>.</a:t>
            </a:r>
            <a:r>
              <a:rPr lang="en-GB" sz="7200" dirty="0"/>
              <a:t> </a:t>
            </a:r>
          </a:p>
          <a:p>
            <a:pPr lvl="0"/>
            <a:r>
              <a:rPr lang="en-GB" sz="7200" b="1" dirty="0" smtClean="0"/>
              <a:t>Queen’s </a:t>
            </a:r>
            <a:r>
              <a:rPr lang="en-GB" sz="7200" b="1" dirty="0"/>
              <a:t>Accommodation: </a:t>
            </a:r>
            <a:r>
              <a:rPr lang="en-GB" sz="7200" u="sng" dirty="0">
                <a:hlinkClick r:id="rId2"/>
              </a:rPr>
              <a:t>accommodation@qub.ac.uk</a:t>
            </a:r>
            <a:r>
              <a:rPr lang="en-GB" sz="7200" dirty="0"/>
              <a:t> or </a:t>
            </a:r>
            <a:r>
              <a:rPr lang="en-GB" sz="7200" dirty="0" smtClean="0"/>
              <a:t>Elms </a:t>
            </a:r>
            <a:r>
              <a:rPr lang="en-GB" sz="7200" dirty="0"/>
              <a:t>BT9: 028 9097 4525</a:t>
            </a:r>
          </a:p>
          <a:p>
            <a:endParaRPr lang="en-GB" sz="5600" dirty="0"/>
          </a:p>
        </p:txBody>
      </p:sp>
    </p:spTree>
    <p:extLst>
      <p:ext uri="{BB962C8B-B14F-4D97-AF65-F5344CB8AC3E}">
        <p14:creationId xmlns:p14="http://schemas.microsoft.com/office/powerpoint/2010/main" val="355679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16" y="511110"/>
            <a:ext cx="5515581" cy="3333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16" y="3772429"/>
            <a:ext cx="5312381" cy="30238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0080" y="121920"/>
            <a:ext cx="608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/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66" y="491252"/>
            <a:ext cx="1712431" cy="2767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9" y="2177812"/>
            <a:ext cx="4851649" cy="4598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1" y="0"/>
            <a:ext cx="2555776" cy="23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6858" y="615142"/>
            <a:ext cx="410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WELLBEING EVENTS THIS WEEK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065754"/>
            <a:ext cx="11194330" cy="58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007110"/>
            <a:ext cx="8940806" cy="50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6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336</Words>
  <Application>Microsoft Office PowerPoint</Application>
  <PresentationFormat>Widescreen</PresentationFormat>
  <Paragraphs>65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Bitter</vt:lpstr>
      <vt:lpstr>Brandon Text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Counselling Service (Inspire)  </vt:lpstr>
      <vt:lpstr>ReportandSupport.qub.ac.uk</vt:lpstr>
      <vt:lpstr>Outside Of Hours Supports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Harkin</dc:creator>
  <cp:lastModifiedBy>Rachel Gamble</cp:lastModifiedBy>
  <cp:revision>26</cp:revision>
  <dcterms:created xsi:type="dcterms:W3CDTF">2020-09-07T15:21:58Z</dcterms:created>
  <dcterms:modified xsi:type="dcterms:W3CDTF">2022-01-26T16:24:18Z</dcterms:modified>
</cp:coreProperties>
</file>