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6.xml" ContentType="application/vnd.openxmlformats-officedocument.theme+xml"/>
  <Override PartName="/ppt/slideLayouts/slideLayout45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7" r:id="rId5"/>
    <p:sldMasterId id="2147483669" r:id="rId6"/>
    <p:sldMasterId id="2147483673" r:id="rId7"/>
    <p:sldMasterId id="2147483675" r:id="rId8"/>
    <p:sldMasterId id="2147483677" r:id="rId9"/>
    <p:sldMasterId id="2147483679" r:id="rId10"/>
    <p:sldMasterId id="2147483681" r:id="rId11"/>
    <p:sldMasterId id="2147483683" r:id="rId12"/>
    <p:sldMasterId id="2147483710" r:id="rId13"/>
    <p:sldMasterId id="2147483712" r:id="rId14"/>
    <p:sldMasterId id="2147483714" r:id="rId15"/>
    <p:sldMasterId id="2147483716" r:id="rId16"/>
    <p:sldMasterId id="2147483718" r:id="rId17"/>
    <p:sldMasterId id="2147483720" r:id="rId18"/>
    <p:sldMasterId id="2147483722" r:id="rId19"/>
    <p:sldMasterId id="2147483724" r:id="rId20"/>
    <p:sldMasterId id="2147483726" r:id="rId21"/>
    <p:sldMasterId id="2147483730" r:id="rId22"/>
    <p:sldMasterId id="2147483732" r:id="rId23"/>
    <p:sldMasterId id="2147483734" r:id="rId24"/>
    <p:sldMasterId id="2147483736" r:id="rId25"/>
    <p:sldMasterId id="2147483738" r:id="rId26"/>
    <p:sldMasterId id="2147483650" r:id="rId27"/>
    <p:sldMasterId id="2147483663" r:id="rId28"/>
    <p:sldMasterId id="2147483659" r:id="rId29"/>
    <p:sldMasterId id="2147483687" r:id="rId30"/>
  </p:sldMasterIdLst>
  <p:notesMasterIdLst>
    <p:notesMasterId r:id="rId61"/>
  </p:notesMasterIdLst>
  <p:handoutMasterIdLst>
    <p:handoutMasterId r:id="rId62"/>
  </p:handoutMasterIdLst>
  <p:sldIdLst>
    <p:sldId id="256" r:id="rId31"/>
    <p:sldId id="264" r:id="rId32"/>
    <p:sldId id="261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2" r:id="rId44"/>
    <p:sldId id="294" r:id="rId45"/>
    <p:sldId id="293" r:id="rId46"/>
    <p:sldId id="291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8" r:id="rId56"/>
    <p:sldId id="307" r:id="rId57"/>
    <p:sldId id="303" r:id="rId58"/>
    <p:sldId id="304" r:id="rId59"/>
    <p:sldId id="305" r:id="rId60"/>
  </p:sldIdLst>
  <p:sldSz cx="12192000" cy="6858000"/>
  <p:notesSz cx="6810375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0D"/>
    <a:srgbClr val="FFCC00"/>
    <a:srgbClr val="00AFAB"/>
    <a:srgbClr val="004D7E"/>
    <a:srgbClr val="2F2F2F"/>
    <a:srgbClr val="F2F2F2"/>
    <a:srgbClr val="404040"/>
    <a:srgbClr val="669933"/>
    <a:srgbClr val="007166"/>
    <a:srgbClr val="AC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0"/>
    <p:restoredTop sz="68795" autoAdjust="0"/>
  </p:normalViewPr>
  <p:slideViewPr>
    <p:cSldViewPr snapToGrid="0" snapToObjects="1">
      <p:cViewPr varScale="1">
        <p:scale>
          <a:sx n="62" d="100"/>
          <a:sy n="62" d="100"/>
        </p:scale>
        <p:origin x="106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slide" Target="slides/slide9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4.xml"/><Relationship Id="rId42" Type="http://schemas.openxmlformats.org/officeDocument/2006/relationships/slide" Target="slides/slide12.xml"/><Relationship Id="rId47" Type="http://schemas.openxmlformats.org/officeDocument/2006/relationships/slide" Target="slides/slide17.xml"/><Relationship Id="rId50" Type="http://schemas.openxmlformats.org/officeDocument/2006/relationships/slide" Target="slides/slide20.xml"/><Relationship Id="rId55" Type="http://schemas.openxmlformats.org/officeDocument/2006/relationships/slide" Target="slides/slide25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Master" Target="slideMasters/slideMaster26.xml"/><Relationship Id="rId41" Type="http://schemas.openxmlformats.org/officeDocument/2006/relationships/slide" Target="slides/slide11.xml"/><Relationship Id="rId54" Type="http://schemas.openxmlformats.org/officeDocument/2006/relationships/slide" Target="slides/slide24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slide" Target="slides/slide10.xml"/><Relationship Id="rId45" Type="http://schemas.openxmlformats.org/officeDocument/2006/relationships/slide" Target="slides/slide15.xml"/><Relationship Id="rId53" Type="http://schemas.openxmlformats.org/officeDocument/2006/relationships/slide" Target="slides/slide23.xml"/><Relationship Id="rId58" Type="http://schemas.openxmlformats.org/officeDocument/2006/relationships/slide" Target="slides/slide28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slide" Target="slides/slide6.xml"/><Relationship Id="rId49" Type="http://schemas.openxmlformats.org/officeDocument/2006/relationships/slide" Target="slides/slide19.xml"/><Relationship Id="rId57" Type="http://schemas.openxmlformats.org/officeDocument/2006/relationships/slide" Target="slides/slide27.xml"/><Relationship Id="rId61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.xml"/><Relationship Id="rId44" Type="http://schemas.openxmlformats.org/officeDocument/2006/relationships/slide" Target="slides/slide14.xml"/><Relationship Id="rId52" Type="http://schemas.openxmlformats.org/officeDocument/2006/relationships/slide" Target="slides/slide22.xml"/><Relationship Id="rId60" Type="http://schemas.openxmlformats.org/officeDocument/2006/relationships/slide" Target="slides/slide30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Master" Target="slideMasters/slideMaster27.xml"/><Relationship Id="rId35" Type="http://schemas.openxmlformats.org/officeDocument/2006/relationships/slide" Target="slides/slide5.xml"/><Relationship Id="rId43" Type="http://schemas.openxmlformats.org/officeDocument/2006/relationships/slide" Target="slides/slide13.xml"/><Relationship Id="rId48" Type="http://schemas.openxmlformats.org/officeDocument/2006/relationships/slide" Target="slides/slide18.xml"/><Relationship Id="rId56" Type="http://schemas.openxmlformats.org/officeDocument/2006/relationships/slide" Target="slides/slide26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2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slide" Target="slides/slide16.xml"/><Relationship Id="rId59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432C15-F8AF-0B40-982F-0BA5A29FB15A}" type="datetimeFigureOut">
              <a:rPr lang="en-US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8FE1A4-D884-6E4C-AEAD-70AA9EC7F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80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E9AA2F-938E-F049-85F2-A4CAC9B6B12F}" type="datetimeFigureOut">
              <a:rPr lang="en-US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E3D785-C6DD-2548-8DEA-9BB48BF05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95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12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74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83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46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90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74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11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35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28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4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81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78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aseline="0" dirty="0" smtClean="0"/>
              <a:t>.  </a:t>
            </a:r>
            <a:endParaRPr lang="en-GB" alt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82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45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78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99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59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39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10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26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brand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1738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L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E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F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PP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E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DB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BE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HS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M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armacy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chology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ESW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03776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03776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03776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03776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8160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414339"/>
            <a:ext cx="4047744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584325"/>
            <a:ext cx="4047744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pic narr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 flipH="1">
            <a:off x="7010400" y="0"/>
            <a:ext cx="51816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572835"/>
            <a:ext cx="5596128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892289"/>
            <a:ext cx="5596128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1609154"/>
            <a:ext cx="6851904" cy="140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3281409"/>
            <a:ext cx="6851904" cy="3206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</a:t>
            </a:r>
          </a:p>
          <a:p>
            <a:pPr lvl="0"/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endParaRPr lang="en-US" dirty="0" smtClean="0"/>
          </a:p>
          <a:p>
            <a:pPr lvl="0"/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48640" y="401638"/>
            <a:ext cx="8900160" cy="59991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IT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Title slide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298" y="424894"/>
            <a:ext cx="2001062" cy="770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45" y="2297409"/>
            <a:ext cx="7937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745" y="2600621"/>
            <a:ext cx="7937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83246" y="1585414"/>
            <a:ext cx="3817810" cy="2892425"/>
          </a:xfrm>
          <a:prstGeom prst="rect">
            <a:avLst/>
          </a:prstGeom>
        </p:spPr>
        <p:txBody>
          <a:bodyPr lIns="288000" tIns="251999" rIns="0" bIns="288000"/>
          <a:lstStyle>
            <a:lvl1pPr marL="0" indent="0">
              <a:buNone/>
              <a:defRPr sz="32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PRESENTATION TITLE ARIAL BOLD 32PT WITH A MAXIMUM OF 12 WORDS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5389563"/>
            <a:ext cx="3586670" cy="36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5711637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PRESENTER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82738" y="6033711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DATE OF PRESENTATION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276 -0.1729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0" y="-865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3945 0.1363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5389563"/>
            <a:ext cx="3586670" cy="36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5711637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PRESENTER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82738" y="6033711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DATE OF PRESENTATION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509586" y="1203608"/>
            <a:ext cx="5366702" cy="3234280"/>
          </a:xfrm>
          <a:prstGeom prst="rect">
            <a:avLst/>
          </a:prstGeom>
        </p:spPr>
        <p:txBody>
          <a:bodyPr lIns="288000" tIns="288000" rIns="288000" bIns="0"/>
          <a:lstStyle>
            <a:lvl1pPr marL="0" indent="0">
              <a:buNone/>
              <a:defRPr sz="4600" b="1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PRESENTATION TITLE GOES HERE UPPERCASE 48PT 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28160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91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28160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91" y="5782559"/>
            <a:ext cx="1832169" cy="7056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28160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28160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sp>
        <p:nvSpPr>
          <p:cNvPr id="1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8160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414339"/>
            <a:ext cx="4169664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584325"/>
            <a:ext cx="4169664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pic narr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010400" y="0"/>
            <a:ext cx="51816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80099"/>
            <a:ext cx="5596128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2099553"/>
            <a:ext cx="5596128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91" y="5782559"/>
            <a:ext cx="1832169" cy="705600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1609154"/>
            <a:ext cx="6851904" cy="140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3281409"/>
            <a:ext cx="6851904" cy="1827039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</a:t>
            </a:r>
          </a:p>
          <a:p>
            <a:pPr lvl="0"/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endParaRPr lang="en-US" dirty="0" smtClean="0"/>
          </a:p>
          <a:p>
            <a:pPr lvl="0"/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91" y="5782559"/>
            <a:ext cx="1832169" cy="705600"/>
          </a:xfrm>
          <a:prstGeom prst="rect">
            <a:avLst/>
          </a:prstGeom>
        </p:spPr>
      </p:pic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48639" y="401637"/>
            <a:ext cx="8900161" cy="60865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58240" y="931363"/>
            <a:ext cx="2316480" cy="22661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46176" y="3389187"/>
            <a:ext cx="3340608" cy="7560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rgbClr val="2F2F2F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6176" y="4196196"/>
            <a:ext cx="3340608" cy="13417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907280" y="931363"/>
            <a:ext cx="2316480" cy="22661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95216" y="3389187"/>
            <a:ext cx="3340608" cy="7560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rgbClr val="2F2F2F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95216" y="4196196"/>
            <a:ext cx="3340608" cy="13417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656320" y="931363"/>
            <a:ext cx="2316480" cy="22661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144256" y="3389187"/>
            <a:ext cx="3340608" cy="7560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rgbClr val="2F2F2F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8144256" y="4196196"/>
            <a:ext cx="3340608" cy="13417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16540" cy="99993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16540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418" y="5768912"/>
            <a:ext cx="1830322" cy="704889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P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28160" cy="99993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28160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038" y="5768912"/>
            <a:ext cx="1830322" cy="704889"/>
          </a:xfrm>
          <a:prstGeom prst="rect">
            <a:avLst/>
          </a:prstGeom>
        </p:spPr>
      </p:pic>
      <p:sp>
        <p:nvSpPr>
          <p:cNvPr id="7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8160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0832" y="414339"/>
            <a:ext cx="4340924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60832" y="1584325"/>
            <a:ext cx="4340924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" y="5768912"/>
            <a:ext cx="1830322" cy="704889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ic narr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010400" y="0"/>
            <a:ext cx="51816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962979"/>
            <a:ext cx="5596128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2282433"/>
            <a:ext cx="5596128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68912"/>
            <a:ext cx="1830322" cy="704889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1609154"/>
            <a:ext cx="6851904" cy="140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3281409"/>
            <a:ext cx="6851904" cy="1827039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</a:t>
            </a:r>
          </a:p>
          <a:p>
            <a:pPr lvl="0"/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endParaRPr lang="en-US" dirty="0" smtClean="0"/>
          </a:p>
          <a:p>
            <a:pPr lvl="0"/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654" y="5768912"/>
            <a:ext cx="1830322" cy="704889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654" y="5768912"/>
            <a:ext cx="1830322" cy="704889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536259"/>
            <a:ext cx="5596128" cy="463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3"/>
          </p:nvPr>
        </p:nvSpPr>
        <p:spPr>
          <a:xfrm>
            <a:off x="548640" y="1122363"/>
            <a:ext cx="11070336" cy="4486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66" y="5768912"/>
            <a:ext cx="1830322" cy="70488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01700" y="1889125"/>
            <a:ext cx="6376924" cy="2719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TITLE FOR THE SLIDE GOES HERE IN UPPERCASE BOLD 40PT</a:t>
            </a:r>
          </a:p>
        </p:txBody>
      </p:sp>
    </p:spTree>
    <p:extLst>
      <p:ext uri="{BB962C8B-B14F-4D97-AF65-F5344CB8AC3E}">
        <p14:creationId xmlns:p14="http://schemas.microsoft.com/office/powerpoint/2010/main" val="15685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PSJ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GF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H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HL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theme" Target="../theme/theme2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2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759" y="2477667"/>
            <a:ext cx="4940482" cy="19026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48" y="2517509"/>
            <a:ext cx="7461504" cy="182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6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4" y="2544855"/>
            <a:ext cx="6913372" cy="176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3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60" y="2508643"/>
            <a:ext cx="7205980" cy="184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8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4" y="2611243"/>
            <a:ext cx="6913372" cy="162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2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4" y="2574923"/>
            <a:ext cx="7022592" cy="169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8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496" y="2650011"/>
            <a:ext cx="5779008" cy="155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6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156" y="2572582"/>
            <a:ext cx="6888988" cy="17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52" y="2597971"/>
            <a:ext cx="6559296" cy="164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6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188" y="2611689"/>
            <a:ext cx="6376924" cy="163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0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588" y="2562775"/>
            <a:ext cx="7596124" cy="173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5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972" y="2671062"/>
            <a:ext cx="7547356" cy="150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3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84" y="2673096"/>
            <a:ext cx="6047232" cy="15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24" y="2617768"/>
            <a:ext cx="6169152" cy="160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2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808" y="2634558"/>
            <a:ext cx="6120384" cy="157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2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812" y="2543956"/>
            <a:ext cx="7059676" cy="17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0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8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96" r:id="rId2"/>
    <p:sldLayoutId id="2147483658" r:id="rId3"/>
    <p:sldLayoutId id="2147483657" r:id="rId4"/>
    <p:sldLayoutId id="2147483694" r:id="rId5"/>
    <p:sldLayoutId id="2147483700" r:id="rId6"/>
    <p:sldLayoutId id="2147483692" r:id="rId7"/>
    <p:sldLayoutId id="2147483699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90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97" r:id="rId2"/>
    <p:sldLayoutId id="2147483665" r:id="rId3"/>
    <p:sldLayoutId id="2147483666" r:id="rId4"/>
    <p:sldLayoutId id="2147483693" r:id="rId5"/>
    <p:sldLayoutId id="2147483701" r:id="rId6"/>
    <p:sldLayoutId id="2147483690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16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8" r:id="rId2"/>
    <p:sldLayoutId id="2147483661" r:id="rId3"/>
    <p:sldLayoutId id="2147483662" r:id="rId4"/>
    <p:sldLayoutId id="2147483695" r:id="rId5"/>
    <p:sldLayoutId id="2147483691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3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2807885"/>
            <a:ext cx="7583424" cy="122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8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56" y="2624778"/>
            <a:ext cx="7485888" cy="160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8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48" y="2780581"/>
            <a:ext cx="8071104" cy="129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2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668" y="2584698"/>
            <a:ext cx="7839964" cy="167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512" y="2671340"/>
            <a:ext cx="7046976" cy="151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2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736" y="2717127"/>
            <a:ext cx="6510528" cy="142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4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144" y="2719686"/>
            <a:ext cx="8363712" cy="13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0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b.ac.uk/ce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hyperlink" Target="mailto:e.mcdowell@qub.ac.uk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40" y="741872"/>
            <a:ext cx="6851904" cy="1604513"/>
          </a:xfrm>
        </p:spPr>
        <p:txBody>
          <a:bodyPr/>
          <a:lstStyle/>
          <a:p>
            <a:r>
              <a:rPr lang="en-GB" dirty="0" smtClean="0"/>
              <a:t>What if I don’t win?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8640" y="2346385"/>
            <a:ext cx="6851904" cy="4141774"/>
          </a:xfrm>
        </p:spPr>
        <p:txBody>
          <a:bodyPr/>
          <a:lstStyle/>
          <a:p>
            <a:r>
              <a:rPr lang="en-GB" sz="2400" dirty="0" smtClean="0"/>
              <a:t>Don’t be disheartened – many winners have had to apply more than once</a:t>
            </a:r>
          </a:p>
          <a:p>
            <a:r>
              <a:rPr lang="en-GB" sz="2400" dirty="0" smtClean="0"/>
              <a:t>Applicants will be given feedback to strengthen the application</a:t>
            </a:r>
          </a:p>
          <a:p>
            <a:r>
              <a:rPr lang="en-GB" sz="2400" dirty="0" smtClean="0"/>
              <a:t>It may be that the work will benefit from more time to develop to provide evidence of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93981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39" y="793630"/>
            <a:ext cx="9112945" cy="1380227"/>
          </a:xfrm>
        </p:spPr>
        <p:txBody>
          <a:bodyPr/>
          <a:lstStyle/>
          <a:p>
            <a:r>
              <a:rPr lang="en-GB" dirty="0" smtClean="0"/>
              <a:t>Writing the analytical account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8640" y="2398143"/>
            <a:ext cx="6851904" cy="409001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30352" y="829172"/>
            <a:ext cx="6851904" cy="1518248"/>
          </a:xfrm>
        </p:spPr>
        <p:txBody>
          <a:bodyPr/>
          <a:lstStyle/>
          <a:p>
            <a:r>
              <a:rPr lang="en-GB" dirty="0" smtClean="0"/>
              <a:t>Focus of the application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8640" y="2347420"/>
            <a:ext cx="6851904" cy="4140739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Your application could focus on :</a:t>
            </a:r>
          </a:p>
          <a:p>
            <a:r>
              <a:rPr lang="en-GB" sz="2400" dirty="0" smtClean="0"/>
              <a:t>A broad brush approach over an extended period of time (years or a career)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Or</a:t>
            </a:r>
          </a:p>
          <a:p>
            <a:r>
              <a:rPr lang="en-GB" sz="2400" dirty="0" smtClean="0"/>
              <a:t>Your particular contribution across several modules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Or</a:t>
            </a:r>
          </a:p>
          <a:p>
            <a:r>
              <a:rPr lang="en-GB" sz="2400" dirty="0" smtClean="0"/>
              <a:t>More specific innovative contributions to learning and/or learning support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0557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40" y="462709"/>
            <a:ext cx="6851904" cy="1498294"/>
          </a:xfrm>
        </p:spPr>
        <p:txBody>
          <a:bodyPr/>
          <a:lstStyle/>
          <a:p>
            <a:r>
              <a:rPr lang="en-GB" dirty="0" smtClean="0"/>
              <a:t>Reflecting current priorities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8640" y="2181340"/>
            <a:ext cx="6851904" cy="4306819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For example:</a:t>
            </a:r>
          </a:p>
          <a:p>
            <a:endParaRPr lang="en-GB" dirty="0" smtClean="0"/>
          </a:p>
          <a:p>
            <a:r>
              <a:rPr lang="en-GB" sz="2400" dirty="0" smtClean="0"/>
              <a:t>Development of student/staff digital literacies</a:t>
            </a:r>
          </a:p>
          <a:p>
            <a:r>
              <a:rPr lang="en-GB" sz="2400" dirty="0" smtClean="0"/>
              <a:t>Dynamic and relevant curriculum</a:t>
            </a:r>
          </a:p>
          <a:p>
            <a:r>
              <a:rPr lang="en-GB" sz="2400" dirty="0" smtClean="0"/>
              <a:t>Employability, Enterprise and Global Citizenship</a:t>
            </a:r>
          </a:p>
          <a:p>
            <a:r>
              <a:rPr lang="en-GB" sz="2400" dirty="0" smtClean="0"/>
              <a:t>Internationalisation</a:t>
            </a:r>
          </a:p>
          <a:p>
            <a:r>
              <a:rPr lang="en-GB" sz="2400" dirty="0" smtClean="0"/>
              <a:t>Innovative and flexible delivery</a:t>
            </a:r>
          </a:p>
        </p:txBody>
      </p:sp>
    </p:spTree>
    <p:extLst>
      <p:ext uri="{BB962C8B-B14F-4D97-AF65-F5344CB8AC3E}">
        <p14:creationId xmlns:p14="http://schemas.microsoft.com/office/powerpoint/2010/main" val="286996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40" y="462709"/>
            <a:ext cx="6851904" cy="1575412"/>
          </a:xfrm>
        </p:spPr>
        <p:txBody>
          <a:bodyPr/>
          <a:lstStyle/>
          <a:p>
            <a:r>
              <a:rPr lang="en-GB" dirty="0" smtClean="0"/>
              <a:t>Where to place the emphasis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8640" y="2038121"/>
            <a:ext cx="6851904" cy="4450038"/>
          </a:xfrm>
        </p:spPr>
        <p:txBody>
          <a:bodyPr/>
          <a:lstStyle/>
          <a:p>
            <a:r>
              <a:rPr lang="en-GB" sz="2400" dirty="0" smtClean="0"/>
              <a:t>Innovative approaches</a:t>
            </a:r>
          </a:p>
          <a:p>
            <a:r>
              <a:rPr lang="en-GB" sz="2400" dirty="0" smtClean="0"/>
              <a:t>More conventional teaching but carried out exceptionally well</a:t>
            </a:r>
          </a:p>
          <a:p>
            <a:r>
              <a:rPr lang="en-GB" sz="2400" dirty="0" smtClean="0"/>
              <a:t>Diversity of approaches</a:t>
            </a:r>
          </a:p>
          <a:p>
            <a:r>
              <a:rPr lang="en-GB" sz="2400" dirty="0" smtClean="0"/>
              <a:t>Including specific examples</a:t>
            </a:r>
          </a:p>
          <a:p>
            <a:r>
              <a:rPr lang="en-GB" sz="2400" dirty="0" smtClean="0"/>
              <a:t>Impact on your learners is key</a:t>
            </a:r>
          </a:p>
          <a:p>
            <a:pPr marL="0" indent="0">
              <a:buNone/>
            </a:pPr>
            <a:r>
              <a:rPr lang="en-GB" sz="2400" dirty="0" smtClean="0"/>
              <a:t>The emphasis is on your practice – it’s not an academic paper, but mention any funded projects, publications and work that has informed your teaching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0569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40" y="319490"/>
            <a:ext cx="6851904" cy="2691934"/>
          </a:xfrm>
        </p:spPr>
        <p:txBody>
          <a:bodyPr/>
          <a:lstStyle/>
          <a:p>
            <a:r>
              <a:rPr lang="en-GB" dirty="0" smtClean="0"/>
              <a:t>*Structure of the analytical account (2000 words in total)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8640" y="2545080"/>
            <a:ext cx="6851904" cy="3943079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smtClean="0"/>
              <a:t>Context (300 words):  Introductory statement on your contribution to learning and teaching to date, e.g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Types of activities: track record</a:t>
            </a:r>
          </a:p>
          <a:p>
            <a:r>
              <a:rPr lang="en-GB" sz="2400" dirty="0" smtClean="0"/>
              <a:t>Subject, modules, numbers of students</a:t>
            </a:r>
          </a:p>
          <a:p>
            <a:r>
              <a:rPr lang="en-GB" sz="2400" dirty="0" smtClean="0"/>
              <a:t>Particular educational interests</a:t>
            </a:r>
          </a:p>
          <a:p>
            <a:r>
              <a:rPr lang="en-GB" sz="2400" dirty="0" smtClean="0"/>
              <a:t>Teaching philosophy (very briefly)</a:t>
            </a:r>
          </a:p>
          <a:p>
            <a:endParaRPr lang="en-GB" sz="2400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* Not the Team category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39" y="594912"/>
            <a:ext cx="7052999" cy="1333040"/>
          </a:xfrm>
        </p:spPr>
        <p:txBody>
          <a:bodyPr/>
          <a:lstStyle/>
          <a:p>
            <a:r>
              <a:rPr lang="en-GB" dirty="0" smtClean="0"/>
              <a:t>Discussion: 3 Sections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8640" y="1927952"/>
            <a:ext cx="6851904" cy="3574777"/>
          </a:xfrm>
        </p:spPr>
        <p:txBody>
          <a:bodyPr/>
          <a:lstStyle/>
          <a:p>
            <a:r>
              <a:rPr lang="en-GB" sz="2400" dirty="0" smtClean="0"/>
              <a:t>Promoting and enhancing the learners’ experience (1000 words)</a:t>
            </a:r>
          </a:p>
          <a:p>
            <a:r>
              <a:rPr lang="en-GB" sz="2400" dirty="0" smtClean="0"/>
              <a:t>Supporting colleagues and influencing how learning is supported (350 words)</a:t>
            </a:r>
          </a:p>
          <a:p>
            <a:r>
              <a:rPr lang="en-GB" sz="2400" dirty="0" smtClean="0"/>
              <a:t>Ongoing professional development (350 words)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71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39" y="605928"/>
            <a:ext cx="8859765" cy="2405495"/>
          </a:xfrm>
        </p:spPr>
        <p:txBody>
          <a:bodyPr/>
          <a:lstStyle/>
          <a:p>
            <a:r>
              <a:rPr lang="en-GB" sz="4400" dirty="0" smtClean="0"/>
              <a:t>Promoting and enhancing the learners’ experience (1000 words)</a:t>
            </a:r>
            <a:endParaRPr lang="en-GB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8640" y="3011423"/>
            <a:ext cx="6851904" cy="3476736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GB" sz="2400" b="1" dirty="0" smtClean="0"/>
              <a:t>How you stimulate and inspire learners</a:t>
            </a:r>
          </a:p>
          <a:p>
            <a:pPr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Enhancing your students’ learning experience (including examples)</a:t>
            </a:r>
          </a:p>
          <a:p>
            <a:pPr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Dealing with diverse learning needs</a:t>
            </a:r>
          </a:p>
          <a:p>
            <a:pPr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Evidence?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78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40" y="231355"/>
            <a:ext cx="6851904" cy="88134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8640" y="1630496"/>
            <a:ext cx="6851904" cy="4857664"/>
          </a:xfrm>
        </p:spPr>
        <p:txBody>
          <a:bodyPr/>
          <a:lstStyle/>
          <a:p>
            <a:r>
              <a:rPr lang="en-GB" sz="2400" b="1" dirty="0" smtClean="0"/>
              <a:t>Types of evidence</a:t>
            </a:r>
          </a:p>
          <a:p>
            <a:endParaRPr lang="en-GB" sz="24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Student/learner feedback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Evaluation scores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Comments from peer observations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External examiners’ reports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Comments from colleagues, internal and external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Results of student assessment </a:t>
            </a:r>
          </a:p>
          <a:p>
            <a:pPr marL="0" indent="0">
              <a:buNone/>
            </a:pPr>
            <a:endParaRPr lang="en-GB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9430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40" y="561861"/>
            <a:ext cx="6851904" cy="68304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8640" y="2038120"/>
            <a:ext cx="6851904" cy="4450039"/>
          </a:xfrm>
        </p:spPr>
        <p:txBody>
          <a:bodyPr/>
          <a:lstStyle/>
          <a:p>
            <a:pPr marL="457200" indent="-457200">
              <a:buAutoNum type="arabicParenR" startAt="2"/>
            </a:pPr>
            <a:r>
              <a:rPr lang="en-GB" sz="2400" b="1" dirty="0" smtClean="0"/>
              <a:t>How you develop, organise and present resources, e.g.:</a:t>
            </a:r>
          </a:p>
          <a:p>
            <a:pPr marL="0" indent="0">
              <a:buNone/>
            </a:pPr>
            <a:endParaRPr lang="en-GB" sz="24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Paper-based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Online, e-learning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Physical models, artefacts, </a:t>
            </a:r>
            <a:r>
              <a:rPr lang="en-GB" dirty="0" err="1" smtClean="0"/>
              <a:t>etc</a:t>
            </a:r>
            <a:endParaRPr lang="en-GB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Use of physical spaces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Staff resources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None/>
            </a:pPr>
            <a:r>
              <a:rPr lang="en-GB" sz="2400" dirty="0" smtClean="0"/>
              <a:t>How do these support learning?</a:t>
            </a: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2945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Dr Claire Dewhirst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Centre for Educational Development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23 January 2018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TEACHNG AWARDS 2018 BRIEFING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5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40" y="462708"/>
            <a:ext cx="6851904" cy="13550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8640" y="2060154"/>
            <a:ext cx="6851904" cy="4428005"/>
          </a:xfrm>
        </p:spPr>
        <p:txBody>
          <a:bodyPr/>
          <a:lstStyle/>
          <a:p>
            <a:pPr marL="514350" indent="-514350">
              <a:buAutoNum type="romanLcParenR" startAt="3"/>
            </a:pPr>
            <a:r>
              <a:rPr lang="en-GB" sz="2400" b="1" dirty="0" smtClean="0"/>
              <a:t>How you assess students/learners</a:t>
            </a:r>
          </a:p>
          <a:p>
            <a:pPr marL="0" indent="0">
              <a:buNone/>
            </a:pPr>
            <a:endParaRPr lang="en-GB" sz="24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Range of methods used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Assessment of learning outcomes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Innovative methods e.g. peer and self assessment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Feedback to students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sz="2400" dirty="0" smtClean="0"/>
              <a:t>Rationale for assessment approach and any changes you are thinking of making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8828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40" y="396608"/>
            <a:ext cx="9785182" cy="2049137"/>
          </a:xfrm>
        </p:spPr>
        <p:txBody>
          <a:bodyPr/>
          <a:lstStyle/>
          <a:p>
            <a:r>
              <a:rPr lang="en-GB" dirty="0" smtClean="0"/>
              <a:t>Discussion:  Supporting colleagues and influencing support for learning (350 words)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8640" y="2644048"/>
            <a:ext cx="6851904" cy="3844111"/>
          </a:xfrm>
        </p:spPr>
        <p:txBody>
          <a:bodyPr/>
          <a:lstStyle/>
          <a:p>
            <a:pPr marL="514350" indent="-514350">
              <a:buAutoNum type="romanLcParenR"/>
            </a:pPr>
            <a:r>
              <a:rPr lang="en-GB" sz="2400" b="1" dirty="0" smtClean="0"/>
              <a:t>Development of colleagues</a:t>
            </a:r>
          </a:p>
          <a:p>
            <a:pPr marL="0" indent="0">
              <a:buNone/>
            </a:pPr>
            <a:endParaRPr lang="en-GB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Informal support, sharing materials, 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Team-teaching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Mentoring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Peer observation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Workshops, within the School or more widely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3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40" y="484743"/>
            <a:ext cx="6851904" cy="14982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8640" y="2423711"/>
            <a:ext cx="6851904" cy="4064448"/>
          </a:xfrm>
        </p:spPr>
        <p:txBody>
          <a:bodyPr/>
          <a:lstStyle/>
          <a:p>
            <a:pPr marL="514350" indent="-514350">
              <a:buAutoNum type="romanLcParenBoth" startAt="2"/>
            </a:pPr>
            <a:r>
              <a:rPr lang="en-GB" sz="2400" b="1" dirty="0" smtClean="0"/>
              <a:t>Contributing to School and/or institutional initiatives, e.g.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Committees or working groups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Developing policies or initiatives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Internal projects on learning and teaching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Staff or educational development activities</a:t>
            </a:r>
          </a:p>
          <a:p>
            <a:pPr marL="571500" lvl="2"/>
            <a:endParaRPr lang="en-GB" sz="2400" dirty="0"/>
          </a:p>
          <a:p>
            <a:pPr marL="114300" lvl="1"/>
            <a:r>
              <a:rPr lang="en-GB" dirty="0" smtClean="0"/>
              <a:t>Impact on your School and the University?</a:t>
            </a:r>
          </a:p>
          <a:p>
            <a:pPr marL="628650" lvl="1" indent="-514350">
              <a:buAutoNum type="romanLcParenBoth" startAt="2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3373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40" y="528811"/>
            <a:ext cx="6851904" cy="127795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8640" y="2280492"/>
            <a:ext cx="6851904" cy="4207667"/>
          </a:xfrm>
        </p:spPr>
        <p:txBody>
          <a:bodyPr/>
          <a:lstStyle/>
          <a:p>
            <a:pPr marL="514350" indent="-514350">
              <a:buAutoNum type="romanLcParenR" startAt="3"/>
            </a:pPr>
            <a:r>
              <a:rPr lang="en-GB" sz="2400" b="1" dirty="0" smtClean="0"/>
              <a:t>Regional/national/international contribution</a:t>
            </a:r>
          </a:p>
          <a:p>
            <a:pPr marL="0" indent="0">
              <a:buNone/>
            </a:pPr>
            <a:endParaRPr lang="en-GB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Collaborating with colleagues in other universities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External examining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Pedagogical conference papers, posters, publications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Externally funded projects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Work with HEA Subject Centres or other bodies</a:t>
            </a:r>
          </a:p>
          <a:p>
            <a:pPr lvl="2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2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294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40" y="484742"/>
            <a:ext cx="8386040" cy="1564395"/>
          </a:xfrm>
        </p:spPr>
        <p:txBody>
          <a:bodyPr/>
          <a:lstStyle/>
          <a:p>
            <a:r>
              <a:rPr lang="en-GB" dirty="0" smtClean="0"/>
              <a:t>Discussion:  Ongoing Professional Development (350 words)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8640" y="2677099"/>
            <a:ext cx="6851904" cy="3811060"/>
          </a:xfrm>
        </p:spPr>
        <p:txBody>
          <a:bodyPr/>
          <a:lstStyle/>
          <a:p>
            <a:pPr marL="514350" indent="-514350">
              <a:buAutoNum type="romanLcParenR"/>
            </a:pPr>
            <a:r>
              <a:rPr lang="en-GB" sz="2400" b="1" dirty="0" smtClean="0"/>
              <a:t>Ways in which you undertake professional development, e.g.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Reading and reflection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Courses, conferences and events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Online learning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lvl="1"/>
            <a:r>
              <a:rPr lang="en-GB" dirty="0" smtClean="0"/>
              <a:t>What did you learn?</a:t>
            </a:r>
          </a:p>
          <a:p>
            <a:pPr lvl="1"/>
            <a:r>
              <a:rPr lang="en-GB" dirty="0" smtClean="0"/>
              <a:t>Evidence of improvements for your learners as a result of professional development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484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40" y="473726"/>
            <a:ext cx="6851904" cy="168558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8640" y="2489812"/>
            <a:ext cx="6851904" cy="3998347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smtClean="0"/>
              <a:t>ii)   How you review and reflect on teaching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Student feedback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Colleagues’ feedback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Self/team reflection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Module review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Peer observation of teaching</a:t>
            </a:r>
            <a:r>
              <a:rPr lang="en-GB" dirty="0"/>
              <a:t>	</a:t>
            </a:r>
            <a:endParaRPr lang="en-GB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lvl="1"/>
            <a:r>
              <a:rPr lang="en-GB" dirty="0" smtClean="0"/>
              <a:t>How do you use these activities to review and enhance your practice?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977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40" y="762001"/>
            <a:ext cx="6851904" cy="1432560"/>
          </a:xfrm>
        </p:spPr>
        <p:txBody>
          <a:bodyPr/>
          <a:lstStyle/>
          <a:p>
            <a:r>
              <a:rPr lang="en-GB" dirty="0" smtClean="0"/>
              <a:t>Team Award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8640" y="1737360"/>
            <a:ext cx="6851904" cy="4750799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Context for the application (500 words)</a:t>
            </a:r>
          </a:p>
          <a:p>
            <a:pPr marL="0" indent="0">
              <a:buNone/>
            </a:pPr>
            <a:r>
              <a:rPr lang="en-GB" b="1" dirty="0" smtClean="0"/>
              <a:t>Discussion Section (1700 words)</a:t>
            </a:r>
          </a:p>
          <a:p>
            <a:r>
              <a:rPr lang="en-GB" dirty="0" smtClean="0"/>
              <a:t>how </a:t>
            </a:r>
            <a:r>
              <a:rPr lang="en-GB" dirty="0"/>
              <a:t>the team works </a:t>
            </a:r>
            <a:r>
              <a:rPr lang="en-GB" dirty="0" smtClean="0"/>
              <a:t>collaboratively and </a:t>
            </a:r>
            <a:r>
              <a:rPr lang="en-GB" dirty="0"/>
              <a:t>how this collaborative working has been an advantage.  How did the team develop? </a:t>
            </a:r>
          </a:p>
          <a:p>
            <a:r>
              <a:rPr lang="en-GB" dirty="0" smtClean="0"/>
              <a:t>How team’s work addresses at least one of the following</a:t>
            </a:r>
            <a:r>
              <a:rPr lang="en-GB" sz="2400" dirty="0" smtClean="0"/>
              <a:t>:  </a:t>
            </a:r>
            <a:r>
              <a:rPr lang="en-GB" i="1" dirty="0" smtClean="0"/>
              <a:t>Assessment </a:t>
            </a:r>
            <a:r>
              <a:rPr lang="en-GB" i="1" dirty="0"/>
              <a:t>and feedback; retention; employability; staff development; students as partners; developing digital literacies, technology and social media; learning support.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678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Team Award cont.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8640" y="2758440"/>
            <a:ext cx="6851904" cy="3729719"/>
          </a:xfrm>
        </p:spPr>
        <p:txBody>
          <a:bodyPr/>
          <a:lstStyle/>
          <a:p>
            <a:r>
              <a:rPr lang="en-GB" sz="2400" dirty="0"/>
              <a:t>Outline the creative way (s) you have addressed a </a:t>
            </a:r>
            <a:r>
              <a:rPr lang="en-GB" sz="2400" dirty="0" smtClean="0"/>
              <a:t>challenge, situation, problem.</a:t>
            </a:r>
          </a:p>
          <a:p>
            <a:r>
              <a:rPr lang="en-GB" sz="2400" dirty="0" smtClean="0"/>
              <a:t>Provide detailed discussion on the outcomes from the team’s work and how it has enhanced learning.</a:t>
            </a:r>
          </a:p>
          <a:p>
            <a:r>
              <a:rPr lang="en-GB" sz="2400" dirty="0" smtClean="0"/>
              <a:t>Outline any future plans for development and/or dissemination of the team’s work.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1625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40" y="683046"/>
            <a:ext cx="7702994" cy="1388125"/>
          </a:xfrm>
        </p:spPr>
        <p:txBody>
          <a:bodyPr/>
          <a:lstStyle/>
          <a:p>
            <a:r>
              <a:rPr lang="en-GB" dirty="0" smtClean="0"/>
              <a:t>Key questions to address in the application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69826" y="2510229"/>
            <a:ext cx="6851904" cy="3206750"/>
          </a:xfrm>
        </p:spPr>
        <p:txBody>
          <a:bodyPr/>
          <a:lstStyle/>
          <a:p>
            <a:r>
              <a:rPr lang="en-GB" sz="2400" dirty="0" smtClean="0"/>
              <a:t>Why did you take this approach?</a:t>
            </a:r>
          </a:p>
          <a:p>
            <a:r>
              <a:rPr lang="en-GB" sz="2400" dirty="0" smtClean="0"/>
              <a:t>Why is your approach valuable for your learners? for your School or area? for the University? in a wider context</a:t>
            </a:r>
          </a:p>
          <a:p>
            <a:r>
              <a:rPr lang="en-GB" sz="2400" dirty="0" smtClean="0"/>
              <a:t>What evidence do you have to support your claims?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 smtClean="0"/>
              <a:t>An analytic and evaluative stance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354247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40" y="826266"/>
            <a:ext cx="6851904" cy="16745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8640" y="2599981"/>
            <a:ext cx="6851904" cy="3888178"/>
          </a:xfrm>
        </p:spPr>
        <p:txBody>
          <a:bodyPr/>
          <a:lstStyle/>
          <a:p>
            <a:r>
              <a:rPr lang="en-GB" sz="2400" dirty="0" smtClean="0"/>
              <a:t>What have you learned so far from your experiences?</a:t>
            </a:r>
          </a:p>
          <a:p>
            <a:r>
              <a:rPr lang="en-GB" sz="2400" dirty="0" smtClean="0"/>
              <a:t>What developments might you make to improve future learners’ experiences?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	</a:t>
            </a:r>
            <a:r>
              <a:rPr lang="en-GB" sz="2400" b="1" dirty="0" smtClean="0"/>
              <a:t>A reflective approach</a:t>
            </a:r>
          </a:p>
        </p:txBody>
      </p:sp>
    </p:spTree>
    <p:extLst>
      <p:ext uri="{BB962C8B-B14F-4D97-AF65-F5344CB8AC3E}">
        <p14:creationId xmlns:p14="http://schemas.microsoft.com/office/powerpoint/2010/main" val="4044603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40" y="897148"/>
            <a:ext cx="6851904" cy="1500995"/>
          </a:xfrm>
        </p:spPr>
        <p:txBody>
          <a:bodyPr/>
          <a:lstStyle/>
          <a:p>
            <a:r>
              <a:rPr lang="en-GB" altLang="en-US" dirty="0" smtClean="0"/>
              <a:t>AIMS OF THE BRIEFING SESSION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altLang="en-US" sz="2400" dirty="0"/>
              <a:t>To raise awareness of the Queen’s Teaching Awards Scheme</a:t>
            </a:r>
          </a:p>
          <a:p>
            <a:r>
              <a:rPr lang="en-GB" altLang="en-US" sz="2400" dirty="0"/>
              <a:t>To encourage colleagues to apply for a Teaching Award</a:t>
            </a:r>
          </a:p>
          <a:p>
            <a:r>
              <a:rPr lang="en-GB" altLang="en-US" sz="2400" dirty="0"/>
              <a:t>To provide guidance on the type of information that should be included in an application</a:t>
            </a:r>
          </a:p>
          <a:p>
            <a:r>
              <a:rPr lang="en-GB" altLang="en-US" sz="2400" dirty="0"/>
              <a:t>To be transparent about the selection process</a:t>
            </a:r>
            <a:endParaRPr lang="en-US" alt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40" y="335281"/>
            <a:ext cx="6851904" cy="117348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8640" y="1859281"/>
            <a:ext cx="6851904" cy="451104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And finally</a:t>
            </a:r>
          </a:p>
          <a:p>
            <a:r>
              <a:rPr lang="en-GB" sz="2400" dirty="0" smtClean="0"/>
              <a:t>Please stay within the word limit</a:t>
            </a:r>
          </a:p>
          <a:p>
            <a:r>
              <a:rPr lang="en-GB" sz="2400" dirty="0" smtClean="0"/>
              <a:t>Don’t include any additional materials, including websites.  In order to be equitable to all applicants, the panel won’t consider additional material.</a:t>
            </a:r>
          </a:p>
          <a:p>
            <a:endParaRPr lang="en-GB" sz="2400" dirty="0"/>
          </a:p>
          <a:p>
            <a:pPr algn="ctr"/>
            <a:r>
              <a:rPr lang="en-GB" sz="2400" dirty="0" smtClean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43946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40" y="845390"/>
            <a:ext cx="6851904" cy="1242202"/>
          </a:xfrm>
        </p:spPr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8640" y="2432649"/>
            <a:ext cx="6851904" cy="4055510"/>
          </a:xfrm>
        </p:spPr>
        <p:txBody>
          <a:bodyPr/>
          <a:lstStyle/>
          <a:p>
            <a:pPr marL="114300" lvl="1">
              <a:tabLst>
                <a:tab pos="290513" algn="l"/>
              </a:tabLst>
            </a:pPr>
            <a:endParaRPr lang="en-GB" altLang="en-US" dirty="0"/>
          </a:p>
          <a:p>
            <a:pPr lvl="1" indent="-342900">
              <a:buFont typeface="Arial" panose="020B0604020202020204" pitchFamily="34" charset="0"/>
              <a:buChar char="•"/>
              <a:tabLst>
                <a:tab pos="290513" algn="l"/>
              </a:tabLst>
            </a:pPr>
            <a:r>
              <a:rPr lang="en-GB" altLang="en-US" dirty="0" smtClean="0"/>
              <a:t>The </a:t>
            </a:r>
            <a:r>
              <a:rPr lang="en-GB" altLang="en-US" dirty="0"/>
              <a:t>Scheme has been running for </a:t>
            </a:r>
            <a:r>
              <a:rPr lang="en-GB" altLang="en-US" dirty="0" smtClean="0"/>
              <a:t>20 years</a:t>
            </a:r>
          </a:p>
          <a:p>
            <a:pPr lvl="1" indent="-342900">
              <a:buFont typeface="Arial" panose="020B0604020202020204" pitchFamily="34" charset="0"/>
              <a:buChar char="•"/>
              <a:tabLst>
                <a:tab pos="290513" algn="l"/>
              </a:tabLst>
            </a:pPr>
            <a:r>
              <a:rPr lang="en-GB" altLang="en-US" dirty="0" smtClean="0"/>
              <a:t>148 </a:t>
            </a:r>
            <a:r>
              <a:rPr lang="en-GB" altLang="en-US" dirty="0"/>
              <a:t>Teaching Awards have been made to date</a:t>
            </a:r>
          </a:p>
          <a:p>
            <a:pPr marL="114300" lvl="1">
              <a:tabLst>
                <a:tab pos="290513" algn="l"/>
              </a:tabLst>
            </a:pPr>
            <a:endParaRPr lang="en-GB" alt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64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40" y="966158"/>
            <a:ext cx="6851904" cy="1414733"/>
          </a:xfrm>
        </p:spPr>
        <p:txBody>
          <a:bodyPr/>
          <a:lstStyle/>
          <a:p>
            <a:r>
              <a:rPr lang="en-GB" dirty="0" smtClean="0"/>
              <a:t>AIMS OF THE QUB TEACHING AWARDS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8640" y="2812211"/>
            <a:ext cx="6851904" cy="3675948"/>
          </a:xfrm>
        </p:spPr>
        <p:txBody>
          <a:bodyPr/>
          <a:lstStyle/>
          <a:p>
            <a:r>
              <a:rPr lang="en-GB" sz="2400" dirty="0" smtClean="0"/>
              <a:t>To identify and acknowledge good learning and learning support</a:t>
            </a:r>
          </a:p>
          <a:p>
            <a:r>
              <a:rPr lang="en-GB" sz="2400" dirty="0" smtClean="0"/>
              <a:t>To encourage and reward the development of learning/learning support activities that have led to particularly effective/worthwhile learning</a:t>
            </a:r>
          </a:p>
          <a:p>
            <a:r>
              <a:rPr lang="en-GB" sz="2400" dirty="0" smtClean="0"/>
              <a:t>To disseminate information on good learning and teaching and support practice throughout the University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7987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WHO CAN APPLY?	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TEACHING AWARD CATEGORIES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Career Impact (Individual Award)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Sustained Excellence (Individual Award)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Rising Stars (Individual Award)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Excellence in Teaching/Learning Support by a Team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Student-nominated Award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7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40" y="655609"/>
            <a:ext cx="6851904" cy="1293962"/>
          </a:xfrm>
        </p:spPr>
        <p:txBody>
          <a:bodyPr/>
          <a:lstStyle/>
          <a:p>
            <a:r>
              <a:rPr lang="en-GB" dirty="0" smtClean="0"/>
              <a:t>PROCESS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8640" y="2191109"/>
            <a:ext cx="6851904" cy="4297050"/>
          </a:xfrm>
        </p:spPr>
        <p:txBody>
          <a:bodyPr/>
          <a:lstStyle/>
          <a:p>
            <a:r>
              <a:rPr lang="en-GB" sz="2400" dirty="0" smtClean="0"/>
              <a:t>Guidance notes, application templates, samples of previous applications can be downloaded from the CED website at  </a:t>
            </a:r>
            <a:r>
              <a:rPr lang="en-GB" sz="2400" dirty="0" smtClean="0">
                <a:hlinkClick r:id="rId3"/>
              </a:rPr>
              <a:t>www.qub.ac.uk/ced</a:t>
            </a:r>
            <a:endParaRPr lang="en-GB" sz="2400" dirty="0" smtClean="0"/>
          </a:p>
          <a:p>
            <a:r>
              <a:rPr lang="en-GB" sz="2400" dirty="0" smtClean="0"/>
              <a:t>Application form – template should be completed electronically and sent in </a:t>
            </a:r>
            <a:r>
              <a:rPr lang="en-GB" sz="2400" b="1" dirty="0" smtClean="0"/>
              <a:t>Word</a:t>
            </a:r>
            <a:r>
              <a:rPr lang="en-GB" sz="2400" dirty="0" smtClean="0"/>
              <a:t> format to </a:t>
            </a:r>
            <a:r>
              <a:rPr lang="en-GB" sz="2400" dirty="0" smtClean="0">
                <a:hlinkClick r:id="rId4"/>
              </a:rPr>
              <a:t>e.mcdowell@qub.ac.uk</a:t>
            </a:r>
            <a:r>
              <a:rPr lang="en-GB" sz="2400" dirty="0" smtClean="0"/>
              <a:t> </a:t>
            </a:r>
          </a:p>
          <a:p>
            <a:r>
              <a:rPr lang="en-GB" sz="2400" dirty="0" smtClean="0"/>
              <a:t>Closing date is 5 pm on </a:t>
            </a:r>
            <a:r>
              <a:rPr lang="en-GB" sz="2400" b="1" dirty="0" smtClean="0"/>
              <a:t>14 March 2018</a:t>
            </a:r>
            <a:r>
              <a:rPr lang="en-GB" sz="2400" dirty="0" smtClean="0"/>
              <a:t>.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61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40" y="483080"/>
            <a:ext cx="6851904" cy="1155939"/>
          </a:xfrm>
        </p:spPr>
        <p:txBody>
          <a:bodyPr/>
          <a:lstStyle/>
          <a:p>
            <a:r>
              <a:rPr lang="en-GB" dirty="0" smtClean="0"/>
              <a:t>PROCESS (2)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8640" y="1158240"/>
            <a:ext cx="6851904" cy="5329919"/>
          </a:xfrm>
        </p:spPr>
        <p:txBody>
          <a:bodyPr/>
          <a:lstStyle/>
          <a:p>
            <a:r>
              <a:rPr lang="en-GB" sz="2400" dirty="0" smtClean="0">
                <a:solidFill>
                  <a:srgbClr val="FF0000"/>
                </a:solidFill>
              </a:rPr>
              <a:t>Shortlisting by Teaching Awards panel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Professor David Jones (Chair)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Director of Academic and Student Affairs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Representatives from Faculties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Representative from SU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Maria Lee, Educational and Skills Development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Dr Claire Dewhirst, CED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Dr Kate Exley, External Assessor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sz="2400" dirty="0" smtClean="0">
                <a:solidFill>
                  <a:srgbClr val="FF0000"/>
                </a:solidFill>
              </a:rPr>
              <a:t>Brief </a:t>
            </a:r>
            <a:r>
              <a:rPr lang="en-GB" sz="2400" dirty="0">
                <a:solidFill>
                  <a:srgbClr val="FF0000"/>
                </a:solidFill>
              </a:rPr>
              <a:t>presentation </a:t>
            </a:r>
            <a:r>
              <a:rPr lang="en-GB" sz="2400" dirty="0" smtClean="0">
                <a:solidFill>
                  <a:srgbClr val="FF0000"/>
                </a:solidFill>
              </a:rPr>
              <a:t>to </a:t>
            </a:r>
            <a:r>
              <a:rPr lang="en-GB" sz="2400" dirty="0">
                <a:solidFill>
                  <a:srgbClr val="FF0000"/>
                </a:solidFill>
              </a:rPr>
              <a:t>the panel on 31 May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5-10 </a:t>
            </a:r>
            <a:r>
              <a:rPr lang="en-GB" dirty="0"/>
              <a:t>min presentation on identified issue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5-10 min discussion with the panel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76537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40" y="534838"/>
            <a:ext cx="6851904" cy="1570007"/>
          </a:xfrm>
        </p:spPr>
        <p:txBody>
          <a:bodyPr/>
          <a:lstStyle/>
          <a:p>
            <a:r>
              <a:rPr lang="en-GB" dirty="0" smtClean="0"/>
              <a:t>What if I win?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8640" y="2104845"/>
            <a:ext cx="6851904" cy="4383314"/>
          </a:xfrm>
        </p:spPr>
        <p:txBody>
          <a:bodyPr/>
          <a:lstStyle/>
          <a:p>
            <a:pPr>
              <a:tabLst>
                <a:tab pos="292100" algn="l"/>
              </a:tabLst>
            </a:pPr>
            <a:endParaRPr lang="en-GB" altLang="en-US" sz="2400" dirty="0" smtClean="0">
              <a:cs typeface="Times New Roman" panose="02020603050405020304" pitchFamily="18" charset="0"/>
            </a:endParaRPr>
          </a:p>
          <a:p>
            <a:pPr>
              <a:tabLst>
                <a:tab pos="292100" algn="l"/>
              </a:tabLst>
            </a:pPr>
            <a:r>
              <a:rPr lang="en-GB" altLang="en-US" sz="2400" dirty="0" smtClean="0">
                <a:cs typeface="Times New Roman" panose="02020603050405020304" pitchFamily="18" charset="0"/>
              </a:rPr>
              <a:t>There is a prize of £1000 to individual or team</a:t>
            </a:r>
            <a:endParaRPr lang="en-GB" altLang="en-US" sz="2400" dirty="0">
              <a:cs typeface="Times New Roman" panose="02020603050405020304" pitchFamily="18" charset="0"/>
            </a:endParaRPr>
          </a:p>
          <a:p>
            <a:pPr>
              <a:tabLst>
                <a:tab pos="292100" algn="l"/>
              </a:tabLst>
            </a:pPr>
            <a:r>
              <a:rPr lang="en-GB" altLang="en-US" sz="2400" dirty="0" smtClean="0">
                <a:cs typeface="Times New Roman" panose="02020603050405020304" pitchFamily="18" charset="0"/>
              </a:rPr>
              <a:t>Certificate </a:t>
            </a:r>
            <a:r>
              <a:rPr lang="en-GB" altLang="en-US" sz="2400" dirty="0">
                <a:cs typeface="Times New Roman" panose="02020603050405020304" pitchFamily="18" charset="0"/>
              </a:rPr>
              <a:t>of achievement presented by the VC at </a:t>
            </a:r>
            <a:r>
              <a:rPr lang="en-GB" altLang="en-US" sz="2400" dirty="0" smtClean="0">
                <a:cs typeface="Times New Roman" panose="02020603050405020304" pitchFamily="18" charset="0"/>
              </a:rPr>
              <a:t>summer graduation</a:t>
            </a:r>
            <a:endParaRPr lang="en-GB" altLang="en-US" sz="2400" dirty="0">
              <a:cs typeface="Times New Roman" panose="02020603050405020304" pitchFamily="18" charset="0"/>
            </a:endParaRPr>
          </a:p>
          <a:p>
            <a:pPr marL="0" indent="0">
              <a:tabLst>
                <a:tab pos="292100" algn="l"/>
              </a:tabLst>
            </a:pPr>
            <a:r>
              <a:rPr lang="en-GB" altLang="en-US" sz="2400" dirty="0">
                <a:cs typeface="Times New Roman" panose="02020603050405020304" pitchFamily="18" charset="0"/>
              </a:rPr>
              <a:t> 	</a:t>
            </a:r>
            <a:r>
              <a:rPr lang="en-GB" altLang="en-US" sz="2400" dirty="0" smtClean="0">
                <a:cs typeface="Times New Roman" panose="02020603050405020304" pitchFamily="18" charset="0"/>
              </a:rPr>
              <a:t>Contribution </a:t>
            </a:r>
            <a:r>
              <a:rPr lang="en-GB" altLang="en-US" sz="2400" dirty="0">
                <a:cs typeface="Times New Roman" panose="02020603050405020304" pitchFamily="18" charset="0"/>
              </a:rPr>
              <a:t>to your personal promotion </a:t>
            </a:r>
            <a:r>
              <a:rPr lang="en-GB" altLang="en-US" sz="2400" dirty="0" smtClean="0">
                <a:cs typeface="Times New Roman" panose="02020603050405020304" pitchFamily="18" charset="0"/>
              </a:rPr>
              <a:t>profile</a:t>
            </a:r>
          </a:p>
          <a:p>
            <a:pPr marL="0" indent="0">
              <a:tabLst>
                <a:tab pos="292100" algn="l"/>
              </a:tabLst>
            </a:pPr>
            <a:r>
              <a:rPr lang="en-GB" altLang="en-US" sz="2400" dirty="0">
                <a:cs typeface="Times New Roman" panose="02020603050405020304" pitchFamily="18" charset="0"/>
              </a:rPr>
              <a:t>	</a:t>
            </a:r>
            <a:r>
              <a:rPr lang="en-GB" altLang="en-US" sz="2400" dirty="0" smtClean="0">
                <a:cs typeface="Times New Roman" panose="02020603050405020304" pitchFamily="18" charset="0"/>
              </a:rPr>
              <a:t>You may be asked </a:t>
            </a:r>
            <a:r>
              <a:rPr lang="en-GB" altLang="en-US" sz="2400" dirty="0">
                <a:cs typeface="Times New Roman" panose="02020603050405020304" pitchFamily="18" charset="0"/>
              </a:rPr>
              <a:t>to disseminate the </a:t>
            </a:r>
            <a:r>
              <a:rPr lang="en-GB" altLang="en-US" sz="2400" dirty="0" smtClean="0">
                <a:cs typeface="Times New Roman" panose="02020603050405020304" pitchFamily="18" charset="0"/>
              </a:rPr>
              <a:t>	information </a:t>
            </a:r>
            <a:r>
              <a:rPr lang="en-GB" altLang="en-US" sz="2400" dirty="0">
                <a:cs typeface="Times New Roman" panose="02020603050405020304" pitchFamily="18" charset="0"/>
              </a:rPr>
              <a:t>on </a:t>
            </a:r>
            <a:r>
              <a:rPr lang="en-GB" altLang="en-US" sz="2400" dirty="0" smtClean="0">
                <a:cs typeface="Times New Roman" panose="02020603050405020304" pitchFamily="18" charset="0"/>
              </a:rPr>
              <a:t>your </a:t>
            </a:r>
            <a:r>
              <a:rPr lang="en-GB" altLang="en-US" sz="2400" dirty="0">
                <a:cs typeface="Times New Roman" panose="02020603050405020304" pitchFamily="18" charset="0"/>
              </a:rPr>
              <a:t>good </a:t>
            </a:r>
            <a:r>
              <a:rPr lang="en-GB" altLang="en-US" sz="2400" dirty="0" smtClean="0">
                <a:cs typeface="Times New Roman" panose="02020603050405020304" pitchFamily="18" charset="0"/>
              </a:rPr>
              <a:t>practice </a:t>
            </a:r>
            <a:r>
              <a:rPr lang="en-GB" altLang="en-US" sz="2400" dirty="0">
                <a:cs typeface="Times New Roman" panose="02020603050405020304" pitchFamily="18" charset="0"/>
              </a:rPr>
              <a:t>to a wider </a:t>
            </a:r>
            <a:r>
              <a:rPr lang="en-GB" altLang="en-US" sz="2400" dirty="0" smtClean="0">
                <a:cs typeface="Times New Roman" panose="02020603050405020304" pitchFamily="18" charset="0"/>
              </a:rPr>
              <a:t>	University </a:t>
            </a:r>
            <a:r>
              <a:rPr lang="en-GB" altLang="en-US" sz="2400" dirty="0">
                <a:cs typeface="Times New Roman" panose="02020603050405020304" pitchFamily="18" charset="0"/>
              </a:rPr>
              <a:t>audience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45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brand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AEL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B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CE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EEEC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HAPP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Law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MAE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MDB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MP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NBE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HS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NM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Pharmacy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Psychology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SSESW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Gre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Full p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CIT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P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GPSJ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IGF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IH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HL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M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A1402BE3946B4FA0448D30B33DF99B" ma:contentTypeVersion="6" ma:contentTypeDescription="Create a new document." ma:contentTypeScope="" ma:versionID="d55275f728c82246aaa43bec0eba3e8c">
  <xsd:schema xmlns:xsd="http://www.w3.org/2001/XMLSchema" xmlns:xs="http://www.w3.org/2001/XMLSchema" xmlns:p="http://schemas.microsoft.com/office/2006/metadata/properties" xmlns:ns2="3eab0b1a-afea-4737-8000-1b8a29df99a3" targetNamespace="http://schemas.microsoft.com/office/2006/metadata/properties" ma:root="true" ma:fieldsID="4cdb988b074db26b1698210a2edd0e8e" ns2:_="">
    <xsd:import namespace="3eab0b1a-afea-4737-8000-1b8a29df99a3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Category" minOccurs="0"/>
                <xsd:element ref="ns2:Event" minOccurs="0"/>
                <xsd:element ref="ns2:Scheme"/>
                <xsd:element ref="ns2:Academic_x0020_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ab0b1a-afea-4737-8000-1b8a29df99a3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ma:displayName="File Category" ma:format="RadioButtons" ma:internalName="Document_x0020_Type">
      <xsd:simpleType>
        <xsd:restriction base="dms:Choice">
          <xsd:enumeration value="Agenda"/>
          <xsd:enumeration value="Certificate"/>
          <xsd:enumeration value="Contract"/>
          <xsd:enumeration value="Correspondence"/>
          <xsd:enumeration value="Form"/>
          <xsd:enumeration value="List"/>
          <xsd:enumeration value="Map"/>
          <xsd:enumeration value="Minutes"/>
          <xsd:enumeration value="Paper"/>
          <xsd:enumeration value="Resource"/>
          <xsd:enumeration value="Schedule"/>
          <xsd:enumeration value="Other"/>
        </xsd:restriction>
      </xsd:simpleType>
    </xsd:element>
    <xsd:element name="Category" ma:index="3" nillable="true" ma:displayName="Function" ma:format="RadioButtons" ma:internalName="Category">
      <xsd:simpleType>
        <xsd:restriction base="dms:Choice">
          <xsd:enumeration value="Delivery"/>
          <xsd:enumeration value="Development"/>
          <xsd:enumeration value="Evaluation"/>
          <xsd:enumeration value="Finance"/>
          <xsd:enumeration value="Governance"/>
          <xsd:enumeration value="Health and Safety"/>
          <xsd:enumeration value="Human Resources"/>
          <xsd:enumeration value="Information Management"/>
          <xsd:enumeration value="Marketing and Promotion"/>
          <xsd:enumeration value="Operations"/>
          <xsd:enumeration value="Planning"/>
          <xsd:enumeration value="Social"/>
          <xsd:enumeration value="Other"/>
        </xsd:restriction>
      </xsd:simpleType>
    </xsd:element>
    <xsd:element name="Event" ma:index="4" nillable="true" ma:displayName="Activity" ma:internalName="Ev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hortlisting"/>
                    <xsd:enumeration value="Presentation"/>
                    <xsd:enumeration value="Review"/>
                    <xsd:enumeration value="Briefing Session"/>
                  </xsd:restriction>
                </xsd:simpleType>
              </xsd:element>
            </xsd:sequence>
          </xsd:extension>
        </xsd:complexContent>
      </xsd:complexType>
    </xsd:element>
    <xsd:element name="Scheme" ma:index="5" ma:displayName="Accreditation" ma:format="RadioButtons" ma:internalName="Scheme">
      <xsd:simpleType>
        <xsd:restriction base="dms:Choice">
          <xsd:enumeration value="CATE"/>
          <xsd:enumeration value="HEA Prof Recog"/>
          <xsd:enumeration value="NTFS"/>
          <xsd:enumeration value="Queen's TA"/>
        </xsd:restriction>
      </xsd:simpleType>
    </xsd:element>
    <xsd:element name="Academic_x0020_Year" ma:index="6" nillable="true" ma:displayName="Year" ma:format="Dropdown" ma:internalName="Academic_x0020_Year">
      <xsd:simpleType>
        <xsd:restriction base="dms:Choice"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ademic_x0020_Year xmlns="3eab0b1a-afea-4737-8000-1b8a29df99a3" xsi:nil="true"/>
    <Category xmlns="3eab0b1a-afea-4737-8000-1b8a29df99a3" xsi:nil="true"/>
    <Document_x0020_Type xmlns="3eab0b1a-afea-4737-8000-1b8a29df99a3">Resource</Document_x0020_Type>
    <Scheme xmlns="3eab0b1a-afea-4737-8000-1b8a29df99a3">Queen's TA</Scheme>
    <Event xmlns="3eab0b1a-afea-4737-8000-1b8a29df99a3"/>
  </documentManagement>
</p:properties>
</file>

<file path=customXml/itemProps1.xml><?xml version="1.0" encoding="utf-8"?>
<ds:datastoreItem xmlns:ds="http://schemas.openxmlformats.org/officeDocument/2006/customXml" ds:itemID="{3500DE7B-3540-4A0D-BFCD-9C10C82F5E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09AF7C-72D1-425A-97B3-0A2D8037CA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ab0b1a-afea-4737-8000-1b8a29df99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3F2E90-EEAC-4A33-AF57-7E675C2CCC13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3eab0b1a-afea-4737-8000-1b8a29df99a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3917</TotalTime>
  <Words>1111</Words>
  <Application>Microsoft Office PowerPoint</Application>
  <PresentationFormat>Widescreen</PresentationFormat>
  <Paragraphs>224</Paragraphs>
  <Slides>30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27</vt:i4>
      </vt:variant>
      <vt:variant>
        <vt:lpstr>Slide Titles</vt:lpstr>
      </vt:variant>
      <vt:variant>
        <vt:i4>30</vt:i4>
      </vt:variant>
    </vt:vector>
  </HeadingPairs>
  <TitlesOfParts>
    <vt:vector size="61" baseType="lpstr">
      <vt:lpstr>Arial</vt:lpstr>
      <vt:lpstr>Calibri</vt:lpstr>
      <vt:lpstr>Calibri Light</vt:lpstr>
      <vt:lpstr>Times New Roman</vt:lpstr>
      <vt:lpstr>Master brand opener</vt:lpstr>
      <vt:lpstr>AHSS opener</vt:lpstr>
      <vt:lpstr>ECIT opener</vt:lpstr>
      <vt:lpstr>EPS opener</vt:lpstr>
      <vt:lpstr>GPSJ opener</vt:lpstr>
      <vt:lpstr>IGFS opener</vt:lpstr>
      <vt:lpstr>IHS opener</vt:lpstr>
      <vt:lpstr>MHLS opener</vt:lpstr>
      <vt:lpstr>MS opener</vt:lpstr>
      <vt:lpstr>AEL opener</vt:lpstr>
      <vt:lpstr>BS opener</vt:lpstr>
      <vt:lpstr>CCE opener</vt:lpstr>
      <vt:lpstr>EEECS opener</vt:lpstr>
      <vt:lpstr>HAPP opener</vt:lpstr>
      <vt:lpstr>Law opener</vt:lpstr>
      <vt:lpstr>MAE opener</vt:lpstr>
      <vt:lpstr>MDBS opener</vt:lpstr>
      <vt:lpstr>MP opener</vt:lpstr>
      <vt:lpstr>NBE opener</vt:lpstr>
      <vt:lpstr>NM opener</vt:lpstr>
      <vt:lpstr>Pharmacy opener</vt:lpstr>
      <vt:lpstr>Psychology opener</vt:lpstr>
      <vt:lpstr>SSESW opener</vt:lpstr>
      <vt:lpstr>White</vt:lpstr>
      <vt:lpstr>Grey</vt:lpstr>
      <vt:lpstr>Red</vt:lpstr>
      <vt:lpstr>Full pic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Office365 Acc.</dc:creator>
  <cp:lastModifiedBy>Elizabeth McDowell</cp:lastModifiedBy>
  <cp:revision>135</cp:revision>
  <cp:lastPrinted>2018-01-18T12:55:40Z</cp:lastPrinted>
  <dcterms:created xsi:type="dcterms:W3CDTF">2017-06-15T13:38:57Z</dcterms:created>
  <dcterms:modified xsi:type="dcterms:W3CDTF">2018-11-29T15:06:21Z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0x0101001CA1402BE3946B4FA0448D30B33DF99B</vt:lpwstr>
  </property>
</Properties>
</file>