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Lst>
  <p:notesMasterIdLst>
    <p:notesMasterId r:id="rId36"/>
  </p:notesMasterIdLst>
  <p:handoutMasterIdLst>
    <p:handoutMasterId r:id="rId37"/>
  </p:handoutMasterIdLst>
  <p:sldIdLst>
    <p:sldId id="264" r:id="rId5"/>
    <p:sldId id="261" r:id="rId6"/>
    <p:sldId id="281" r:id="rId7"/>
    <p:sldId id="282" r:id="rId8"/>
    <p:sldId id="283" r:id="rId9"/>
    <p:sldId id="284" r:id="rId10"/>
    <p:sldId id="285" r:id="rId11"/>
    <p:sldId id="311" r:id="rId12"/>
    <p:sldId id="286" r:id="rId13"/>
    <p:sldId id="287" r:id="rId14"/>
    <p:sldId id="288" r:id="rId15"/>
    <p:sldId id="289" r:id="rId16"/>
    <p:sldId id="290" r:id="rId17"/>
    <p:sldId id="292" r:id="rId18"/>
    <p:sldId id="294" r:id="rId19"/>
    <p:sldId id="293" r:id="rId20"/>
    <p:sldId id="291" r:id="rId21"/>
    <p:sldId id="295" r:id="rId22"/>
    <p:sldId id="296" r:id="rId23"/>
    <p:sldId id="297" r:id="rId24"/>
    <p:sldId id="298" r:id="rId25"/>
    <p:sldId id="299" r:id="rId26"/>
    <p:sldId id="300" r:id="rId27"/>
    <p:sldId id="301" r:id="rId28"/>
    <p:sldId id="302" r:id="rId29"/>
    <p:sldId id="308" r:id="rId30"/>
    <p:sldId id="303" r:id="rId31"/>
    <p:sldId id="304" r:id="rId32"/>
    <p:sldId id="305" r:id="rId33"/>
    <p:sldId id="310" r:id="rId34"/>
    <p:sldId id="309" r:id="rId35"/>
  </p:sldIdLst>
  <p:sldSz cx="12192000" cy="6858000"/>
  <p:notesSz cx="6810375" cy="9942513"/>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D6000D"/>
    <a:srgbClr val="FFCC00"/>
    <a:srgbClr val="00AFAB"/>
    <a:srgbClr val="004D7E"/>
    <a:srgbClr val="2F2F2F"/>
    <a:srgbClr val="F2F2F2"/>
    <a:srgbClr val="404040"/>
    <a:srgbClr val="669933"/>
    <a:srgbClr val="007166"/>
    <a:srgbClr val="AC00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68795" autoAdjust="0"/>
  </p:normalViewPr>
  <p:slideViewPr>
    <p:cSldViewPr snapToGrid="0" snapToObjects="1">
      <p:cViewPr varScale="1">
        <p:scale>
          <a:sx n="59" d="100"/>
          <a:sy n="59" d="100"/>
        </p:scale>
        <p:origin x="1416" y="5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857636" y="0"/>
            <a:ext cx="2951163" cy="498852"/>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0432C15-F8AF-0B40-982F-0BA5A29FB15A}" type="datetimeFigureOut">
              <a:rPr lang="en-US"/>
              <a:pPr>
                <a:defRPr/>
              </a:pPr>
              <a:t>5/20/2020</a:t>
            </a:fld>
            <a:endParaRPr lang="en-US" dirty="0"/>
          </a:p>
        </p:txBody>
      </p:sp>
      <p:sp>
        <p:nvSpPr>
          <p:cNvPr id="4" name="Footer Placeholder 3"/>
          <p:cNvSpPr>
            <a:spLocks noGrp="1"/>
          </p:cNvSpPr>
          <p:nvPr>
            <p:ph type="ftr" sz="quarter" idx="2"/>
          </p:nvPr>
        </p:nvSpPr>
        <p:spPr>
          <a:xfrm>
            <a:off x="0" y="9443662"/>
            <a:ext cx="2951163" cy="498851"/>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857636" y="9443662"/>
            <a:ext cx="2951163" cy="498851"/>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598FE1A4-D884-6E4C-AEAD-70AA9EC7F5E7}" type="slidenum">
              <a:rPr lang="en-US"/>
              <a:pPr>
                <a:defRPr/>
              </a:pPr>
              <a:t>‹#›</a:t>
            </a:fld>
            <a:endParaRPr lang="en-US" dirty="0"/>
          </a:p>
        </p:txBody>
      </p:sp>
    </p:spTree>
    <p:extLst>
      <p:ext uri="{BB962C8B-B14F-4D97-AF65-F5344CB8AC3E}">
        <p14:creationId xmlns:p14="http://schemas.microsoft.com/office/powerpoint/2010/main" val="1188280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57636" y="0"/>
            <a:ext cx="2951163" cy="498852"/>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E9AA2F-938E-F049-85F2-A4CAC9B6B12F}" type="datetimeFigureOut">
              <a:rPr lang="en-US"/>
              <a:pPr>
                <a:defRPr/>
              </a:pPr>
              <a:t>5/20/2020</a:t>
            </a:fld>
            <a:endParaRPr lang="en-US" dirty="0"/>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DE3D785-C6DD-2548-8DEA-9BB48BF05F84}" type="slidenum">
              <a:rPr lang="en-US"/>
              <a:pPr>
                <a:defRPr/>
              </a:pPr>
              <a:t>‹#›</a:t>
            </a:fld>
            <a:endParaRPr lang="en-US" dirty="0"/>
          </a:p>
        </p:txBody>
      </p:sp>
    </p:spTree>
    <p:extLst>
      <p:ext uri="{BB962C8B-B14F-4D97-AF65-F5344CB8AC3E}">
        <p14:creationId xmlns:p14="http://schemas.microsoft.com/office/powerpoint/2010/main" val="38176958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What I</a:t>
            </a:r>
            <a:r>
              <a:rPr lang="en-GB" altLang="en-US" baseline="0" dirty="0"/>
              <a:t> hope </a:t>
            </a:r>
            <a:r>
              <a:rPr lang="en-GB" altLang="en-US" dirty="0"/>
              <a:t>to do today is to encourage those of you who are thinking of applying for a Teaching Awards to go ahead and put pen to paper.</a:t>
            </a:r>
          </a:p>
          <a:p>
            <a:endParaRPr lang="en-GB" altLang="en-US" dirty="0"/>
          </a:p>
          <a:p>
            <a:r>
              <a:rPr lang="en-GB" altLang="en-US" dirty="0"/>
              <a:t>I’ll be outlining the Teaching Award procedures,</a:t>
            </a:r>
            <a:r>
              <a:rPr lang="en-GB" altLang="en-US" baseline="0" dirty="0"/>
              <a:t> talking</a:t>
            </a:r>
            <a:r>
              <a:rPr lang="en-GB" altLang="en-US" dirty="0"/>
              <a:t> through the process used to select the Teaching Award recipients and providing guidance on what the panel looks for in an application.  </a:t>
            </a:r>
          </a:p>
          <a:p>
            <a:r>
              <a:rPr lang="en-GB" altLang="en-US" dirty="0"/>
              <a:t>This is an informal session so if you’ve any questions, please feel free to ask as we go along.  Otherwise I’ll open the floor at the end for questions.</a:t>
            </a:r>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a:t>
            </a:fld>
            <a:endParaRPr lang="en-US" dirty="0"/>
          </a:p>
        </p:txBody>
      </p:sp>
    </p:spTree>
    <p:extLst>
      <p:ext uri="{BB962C8B-B14F-4D97-AF65-F5344CB8AC3E}">
        <p14:creationId xmlns:p14="http://schemas.microsoft.com/office/powerpoint/2010/main" val="2741412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a:t>
            </a:r>
            <a:r>
              <a:rPr lang="en-GB" baseline="0" dirty="0"/>
              <a:t> focus on your application </a:t>
            </a:r>
            <a:r>
              <a:rPr lang="en-GB" dirty="0"/>
              <a:t>may</a:t>
            </a:r>
            <a:r>
              <a:rPr lang="en-GB" baseline="0" dirty="0"/>
              <a:t> </a:t>
            </a:r>
            <a:r>
              <a:rPr lang="en-GB" dirty="0"/>
              <a:t>depend</a:t>
            </a:r>
            <a:r>
              <a:rPr lang="en-GB" baseline="0" dirty="0"/>
              <a:t> on the category. The Impact Award and Sustained Excellence should involve discussion of your work over an extended period of time.  Team applications and Rising Star applications may focus on specific innovations, but will probably still need to evidence impact beyond one innovation.</a:t>
            </a:r>
          </a:p>
          <a:p>
            <a:endParaRPr lang="en-GB" baseline="0"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12</a:t>
            </a:fld>
            <a:endParaRPr lang="en-US"/>
          </a:p>
        </p:txBody>
      </p:sp>
    </p:spTree>
    <p:extLst>
      <p:ext uri="{BB962C8B-B14F-4D97-AF65-F5344CB8AC3E}">
        <p14:creationId xmlns:p14="http://schemas.microsoft.com/office/powerpoint/2010/main" val="36398109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a:t>
            </a:r>
            <a:r>
              <a:rPr lang="en-GB" baseline="0" dirty="0"/>
              <a:t> is important to emphasise in what ways your work is meeting the University’s education priorities.  These are fairly broad and are outlined in the University’s Education Strategy. In light of the roll-out of the new VLE, the panel is also interested in receiving applications that demonstrate how staff and student digital literacies are being developed</a:t>
            </a:r>
            <a:r>
              <a:rPr lang="en-GB" sz="1200" kern="1200" dirty="0">
                <a:solidFill>
                  <a:schemeClr val="tx1"/>
                </a:solidFill>
                <a:effectLst/>
                <a:latin typeface="+mn-lt"/>
                <a:ea typeface="+mn-ea"/>
                <a:cs typeface="+mn-cs"/>
              </a:rPr>
              <a:t>, beyond IT competency, through the effective use of digital tools, applications and resources. </a:t>
            </a:r>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13</a:t>
            </a:fld>
            <a:endParaRPr lang="en-US"/>
          </a:p>
        </p:txBody>
      </p:sp>
    </p:spTree>
    <p:extLst>
      <p:ext uri="{BB962C8B-B14F-4D97-AF65-F5344CB8AC3E}">
        <p14:creationId xmlns:p14="http://schemas.microsoft.com/office/powerpoint/2010/main" val="2061974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GB" dirty="0"/>
              <a:t>You probably won’t have space within the application to include everything</a:t>
            </a:r>
            <a:r>
              <a:rPr lang="en-GB" baseline="0" dirty="0"/>
              <a:t> you’d like.</a:t>
            </a:r>
          </a:p>
          <a:p>
            <a:pPr eaLnBrk="1" hangingPunct="1"/>
            <a:r>
              <a:rPr lang="en-GB" baseline="0" dirty="0"/>
              <a:t>Specific examples to illustrate your point are useful and it’s important to </a:t>
            </a:r>
            <a:r>
              <a:rPr lang="en-GB" b="1" baseline="0" dirty="0"/>
              <a:t>evidence how </a:t>
            </a:r>
            <a:r>
              <a:rPr lang="en-GB" baseline="0" dirty="0"/>
              <a:t>your approach has been of benefit to your students/colleagues/wider educational community, as appropriate.</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14</a:t>
            </a:fld>
            <a:endParaRPr lang="en-US"/>
          </a:p>
        </p:txBody>
      </p:sp>
    </p:spTree>
    <p:extLst>
      <p:ext uri="{BB962C8B-B14F-4D97-AF65-F5344CB8AC3E}">
        <p14:creationId xmlns:p14="http://schemas.microsoft.com/office/powerpoint/2010/main" val="21804836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b="0" baseline="0" dirty="0"/>
              <a:t>This format is for all the categories except the Team category and I’ll go through that separately.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b="1"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b="1"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b="1"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b="1"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b="1"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15</a:t>
            </a:fld>
            <a:endParaRPr lang="en-US"/>
          </a:p>
        </p:txBody>
      </p:sp>
    </p:spTree>
    <p:extLst>
      <p:ext uri="{BB962C8B-B14F-4D97-AF65-F5344CB8AC3E}">
        <p14:creationId xmlns:p14="http://schemas.microsoft.com/office/powerpoint/2010/main" val="2686446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There</a:t>
            </a:r>
            <a:r>
              <a:rPr lang="en-GB" baseline="0" dirty="0"/>
              <a:t> are </a:t>
            </a:r>
            <a:r>
              <a:rPr lang="en-GB" dirty="0"/>
              <a:t>3 Sections in the Discussion element</a:t>
            </a:r>
            <a:r>
              <a:rPr lang="en-GB" baseline="0" dirty="0"/>
              <a:t> of the application and I’ll go through each of these in detail.</a:t>
            </a:r>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16</a:t>
            </a:fld>
            <a:endParaRPr lang="en-US"/>
          </a:p>
        </p:txBody>
      </p:sp>
    </p:spTree>
    <p:extLst>
      <p:ext uri="{BB962C8B-B14F-4D97-AF65-F5344CB8AC3E}">
        <p14:creationId xmlns:p14="http://schemas.microsoft.com/office/powerpoint/2010/main" val="32470908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It is important to say, not just what you do, but why you do it,</a:t>
            </a:r>
            <a:r>
              <a:rPr lang="en-GB" baseline="0" dirty="0"/>
              <a:t> why you do it that way, and</a:t>
            </a:r>
            <a:r>
              <a:rPr lang="en-GB" dirty="0"/>
              <a:t> provide </a:t>
            </a:r>
            <a:r>
              <a:rPr lang="en-GB" b="1" dirty="0"/>
              <a:t>evidence</a:t>
            </a:r>
            <a:r>
              <a:rPr lang="en-GB" dirty="0"/>
              <a:t> of impact</a:t>
            </a:r>
            <a:r>
              <a:rPr lang="en-GB" baseline="0" dirty="0"/>
              <a:t> on your learners.  </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17</a:t>
            </a:fld>
            <a:endParaRPr lang="en-US"/>
          </a:p>
        </p:txBody>
      </p:sp>
    </p:spTree>
    <p:extLst>
      <p:ext uri="{BB962C8B-B14F-4D97-AF65-F5344CB8AC3E}">
        <p14:creationId xmlns:p14="http://schemas.microsoft.com/office/powerpoint/2010/main" val="1047774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18</a:t>
            </a:fld>
            <a:endParaRPr lang="en-US"/>
          </a:p>
        </p:txBody>
      </p:sp>
    </p:spTree>
    <p:extLst>
      <p:ext uri="{BB962C8B-B14F-4D97-AF65-F5344CB8AC3E}">
        <p14:creationId xmlns:p14="http://schemas.microsoft.com/office/powerpoint/2010/main" val="3186411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just</a:t>
            </a:r>
            <a:r>
              <a:rPr lang="en-GB" baseline="0" dirty="0"/>
              <a:t> what resources you use, but how they support student learning.</a:t>
            </a:r>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19</a:t>
            </a:fld>
            <a:endParaRPr lang="en-US" dirty="0"/>
          </a:p>
        </p:txBody>
      </p:sp>
    </p:spTree>
    <p:extLst>
      <p:ext uri="{BB962C8B-B14F-4D97-AF65-F5344CB8AC3E}">
        <p14:creationId xmlns:p14="http://schemas.microsoft.com/office/powerpoint/2010/main" val="1756234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20</a:t>
            </a:fld>
            <a:endParaRPr lang="en-US"/>
          </a:p>
        </p:txBody>
      </p:sp>
    </p:spTree>
    <p:extLst>
      <p:ext uri="{BB962C8B-B14F-4D97-AF65-F5344CB8AC3E}">
        <p14:creationId xmlns:p14="http://schemas.microsoft.com/office/powerpoint/2010/main" val="11714358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6079" eaLnBrk="1" hangingPunct="1">
              <a:defRPr/>
            </a:pPr>
            <a:r>
              <a:rPr lang="en-GB" dirty="0"/>
              <a:t>This section is</a:t>
            </a:r>
            <a:r>
              <a:rPr lang="en-GB" baseline="0" dirty="0"/>
              <a:t> often quite poorly addressed. </a:t>
            </a:r>
            <a:r>
              <a:rPr lang="en-GB" dirty="0"/>
              <a:t>It’s worth</a:t>
            </a:r>
            <a:r>
              <a:rPr lang="en-GB" baseline="0" dirty="0"/>
              <a:t> pointing out that, although the first section on Promoting and Enhancing the Learners’ Experience is the longest and is double-weighted in the assessment process, the sections on Supporting Colleagues and Professional Development Activities are also important and need to be fully addressed, or it will be difficult to get shortlisted.</a:t>
            </a:r>
          </a:p>
          <a:p>
            <a:pPr defTabSz="906079" eaLnBrk="1" hangingPunct="1">
              <a:defRPr/>
            </a:pPr>
            <a:endParaRPr lang="en-GB" dirty="0"/>
          </a:p>
          <a:p>
            <a:pPr eaLnBrk="1" hangingPunct="1"/>
            <a:r>
              <a:rPr lang="en-GB" baseline="0" dirty="0"/>
              <a:t>Include </a:t>
            </a:r>
            <a:r>
              <a:rPr lang="en-GB" b="1" baseline="0" dirty="0"/>
              <a:t>evidence</a:t>
            </a:r>
            <a:r>
              <a:rPr lang="en-GB" baseline="0" dirty="0"/>
              <a:t> of your impact on colleagues  - for example, have you disseminated information on your approach at School Education Committee, have they been taken up by others and therefore had an impact on more learners.  Mentoring junior colleagues, delivering workshops in Queen’s or more widely.  </a:t>
            </a:r>
          </a:p>
          <a:p>
            <a:pPr eaLnBrk="1" hangingPunct="1"/>
            <a:endParaRPr lang="en-GB" baseline="0" dirty="0"/>
          </a:p>
          <a:p>
            <a:pPr eaLnBrk="1" hangingPunct="1"/>
            <a:r>
              <a:rPr lang="en-GB" baseline="0" dirty="0"/>
              <a:t>Obviously, the longer you’ve been teaching, the more you’ll have to say in this section and the panel would expect a different level of impact on colleagues in the Impact category compared to those in the Rising Stars category.</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21</a:t>
            </a:fld>
            <a:endParaRPr lang="en-US"/>
          </a:p>
        </p:txBody>
      </p:sp>
    </p:spTree>
    <p:extLst>
      <p:ext uri="{BB962C8B-B14F-4D97-AF65-F5344CB8AC3E}">
        <p14:creationId xmlns:p14="http://schemas.microsoft.com/office/powerpoint/2010/main" val="1785628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sz="1200" dirty="0"/>
              <a:t>This is the 22nd year of the Scheme with 160 Awards now made in total</a:t>
            </a:r>
            <a:r>
              <a:rPr lang="en-GB" altLang="en-US" sz="1200" baseline="0" dirty="0"/>
              <a:t> across the institution - s</a:t>
            </a:r>
            <a:r>
              <a:rPr lang="en-GB" altLang="en-US" sz="1200" dirty="0"/>
              <a:t>o a well-established Scheme</a:t>
            </a:r>
            <a:r>
              <a:rPr lang="en-GB" altLang="en-US" sz="1200" baseline="0" dirty="0"/>
              <a:t> </a:t>
            </a:r>
            <a:endParaRPr lang="en-GB" altLang="en-US" sz="1200" dirty="0"/>
          </a:p>
          <a:p>
            <a:r>
              <a:rPr lang="en-GB" altLang="en-US" sz="1200" dirty="0"/>
              <a:t>9 Teaching Awards</a:t>
            </a:r>
            <a:r>
              <a:rPr lang="en-GB" altLang="en-US" sz="1200" baseline="0" dirty="0"/>
              <a:t> were given </a:t>
            </a:r>
            <a:r>
              <a:rPr lang="en-GB" altLang="en-US" sz="1200" dirty="0"/>
              <a:t>last year</a:t>
            </a:r>
            <a:r>
              <a:rPr lang="en-GB" altLang="en-US" sz="1200" baseline="0" dirty="0"/>
              <a:t> to colleagues</a:t>
            </a:r>
          </a:p>
          <a:p>
            <a:r>
              <a:rPr lang="en-GB" altLang="en-US" sz="1200" baseline="0" dirty="0"/>
              <a:t>	</a:t>
            </a:r>
          </a:p>
          <a:p>
            <a:r>
              <a:rPr lang="en-GB" altLang="en-US" sz="1200" baseline="0" dirty="0"/>
              <a:t>	2 sustained excellence</a:t>
            </a:r>
          </a:p>
          <a:p>
            <a:r>
              <a:rPr lang="en-GB" altLang="en-US" sz="1200" baseline="0" dirty="0"/>
              <a:t>	3 student-nominated</a:t>
            </a:r>
          </a:p>
          <a:p>
            <a:r>
              <a:rPr lang="en-GB" altLang="en-US" sz="1200" baseline="0" dirty="0"/>
              <a:t>	3 rising stars</a:t>
            </a:r>
          </a:p>
          <a:p>
            <a:r>
              <a:rPr lang="en-GB" altLang="en-US" sz="1200" baseline="0" dirty="0"/>
              <a:t>	1 Team (Learning Support)</a:t>
            </a:r>
          </a:p>
          <a:p>
            <a:endParaRPr lang="en-GB" altLang="en-US" sz="1200" baseline="0" dirty="0"/>
          </a:p>
          <a:p>
            <a:r>
              <a:rPr lang="en-GB" altLang="en-US" sz="1200" baseline="0" dirty="0"/>
              <a:t>	</a:t>
            </a:r>
            <a:endParaRPr lang="en-GB" altLang="en-US" sz="1200" dirty="0"/>
          </a:p>
          <a:p>
            <a:r>
              <a:rPr lang="en-GB" altLang="en-US" sz="1200" dirty="0"/>
              <a:t>All Schools</a:t>
            </a:r>
            <a:r>
              <a:rPr lang="en-GB" altLang="en-US" sz="1200" baseline="0" dirty="0"/>
              <a:t> have won at least one Teaching Award (although some Schools have won more than others – and we would still like to see more applications from the physical sciences.)</a:t>
            </a:r>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3</a:t>
            </a:fld>
            <a:endParaRPr lang="en-US" dirty="0"/>
          </a:p>
        </p:txBody>
      </p:sp>
    </p:spTree>
    <p:extLst>
      <p:ext uri="{BB962C8B-B14F-4D97-AF65-F5344CB8AC3E}">
        <p14:creationId xmlns:p14="http://schemas.microsoft.com/office/powerpoint/2010/main" val="15357783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2800"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22</a:t>
            </a:fld>
            <a:endParaRPr lang="en-US" dirty="0"/>
          </a:p>
        </p:txBody>
      </p:sp>
    </p:spTree>
    <p:extLst>
      <p:ext uri="{BB962C8B-B14F-4D97-AF65-F5344CB8AC3E}">
        <p14:creationId xmlns:p14="http://schemas.microsoft.com/office/powerpoint/2010/main" val="18473150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Again, this section is</a:t>
            </a:r>
            <a:r>
              <a:rPr lang="en-GB" baseline="0" dirty="0"/>
              <a:t> often quite poorly addressed.  The panel want to know about what activities you’ve undertaken and also what you’ve learned from these, how you’ve fed ideas/thoughts back into your teaching, and how this has led to improvements for your learners.  A list of activities with little or no evaluation isn’t sufficient.</a:t>
            </a: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24</a:t>
            </a:fld>
            <a:endParaRPr lang="en-US"/>
          </a:p>
        </p:txBody>
      </p:sp>
    </p:spTree>
    <p:extLst>
      <p:ext uri="{BB962C8B-B14F-4D97-AF65-F5344CB8AC3E}">
        <p14:creationId xmlns:p14="http://schemas.microsoft.com/office/powerpoint/2010/main" val="1699149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Team</a:t>
            </a:r>
            <a:r>
              <a:rPr lang="en-GB" baseline="0" dirty="0"/>
              <a:t> Award Discussion Section is in three parts</a:t>
            </a:r>
          </a:p>
          <a:p>
            <a:r>
              <a:rPr lang="en-GB" baseline="0" dirty="0"/>
              <a:t>There is some flexibility in the word count between the second and third part, but the total word count for the discussion overall is 1700 words.</a:t>
            </a:r>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26</a:t>
            </a:fld>
            <a:endParaRPr lang="en-US"/>
          </a:p>
        </p:txBody>
      </p:sp>
    </p:spTree>
    <p:extLst>
      <p:ext uri="{BB962C8B-B14F-4D97-AF65-F5344CB8AC3E}">
        <p14:creationId xmlns:p14="http://schemas.microsoft.com/office/powerpoint/2010/main" val="37521819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29</a:t>
            </a:fld>
            <a:endParaRPr lang="en-US" dirty="0"/>
          </a:p>
        </p:txBody>
      </p:sp>
    </p:spTree>
    <p:extLst>
      <p:ext uri="{BB962C8B-B14F-4D97-AF65-F5344CB8AC3E}">
        <p14:creationId xmlns:p14="http://schemas.microsoft.com/office/powerpoint/2010/main" val="3466257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Karen Fraser, CED, is running</a:t>
            </a:r>
            <a:r>
              <a:rPr lang="en-GB" baseline="0" dirty="0"/>
              <a:t> 2 sessions on how to write an evaluative and persuasive account of your learning and teaching work on 21 Jan and 4 February.  You can register to attend either session on </a:t>
            </a:r>
            <a:r>
              <a:rPr lang="en-GB" baseline="0" dirty="0" err="1"/>
              <a:t>iTrent</a:t>
            </a:r>
            <a:r>
              <a:rPr lang="en-GB" baseline="0" dirty="0"/>
              <a:t>.</a:t>
            </a:r>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31</a:t>
            </a:fld>
            <a:endParaRPr lang="en-US" dirty="0"/>
          </a:p>
        </p:txBody>
      </p:sp>
    </p:spTree>
    <p:extLst>
      <p:ext uri="{BB962C8B-B14F-4D97-AF65-F5344CB8AC3E}">
        <p14:creationId xmlns:p14="http://schemas.microsoft.com/office/powerpoint/2010/main" val="1401593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4</a:t>
            </a:fld>
            <a:endParaRPr lang="en-US" dirty="0"/>
          </a:p>
        </p:txBody>
      </p:sp>
    </p:spTree>
    <p:extLst>
      <p:ext uri="{BB962C8B-B14F-4D97-AF65-F5344CB8AC3E}">
        <p14:creationId xmlns:p14="http://schemas.microsoft.com/office/powerpoint/2010/main" val="1942528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Scheme is open to both academic and learning</a:t>
            </a:r>
            <a:r>
              <a:rPr lang="en-GB" altLang="en-US" baseline="0" dirty="0"/>
              <a:t> support colleagues, and they are considered within 5 categories.</a:t>
            </a:r>
          </a:p>
          <a:p>
            <a:endParaRPr lang="en-GB"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t>Impact category</a:t>
            </a:r>
            <a:r>
              <a:rPr lang="en-GB" altLang="en-US" baseline="0" dirty="0"/>
              <a:t> – for colleagues who have been teaching/supporting learning for a substantial period of time.  This category is aimed at potential Principal Fellowship applicants and NTFS applicants.  E</a:t>
            </a:r>
            <a:r>
              <a:rPr lang="en-GB" sz="1200" kern="1200" dirty="0">
                <a:solidFill>
                  <a:schemeClr val="tx1"/>
                </a:solidFill>
                <a:effectLst/>
                <a:latin typeface="+mn-lt"/>
                <a:ea typeface="+mn-ea"/>
                <a:cs typeface="+mn-cs"/>
              </a:rPr>
              <a:t>vidence of national, </a:t>
            </a:r>
            <a:r>
              <a:rPr lang="en-GB" sz="1200" kern="1200" baseline="0" dirty="0">
                <a:solidFill>
                  <a:schemeClr val="tx1"/>
                </a:solidFill>
                <a:effectLst/>
                <a:latin typeface="+mn-lt"/>
                <a:ea typeface="+mn-ea"/>
                <a:cs typeface="+mn-cs"/>
              </a:rPr>
              <a:t>and possibly international, impact</a:t>
            </a:r>
            <a:r>
              <a:rPr lang="en-GB" sz="1200" kern="1200" dirty="0">
                <a:solidFill>
                  <a:schemeClr val="tx1"/>
                </a:solidFill>
                <a:effectLst/>
                <a:latin typeface="+mn-lt"/>
                <a:ea typeface="+mn-ea"/>
                <a:cs typeface="+mn-cs"/>
              </a:rPr>
              <a:t> would be expected in an</a:t>
            </a:r>
            <a:r>
              <a:rPr lang="en-GB" sz="1200" kern="1200" baseline="0" dirty="0">
                <a:solidFill>
                  <a:schemeClr val="tx1"/>
                </a:solidFill>
                <a:effectLst/>
                <a:latin typeface="+mn-lt"/>
                <a:ea typeface="+mn-ea"/>
                <a:cs typeface="+mn-cs"/>
              </a:rPr>
              <a:t> application at this level</a:t>
            </a:r>
            <a:r>
              <a:rPr lang="en-GB"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baseline="0" dirty="0">
                <a:solidFill>
                  <a:schemeClr val="tx1"/>
                </a:solidFill>
                <a:effectLst/>
                <a:latin typeface="+mn-lt"/>
                <a:ea typeface="+mn-ea"/>
                <a:cs typeface="+mn-cs"/>
              </a:rPr>
              <a:t> </a:t>
            </a:r>
            <a:endParaRPr lang="en-GB" altLang="en-US" dirty="0"/>
          </a:p>
          <a:p>
            <a:r>
              <a:rPr lang="en-GB" altLang="en-US" dirty="0"/>
              <a:t>Sustained Excellence category is for individuals (academic or learning support colleagues) who have been in teaching or learning support in higher education</a:t>
            </a:r>
            <a:r>
              <a:rPr lang="en-GB" altLang="en-US" baseline="0" dirty="0"/>
              <a:t> </a:t>
            </a:r>
            <a:r>
              <a:rPr lang="en-GB" altLang="en-US" dirty="0"/>
              <a:t>for nine</a:t>
            </a:r>
            <a:r>
              <a:rPr lang="en-GB" altLang="en-US" baseline="0" dirty="0"/>
              <a:t> or more years</a:t>
            </a:r>
            <a:r>
              <a:rPr lang="en-GB" altLang="en-US" dirty="0"/>
              <a:t>.</a:t>
            </a:r>
          </a:p>
          <a:p>
            <a:endParaRPr lang="en-GB" altLang="en-US" dirty="0"/>
          </a:p>
          <a:p>
            <a:r>
              <a:rPr lang="en-GB" altLang="en-US" dirty="0"/>
              <a:t>Rising Stars is for those relatively new to higher education teaching/learning support i.e. less than 9 years</a:t>
            </a:r>
          </a:p>
          <a:p>
            <a:endParaRPr lang="en-GB" altLang="en-US" dirty="0"/>
          </a:p>
          <a:p>
            <a:pPr defTabSz="906079">
              <a:defRPr/>
            </a:pPr>
            <a:r>
              <a:rPr lang="en-GB" altLang="en-US" dirty="0"/>
              <a:t>The application form for</a:t>
            </a:r>
            <a:r>
              <a:rPr lang="en-GB" altLang="en-US" baseline="0" dirty="0"/>
              <a:t> Teams has a slightly different focus to aligns more closely with the HEA National Team Award (Collaborative Award for Teaching Enhancement).  The Team application form asks for discussion on how the team works collaboratively and how the collaboration has been beneficial to students and the team members; how the work is enhancing the student learning experience; and how the team is influencing change in the </a:t>
            </a:r>
            <a:r>
              <a:rPr lang="en-GB" altLang="en-US" baseline="0" dirty="0" err="1"/>
              <a:t>Dept</a:t>
            </a:r>
            <a:r>
              <a:rPr lang="en-GB" altLang="en-US" baseline="0" dirty="0"/>
              <a:t>/School/University/beyond the institution.</a:t>
            </a:r>
          </a:p>
          <a:p>
            <a:pPr defTabSz="906079">
              <a:defRPr/>
            </a:pPr>
            <a:endParaRPr lang="en-GB" altLang="en-US" dirty="0"/>
          </a:p>
          <a:p>
            <a:r>
              <a:rPr lang="en-GB" altLang="en-US" dirty="0"/>
              <a:t>The Student- nominated Award allows students a voice in the Teaching Awards process.  Groups of 4 or more students can nominate a teacher to apply by writing a short statement outlining why they think the teacher deserves an Award.  This nomination  is received by CED and we will then contact the relevant member of staff and invite them to put an application forward.  At this point, the applications</a:t>
            </a:r>
            <a:r>
              <a:rPr lang="en-GB" altLang="en-US" baseline="0" dirty="0"/>
              <a:t> from nominated colleagues are considered in the same way as the others.  A nomination is not a guarantee of winning an Award; but it’s often a strong piece of supporting evidence but the content of the application must still persuade the panel to shortlist.</a:t>
            </a:r>
            <a:endParaRPr lang="en-GB" altLang="en-US"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5</a:t>
            </a:fld>
            <a:endParaRPr lang="en-US"/>
          </a:p>
        </p:txBody>
      </p:sp>
    </p:spTree>
    <p:extLst>
      <p:ext uri="{BB962C8B-B14F-4D97-AF65-F5344CB8AC3E}">
        <p14:creationId xmlns:p14="http://schemas.microsoft.com/office/powerpoint/2010/main" val="900282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There is a copy of the guidance notes</a:t>
            </a:r>
            <a:r>
              <a:rPr lang="en-GB" altLang="en-US" baseline="0" dirty="0"/>
              <a:t> and </a:t>
            </a:r>
            <a:r>
              <a:rPr lang="en-GB" altLang="en-US" dirty="0"/>
              <a:t>application forms in your packs and they are also available to download</a:t>
            </a:r>
            <a:r>
              <a:rPr lang="en-GB" altLang="en-US" baseline="0" dirty="0"/>
              <a:t> </a:t>
            </a:r>
            <a:r>
              <a:rPr lang="en-GB" altLang="en-US" dirty="0"/>
              <a:t>on the CED website.  Samples</a:t>
            </a:r>
            <a:r>
              <a:rPr lang="en-GB" altLang="en-US" baseline="0" dirty="0"/>
              <a:t> of previous applications are also on the website.  </a:t>
            </a:r>
          </a:p>
          <a:p>
            <a:endParaRPr lang="en-GB" altLang="en-US" dirty="0"/>
          </a:p>
          <a:p>
            <a:r>
              <a:rPr lang="en-GB" altLang="en-US" dirty="0"/>
              <a:t>The application form should be completed and returned electronically to e.mcdowell@qub.ac.uk.  I should mention that no supplementary information will be considered by the panel.  The case for an Award has to be made within the word limit.</a:t>
            </a:r>
          </a:p>
          <a:p>
            <a:endParaRPr lang="en-GB" altLang="en-US" dirty="0"/>
          </a:p>
          <a:p>
            <a:r>
              <a:rPr lang="en-GB" altLang="en-US" dirty="0"/>
              <a:t>The deadline by which completed applications should be submitted to CED (Liz McDowell) is 25 March 2020.</a:t>
            </a:r>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6</a:t>
            </a:fld>
            <a:endParaRPr lang="en-US"/>
          </a:p>
        </p:txBody>
      </p:sp>
    </p:spTree>
    <p:extLst>
      <p:ext uri="{BB962C8B-B14F-4D97-AF65-F5344CB8AC3E}">
        <p14:creationId xmlns:p14="http://schemas.microsoft.com/office/powerpoint/2010/main" val="1225345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All applications are forwarded to the Teaching Awards panel who </a:t>
            </a:r>
            <a:r>
              <a:rPr lang="en-GB" altLang="en-US" baseline="0" dirty="0"/>
              <a:t>read them and </a:t>
            </a:r>
            <a:r>
              <a:rPr lang="en-GB" altLang="en-US" dirty="0"/>
              <a:t>meet to undertake shortlisting.</a:t>
            </a:r>
          </a:p>
          <a:p>
            <a:r>
              <a:rPr lang="en-GB" altLang="en-US" dirty="0"/>
              <a:t>Academic representatives are not involved in decisions on applications from within their own School to avoid any conflict of interest.</a:t>
            </a:r>
          </a:p>
          <a:p>
            <a:endParaRPr lang="en-GB"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t>Shortlisted candidates are then invited to give a brief presentation to the panel.  This has been arranged for 27 May 2020.  Applicants are </a:t>
            </a:r>
            <a:r>
              <a:rPr lang="en-GB" altLang="en-US" baseline="0" dirty="0"/>
              <a:t>asked to address an identified topic within their presentation.  It is important that you do address the issue, tailoring the presentation to your own situation.  </a:t>
            </a:r>
            <a:r>
              <a:rPr lang="en-GB" altLang="en-US" dirty="0"/>
              <a:t>The application and/or presentation may raise some questions for the panel members and</a:t>
            </a:r>
            <a:r>
              <a:rPr lang="en-GB" altLang="en-US" baseline="0" dirty="0"/>
              <a:t> you may be asked about these in the follow-up discussion.</a:t>
            </a:r>
            <a:endParaRPr lang="en-GB" altLang="en-US"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7</a:t>
            </a:fld>
            <a:endParaRPr lang="en-US"/>
          </a:p>
        </p:txBody>
      </p:sp>
    </p:spTree>
    <p:extLst>
      <p:ext uri="{BB962C8B-B14F-4D97-AF65-F5344CB8AC3E}">
        <p14:creationId xmlns:p14="http://schemas.microsoft.com/office/powerpoint/2010/main" val="3853678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a:p>
            <a:r>
              <a:rPr lang="en-GB" altLang="en-US" dirty="0"/>
              <a:t>The prize of £1,000 is lodged into a dedicated account within the School for the exclusive use by the winning individual or team for professional development.  Acceptable expenditure includes purchasing equipment and resources, paying for travel to national and international events and covering conference or course fees.</a:t>
            </a:r>
          </a:p>
          <a:p>
            <a:endParaRPr lang="en-GB" altLang="en-US" dirty="0"/>
          </a:p>
          <a:p>
            <a:r>
              <a:rPr lang="en-GB" altLang="en-US" dirty="0"/>
              <a:t>You’ll also receive a certificate of achievement which will be presented at graduation.</a:t>
            </a:r>
          </a:p>
          <a:p>
            <a:endParaRPr lang="en-GB" altLang="en-US" dirty="0"/>
          </a:p>
          <a:p>
            <a:r>
              <a:rPr lang="en-GB" altLang="en-US" dirty="0"/>
              <a:t>It’s a contribution to your personal promotion profile and we often ask Teaching Award winners to contribute to the</a:t>
            </a:r>
            <a:r>
              <a:rPr lang="en-GB" altLang="en-US" baseline="0" dirty="0"/>
              <a:t> CED Annual Conference, a Lunchtime Forum session or write a piece for Reflections newsletter.  </a:t>
            </a:r>
            <a:endParaRPr lang="en-GB" altLang="en-US"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9</a:t>
            </a:fld>
            <a:endParaRPr lang="en-US"/>
          </a:p>
        </p:txBody>
      </p:sp>
    </p:spTree>
    <p:extLst>
      <p:ext uri="{BB962C8B-B14F-4D97-AF65-F5344CB8AC3E}">
        <p14:creationId xmlns:p14="http://schemas.microsoft.com/office/powerpoint/2010/main" val="2672499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If you are unsuccessful first time round, you may be encouraged you to try again.   You will be given feedback on your application and you can use that to strengthen your application.</a:t>
            </a:r>
            <a:r>
              <a:rPr lang="en-GB" altLang="en-US" baseline="0" dirty="0"/>
              <a:t>  </a:t>
            </a:r>
            <a:r>
              <a:rPr lang="en-GB" altLang="en-US" dirty="0"/>
              <a:t>It’s a confidential process so there’s nothing to lose by giving it a go and many of our winners have been</a:t>
            </a:r>
            <a:r>
              <a:rPr lang="en-GB" altLang="en-US" baseline="0" dirty="0"/>
              <a:t> successful on a second attempt</a:t>
            </a:r>
            <a:r>
              <a:rPr lang="en-GB" altLang="en-US" dirty="0"/>
              <a:t>.  It</a:t>
            </a:r>
            <a:r>
              <a:rPr lang="en-GB" altLang="en-US" baseline="0" dirty="0"/>
              <a:t> may be that one of the sections was not sufficiently detailed, or that the work discussed needs more time to allow for the impact to be evidenced.</a:t>
            </a:r>
            <a:endParaRPr lang="en-GB" altLang="en-US" dirty="0"/>
          </a:p>
          <a:p>
            <a:endParaRPr lang="en-GB" altLang="en-US" dirty="0"/>
          </a:p>
          <a:p>
            <a:r>
              <a:rPr lang="en-GB" altLang="en-US" dirty="0"/>
              <a:t>Are there any questions about</a:t>
            </a:r>
            <a:r>
              <a:rPr lang="en-GB" altLang="en-US" baseline="0" dirty="0"/>
              <a:t> the process at this point</a:t>
            </a:r>
            <a:r>
              <a:rPr lang="en-GB" altLang="en-US" dirty="0"/>
              <a:t>?</a:t>
            </a:r>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10</a:t>
            </a:fld>
            <a:endParaRPr lang="en-US"/>
          </a:p>
        </p:txBody>
      </p:sp>
    </p:spTree>
    <p:extLst>
      <p:ext uri="{BB962C8B-B14F-4D97-AF65-F5344CB8AC3E}">
        <p14:creationId xmlns:p14="http://schemas.microsoft.com/office/powerpoint/2010/main" val="4181559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I’m going to move</a:t>
            </a:r>
            <a:r>
              <a:rPr lang="en-GB" baseline="0" dirty="0"/>
              <a:t> on to discuss what you might include in your application.</a:t>
            </a:r>
            <a:endParaRPr lang="en-GB" dirty="0"/>
          </a:p>
          <a:p>
            <a:endParaRPr lang="en-GB" dirty="0"/>
          </a:p>
        </p:txBody>
      </p:sp>
      <p:sp>
        <p:nvSpPr>
          <p:cNvPr id="4" name="Slide Number Placeholder 3"/>
          <p:cNvSpPr>
            <a:spLocks noGrp="1"/>
          </p:cNvSpPr>
          <p:nvPr>
            <p:ph type="sldNum" sz="quarter" idx="10"/>
          </p:nvPr>
        </p:nvSpPr>
        <p:spPr/>
        <p:txBody>
          <a:bodyPr/>
          <a:lstStyle/>
          <a:p>
            <a:pPr>
              <a:defRPr/>
            </a:pPr>
            <a:fld id="{9DE3D785-C6DD-2548-8DEA-9BB48BF05F84}" type="slidenum">
              <a:rPr lang="en-US" smtClean="0"/>
              <a:pPr>
                <a:defRPr/>
              </a:pPr>
              <a:t>11</a:t>
            </a:fld>
            <a:endParaRPr lang="en-US"/>
          </a:p>
        </p:txBody>
      </p:sp>
    </p:spTree>
    <p:extLst>
      <p:ext uri="{BB962C8B-B14F-4D97-AF65-F5344CB8AC3E}">
        <p14:creationId xmlns:p14="http://schemas.microsoft.com/office/powerpoint/2010/main" val="3609839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pic left">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a:off x="0" y="0"/>
            <a:ext cx="7010400" cy="6858000"/>
          </a:xfrm>
          <a:prstGeom prst="rect">
            <a:avLst/>
          </a:prstGeom>
        </p:spPr>
        <p:txBody>
          <a:bodyPr/>
          <a:lstStyle/>
          <a:p>
            <a:endParaRPr lang="en-US" dirty="0"/>
          </a:p>
        </p:txBody>
      </p:sp>
      <p:sp>
        <p:nvSpPr>
          <p:cNvPr id="5" name="Text Placeholder 4"/>
          <p:cNvSpPr>
            <a:spLocks noGrp="1"/>
          </p:cNvSpPr>
          <p:nvPr>
            <p:ph type="body" sz="quarter" idx="12" hasCustomPrompt="1"/>
          </p:nvPr>
        </p:nvSpPr>
        <p:spPr>
          <a:xfrm>
            <a:off x="7315200" y="414339"/>
            <a:ext cx="4303776" cy="999934"/>
          </a:xfrm>
          <a:prstGeom prst="rect">
            <a:avLst/>
          </a:prstGeom>
        </p:spPr>
        <p:txBody>
          <a:bodyPr/>
          <a:lstStyle>
            <a:lvl1pPr marL="0" indent="0">
              <a:buNone/>
              <a:defRPr b="1" baseline="0">
                <a:solidFill>
                  <a:srgbClr val="D6000D"/>
                </a:solidFill>
              </a:defRPr>
            </a:lvl1pPr>
          </a:lstStyle>
          <a:p>
            <a:pPr lvl="0"/>
            <a:r>
              <a:rPr lang="en-US" dirty="0"/>
              <a:t>TITLE GOES HERE IN UPPERCASE BOLD</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12" name="Text Placeholder 11"/>
          <p:cNvSpPr>
            <a:spLocks noGrp="1"/>
          </p:cNvSpPr>
          <p:nvPr>
            <p:ph type="body" sz="quarter" idx="13" hasCustomPrompt="1"/>
          </p:nvPr>
        </p:nvSpPr>
        <p:spPr>
          <a:xfrm>
            <a:off x="7315200" y="1584325"/>
            <a:ext cx="4303776" cy="3206750"/>
          </a:xfrm>
          <a:prstGeom prst="rect">
            <a:avLst/>
          </a:prstGeom>
        </p:spPr>
        <p:txBody>
          <a:bodyPr/>
          <a:lstStyle>
            <a:lvl1pPr marL="0" indent="0">
              <a:lnSpc>
                <a:spcPct val="100000"/>
              </a:lnSpc>
              <a:buFontTx/>
              <a:buNone/>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r>
              <a:rPr lang="en-US" dirty="0" err="1"/>
              <a:t>Sed</a:t>
            </a:r>
            <a:r>
              <a:rPr lang="en-US" dirty="0"/>
              <a:t> </a:t>
            </a:r>
            <a:r>
              <a:rPr lang="en-US" dirty="0" err="1"/>
              <a:t>posuere</a:t>
            </a:r>
            <a:r>
              <a:rPr lang="en-US" dirty="0"/>
              <a:t> </a:t>
            </a:r>
            <a:r>
              <a:rPr lang="en-US" dirty="0" err="1"/>
              <a:t>consectetur</a:t>
            </a:r>
            <a:r>
              <a:rPr lang="en-US" dirty="0"/>
              <a:t> </a:t>
            </a:r>
            <a:r>
              <a:rPr lang="en-US" dirty="0" err="1"/>
              <a:t>est</a:t>
            </a:r>
            <a:r>
              <a:rPr lang="en-US" dirty="0"/>
              <a:t> at </a:t>
            </a:r>
            <a:r>
              <a:rPr lang="en-US" dirty="0" err="1"/>
              <a:t>lobortis</a:t>
            </a:r>
            <a:r>
              <a:rPr lang="en-US" dirty="0"/>
              <a:t>. </a:t>
            </a:r>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r>
              <a:rPr lang="en-US" dirty="0"/>
              <a:t> </a:t>
            </a:r>
            <a:r>
              <a:rPr lang="en-US" dirty="0" err="1"/>
              <a:t>rutrum</a:t>
            </a:r>
            <a:r>
              <a:rPr lang="en-US" dirty="0"/>
              <a:t> </a:t>
            </a:r>
            <a:r>
              <a:rPr lang="en-US" dirty="0" err="1"/>
              <a:t>faucibus</a:t>
            </a:r>
            <a:r>
              <a:rPr lang="en-US" dirty="0"/>
              <a:t> dolor </a:t>
            </a:r>
            <a:r>
              <a:rPr lang="en-US" dirty="0" err="1"/>
              <a:t>auctor</a:t>
            </a:r>
            <a:r>
              <a:rPr lang="en-US" dirty="0"/>
              <a:t>. </a:t>
            </a:r>
            <a:r>
              <a:rPr lang="en-US" dirty="0" err="1"/>
              <a:t>Praesent</a:t>
            </a:r>
            <a:r>
              <a:rPr lang="en-US" dirty="0"/>
              <a:t> </a:t>
            </a:r>
            <a:r>
              <a:rPr lang="en-US" dirty="0" err="1"/>
              <a:t>commodo</a:t>
            </a:r>
            <a:r>
              <a:rPr lang="en-US" dirty="0"/>
              <a:t> cursus magna, </a:t>
            </a:r>
            <a:r>
              <a:rPr lang="en-US" dirty="0" err="1"/>
              <a:t>vel</a:t>
            </a:r>
            <a:r>
              <a:rPr lang="en-US" dirty="0"/>
              <a:t> </a:t>
            </a:r>
            <a:r>
              <a:rPr lang="en-US" dirty="0" err="1"/>
              <a:t>scelerisque</a:t>
            </a:r>
            <a:r>
              <a:rPr lang="en-US" dirty="0"/>
              <a:t> </a:t>
            </a:r>
            <a:r>
              <a:rPr lang="en-US" dirty="0" err="1"/>
              <a:t>nisl</a:t>
            </a:r>
            <a:r>
              <a:rPr lang="en-US" dirty="0"/>
              <a:t> </a:t>
            </a:r>
            <a:r>
              <a:rPr lang="en-US" dirty="0" err="1"/>
              <a:t>consectetur</a:t>
            </a:r>
            <a:r>
              <a:rPr lang="en-US" dirty="0"/>
              <a:t> et.</a:t>
            </a:r>
          </a:p>
        </p:txBody>
      </p:sp>
    </p:spTree>
    <p:extLst>
      <p:ext uri="{BB962C8B-B14F-4D97-AF65-F5344CB8AC3E}">
        <p14:creationId xmlns:p14="http://schemas.microsoft.com/office/powerpoint/2010/main" val="48220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chart left">
    <p:spTree>
      <p:nvGrpSpPr>
        <p:cNvPr id="1" name=""/>
        <p:cNvGrpSpPr/>
        <p:nvPr/>
      </p:nvGrpSpPr>
      <p:grpSpPr>
        <a:xfrm>
          <a:off x="0" y="0"/>
          <a:ext cx="0" cy="0"/>
          <a:chOff x="0" y="0"/>
          <a:chExt cx="0" cy="0"/>
        </a:xfrm>
      </p:grpSpPr>
      <p:sp>
        <p:nvSpPr>
          <p:cNvPr id="5" name="Text Placeholder 4"/>
          <p:cNvSpPr>
            <a:spLocks noGrp="1"/>
          </p:cNvSpPr>
          <p:nvPr>
            <p:ph type="body" sz="quarter" idx="12" hasCustomPrompt="1"/>
          </p:nvPr>
        </p:nvSpPr>
        <p:spPr>
          <a:xfrm>
            <a:off x="7315200" y="414339"/>
            <a:ext cx="4303776" cy="999934"/>
          </a:xfrm>
          <a:prstGeom prst="rect">
            <a:avLst/>
          </a:prstGeom>
        </p:spPr>
        <p:txBody>
          <a:bodyPr/>
          <a:lstStyle>
            <a:lvl1pPr marL="0" indent="0">
              <a:buNone/>
              <a:defRPr b="1" baseline="0">
                <a:solidFill>
                  <a:srgbClr val="D6000D"/>
                </a:solidFill>
              </a:defRPr>
            </a:lvl1pPr>
          </a:lstStyle>
          <a:p>
            <a:pPr lvl="0"/>
            <a:r>
              <a:rPr lang="en-US" dirty="0"/>
              <a:t>TITLE GOES HERE IN UPPERCASE BOLD</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12" name="Text Placeholder 11"/>
          <p:cNvSpPr>
            <a:spLocks noGrp="1"/>
          </p:cNvSpPr>
          <p:nvPr>
            <p:ph type="body" sz="quarter" idx="13" hasCustomPrompt="1"/>
          </p:nvPr>
        </p:nvSpPr>
        <p:spPr>
          <a:xfrm>
            <a:off x="7315200" y="1584325"/>
            <a:ext cx="4303776" cy="3206750"/>
          </a:xfrm>
          <a:prstGeom prst="rect">
            <a:avLst/>
          </a:prstGeom>
        </p:spPr>
        <p:txBody>
          <a:bodyPr/>
          <a:lstStyle>
            <a:lvl1pPr marL="0" indent="0">
              <a:lnSpc>
                <a:spcPct val="100000"/>
              </a:lnSpc>
              <a:buFontTx/>
              <a:buNone/>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r>
              <a:rPr lang="en-US" dirty="0" err="1"/>
              <a:t>Sed</a:t>
            </a:r>
            <a:r>
              <a:rPr lang="en-US" dirty="0"/>
              <a:t> </a:t>
            </a:r>
            <a:r>
              <a:rPr lang="en-US" dirty="0" err="1"/>
              <a:t>posuere</a:t>
            </a:r>
            <a:r>
              <a:rPr lang="en-US" dirty="0"/>
              <a:t> </a:t>
            </a:r>
            <a:r>
              <a:rPr lang="en-US" dirty="0" err="1"/>
              <a:t>consectetur</a:t>
            </a:r>
            <a:r>
              <a:rPr lang="en-US" dirty="0"/>
              <a:t> </a:t>
            </a:r>
            <a:r>
              <a:rPr lang="en-US" dirty="0" err="1"/>
              <a:t>est</a:t>
            </a:r>
            <a:r>
              <a:rPr lang="en-US" dirty="0"/>
              <a:t> at </a:t>
            </a:r>
            <a:r>
              <a:rPr lang="en-US" dirty="0" err="1"/>
              <a:t>lobortis</a:t>
            </a:r>
            <a:r>
              <a:rPr lang="en-US" dirty="0"/>
              <a:t>. </a:t>
            </a:r>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r>
              <a:rPr lang="en-US" dirty="0"/>
              <a:t> </a:t>
            </a:r>
            <a:r>
              <a:rPr lang="en-US" dirty="0" err="1"/>
              <a:t>rutrum</a:t>
            </a:r>
            <a:r>
              <a:rPr lang="en-US" dirty="0"/>
              <a:t> </a:t>
            </a:r>
            <a:r>
              <a:rPr lang="en-US" dirty="0" err="1"/>
              <a:t>faucibus</a:t>
            </a:r>
            <a:r>
              <a:rPr lang="en-US" dirty="0"/>
              <a:t> dolor </a:t>
            </a:r>
            <a:r>
              <a:rPr lang="en-US" dirty="0" err="1"/>
              <a:t>auctor</a:t>
            </a:r>
            <a:r>
              <a:rPr lang="en-US" dirty="0"/>
              <a:t>. </a:t>
            </a:r>
            <a:r>
              <a:rPr lang="en-US" dirty="0" err="1"/>
              <a:t>Praesent</a:t>
            </a:r>
            <a:r>
              <a:rPr lang="en-US" dirty="0"/>
              <a:t> </a:t>
            </a:r>
            <a:r>
              <a:rPr lang="en-US" dirty="0" err="1"/>
              <a:t>commodo</a:t>
            </a:r>
            <a:r>
              <a:rPr lang="en-US" dirty="0"/>
              <a:t> cursus magna, </a:t>
            </a:r>
            <a:r>
              <a:rPr lang="en-US" dirty="0" err="1"/>
              <a:t>vel</a:t>
            </a:r>
            <a:r>
              <a:rPr lang="en-US" dirty="0"/>
              <a:t> </a:t>
            </a:r>
            <a:r>
              <a:rPr lang="en-US" dirty="0" err="1"/>
              <a:t>scelerisque</a:t>
            </a:r>
            <a:r>
              <a:rPr lang="en-US" dirty="0"/>
              <a:t> </a:t>
            </a:r>
            <a:r>
              <a:rPr lang="en-US" dirty="0" err="1"/>
              <a:t>nisl</a:t>
            </a:r>
            <a:r>
              <a:rPr lang="en-US" dirty="0"/>
              <a:t> </a:t>
            </a:r>
            <a:r>
              <a:rPr lang="en-US" dirty="0" err="1"/>
              <a:t>consectetur</a:t>
            </a:r>
            <a:r>
              <a:rPr lang="en-US" dirty="0"/>
              <a:t> et.</a:t>
            </a:r>
          </a:p>
        </p:txBody>
      </p:sp>
      <p:sp>
        <p:nvSpPr>
          <p:cNvPr id="4" name="Chart Placeholder 3"/>
          <p:cNvSpPr>
            <a:spLocks noGrp="1"/>
          </p:cNvSpPr>
          <p:nvPr>
            <p:ph type="chart" sz="quarter" idx="14"/>
          </p:nvPr>
        </p:nvSpPr>
        <p:spPr>
          <a:xfrm>
            <a:off x="0" y="0"/>
            <a:ext cx="7010400" cy="6858000"/>
          </a:xfrm>
          <a:prstGeom prst="rect">
            <a:avLst/>
          </a:prstGeom>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pic right">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a:off x="5181600" y="0"/>
            <a:ext cx="7010400" cy="6858000"/>
          </a:xfrm>
          <a:prstGeom prst="rect">
            <a:avLst/>
          </a:prstGeom>
        </p:spPr>
        <p:txBody>
          <a:bodyPr/>
          <a:lstStyle/>
          <a:p>
            <a:endParaRPr lang="en-US" dirty="0"/>
          </a:p>
        </p:txBody>
      </p:sp>
      <p:sp>
        <p:nvSpPr>
          <p:cNvPr id="5" name="Text Placeholder 4"/>
          <p:cNvSpPr>
            <a:spLocks noGrp="1"/>
          </p:cNvSpPr>
          <p:nvPr>
            <p:ph type="body" sz="quarter" idx="12" hasCustomPrompt="1"/>
          </p:nvPr>
        </p:nvSpPr>
        <p:spPr>
          <a:xfrm>
            <a:off x="548640" y="414339"/>
            <a:ext cx="4047744" cy="999934"/>
          </a:xfrm>
          <a:prstGeom prst="rect">
            <a:avLst/>
          </a:prstGeom>
        </p:spPr>
        <p:txBody>
          <a:bodyPr/>
          <a:lstStyle>
            <a:lvl1pPr marL="0" indent="0">
              <a:buNone/>
              <a:defRPr b="1" baseline="0">
                <a:solidFill>
                  <a:srgbClr val="D6000D"/>
                </a:solidFill>
              </a:defRPr>
            </a:lvl1pPr>
          </a:lstStyle>
          <a:p>
            <a:pPr lvl="0"/>
            <a:r>
              <a:rPr lang="en-US" dirty="0"/>
              <a:t>TITLE GOES HERE IN UPPERCASE BOLD</a:t>
            </a:r>
          </a:p>
        </p:txBody>
      </p:sp>
      <p:sp>
        <p:nvSpPr>
          <p:cNvPr id="12" name="Text Placeholder 11"/>
          <p:cNvSpPr>
            <a:spLocks noGrp="1"/>
          </p:cNvSpPr>
          <p:nvPr>
            <p:ph type="body" sz="quarter" idx="13" hasCustomPrompt="1"/>
          </p:nvPr>
        </p:nvSpPr>
        <p:spPr>
          <a:xfrm>
            <a:off x="548640" y="1584325"/>
            <a:ext cx="4047744" cy="3206750"/>
          </a:xfrm>
          <a:prstGeom prst="rect">
            <a:avLst/>
          </a:prstGeom>
        </p:spPr>
        <p:txBody>
          <a:bodyPr/>
          <a:lstStyle>
            <a:lvl1pPr marL="0" indent="0">
              <a:lnSpc>
                <a:spcPct val="100000"/>
              </a:lnSpc>
              <a:buFontTx/>
              <a:buNone/>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r>
              <a:rPr lang="en-US" dirty="0" err="1"/>
              <a:t>Sed</a:t>
            </a:r>
            <a:r>
              <a:rPr lang="en-US" dirty="0"/>
              <a:t> </a:t>
            </a:r>
            <a:r>
              <a:rPr lang="en-US" dirty="0" err="1"/>
              <a:t>posuere</a:t>
            </a:r>
            <a:r>
              <a:rPr lang="en-US" dirty="0"/>
              <a:t> </a:t>
            </a:r>
            <a:r>
              <a:rPr lang="en-US" dirty="0" err="1"/>
              <a:t>consectetur</a:t>
            </a:r>
            <a:r>
              <a:rPr lang="en-US" dirty="0"/>
              <a:t> </a:t>
            </a:r>
            <a:r>
              <a:rPr lang="en-US" dirty="0" err="1"/>
              <a:t>est</a:t>
            </a:r>
            <a:r>
              <a:rPr lang="en-US" dirty="0"/>
              <a:t> at </a:t>
            </a:r>
            <a:r>
              <a:rPr lang="en-US" dirty="0" err="1"/>
              <a:t>lobortis</a:t>
            </a:r>
            <a:r>
              <a:rPr lang="en-US" dirty="0"/>
              <a:t>. </a:t>
            </a:r>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r>
              <a:rPr lang="en-US" dirty="0"/>
              <a:t> </a:t>
            </a:r>
            <a:r>
              <a:rPr lang="en-US" dirty="0" err="1"/>
              <a:t>rutrum</a:t>
            </a:r>
            <a:r>
              <a:rPr lang="en-US" dirty="0"/>
              <a:t> </a:t>
            </a:r>
            <a:r>
              <a:rPr lang="en-US" dirty="0" err="1"/>
              <a:t>faucibus</a:t>
            </a:r>
            <a:r>
              <a:rPr lang="en-US" dirty="0"/>
              <a:t> dolor </a:t>
            </a:r>
            <a:r>
              <a:rPr lang="en-US" dirty="0" err="1"/>
              <a:t>auctor</a:t>
            </a:r>
            <a:r>
              <a:rPr lang="en-US" dirty="0"/>
              <a:t>. </a:t>
            </a:r>
            <a:r>
              <a:rPr lang="en-US" dirty="0" err="1"/>
              <a:t>Praesent</a:t>
            </a:r>
            <a:r>
              <a:rPr lang="en-US" dirty="0"/>
              <a:t> </a:t>
            </a:r>
            <a:r>
              <a:rPr lang="en-US" dirty="0" err="1"/>
              <a:t>commodo</a:t>
            </a:r>
            <a:r>
              <a:rPr lang="en-US" dirty="0"/>
              <a:t> cursus magna, </a:t>
            </a:r>
            <a:r>
              <a:rPr lang="en-US" dirty="0" err="1"/>
              <a:t>vel</a:t>
            </a:r>
            <a:r>
              <a:rPr lang="en-US" dirty="0"/>
              <a:t> </a:t>
            </a:r>
            <a:r>
              <a:rPr lang="en-US" dirty="0" err="1"/>
              <a:t>scelerisque</a:t>
            </a:r>
            <a:r>
              <a:rPr lang="en-US" dirty="0"/>
              <a:t> </a:t>
            </a:r>
            <a:r>
              <a:rPr lang="en-US" dirty="0" err="1"/>
              <a:t>nisl</a:t>
            </a:r>
            <a:r>
              <a:rPr lang="en-US" dirty="0"/>
              <a:t> </a:t>
            </a:r>
            <a:r>
              <a:rPr lang="en-US" dirty="0" err="1"/>
              <a:t>consectetur</a:t>
            </a:r>
            <a:r>
              <a:rPr lang="en-US" dirty="0"/>
              <a:t> et.</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640" y="5782559"/>
            <a:ext cx="1832169" cy="7056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hite- pic narrow right">
    <p:spTree>
      <p:nvGrpSpPr>
        <p:cNvPr id="1" name=""/>
        <p:cNvGrpSpPr/>
        <p:nvPr/>
      </p:nvGrpSpPr>
      <p:grpSpPr>
        <a:xfrm>
          <a:off x="0" y="0"/>
          <a:ext cx="0" cy="0"/>
          <a:chOff x="0" y="0"/>
          <a:chExt cx="0" cy="0"/>
        </a:xfrm>
      </p:grpSpPr>
      <p:sp>
        <p:nvSpPr>
          <p:cNvPr id="3" name="Picture Placeholder 2"/>
          <p:cNvSpPr>
            <a:spLocks noGrp="1"/>
          </p:cNvSpPr>
          <p:nvPr>
            <p:ph type="pic" sz="quarter" idx="11"/>
          </p:nvPr>
        </p:nvSpPr>
        <p:spPr>
          <a:xfrm flipH="1">
            <a:off x="7010400" y="0"/>
            <a:ext cx="5181600" cy="6858000"/>
          </a:xfrm>
          <a:prstGeom prst="rect">
            <a:avLst/>
          </a:prstGeom>
        </p:spPr>
        <p:txBody>
          <a:bodyPr/>
          <a:lstStyle/>
          <a:p>
            <a:endParaRPr lang="en-US" dirty="0"/>
          </a:p>
        </p:txBody>
      </p:sp>
      <p:sp>
        <p:nvSpPr>
          <p:cNvPr id="4" name="Text Placeholder 4"/>
          <p:cNvSpPr>
            <a:spLocks noGrp="1"/>
          </p:cNvSpPr>
          <p:nvPr>
            <p:ph type="body" sz="quarter" idx="12" hasCustomPrompt="1"/>
          </p:nvPr>
        </p:nvSpPr>
        <p:spPr>
          <a:xfrm>
            <a:off x="548640" y="572835"/>
            <a:ext cx="5596128" cy="999934"/>
          </a:xfrm>
          <a:prstGeom prst="rect">
            <a:avLst/>
          </a:prstGeom>
        </p:spPr>
        <p:txBody>
          <a:bodyPr/>
          <a:lstStyle>
            <a:lvl1pPr marL="0" indent="0">
              <a:buNone/>
              <a:defRPr sz="3600" b="1" baseline="0">
                <a:solidFill>
                  <a:srgbClr val="D6000D"/>
                </a:solidFill>
              </a:defRPr>
            </a:lvl1pPr>
          </a:lstStyle>
          <a:p>
            <a:pPr lvl="0"/>
            <a:r>
              <a:rPr lang="en-US" dirty="0"/>
              <a:t>TITLE GOES HERE IN UPPERCASE BOLD</a:t>
            </a:r>
          </a:p>
        </p:txBody>
      </p:sp>
      <p:sp>
        <p:nvSpPr>
          <p:cNvPr id="5" name="Text Placeholder 11"/>
          <p:cNvSpPr>
            <a:spLocks noGrp="1"/>
          </p:cNvSpPr>
          <p:nvPr>
            <p:ph type="body" sz="quarter" idx="13" hasCustomPrompt="1"/>
          </p:nvPr>
        </p:nvSpPr>
        <p:spPr>
          <a:xfrm>
            <a:off x="548640" y="1892289"/>
            <a:ext cx="5596128" cy="3206750"/>
          </a:xfrm>
          <a:prstGeom prst="rect">
            <a:avLst/>
          </a:prstGeom>
        </p:spPr>
        <p:txBody>
          <a:bodyPr/>
          <a:lstStyle>
            <a:lvl1pPr marL="0" indent="0">
              <a:lnSpc>
                <a:spcPct val="100000"/>
              </a:lnSpc>
              <a:buFontTx/>
              <a:buNone/>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r>
              <a:rPr lang="en-US" dirty="0" err="1"/>
              <a:t>Sed</a:t>
            </a:r>
            <a:r>
              <a:rPr lang="en-US" dirty="0"/>
              <a:t> </a:t>
            </a:r>
            <a:r>
              <a:rPr lang="en-US" dirty="0" err="1"/>
              <a:t>posuere</a:t>
            </a:r>
            <a:r>
              <a:rPr lang="en-US" dirty="0"/>
              <a:t> </a:t>
            </a:r>
            <a:r>
              <a:rPr lang="en-US" dirty="0" err="1"/>
              <a:t>consectetur</a:t>
            </a:r>
            <a:r>
              <a:rPr lang="en-US" dirty="0"/>
              <a:t> </a:t>
            </a:r>
            <a:r>
              <a:rPr lang="en-US" dirty="0" err="1"/>
              <a:t>est</a:t>
            </a:r>
            <a:r>
              <a:rPr lang="en-US" dirty="0"/>
              <a:t> at </a:t>
            </a:r>
            <a:r>
              <a:rPr lang="en-US" dirty="0" err="1"/>
              <a:t>lobortis</a:t>
            </a:r>
            <a:r>
              <a:rPr lang="en-US" dirty="0"/>
              <a:t>. </a:t>
            </a:r>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r>
              <a:rPr lang="en-US" dirty="0"/>
              <a:t> </a:t>
            </a:r>
            <a:r>
              <a:rPr lang="en-US" dirty="0" err="1"/>
              <a:t>rutrum</a:t>
            </a:r>
            <a:r>
              <a:rPr lang="en-US" dirty="0"/>
              <a:t> </a:t>
            </a:r>
            <a:r>
              <a:rPr lang="en-US" dirty="0" err="1"/>
              <a:t>faucibus</a:t>
            </a:r>
            <a:r>
              <a:rPr lang="en-US" dirty="0"/>
              <a:t> dolor </a:t>
            </a:r>
            <a:r>
              <a:rPr lang="en-US" dirty="0" err="1"/>
              <a:t>auctor</a:t>
            </a:r>
            <a:r>
              <a:rPr lang="en-US" dirty="0"/>
              <a:t>. </a:t>
            </a:r>
            <a:r>
              <a:rPr lang="en-US" dirty="0" err="1"/>
              <a:t>Praesent</a:t>
            </a:r>
            <a:r>
              <a:rPr lang="en-US" dirty="0"/>
              <a:t> </a:t>
            </a:r>
            <a:r>
              <a:rPr lang="en-US" dirty="0" err="1"/>
              <a:t>commodo</a:t>
            </a:r>
            <a:r>
              <a:rPr lang="en-US" dirty="0"/>
              <a:t> cursus magna, </a:t>
            </a:r>
            <a:r>
              <a:rPr lang="en-US" dirty="0" err="1"/>
              <a:t>vel</a:t>
            </a:r>
            <a:r>
              <a:rPr lang="en-US" dirty="0"/>
              <a:t> </a:t>
            </a:r>
            <a:r>
              <a:rPr lang="en-US" dirty="0" err="1"/>
              <a:t>scelerisque</a:t>
            </a:r>
            <a:r>
              <a:rPr lang="en-US" dirty="0"/>
              <a:t> </a:t>
            </a:r>
            <a:r>
              <a:rPr lang="en-US" dirty="0" err="1"/>
              <a:t>nisl</a:t>
            </a:r>
            <a:r>
              <a:rPr lang="en-US" dirty="0"/>
              <a:t> </a:t>
            </a:r>
            <a:r>
              <a:rPr lang="en-US" dirty="0" err="1"/>
              <a:t>consectetur</a:t>
            </a:r>
            <a:r>
              <a:rPr lang="en-US" dirty="0"/>
              <a:t> et.</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640" y="5782559"/>
            <a:ext cx="1832169" cy="705600"/>
          </a:xfrm>
          <a:prstGeom prst="rect">
            <a:avLst/>
          </a:prstGeom>
        </p:spPr>
      </p:pic>
    </p:spTree>
    <p:extLst>
      <p:ext uri="{BB962C8B-B14F-4D97-AF65-F5344CB8AC3E}">
        <p14:creationId xmlns:p14="http://schemas.microsoft.com/office/powerpoint/2010/main" val="120754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hite- tex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6" name="Text Placeholder 4"/>
          <p:cNvSpPr>
            <a:spLocks noGrp="1"/>
          </p:cNvSpPr>
          <p:nvPr>
            <p:ph type="body" sz="quarter" idx="12" hasCustomPrompt="1"/>
          </p:nvPr>
        </p:nvSpPr>
        <p:spPr>
          <a:xfrm>
            <a:off x="548640" y="1609154"/>
            <a:ext cx="6851904" cy="1402269"/>
          </a:xfrm>
          <a:prstGeom prst="rect">
            <a:avLst/>
          </a:prstGeom>
        </p:spPr>
        <p:txBody>
          <a:bodyPr/>
          <a:lstStyle>
            <a:lvl1pPr marL="0" indent="0">
              <a:buNone/>
              <a:defRPr sz="4800" b="1" baseline="0">
                <a:solidFill>
                  <a:srgbClr val="D6000D"/>
                </a:solidFill>
              </a:defRPr>
            </a:lvl1pPr>
          </a:lstStyle>
          <a:p>
            <a:pPr lvl="0"/>
            <a:r>
              <a:rPr lang="en-US" dirty="0"/>
              <a:t>TITLE GOES HERE IN UPPERCASE BOLD</a:t>
            </a:r>
          </a:p>
        </p:txBody>
      </p:sp>
      <p:sp>
        <p:nvSpPr>
          <p:cNvPr id="7" name="Text Placeholder 11"/>
          <p:cNvSpPr>
            <a:spLocks noGrp="1"/>
          </p:cNvSpPr>
          <p:nvPr>
            <p:ph type="body" sz="quarter" idx="13" hasCustomPrompt="1"/>
          </p:nvPr>
        </p:nvSpPr>
        <p:spPr>
          <a:xfrm>
            <a:off x="548640" y="3281409"/>
            <a:ext cx="6851904" cy="3206750"/>
          </a:xfrm>
          <a:prstGeom prst="rect">
            <a:avLst/>
          </a:prstGeom>
        </p:spPr>
        <p:txBody>
          <a:bodyPr/>
          <a:lstStyle>
            <a:lvl1pPr marL="342900" indent="-342900">
              <a:lnSpc>
                <a:spcPct val="100000"/>
              </a:lnSpc>
              <a:buFont typeface="Arial" charset="0"/>
              <a:buChar char="•"/>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a:t>
            </a:r>
          </a:p>
          <a:p>
            <a:pPr lvl="0"/>
            <a:r>
              <a:rPr lang="en-US" dirty="0" err="1"/>
              <a:t>Magnis</a:t>
            </a:r>
            <a:r>
              <a:rPr lang="en-US" dirty="0"/>
              <a:t> dis parturient </a:t>
            </a:r>
            <a:r>
              <a:rPr lang="en-US" dirty="0" err="1"/>
              <a:t>montes</a:t>
            </a:r>
            <a:endParaRPr lang="en-US" dirty="0"/>
          </a:p>
          <a:p>
            <a:pPr lvl="0"/>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hite- char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4" name="Chart Placeholder 3"/>
          <p:cNvSpPr>
            <a:spLocks noGrp="1"/>
          </p:cNvSpPr>
          <p:nvPr>
            <p:ph type="chart" sz="quarter" idx="10"/>
          </p:nvPr>
        </p:nvSpPr>
        <p:spPr>
          <a:xfrm>
            <a:off x="548640" y="401638"/>
            <a:ext cx="8900160" cy="5999162"/>
          </a:xfrm>
          <a:prstGeom prst="rect">
            <a:avLst/>
          </a:prstGeom>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White- Title slide animated">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42298" y="424894"/>
            <a:ext cx="2001062" cy="770644"/>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91945" y="2297409"/>
            <a:ext cx="7937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96745" y="2600621"/>
            <a:ext cx="79375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Placeholder 10"/>
          <p:cNvSpPr>
            <a:spLocks noGrp="1"/>
          </p:cNvSpPr>
          <p:nvPr>
            <p:ph type="body" sz="quarter" idx="10" hasCustomPrompt="1"/>
          </p:nvPr>
        </p:nvSpPr>
        <p:spPr>
          <a:xfrm>
            <a:off x="1583246" y="1585414"/>
            <a:ext cx="3817810" cy="2892425"/>
          </a:xfrm>
          <a:prstGeom prst="rect">
            <a:avLst/>
          </a:prstGeom>
        </p:spPr>
        <p:txBody>
          <a:bodyPr lIns="288000" tIns="251999" rIns="0" bIns="288000"/>
          <a:lstStyle>
            <a:lvl1pPr marL="0" indent="0">
              <a:buNone/>
              <a:defRPr sz="3200" b="1" i="0" baseline="0">
                <a:solidFill>
                  <a:srgbClr val="D6000D"/>
                </a:solidFill>
                <a:latin typeface="Arial" charset="0"/>
                <a:ea typeface="Arial" charset="0"/>
                <a:cs typeface="Arial" charset="0"/>
              </a:defRPr>
            </a:lvl1pPr>
          </a:lstStyle>
          <a:p>
            <a:pPr lvl="0"/>
            <a:r>
              <a:rPr lang="en-US" dirty="0"/>
              <a:t>PRESENTATION TITLE ARIAL BOLD 32PT WITH A MAXIMUM OF 12 WORDS</a:t>
            </a:r>
          </a:p>
        </p:txBody>
      </p:sp>
      <p:sp>
        <p:nvSpPr>
          <p:cNvPr id="14" name="Text Placeholder 13"/>
          <p:cNvSpPr>
            <a:spLocks noGrp="1"/>
          </p:cNvSpPr>
          <p:nvPr>
            <p:ph type="body" sz="quarter" idx="11" hasCustomPrompt="1"/>
          </p:nvPr>
        </p:nvSpPr>
        <p:spPr>
          <a:xfrm>
            <a:off x="1582738" y="5389563"/>
            <a:ext cx="3586670" cy="365061"/>
          </a:xfrm>
          <a:prstGeom prst="rect">
            <a:avLst/>
          </a:prstGeom>
        </p:spPr>
        <p:txBody>
          <a:bodyPr/>
          <a:lstStyle>
            <a:lvl1pPr marL="0" indent="0">
              <a:lnSpc>
                <a:spcPct val="100000"/>
              </a:lnSpc>
              <a:buNone/>
              <a:defRPr sz="1600" b="1" i="0" baseline="0">
                <a:solidFill>
                  <a:srgbClr val="D6000D"/>
                </a:solidFill>
                <a:latin typeface="Arial" charset="0"/>
                <a:ea typeface="Arial" charset="0"/>
                <a:cs typeface="Arial" charset="0"/>
              </a:defRPr>
            </a:lvl1pPr>
          </a:lstStyle>
          <a:p>
            <a:pPr lvl="0"/>
            <a:r>
              <a:rPr lang="en-US" dirty="0"/>
              <a:t>PRESENTER NAME</a:t>
            </a:r>
          </a:p>
        </p:txBody>
      </p:sp>
      <p:sp>
        <p:nvSpPr>
          <p:cNvPr id="15" name="Text Placeholder 13"/>
          <p:cNvSpPr>
            <a:spLocks noGrp="1"/>
          </p:cNvSpPr>
          <p:nvPr>
            <p:ph type="body" sz="quarter" idx="12" hasCustomPrompt="1"/>
          </p:nvPr>
        </p:nvSpPr>
        <p:spPr>
          <a:xfrm>
            <a:off x="1582738" y="5711637"/>
            <a:ext cx="3586670" cy="401567"/>
          </a:xfrm>
          <a:prstGeom prst="rect">
            <a:avLst/>
          </a:prstGeom>
        </p:spPr>
        <p:txBody>
          <a:bodyPr/>
          <a:lstStyle>
            <a:lvl1pPr marL="0" indent="0">
              <a:lnSpc>
                <a:spcPct val="100000"/>
              </a:lnSpc>
              <a:buNone/>
              <a:defRPr sz="1600" b="0" i="0" baseline="0">
                <a:solidFill>
                  <a:srgbClr val="D6000D"/>
                </a:solidFill>
                <a:latin typeface="Arial" charset="0"/>
                <a:ea typeface="Arial" charset="0"/>
                <a:cs typeface="Arial" charset="0"/>
              </a:defRPr>
            </a:lvl1pPr>
          </a:lstStyle>
          <a:p>
            <a:pPr lvl="0"/>
            <a:r>
              <a:rPr lang="en-US" dirty="0"/>
              <a:t>PRESENTER TITLE</a:t>
            </a:r>
          </a:p>
        </p:txBody>
      </p:sp>
      <p:sp>
        <p:nvSpPr>
          <p:cNvPr id="16" name="Text Placeholder 13"/>
          <p:cNvSpPr>
            <a:spLocks noGrp="1"/>
          </p:cNvSpPr>
          <p:nvPr>
            <p:ph type="body" sz="quarter" idx="13" hasCustomPrompt="1"/>
          </p:nvPr>
        </p:nvSpPr>
        <p:spPr>
          <a:xfrm>
            <a:off x="1582738" y="6033711"/>
            <a:ext cx="3586670" cy="401567"/>
          </a:xfrm>
          <a:prstGeom prst="rect">
            <a:avLst/>
          </a:prstGeom>
        </p:spPr>
        <p:txBody>
          <a:bodyPr/>
          <a:lstStyle>
            <a:lvl1pPr marL="0" indent="0">
              <a:lnSpc>
                <a:spcPct val="100000"/>
              </a:lnSpc>
              <a:buNone/>
              <a:defRPr sz="1200" b="0" i="0" baseline="0">
                <a:solidFill>
                  <a:srgbClr val="D6000D"/>
                </a:solidFill>
                <a:latin typeface="Arial" charset="0"/>
                <a:ea typeface="Arial" charset="0"/>
                <a:cs typeface="Arial" charset="0"/>
              </a:defRPr>
            </a:lvl1pPr>
          </a:lstStyle>
          <a:p>
            <a:pPr lvl="0"/>
            <a:r>
              <a:rPr lang="en-US" dirty="0"/>
              <a:t>DATE OF PRESENTATION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par>
                                <p:cTn id="11" presetID="0" presetClass="path" presetSubtype="0" accel="50000" decel="50000" fill="hold" nodeType="withEffect">
                                  <p:stCondLst>
                                    <p:cond delay="0"/>
                                  </p:stCondLst>
                                  <p:childTnLst>
                                    <p:animMotion origin="layout" path="M -1.66667E-6 4.81481E-6 L -0.1276 -0.17292 " pathEditMode="relative" rAng="0" ptsTypes="AA">
                                      <p:cBhvr>
                                        <p:cTn id="12" dur="1000" fill="hold"/>
                                        <p:tgtEl>
                                          <p:spTgt spid="8"/>
                                        </p:tgtEl>
                                        <p:attrNameLst>
                                          <p:attrName>ppt_x</p:attrName>
                                          <p:attrName>ppt_y</p:attrName>
                                        </p:attrNameLst>
                                      </p:cBhvr>
                                      <p:rCtr x="-6380" y="-8657"/>
                                    </p:animMotion>
                                  </p:childTnLst>
                                </p:cTn>
                              </p:par>
                              <p:par>
                                <p:cTn id="13" presetID="0" presetClass="path" presetSubtype="0" accel="50000" decel="50000" fill="hold" nodeType="withEffect">
                                  <p:stCondLst>
                                    <p:cond delay="0"/>
                                  </p:stCondLst>
                                  <p:childTnLst>
                                    <p:animMotion origin="layout" path="M -1.66667E-6 1.85185E-6 L 0.13945 0.13634 " pathEditMode="relative" rAng="0" ptsTypes="AA">
                                      <p:cBhvr>
                                        <p:cTn id="14" dur="1000" fill="hold"/>
                                        <p:tgtEl>
                                          <p:spTgt spid="9"/>
                                        </p:tgtEl>
                                        <p:attrNameLst>
                                          <p:attrName>ppt_x</p:attrName>
                                          <p:attrName>ppt_y</p:attrName>
                                        </p:attrNameLst>
                                      </p:cBhvr>
                                      <p:rCtr x="6966" y="680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ext Placeholder 13"/>
          <p:cNvSpPr>
            <a:spLocks noGrp="1"/>
          </p:cNvSpPr>
          <p:nvPr>
            <p:ph type="body" sz="quarter" idx="11" hasCustomPrompt="1"/>
          </p:nvPr>
        </p:nvSpPr>
        <p:spPr>
          <a:xfrm>
            <a:off x="1582738" y="5389563"/>
            <a:ext cx="3586670" cy="365061"/>
          </a:xfrm>
          <a:prstGeom prst="rect">
            <a:avLst/>
          </a:prstGeom>
        </p:spPr>
        <p:txBody>
          <a:bodyPr/>
          <a:lstStyle>
            <a:lvl1pPr marL="0" indent="0">
              <a:lnSpc>
                <a:spcPct val="100000"/>
              </a:lnSpc>
              <a:buNone/>
              <a:defRPr sz="1600" b="1" i="0" baseline="0">
                <a:solidFill>
                  <a:srgbClr val="D6000D"/>
                </a:solidFill>
                <a:latin typeface="Arial" charset="0"/>
                <a:ea typeface="Arial" charset="0"/>
                <a:cs typeface="Arial" charset="0"/>
              </a:defRPr>
            </a:lvl1pPr>
          </a:lstStyle>
          <a:p>
            <a:pPr lvl="0"/>
            <a:r>
              <a:rPr lang="en-US" dirty="0"/>
              <a:t>PRESENTER NAME</a:t>
            </a:r>
          </a:p>
        </p:txBody>
      </p:sp>
      <p:sp>
        <p:nvSpPr>
          <p:cNvPr id="15" name="Text Placeholder 13"/>
          <p:cNvSpPr>
            <a:spLocks noGrp="1"/>
          </p:cNvSpPr>
          <p:nvPr>
            <p:ph type="body" sz="quarter" idx="12" hasCustomPrompt="1"/>
          </p:nvPr>
        </p:nvSpPr>
        <p:spPr>
          <a:xfrm>
            <a:off x="1582738" y="5711637"/>
            <a:ext cx="3586670" cy="401567"/>
          </a:xfrm>
          <a:prstGeom prst="rect">
            <a:avLst/>
          </a:prstGeom>
        </p:spPr>
        <p:txBody>
          <a:bodyPr/>
          <a:lstStyle>
            <a:lvl1pPr marL="0" indent="0">
              <a:lnSpc>
                <a:spcPct val="100000"/>
              </a:lnSpc>
              <a:buNone/>
              <a:defRPr sz="1600" b="0" i="0" baseline="0">
                <a:solidFill>
                  <a:srgbClr val="D6000D"/>
                </a:solidFill>
                <a:latin typeface="Arial" charset="0"/>
                <a:ea typeface="Arial" charset="0"/>
                <a:cs typeface="Arial" charset="0"/>
              </a:defRPr>
            </a:lvl1pPr>
          </a:lstStyle>
          <a:p>
            <a:pPr lvl="0"/>
            <a:r>
              <a:rPr lang="en-US" dirty="0"/>
              <a:t>PRESENTER TITLE</a:t>
            </a:r>
          </a:p>
        </p:txBody>
      </p:sp>
      <p:sp>
        <p:nvSpPr>
          <p:cNvPr id="16" name="Text Placeholder 13"/>
          <p:cNvSpPr>
            <a:spLocks noGrp="1"/>
          </p:cNvSpPr>
          <p:nvPr>
            <p:ph type="body" sz="quarter" idx="13" hasCustomPrompt="1"/>
          </p:nvPr>
        </p:nvSpPr>
        <p:spPr>
          <a:xfrm>
            <a:off x="1582738" y="6033711"/>
            <a:ext cx="3586670" cy="401567"/>
          </a:xfrm>
          <a:prstGeom prst="rect">
            <a:avLst/>
          </a:prstGeom>
        </p:spPr>
        <p:txBody>
          <a:bodyPr/>
          <a:lstStyle>
            <a:lvl1pPr marL="0" indent="0">
              <a:lnSpc>
                <a:spcPct val="100000"/>
              </a:lnSpc>
              <a:buNone/>
              <a:defRPr sz="1200" b="0" i="0" baseline="0">
                <a:solidFill>
                  <a:srgbClr val="D6000D"/>
                </a:solidFill>
                <a:latin typeface="Arial" charset="0"/>
                <a:ea typeface="Arial" charset="0"/>
                <a:cs typeface="Arial" charset="0"/>
              </a:defRPr>
            </a:lvl1pPr>
          </a:lstStyle>
          <a:p>
            <a:pPr lvl="0"/>
            <a:r>
              <a:rPr lang="en-US" dirty="0"/>
              <a:t>DATE OF PRESENTATION</a:t>
            </a:r>
          </a:p>
        </p:txBody>
      </p:sp>
      <p:sp>
        <p:nvSpPr>
          <p:cNvPr id="5" name="Text Placeholder 4"/>
          <p:cNvSpPr>
            <a:spLocks noGrp="1"/>
          </p:cNvSpPr>
          <p:nvPr>
            <p:ph type="body" sz="quarter" idx="15" hasCustomPrompt="1"/>
          </p:nvPr>
        </p:nvSpPr>
        <p:spPr>
          <a:xfrm>
            <a:off x="1509586" y="1203608"/>
            <a:ext cx="5366702" cy="3234280"/>
          </a:xfrm>
          <a:prstGeom prst="rect">
            <a:avLst/>
          </a:prstGeom>
        </p:spPr>
        <p:txBody>
          <a:bodyPr lIns="288000" tIns="288000" rIns="288000" bIns="0"/>
          <a:lstStyle>
            <a:lvl1pPr marL="0" indent="0">
              <a:buNone/>
              <a:defRPr sz="4600" b="1">
                <a:solidFill>
                  <a:srgbClr val="D6000D"/>
                </a:solidFill>
              </a:defRPr>
            </a:lvl1pPr>
          </a:lstStyle>
          <a:p>
            <a:pPr lvl="0"/>
            <a:r>
              <a:rPr lang="en-US" dirty="0"/>
              <a:t>PRESENTATION TITLE GOES HERE UPPERCASE 48PT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085760"/>
      </p:ext>
    </p:extLst>
  </p:cSld>
  <p:clrMap bg1="lt1" tx1="dk1" bg2="lt2" tx2="dk2" accent1="accent1" accent2="accent2" accent3="accent3" accent4="accent4" accent5="accent5" accent6="accent6" hlink="hlink" folHlink="folHlink"/>
  <p:sldLayoutIdLst>
    <p:sldLayoutId id="2147483651" r:id="rId1"/>
    <p:sldLayoutId id="2147483696" r:id="rId2"/>
    <p:sldLayoutId id="2147483658" r:id="rId3"/>
    <p:sldLayoutId id="2147483657" r:id="rId4"/>
    <p:sldLayoutId id="2147483694" r:id="rId5"/>
    <p:sldLayoutId id="2147483700" r:id="rId6"/>
    <p:sldLayoutId id="2147483692" r:id="rId7"/>
    <p:sldLayoutId id="2147483699" r:id="rId8"/>
  </p:sldLayoutIdLst>
  <p:txStyles>
    <p:titleStyle>
      <a:lvl1pPr algn="l" defTabSz="914400" rtl="0" eaLnBrk="1" latinLnBrk="0" hangingPunct="1">
        <a:lnSpc>
          <a:spcPct val="90000"/>
        </a:lnSpc>
        <a:spcBef>
          <a:spcPct val="0"/>
        </a:spcBef>
        <a:buNone/>
        <a:defRPr sz="440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www.qub.ac.uk/directorates/AcademicStudentAffairs/CentreforEducationalDevelopment/CoursesEventsProfessionalRecognition/NTFSCATETeachingAwards/QUBTeachingAwards/"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hyperlink" Target="mailto:e.mcdowell@qub.ac.uk"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Maria Lee	</a:t>
            </a:r>
          </a:p>
        </p:txBody>
      </p:sp>
      <p:sp>
        <p:nvSpPr>
          <p:cNvPr id="3" name="Text Placeholder 2"/>
          <p:cNvSpPr>
            <a:spLocks noGrp="1"/>
          </p:cNvSpPr>
          <p:nvPr>
            <p:ph type="body" sz="quarter" idx="12"/>
          </p:nvPr>
        </p:nvSpPr>
        <p:spPr>
          <a:xfrm>
            <a:off x="1582738" y="5711637"/>
            <a:ext cx="4508096" cy="401567"/>
          </a:xfrm>
        </p:spPr>
        <p:txBody>
          <a:bodyPr/>
          <a:lstStyle/>
          <a:p>
            <a:r>
              <a:rPr lang="en-US" dirty="0"/>
              <a:t>Head of Educational and Skills Development	</a:t>
            </a:r>
          </a:p>
        </p:txBody>
      </p:sp>
      <p:sp>
        <p:nvSpPr>
          <p:cNvPr id="4" name="Text Placeholder 3"/>
          <p:cNvSpPr>
            <a:spLocks noGrp="1"/>
          </p:cNvSpPr>
          <p:nvPr>
            <p:ph type="body" sz="quarter" idx="13"/>
          </p:nvPr>
        </p:nvSpPr>
        <p:spPr/>
        <p:txBody>
          <a:bodyPr/>
          <a:lstStyle/>
          <a:p>
            <a:r>
              <a:rPr lang="en-US" dirty="0"/>
              <a:t>14 January 2020</a:t>
            </a:r>
          </a:p>
        </p:txBody>
      </p:sp>
      <p:sp>
        <p:nvSpPr>
          <p:cNvPr id="5" name="Text Placeholder 4"/>
          <p:cNvSpPr>
            <a:spLocks noGrp="1"/>
          </p:cNvSpPr>
          <p:nvPr>
            <p:ph type="body" sz="quarter" idx="15"/>
          </p:nvPr>
        </p:nvSpPr>
        <p:spPr/>
        <p:txBody>
          <a:bodyPr/>
          <a:lstStyle/>
          <a:p>
            <a:r>
              <a:rPr lang="en-US" dirty="0"/>
              <a:t>TEACHNG AWARDS 2020 BRIEFING SESSION</a:t>
            </a:r>
          </a:p>
        </p:txBody>
      </p:sp>
    </p:spTree>
    <p:extLst>
      <p:ext uri="{BB962C8B-B14F-4D97-AF65-F5344CB8AC3E}">
        <p14:creationId xmlns:p14="http://schemas.microsoft.com/office/powerpoint/2010/main" val="96585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741872"/>
            <a:ext cx="6851904" cy="1604513"/>
          </a:xfrm>
        </p:spPr>
        <p:txBody>
          <a:bodyPr/>
          <a:lstStyle/>
          <a:p>
            <a:r>
              <a:rPr lang="en-GB" dirty="0"/>
              <a:t>What if I don’t win?</a:t>
            </a:r>
          </a:p>
        </p:txBody>
      </p:sp>
      <p:sp>
        <p:nvSpPr>
          <p:cNvPr id="3" name="Text Placeholder 2"/>
          <p:cNvSpPr>
            <a:spLocks noGrp="1"/>
          </p:cNvSpPr>
          <p:nvPr>
            <p:ph type="body" sz="quarter" idx="13"/>
          </p:nvPr>
        </p:nvSpPr>
        <p:spPr>
          <a:xfrm>
            <a:off x="548640" y="2346385"/>
            <a:ext cx="6851904" cy="4141774"/>
          </a:xfrm>
        </p:spPr>
        <p:txBody>
          <a:bodyPr/>
          <a:lstStyle/>
          <a:p>
            <a:r>
              <a:rPr lang="en-GB" sz="2800" dirty="0"/>
              <a:t>Don’t be disheartened – many winners have had to apply more than once</a:t>
            </a:r>
          </a:p>
          <a:p>
            <a:r>
              <a:rPr lang="en-GB" sz="2800" dirty="0"/>
              <a:t>Applicants will be given feedback to strengthen the application</a:t>
            </a:r>
          </a:p>
          <a:p>
            <a:r>
              <a:rPr lang="en-GB" sz="2800" dirty="0"/>
              <a:t>It may be that the work will benefit from more time to develop to provide evidence of effectiveness</a:t>
            </a:r>
          </a:p>
        </p:txBody>
      </p:sp>
    </p:spTree>
    <p:extLst>
      <p:ext uri="{BB962C8B-B14F-4D97-AF65-F5344CB8AC3E}">
        <p14:creationId xmlns:p14="http://schemas.microsoft.com/office/powerpoint/2010/main" val="2939810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39" y="793630"/>
            <a:ext cx="9112945" cy="1380227"/>
          </a:xfrm>
        </p:spPr>
        <p:txBody>
          <a:bodyPr/>
          <a:lstStyle/>
          <a:p>
            <a:r>
              <a:rPr lang="en-GB" dirty="0"/>
              <a:t>Writing the analytical account</a:t>
            </a:r>
          </a:p>
        </p:txBody>
      </p:sp>
      <p:sp>
        <p:nvSpPr>
          <p:cNvPr id="3" name="Text Placeholder 2"/>
          <p:cNvSpPr>
            <a:spLocks noGrp="1"/>
          </p:cNvSpPr>
          <p:nvPr>
            <p:ph type="body" sz="quarter" idx="13"/>
          </p:nvPr>
        </p:nvSpPr>
        <p:spPr>
          <a:xfrm>
            <a:off x="548640" y="2398143"/>
            <a:ext cx="6851904" cy="4090016"/>
          </a:xfrm>
        </p:spPr>
        <p:txBody>
          <a:bodyPr/>
          <a:lstStyle/>
          <a:p>
            <a:endParaRPr lang="en-GB" dirty="0"/>
          </a:p>
        </p:txBody>
      </p:sp>
    </p:spTree>
    <p:extLst>
      <p:ext uri="{BB962C8B-B14F-4D97-AF65-F5344CB8AC3E}">
        <p14:creationId xmlns:p14="http://schemas.microsoft.com/office/powerpoint/2010/main" val="109684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30352" y="829172"/>
            <a:ext cx="6851904" cy="1518248"/>
          </a:xfrm>
        </p:spPr>
        <p:txBody>
          <a:bodyPr/>
          <a:lstStyle/>
          <a:p>
            <a:r>
              <a:rPr lang="en-GB" dirty="0"/>
              <a:t>Focus of the application</a:t>
            </a:r>
          </a:p>
        </p:txBody>
      </p:sp>
      <p:sp>
        <p:nvSpPr>
          <p:cNvPr id="3" name="Text Placeholder 2"/>
          <p:cNvSpPr>
            <a:spLocks noGrp="1"/>
          </p:cNvSpPr>
          <p:nvPr>
            <p:ph type="body" sz="quarter" idx="13"/>
          </p:nvPr>
        </p:nvSpPr>
        <p:spPr>
          <a:xfrm>
            <a:off x="548640" y="2347420"/>
            <a:ext cx="6851904" cy="4140739"/>
          </a:xfrm>
        </p:spPr>
        <p:txBody>
          <a:bodyPr/>
          <a:lstStyle/>
          <a:p>
            <a:pPr marL="0" indent="0">
              <a:buNone/>
            </a:pPr>
            <a:r>
              <a:rPr lang="en-GB" sz="2800" dirty="0"/>
              <a:t>Depending on your level </a:t>
            </a:r>
            <a:r>
              <a:rPr lang="en-GB" sz="2800"/>
              <a:t>of experience, your </a:t>
            </a:r>
            <a:r>
              <a:rPr lang="en-GB" sz="2800" dirty="0"/>
              <a:t>application could focus on :</a:t>
            </a:r>
          </a:p>
          <a:p>
            <a:pPr marL="0" indent="0">
              <a:buNone/>
            </a:pPr>
            <a:r>
              <a:rPr lang="en-GB" sz="2800" dirty="0"/>
              <a:t>A broad brush approach over an extended period of time (years or a career)</a:t>
            </a:r>
          </a:p>
          <a:p>
            <a:pPr marL="0" indent="0">
              <a:buNone/>
              <a:tabLst>
                <a:tab pos="620713" algn="l"/>
              </a:tabLst>
            </a:pPr>
            <a:r>
              <a:rPr lang="en-GB" sz="2800" dirty="0">
                <a:solidFill>
                  <a:srgbClr val="FF0000"/>
                </a:solidFill>
              </a:rPr>
              <a:t>Or  </a:t>
            </a:r>
            <a:r>
              <a:rPr lang="en-GB" sz="2800" dirty="0"/>
              <a:t>Your particular contribution across 	several modules</a:t>
            </a:r>
          </a:p>
          <a:p>
            <a:pPr marL="0" indent="0">
              <a:buNone/>
              <a:tabLst>
                <a:tab pos="620713" algn="l"/>
              </a:tabLst>
            </a:pPr>
            <a:r>
              <a:rPr lang="en-GB" sz="2800" dirty="0">
                <a:solidFill>
                  <a:srgbClr val="FF0000"/>
                </a:solidFill>
              </a:rPr>
              <a:t>Or  </a:t>
            </a:r>
            <a:r>
              <a:rPr lang="en-GB" sz="2800" dirty="0"/>
              <a:t>More specific innovative contributions 	to learning and/or learning support</a:t>
            </a:r>
          </a:p>
        </p:txBody>
      </p:sp>
    </p:spTree>
    <p:extLst>
      <p:ext uri="{BB962C8B-B14F-4D97-AF65-F5344CB8AC3E}">
        <p14:creationId xmlns:p14="http://schemas.microsoft.com/office/powerpoint/2010/main" val="3605575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62709"/>
            <a:ext cx="6851904" cy="1498294"/>
          </a:xfrm>
        </p:spPr>
        <p:txBody>
          <a:bodyPr/>
          <a:lstStyle/>
          <a:p>
            <a:r>
              <a:rPr lang="en-GB" dirty="0"/>
              <a:t>Reflecting current priorities </a:t>
            </a:r>
          </a:p>
        </p:txBody>
      </p:sp>
      <p:sp>
        <p:nvSpPr>
          <p:cNvPr id="3" name="Text Placeholder 2"/>
          <p:cNvSpPr>
            <a:spLocks noGrp="1"/>
          </p:cNvSpPr>
          <p:nvPr>
            <p:ph type="body" sz="quarter" idx="13"/>
          </p:nvPr>
        </p:nvSpPr>
        <p:spPr>
          <a:xfrm>
            <a:off x="548640" y="2181340"/>
            <a:ext cx="6851904" cy="4306819"/>
          </a:xfrm>
        </p:spPr>
        <p:txBody>
          <a:bodyPr/>
          <a:lstStyle/>
          <a:p>
            <a:pPr marL="0" indent="0">
              <a:buNone/>
            </a:pPr>
            <a:r>
              <a:rPr lang="en-GB" sz="3200" dirty="0"/>
              <a:t>For example:</a:t>
            </a:r>
          </a:p>
          <a:p>
            <a:r>
              <a:rPr lang="en-GB" sz="2800" dirty="0"/>
              <a:t>Development of student/staff digital literacies</a:t>
            </a:r>
          </a:p>
          <a:p>
            <a:r>
              <a:rPr lang="en-GB" sz="2800" dirty="0"/>
              <a:t>Dynamic and relevant curriculum</a:t>
            </a:r>
          </a:p>
          <a:p>
            <a:r>
              <a:rPr lang="en-GB" sz="2800" dirty="0"/>
              <a:t>Employability, Enterprise and Global Citizenship</a:t>
            </a:r>
          </a:p>
          <a:p>
            <a:r>
              <a:rPr lang="en-GB" sz="2800" dirty="0"/>
              <a:t>Internationalisation</a:t>
            </a:r>
          </a:p>
          <a:p>
            <a:r>
              <a:rPr lang="en-GB" sz="2800" dirty="0"/>
              <a:t>Innovative and flexible delivery</a:t>
            </a:r>
          </a:p>
        </p:txBody>
      </p:sp>
    </p:spTree>
    <p:extLst>
      <p:ext uri="{BB962C8B-B14F-4D97-AF65-F5344CB8AC3E}">
        <p14:creationId xmlns:p14="http://schemas.microsoft.com/office/powerpoint/2010/main" val="2869960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62709"/>
            <a:ext cx="6851904" cy="1575412"/>
          </a:xfrm>
        </p:spPr>
        <p:txBody>
          <a:bodyPr/>
          <a:lstStyle/>
          <a:p>
            <a:r>
              <a:rPr lang="en-GB" dirty="0"/>
              <a:t>Where to place the emphasis</a:t>
            </a:r>
          </a:p>
        </p:txBody>
      </p:sp>
      <p:sp>
        <p:nvSpPr>
          <p:cNvPr id="3" name="Text Placeholder 2"/>
          <p:cNvSpPr>
            <a:spLocks noGrp="1"/>
          </p:cNvSpPr>
          <p:nvPr>
            <p:ph type="body" sz="quarter" idx="13"/>
          </p:nvPr>
        </p:nvSpPr>
        <p:spPr>
          <a:xfrm>
            <a:off x="548640" y="2038121"/>
            <a:ext cx="6851904" cy="4450038"/>
          </a:xfrm>
        </p:spPr>
        <p:txBody>
          <a:bodyPr/>
          <a:lstStyle/>
          <a:p>
            <a:r>
              <a:rPr lang="en-GB" sz="2600" dirty="0"/>
              <a:t>Innovative approaches</a:t>
            </a:r>
          </a:p>
          <a:p>
            <a:r>
              <a:rPr lang="en-GB" sz="2600" dirty="0"/>
              <a:t>More conventional teaching but carried out exceptionally well</a:t>
            </a:r>
          </a:p>
          <a:p>
            <a:r>
              <a:rPr lang="en-GB" sz="2600" dirty="0"/>
              <a:t>Diversity of approaches</a:t>
            </a:r>
          </a:p>
          <a:p>
            <a:r>
              <a:rPr lang="en-GB" sz="2600" dirty="0"/>
              <a:t>Including specific examples</a:t>
            </a:r>
          </a:p>
          <a:p>
            <a:r>
              <a:rPr lang="en-GB" sz="2600" dirty="0"/>
              <a:t>Impact on your learners is key</a:t>
            </a:r>
          </a:p>
          <a:p>
            <a:pPr marL="0" indent="0">
              <a:buNone/>
            </a:pPr>
            <a:r>
              <a:rPr lang="en-GB" sz="2600" dirty="0"/>
              <a:t>The emphasis is on your practice – it’s not an academic paper, but mention any funded projects, publications and work that has informed your teaching</a:t>
            </a:r>
          </a:p>
        </p:txBody>
      </p:sp>
    </p:spTree>
    <p:extLst>
      <p:ext uri="{BB962C8B-B14F-4D97-AF65-F5344CB8AC3E}">
        <p14:creationId xmlns:p14="http://schemas.microsoft.com/office/powerpoint/2010/main" val="2205690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319490"/>
            <a:ext cx="6851904" cy="2691934"/>
          </a:xfrm>
        </p:spPr>
        <p:txBody>
          <a:bodyPr/>
          <a:lstStyle/>
          <a:p>
            <a:r>
              <a:rPr lang="en-GB" dirty="0"/>
              <a:t>*Structure of the analytical account (2000 words in total)</a:t>
            </a:r>
          </a:p>
        </p:txBody>
      </p:sp>
      <p:sp>
        <p:nvSpPr>
          <p:cNvPr id="3" name="Text Placeholder 2"/>
          <p:cNvSpPr>
            <a:spLocks noGrp="1"/>
          </p:cNvSpPr>
          <p:nvPr>
            <p:ph type="body" sz="quarter" idx="13"/>
          </p:nvPr>
        </p:nvSpPr>
        <p:spPr>
          <a:xfrm>
            <a:off x="548640" y="2545080"/>
            <a:ext cx="6851904" cy="3943079"/>
          </a:xfrm>
        </p:spPr>
        <p:txBody>
          <a:bodyPr/>
          <a:lstStyle/>
          <a:p>
            <a:pPr marL="0" indent="0">
              <a:buNone/>
            </a:pPr>
            <a:r>
              <a:rPr lang="en-GB" sz="2800" b="1" dirty="0"/>
              <a:t>Context (300 words):  Introductory statement on your contribution to learning and teaching to date, e.g</a:t>
            </a:r>
            <a:r>
              <a:rPr lang="en-GB" sz="2800" dirty="0"/>
              <a:t>.</a:t>
            </a:r>
          </a:p>
          <a:p>
            <a:r>
              <a:rPr lang="en-GB" sz="2800" dirty="0"/>
              <a:t>Types of activities: track record</a:t>
            </a:r>
          </a:p>
          <a:p>
            <a:r>
              <a:rPr lang="en-GB" sz="2800" dirty="0"/>
              <a:t>Subject, modules, numbers of students</a:t>
            </a:r>
          </a:p>
          <a:p>
            <a:r>
              <a:rPr lang="en-GB" sz="2800" dirty="0"/>
              <a:t>Particular educational interests</a:t>
            </a:r>
          </a:p>
          <a:p>
            <a:r>
              <a:rPr lang="en-GB" sz="2800" dirty="0"/>
              <a:t>Teaching philosophy (very briefly)</a:t>
            </a:r>
          </a:p>
          <a:p>
            <a:pPr marL="0" indent="0" algn="r">
              <a:buNone/>
            </a:pPr>
            <a:r>
              <a:rPr lang="en-GB" sz="2800" dirty="0">
                <a:solidFill>
                  <a:srgbClr val="FF0000"/>
                </a:solidFill>
              </a:rPr>
              <a:t>* Not the Team category</a:t>
            </a:r>
          </a:p>
        </p:txBody>
      </p:sp>
    </p:spTree>
    <p:extLst>
      <p:ext uri="{BB962C8B-B14F-4D97-AF65-F5344CB8AC3E}">
        <p14:creationId xmlns:p14="http://schemas.microsoft.com/office/powerpoint/2010/main" val="3293966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39" y="594912"/>
            <a:ext cx="7052999" cy="1333040"/>
          </a:xfrm>
        </p:spPr>
        <p:txBody>
          <a:bodyPr/>
          <a:lstStyle/>
          <a:p>
            <a:r>
              <a:rPr lang="en-GB" dirty="0"/>
              <a:t>Discussion: 3 Sections</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3" name="Text Placeholder 2"/>
          <p:cNvSpPr>
            <a:spLocks noGrp="1"/>
          </p:cNvSpPr>
          <p:nvPr>
            <p:ph type="body" sz="quarter" idx="13"/>
          </p:nvPr>
        </p:nvSpPr>
        <p:spPr>
          <a:xfrm>
            <a:off x="548640" y="1927952"/>
            <a:ext cx="6851904" cy="3574777"/>
          </a:xfrm>
        </p:spPr>
        <p:txBody>
          <a:bodyPr/>
          <a:lstStyle/>
          <a:p>
            <a:r>
              <a:rPr lang="en-GB" sz="2800" dirty="0"/>
              <a:t>Promoting and enhancing the learners’ experience (1000 words)</a:t>
            </a:r>
          </a:p>
          <a:p>
            <a:r>
              <a:rPr lang="en-GB" sz="2800" dirty="0"/>
              <a:t>Supporting colleagues and influencing how learning is supported (350 words)</a:t>
            </a:r>
          </a:p>
          <a:p>
            <a:r>
              <a:rPr lang="en-GB" sz="2800" dirty="0"/>
              <a:t>Ongoing professional development (350 words)</a:t>
            </a:r>
          </a:p>
          <a:p>
            <a:pPr marL="0" indent="0">
              <a:buNone/>
            </a:pPr>
            <a:endParaRPr lang="en-GB" dirty="0"/>
          </a:p>
        </p:txBody>
      </p:sp>
    </p:spTree>
    <p:extLst>
      <p:ext uri="{BB962C8B-B14F-4D97-AF65-F5344CB8AC3E}">
        <p14:creationId xmlns:p14="http://schemas.microsoft.com/office/powerpoint/2010/main" val="45871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39" y="605928"/>
            <a:ext cx="8859765" cy="1990315"/>
          </a:xfrm>
        </p:spPr>
        <p:txBody>
          <a:bodyPr/>
          <a:lstStyle/>
          <a:p>
            <a:r>
              <a:rPr lang="en-GB" sz="4400" dirty="0"/>
              <a:t>Promoting and enhancing the learners’ experience (1000 words)</a:t>
            </a:r>
          </a:p>
        </p:txBody>
      </p:sp>
      <p:sp>
        <p:nvSpPr>
          <p:cNvPr id="3" name="Text Placeholder 2"/>
          <p:cNvSpPr>
            <a:spLocks noGrp="1"/>
          </p:cNvSpPr>
          <p:nvPr>
            <p:ph type="body" sz="quarter" idx="13"/>
          </p:nvPr>
        </p:nvSpPr>
        <p:spPr>
          <a:xfrm>
            <a:off x="548640" y="2449286"/>
            <a:ext cx="6851904" cy="4038873"/>
          </a:xfrm>
        </p:spPr>
        <p:txBody>
          <a:bodyPr/>
          <a:lstStyle/>
          <a:p>
            <a:pPr marL="457200" indent="-457200">
              <a:buAutoNum type="arabicParenR"/>
            </a:pPr>
            <a:r>
              <a:rPr lang="en-GB" sz="2800" b="1" dirty="0"/>
              <a:t>How you stimulate and inspire learners</a:t>
            </a:r>
          </a:p>
          <a:p>
            <a:pPr lvl="2" indent="-342900">
              <a:lnSpc>
                <a:spcPct val="100000"/>
              </a:lnSpc>
              <a:buFont typeface="Arial" panose="020B0604020202020204" pitchFamily="34" charset="0"/>
              <a:buChar char="•"/>
            </a:pPr>
            <a:r>
              <a:rPr lang="en-GB" sz="2800" dirty="0"/>
              <a:t>Enhancing your students’ learning experience (including examples)</a:t>
            </a:r>
          </a:p>
          <a:p>
            <a:pPr lvl="2" indent="-342900">
              <a:lnSpc>
                <a:spcPct val="100000"/>
              </a:lnSpc>
              <a:buFont typeface="Arial" panose="020B0604020202020204" pitchFamily="34" charset="0"/>
              <a:buChar char="•"/>
            </a:pPr>
            <a:r>
              <a:rPr lang="en-GB" sz="2800" dirty="0"/>
              <a:t>Dealing with diverse learning needs</a:t>
            </a:r>
          </a:p>
          <a:p>
            <a:pPr lvl="2" indent="-342900">
              <a:lnSpc>
                <a:spcPct val="100000"/>
              </a:lnSpc>
              <a:buFont typeface="Arial" panose="020B0604020202020204" pitchFamily="34" charset="0"/>
              <a:buChar char="•"/>
            </a:pPr>
            <a:r>
              <a:rPr lang="en-GB" sz="2800" dirty="0"/>
              <a:t>Evidence?</a:t>
            </a:r>
          </a:p>
        </p:txBody>
      </p:sp>
    </p:spTree>
    <p:extLst>
      <p:ext uri="{BB962C8B-B14F-4D97-AF65-F5344CB8AC3E}">
        <p14:creationId xmlns:p14="http://schemas.microsoft.com/office/powerpoint/2010/main" val="307815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231355"/>
            <a:ext cx="6851904" cy="881349"/>
          </a:xfrm>
        </p:spPr>
        <p:txBody>
          <a:bodyPr/>
          <a:lstStyle/>
          <a:p>
            <a:endParaRPr lang="en-GB" dirty="0"/>
          </a:p>
        </p:txBody>
      </p:sp>
      <p:sp>
        <p:nvSpPr>
          <p:cNvPr id="3" name="Text Placeholder 2"/>
          <p:cNvSpPr>
            <a:spLocks noGrp="1"/>
          </p:cNvSpPr>
          <p:nvPr>
            <p:ph type="body" sz="quarter" idx="13"/>
          </p:nvPr>
        </p:nvSpPr>
        <p:spPr>
          <a:xfrm>
            <a:off x="548640" y="1630496"/>
            <a:ext cx="6851904" cy="4857664"/>
          </a:xfrm>
        </p:spPr>
        <p:txBody>
          <a:bodyPr/>
          <a:lstStyle/>
          <a:p>
            <a:r>
              <a:rPr lang="en-GB" sz="2800" b="1" dirty="0"/>
              <a:t>Types of evidence</a:t>
            </a:r>
          </a:p>
          <a:p>
            <a:endParaRPr lang="en-GB" sz="2800" b="1" dirty="0"/>
          </a:p>
          <a:p>
            <a:pPr marL="800100" lvl="1" indent="-342900">
              <a:buFont typeface="Arial" panose="020B0604020202020204" pitchFamily="34" charset="0"/>
              <a:buChar char="•"/>
            </a:pPr>
            <a:r>
              <a:rPr lang="en-GB" sz="2800" dirty="0"/>
              <a:t>Student/learner feedback</a:t>
            </a:r>
          </a:p>
          <a:p>
            <a:pPr marL="800100" lvl="1" indent="-342900">
              <a:buFont typeface="Arial" panose="020B0604020202020204" pitchFamily="34" charset="0"/>
              <a:buChar char="•"/>
            </a:pPr>
            <a:r>
              <a:rPr lang="en-GB" sz="2800" dirty="0"/>
              <a:t>Evaluation scores</a:t>
            </a:r>
          </a:p>
          <a:p>
            <a:pPr marL="800100" lvl="1" indent="-342900">
              <a:buFont typeface="Arial" panose="020B0604020202020204" pitchFamily="34" charset="0"/>
              <a:buChar char="•"/>
            </a:pPr>
            <a:r>
              <a:rPr lang="en-GB" sz="2800" dirty="0"/>
              <a:t>Comments from peer observations</a:t>
            </a:r>
          </a:p>
          <a:p>
            <a:pPr marL="800100" lvl="1" indent="-342900">
              <a:buFont typeface="Arial" panose="020B0604020202020204" pitchFamily="34" charset="0"/>
              <a:buChar char="•"/>
            </a:pPr>
            <a:r>
              <a:rPr lang="en-GB" sz="2800" dirty="0"/>
              <a:t>External examiners’ reports</a:t>
            </a:r>
          </a:p>
          <a:p>
            <a:pPr marL="800100" lvl="1" indent="-342900">
              <a:buFont typeface="Arial" panose="020B0604020202020204" pitchFamily="34" charset="0"/>
              <a:buChar char="•"/>
            </a:pPr>
            <a:r>
              <a:rPr lang="en-GB" sz="2800" dirty="0"/>
              <a:t>Comments from colleagues, internal and external</a:t>
            </a:r>
          </a:p>
          <a:p>
            <a:pPr marL="800100" lvl="1" indent="-342900">
              <a:buFont typeface="Arial" panose="020B0604020202020204" pitchFamily="34" charset="0"/>
              <a:buChar char="•"/>
            </a:pPr>
            <a:r>
              <a:rPr lang="en-GB" sz="2800" dirty="0"/>
              <a:t>Results of student assessment </a:t>
            </a:r>
          </a:p>
          <a:p>
            <a:pPr marL="0" indent="0">
              <a:buNone/>
            </a:pPr>
            <a:endParaRPr lang="en-GB" sz="2400" b="1" dirty="0"/>
          </a:p>
        </p:txBody>
      </p:sp>
    </p:spTree>
    <p:extLst>
      <p:ext uri="{BB962C8B-B14F-4D97-AF65-F5344CB8AC3E}">
        <p14:creationId xmlns:p14="http://schemas.microsoft.com/office/powerpoint/2010/main" val="2943086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61861"/>
            <a:ext cx="6851904" cy="683046"/>
          </a:xfrm>
        </p:spPr>
        <p:txBody>
          <a:bodyPr/>
          <a:lstStyle/>
          <a:p>
            <a:endParaRPr lang="en-GB" dirty="0"/>
          </a:p>
        </p:txBody>
      </p:sp>
      <p:sp>
        <p:nvSpPr>
          <p:cNvPr id="3" name="Text Placeholder 2"/>
          <p:cNvSpPr>
            <a:spLocks noGrp="1"/>
          </p:cNvSpPr>
          <p:nvPr>
            <p:ph type="body" sz="quarter" idx="13"/>
          </p:nvPr>
        </p:nvSpPr>
        <p:spPr>
          <a:xfrm>
            <a:off x="548640" y="2038120"/>
            <a:ext cx="6851904" cy="4450039"/>
          </a:xfrm>
        </p:spPr>
        <p:txBody>
          <a:bodyPr/>
          <a:lstStyle/>
          <a:p>
            <a:pPr marL="457200" indent="-457200">
              <a:buAutoNum type="arabicParenR" startAt="2"/>
            </a:pPr>
            <a:r>
              <a:rPr lang="en-GB" sz="2800" b="1" dirty="0"/>
              <a:t>How you develop, organise and present resources, e.g.:</a:t>
            </a:r>
          </a:p>
          <a:p>
            <a:pPr marL="800100" lvl="1" indent="-342900">
              <a:buFont typeface="Arial" panose="020B0604020202020204" pitchFamily="34" charset="0"/>
              <a:buChar char="•"/>
            </a:pPr>
            <a:r>
              <a:rPr lang="en-GB" sz="2800" dirty="0"/>
              <a:t>Paper-based</a:t>
            </a:r>
          </a:p>
          <a:p>
            <a:pPr marL="800100" lvl="1" indent="-342900">
              <a:buFont typeface="Arial" panose="020B0604020202020204" pitchFamily="34" charset="0"/>
              <a:buChar char="•"/>
            </a:pPr>
            <a:r>
              <a:rPr lang="en-GB" sz="2800" dirty="0"/>
              <a:t>Online, e-learning</a:t>
            </a:r>
          </a:p>
          <a:p>
            <a:pPr marL="800100" lvl="1" indent="-342900">
              <a:buFont typeface="Arial" panose="020B0604020202020204" pitchFamily="34" charset="0"/>
              <a:buChar char="•"/>
            </a:pPr>
            <a:r>
              <a:rPr lang="en-GB" sz="2800" dirty="0"/>
              <a:t>Physical models, artefacts, </a:t>
            </a:r>
            <a:r>
              <a:rPr lang="en-GB" sz="2800" dirty="0" err="1"/>
              <a:t>etc</a:t>
            </a:r>
            <a:endParaRPr lang="en-GB" sz="2800" dirty="0"/>
          </a:p>
          <a:p>
            <a:pPr marL="800100" lvl="1" indent="-342900">
              <a:buFont typeface="Arial" panose="020B0604020202020204" pitchFamily="34" charset="0"/>
              <a:buChar char="•"/>
            </a:pPr>
            <a:r>
              <a:rPr lang="en-GB" sz="2800" dirty="0"/>
              <a:t>Use of physical spaces</a:t>
            </a:r>
          </a:p>
          <a:p>
            <a:pPr marL="800100" lvl="1" indent="-342900">
              <a:buFont typeface="Arial" panose="020B0604020202020204" pitchFamily="34" charset="0"/>
              <a:buChar char="•"/>
            </a:pPr>
            <a:r>
              <a:rPr lang="en-GB" sz="2800" dirty="0"/>
              <a:t>Staff resources</a:t>
            </a:r>
          </a:p>
          <a:p>
            <a:pPr lvl="1"/>
            <a:endParaRPr lang="en-GB" sz="2800" dirty="0"/>
          </a:p>
          <a:p>
            <a:pPr marL="0" indent="0">
              <a:buNone/>
            </a:pPr>
            <a:r>
              <a:rPr lang="en-GB" sz="2800" dirty="0"/>
              <a:t>How do these support learning?	</a:t>
            </a:r>
          </a:p>
        </p:txBody>
      </p:sp>
    </p:spTree>
    <p:extLst>
      <p:ext uri="{BB962C8B-B14F-4D97-AF65-F5344CB8AC3E}">
        <p14:creationId xmlns:p14="http://schemas.microsoft.com/office/powerpoint/2010/main" val="2729452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897148"/>
            <a:ext cx="6851904" cy="1500995"/>
          </a:xfrm>
        </p:spPr>
        <p:txBody>
          <a:bodyPr/>
          <a:lstStyle/>
          <a:p>
            <a:r>
              <a:rPr lang="en-GB" altLang="en-US" dirty="0"/>
              <a:t>AIMS OF THE BRIEFING SESSION</a:t>
            </a:r>
            <a:endParaRPr lang="en-US" dirty="0"/>
          </a:p>
          <a:p>
            <a:endParaRPr lang="en-US" dirty="0"/>
          </a:p>
        </p:txBody>
      </p:sp>
      <p:sp>
        <p:nvSpPr>
          <p:cNvPr id="3" name="Text Placeholder 2"/>
          <p:cNvSpPr>
            <a:spLocks noGrp="1"/>
          </p:cNvSpPr>
          <p:nvPr>
            <p:ph type="body" sz="quarter" idx="13"/>
          </p:nvPr>
        </p:nvSpPr>
        <p:spPr>
          <a:xfrm>
            <a:off x="548640" y="2398143"/>
            <a:ext cx="6851904" cy="4090016"/>
          </a:xfrm>
        </p:spPr>
        <p:txBody>
          <a:bodyPr/>
          <a:lstStyle/>
          <a:p>
            <a:r>
              <a:rPr lang="en-GB" altLang="en-US" sz="2800" dirty="0"/>
              <a:t>To raise awareness of the Queen’s Teaching Awards Scheme</a:t>
            </a:r>
          </a:p>
          <a:p>
            <a:r>
              <a:rPr lang="en-GB" altLang="en-US" sz="2800" dirty="0"/>
              <a:t>To encourage colleagues to apply for a Teaching Award</a:t>
            </a:r>
          </a:p>
          <a:p>
            <a:r>
              <a:rPr lang="en-GB" altLang="en-US" sz="2800" dirty="0"/>
              <a:t>To provide guidance on the type of information that should be included in an application</a:t>
            </a:r>
          </a:p>
          <a:p>
            <a:r>
              <a:rPr lang="en-GB" altLang="en-US" sz="2800" dirty="0"/>
              <a:t>To be transparent about the selection process</a:t>
            </a:r>
            <a:endParaRPr lang="en-US" altLang="en-US" sz="2800" dirty="0"/>
          </a:p>
          <a:p>
            <a:endParaRPr lang="en-US" dirty="0"/>
          </a:p>
        </p:txBody>
      </p:sp>
    </p:spTree>
    <p:extLst>
      <p:ext uri="{BB962C8B-B14F-4D97-AF65-F5344CB8AC3E}">
        <p14:creationId xmlns:p14="http://schemas.microsoft.com/office/powerpoint/2010/main" val="1069327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62708"/>
            <a:ext cx="6851904" cy="1355075"/>
          </a:xfrm>
        </p:spPr>
        <p:txBody>
          <a:bodyPr/>
          <a:lstStyle/>
          <a:p>
            <a:endParaRPr lang="en-GB" dirty="0"/>
          </a:p>
        </p:txBody>
      </p:sp>
      <p:sp>
        <p:nvSpPr>
          <p:cNvPr id="3" name="Text Placeholder 2"/>
          <p:cNvSpPr>
            <a:spLocks noGrp="1"/>
          </p:cNvSpPr>
          <p:nvPr>
            <p:ph type="body" sz="quarter" idx="13"/>
          </p:nvPr>
        </p:nvSpPr>
        <p:spPr>
          <a:xfrm>
            <a:off x="548640" y="2060154"/>
            <a:ext cx="6851904" cy="4428005"/>
          </a:xfrm>
        </p:spPr>
        <p:txBody>
          <a:bodyPr/>
          <a:lstStyle/>
          <a:p>
            <a:pPr marL="514350" indent="-514350">
              <a:buAutoNum type="romanLcParenR" startAt="3"/>
            </a:pPr>
            <a:r>
              <a:rPr lang="en-GB" sz="2800" b="1" dirty="0"/>
              <a:t>How you assess students/learners</a:t>
            </a:r>
          </a:p>
          <a:p>
            <a:pPr marL="0" indent="0">
              <a:buNone/>
            </a:pPr>
            <a:endParaRPr lang="en-GB" sz="2800" b="1" dirty="0"/>
          </a:p>
          <a:p>
            <a:pPr marL="800100" lvl="1" indent="-342900">
              <a:buFont typeface="Arial" panose="020B0604020202020204" pitchFamily="34" charset="0"/>
              <a:buChar char="•"/>
            </a:pPr>
            <a:r>
              <a:rPr lang="en-GB" sz="2800" dirty="0"/>
              <a:t>Range of methods used</a:t>
            </a:r>
          </a:p>
          <a:p>
            <a:pPr marL="800100" lvl="1" indent="-342900">
              <a:buFont typeface="Arial" panose="020B0604020202020204" pitchFamily="34" charset="0"/>
              <a:buChar char="•"/>
            </a:pPr>
            <a:r>
              <a:rPr lang="en-GB" sz="2800" dirty="0"/>
              <a:t>Assessment of learning outcomes</a:t>
            </a:r>
          </a:p>
          <a:p>
            <a:pPr marL="800100" lvl="1" indent="-342900">
              <a:buFont typeface="Arial" panose="020B0604020202020204" pitchFamily="34" charset="0"/>
              <a:buChar char="•"/>
            </a:pPr>
            <a:r>
              <a:rPr lang="en-GB" sz="2800" dirty="0"/>
              <a:t>Innovative methods e.g. peer and self assessment</a:t>
            </a:r>
          </a:p>
          <a:p>
            <a:pPr marL="800100" lvl="1" indent="-342900">
              <a:buFont typeface="Arial" panose="020B0604020202020204" pitchFamily="34" charset="0"/>
              <a:buChar char="•"/>
            </a:pPr>
            <a:r>
              <a:rPr lang="en-GB" sz="2800" dirty="0"/>
              <a:t>Feedback to students</a:t>
            </a:r>
          </a:p>
          <a:p>
            <a:pPr lvl="1"/>
            <a:endParaRPr lang="en-GB" sz="2800" dirty="0"/>
          </a:p>
          <a:p>
            <a:pPr marL="0" indent="0">
              <a:buNone/>
            </a:pPr>
            <a:r>
              <a:rPr lang="en-GB" sz="2800" dirty="0"/>
              <a:t>Rationale for assessment approach and any changes you are thinking of making</a:t>
            </a:r>
          </a:p>
        </p:txBody>
      </p:sp>
    </p:spTree>
    <p:extLst>
      <p:ext uri="{BB962C8B-B14F-4D97-AF65-F5344CB8AC3E}">
        <p14:creationId xmlns:p14="http://schemas.microsoft.com/office/powerpoint/2010/main" val="3088287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396608"/>
            <a:ext cx="9785182" cy="2049137"/>
          </a:xfrm>
        </p:spPr>
        <p:txBody>
          <a:bodyPr/>
          <a:lstStyle/>
          <a:p>
            <a:r>
              <a:rPr lang="en-GB" dirty="0"/>
              <a:t>Discussion:  Supporting colleagues and influencing support for learning (350 words)</a:t>
            </a:r>
          </a:p>
        </p:txBody>
      </p:sp>
      <p:sp>
        <p:nvSpPr>
          <p:cNvPr id="3" name="Text Placeholder 2"/>
          <p:cNvSpPr>
            <a:spLocks noGrp="1"/>
          </p:cNvSpPr>
          <p:nvPr>
            <p:ph type="body" sz="quarter" idx="13"/>
          </p:nvPr>
        </p:nvSpPr>
        <p:spPr>
          <a:xfrm>
            <a:off x="548640" y="2644048"/>
            <a:ext cx="6851904" cy="3844111"/>
          </a:xfrm>
        </p:spPr>
        <p:txBody>
          <a:bodyPr/>
          <a:lstStyle/>
          <a:p>
            <a:pPr marL="514350" indent="-514350">
              <a:buAutoNum type="romanLcParenR"/>
            </a:pPr>
            <a:r>
              <a:rPr lang="en-GB" sz="2800" b="1" dirty="0"/>
              <a:t>Development of colleagues</a:t>
            </a:r>
          </a:p>
          <a:p>
            <a:pPr marL="800100" lvl="1" indent="-342900">
              <a:buFont typeface="Arial" panose="020B0604020202020204" pitchFamily="34" charset="0"/>
              <a:buChar char="•"/>
            </a:pPr>
            <a:r>
              <a:rPr lang="en-GB" sz="2800" dirty="0"/>
              <a:t>Informal support, sharing materials, etc.</a:t>
            </a:r>
          </a:p>
          <a:p>
            <a:pPr marL="800100" lvl="1" indent="-342900">
              <a:buFont typeface="Arial" panose="020B0604020202020204" pitchFamily="34" charset="0"/>
              <a:buChar char="•"/>
            </a:pPr>
            <a:r>
              <a:rPr lang="en-GB" sz="2800" dirty="0"/>
              <a:t>Team-teaching</a:t>
            </a:r>
          </a:p>
          <a:p>
            <a:pPr marL="800100" lvl="1" indent="-342900">
              <a:buFont typeface="Arial" panose="020B0604020202020204" pitchFamily="34" charset="0"/>
              <a:buChar char="•"/>
            </a:pPr>
            <a:r>
              <a:rPr lang="en-GB" sz="2800" dirty="0"/>
              <a:t>Mentoring</a:t>
            </a:r>
          </a:p>
          <a:p>
            <a:pPr marL="800100" lvl="1" indent="-342900">
              <a:buFont typeface="Arial" panose="020B0604020202020204" pitchFamily="34" charset="0"/>
              <a:buChar char="•"/>
            </a:pPr>
            <a:r>
              <a:rPr lang="en-GB" sz="2800" dirty="0"/>
              <a:t>Peer observation</a:t>
            </a:r>
          </a:p>
          <a:p>
            <a:pPr marL="800100" lvl="1" indent="-342900">
              <a:buFont typeface="Arial" panose="020B0604020202020204" pitchFamily="34" charset="0"/>
              <a:buChar char="•"/>
            </a:pPr>
            <a:r>
              <a:rPr lang="en-GB" sz="2800" dirty="0"/>
              <a:t>Workshops, within the School or more widely</a:t>
            </a:r>
          </a:p>
        </p:txBody>
      </p:sp>
    </p:spTree>
    <p:extLst>
      <p:ext uri="{BB962C8B-B14F-4D97-AF65-F5344CB8AC3E}">
        <p14:creationId xmlns:p14="http://schemas.microsoft.com/office/powerpoint/2010/main" val="359634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84743"/>
            <a:ext cx="6851904" cy="1498294"/>
          </a:xfrm>
        </p:spPr>
        <p:txBody>
          <a:bodyPr/>
          <a:lstStyle/>
          <a:p>
            <a:endParaRPr lang="en-GB" dirty="0"/>
          </a:p>
        </p:txBody>
      </p:sp>
      <p:sp>
        <p:nvSpPr>
          <p:cNvPr id="3" name="Text Placeholder 2"/>
          <p:cNvSpPr>
            <a:spLocks noGrp="1"/>
          </p:cNvSpPr>
          <p:nvPr>
            <p:ph type="body" sz="quarter" idx="13"/>
          </p:nvPr>
        </p:nvSpPr>
        <p:spPr>
          <a:xfrm>
            <a:off x="548640" y="2188029"/>
            <a:ext cx="6851904" cy="4300130"/>
          </a:xfrm>
        </p:spPr>
        <p:txBody>
          <a:bodyPr/>
          <a:lstStyle/>
          <a:p>
            <a:pPr marL="514350" indent="-514350">
              <a:buAutoNum type="romanLcParenBoth" startAt="2"/>
            </a:pPr>
            <a:r>
              <a:rPr lang="en-GB" sz="2800" b="1" dirty="0"/>
              <a:t>Contributing to School and/or institutional initiatives, e.g.</a:t>
            </a:r>
          </a:p>
          <a:p>
            <a:pPr lvl="2" indent="-342900">
              <a:buFont typeface="Arial" panose="020B0604020202020204" pitchFamily="34" charset="0"/>
              <a:buChar char="•"/>
            </a:pPr>
            <a:r>
              <a:rPr lang="en-GB" sz="2800" dirty="0"/>
              <a:t>Committees or working groups</a:t>
            </a:r>
          </a:p>
          <a:p>
            <a:pPr lvl="2" indent="-342900">
              <a:buFont typeface="Arial" panose="020B0604020202020204" pitchFamily="34" charset="0"/>
              <a:buChar char="•"/>
            </a:pPr>
            <a:r>
              <a:rPr lang="en-GB" sz="2800" dirty="0"/>
              <a:t>Developing policies or initiatives</a:t>
            </a:r>
          </a:p>
          <a:p>
            <a:pPr lvl="2" indent="-342900">
              <a:buFont typeface="Arial" panose="020B0604020202020204" pitchFamily="34" charset="0"/>
              <a:buChar char="•"/>
            </a:pPr>
            <a:r>
              <a:rPr lang="en-GB" sz="2800" dirty="0"/>
              <a:t>Internal projects on learning and teaching</a:t>
            </a:r>
          </a:p>
          <a:p>
            <a:pPr lvl="2" indent="-342900">
              <a:buFont typeface="Arial" panose="020B0604020202020204" pitchFamily="34" charset="0"/>
              <a:buChar char="•"/>
            </a:pPr>
            <a:r>
              <a:rPr lang="en-GB" sz="2800" dirty="0"/>
              <a:t>Staff or educational development activities</a:t>
            </a:r>
          </a:p>
          <a:p>
            <a:pPr marL="114300" lvl="1"/>
            <a:r>
              <a:rPr lang="en-GB" sz="2800" dirty="0"/>
              <a:t>Impact on your School and the University?</a:t>
            </a:r>
          </a:p>
          <a:p>
            <a:pPr marL="628650" lvl="1" indent="-514350">
              <a:buAutoNum type="romanLcParenBoth" startAt="2"/>
            </a:pPr>
            <a:endParaRPr lang="en-GB" dirty="0"/>
          </a:p>
        </p:txBody>
      </p:sp>
    </p:spTree>
    <p:extLst>
      <p:ext uri="{BB962C8B-B14F-4D97-AF65-F5344CB8AC3E}">
        <p14:creationId xmlns:p14="http://schemas.microsoft.com/office/powerpoint/2010/main" val="2213373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28811"/>
            <a:ext cx="6851904" cy="1277956"/>
          </a:xfrm>
        </p:spPr>
        <p:txBody>
          <a:bodyPr/>
          <a:lstStyle/>
          <a:p>
            <a:endParaRPr lang="en-GB" dirty="0"/>
          </a:p>
        </p:txBody>
      </p:sp>
      <p:sp>
        <p:nvSpPr>
          <p:cNvPr id="3" name="Text Placeholder 2"/>
          <p:cNvSpPr>
            <a:spLocks noGrp="1"/>
          </p:cNvSpPr>
          <p:nvPr>
            <p:ph type="body" sz="quarter" idx="13"/>
          </p:nvPr>
        </p:nvSpPr>
        <p:spPr>
          <a:xfrm>
            <a:off x="548640" y="2280492"/>
            <a:ext cx="6851904" cy="4207667"/>
          </a:xfrm>
        </p:spPr>
        <p:txBody>
          <a:bodyPr/>
          <a:lstStyle/>
          <a:p>
            <a:pPr marL="514350" indent="-514350">
              <a:buAutoNum type="romanLcParenR" startAt="3"/>
            </a:pPr>
            <a:r>
              <a:rPr lang="en-GB" sz="2800" b="1" dirty="0"/>
              <a:t>Regional/national/international contribution</a:t>
            </a:r>
          </a:p>
          <a:p>
            <a:pPr marL="800100" lvl="1" indent="-342900">
              <a:buFont typeface="Arial" panose="020B0604020202020204" pitchFamily="34" charset="0"/>
              <a:buChar char="•"/>
            </a:pPr>
            <a:r>
              <a:rPr lang="en-GB" sz="2800" dirty="0"/>
              <a:t>Collaborating with colleagues in other universities</a:t>
            </a:r>
          </a:p>
          <a:p>
            <a:pPr marL="800100" lvl="1" indent="-342900">
              <a:buFont typeface="Arial" panose="020B0604020202020204" pitchFamily="34" charset="0"/>
              <a:buChar char="•"/>
            </a:pPr>
            <a:r>
              <a:rPr lang="en-GB" sz="2800" dirty="0"/>
              <a:t>External examining</a:t>
            </a:r>
          </a:p>
          <a:p>
            <a:pPr marL="800100" lvl="1" indent="-342900">
              <a:buFont typeface="Arial" panose="020B0604020202020204" pitchFamily="34" charset="0"/>
              <a:buChar char="•"/>
            </a:pPr>
            <a:r>
              <a:rPr lang="en-GB" sz="2800" dirty="0"/>
              <a:t>Pedagogical conference papers, posters, publications</a:t>
            </a:r>
          </a:p>
          <a:p>
            <a:pPr marL="800100" lvl="1" indent="-342900">
              <a:buFont typeface="Arial" panose="020B0604020202020204" pitchFamily="34" charset="0"/>
              <a:buChar char="•"/>
            </a:pPr>
            <a:r>
              <a:rPr lang="en-GB" sz="2800" dirty="0"/>
              <a:t>Externally funded projects</a:t>
            </a:r>
          </a:p>
          <a:p>
            <a:pPr marL="800100" lvl="1" indent="-342900">
              <a:buFont typeface="Arial" panose="020B0604020202020204" pitchFamily="34" charset="0"/>
              <a:buChar char="•"/>
            </a:pPr>
            <a:r>
              <a:rPr lang="en-GB" sz="2800" dirty="0"/>
              <a:t>Work with external bodies</a:t>
            </a:r>
          </a:p>
          <a:p>
            <a:pPr lvl="2" indent="-342900">
              <a:buFont typeface="Arial" panose="020B0604020202020204" pitchFamily="34" charset="0"/>
              <a:buChar char="•"/>
            </a:pPr>
            <a:endParaRPr lang="en-GB" dirty="0"/>
          </a:p>
          <a:p>
            <a:pPr lvl="2" indent="-342900">
              <a:buFont typeface="Arial" panose="020B0604020202020204" pitchFamily="34" charset="0"/>
              <a:buChar char="•"/>
            </a:pPr>
            <a:endParaRPr lang="en-GB" dirty="0"/>
          </a:p>
        </p:txBody>
      </p:sp>
    </p:spTree>
    <p:extLst>
      <p:ext uri="{BB962C8B-B14F-4D97-AF65-F5344CB8AC3E}">
        <p14:creationId xmlns:p14="http://schemas.microsoft.com/office/powerpoint/2010/main" val="3686294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84742"/>
            <a:ext cx="8386040" cy="1564395"/>
          </a:xfrm>
        </p:spPr>
        <p:txBody>
          <a:bodyPr/>
          <a:lstStyle/>
          <a:p>
            <a:r>
              <a:rPr lang="en-GB" dirty="0"/>
              <a:t>Discussion:  Ongoing Professional Development (350 words)</a:t>
            </a:r>
          </a:p>
        </p:txBody>
      </p:sp>
      <p:sp>
        <p:nvSpPr>
          <p:cNvPr id="3" name="Text Placeholder 2"/>
          <p:cNvSpPr>
            <a:spLocks noGrp="1"/>
          </p:cNvSpPr>
          <p:nvPr>
            <p:ph type="body" sz="quarter" idx="13"/>
          </p:nvPr>
        </p:nvSpPr>
        <p:spPr>
          <a:xfrm>
            <a:off x="548640" y="2547257"/>
            <a:ext cx="6851904" cy="3940902"/>
          </a:xfrm>
        </p:spPr>
        <p:txBody>
          <a:bodyPr/>
          <a:lstStyle/>
          <a:p>
            <a:pPr marL="514350" indent="-514350">
              <a:buAutoNum type="romanLcParenR"/>
            </a:pPr>
            <a:r>
              <a:rPr lang="en-GB" sz="2800" b="1" dirty="0"/>
              <a:t>Ways in which you undertake professional development, e.g.</a:t>
            </a:r>
          </a:p>
          <a:p>
            <a:pPr marL="800100" lvl="1" indent="-342900">
              <a:buFont typeface="Arial" panose="020B0604020202020204" pitchFamily="34" charset="0"/>
              <a:buChar char="•"/>
            </a:pPr>
            <a:r>
              <a:rPr lang="en-GB" sz="2800" dirty="0"/>
              <a:t>Reading and reflection</a:t>
            </a:r>
          </a:p>
          <a:p>
            <a:pPr marL="800100" lvl="1" indent="-342900">
              <a:buFont typeface="Arial" panose="020B0604020202020204" pitchFamily="34" charset="0"/>
              <a:buChar char="•"/>
            </a:pPr>
            <a:r>
              <a:rPr lang="en-GB" sz="2800" dirty="0"/>
              <a:t>Courses, conferences and events</a:t>
            </a:r>
          </a:p>
          <a:p>
            <a:pPr marL="800100" lvl="1" indent="-342900">
              <a:buFont typeface="Arial" panose="020B0604020202020204" pitchFamily="34" charset="0"/>
              <a:buChar char="•"/>
            </a:pPr>
            <a:r>
              <a:rPr lang="en-GB" sz="2800" dirty="0"/>
              <a:t>Online learning</a:t>
            </a:r>
          </a:p>
          <a:p>
            <a:pPr lvl="1"/>
            <a:endParaRPr lang="en-GB" sz="1100" dirty="0"/>
          </a:p>
          <a:p>
            <a:pPr lvl="1"/>
            <a:r>
              <a:rPr lang="en-GB" sz="2800" dirty="0"/>
              <a:t>What did you learn?</a:t>
            </a:r>
          </a:p>
          <a:p>
            <a:pPr lvl="1"/>
            <a:r>
              <a:rPr lang="en-GB" sz="2800" dirty="0"/>
              <a:t>Evidence of improvements for your learners as a result of professional development</a:t>
            </a:r>
          </a:p>
        </p:txBody>
      </p:sp>
    </p:spTree>
    <p:extLst>
      <p:ext uri="{BB962C8B-B14F-4D97-AF65-F5344CB8AC3E}">
        <p14:creationId xmlns:p14="http://schemas.microsoft.com/office/powerpoint/2010/main" val="15304840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73726"/>
            <a:ext cx="6851904" cy="1028503"/>
          </a:xfrm>
        </p:spPr>
        <p:txBody>
          <a:bodyPr/>
          <a:lstStyle/>
          <a:p>
            <a:endParaRPr lang="en-GB" dirty="0"/>
          </a:p>
        </p:txBody>
      </p:sp>
      <p:sp>
        <p:nvSpPr>
          <p:cNvPr id="3" name="Text Placeholder 2"/>
          <p:cNvSpPr>
            <a:spLocks noGrp="1"/>
          </p:cNvSpPr>
          <p:nvPr>
            <p:ph type="body" sz="quarter" idx="13"/>
          </p:nvPr>
        </p:nvSpPr>
        <p:spPr>
          <a:xfrm>
            <a:off x="548640" y="1894114"/>
            <a:ext cx="6851904" cy="4594045"/>
          </a:xfrm>
        </p:spPr>
        <p:txBody>
          <a:bodyPr/>
          <a:lstStyle/>
          <a:p>
            <a:pPr marL="0" indent="0">
              <a:buNone/>
            </a:pPr>
            <a:r>
              <a:rPr lang="en-GB" sz="2400" b="1" dirty="0"/>
              <a:t>ii)   </a:t>
            </a:r>
            <a:r>
              <a:rPr lang="en-GB" sz="2800" b="1" dirty="0"/>
              <a:t>How you review and reflect on teaching</a:t>
            </a:r>
          </a:p>
          <a:p>
            <a:pPr marL="800100" lvl="1" indent="-342900">
              <a:buFont typeface="Arial" panose="020B0604020202020204" pitchFamily="34" charset="0"/>
              <a:buChar char="•"/>
            </a:pPr>
            <a:r>
              <a:rPr lang="en-GB" sz="2800" dirty="0"/>
              <a:t>Student feedback</a:t>
            </a:r>
          </a:p>
          <a:p>
            <a:pPr marL="800100" lvl="1" indent="-342900">
              <a:buFont typeface="Arial" panose="020B0604020202020204" pitchFamily="34" charset="0"/>
              <a:buChar char="•"/>
            </a:pPr>
            <a:r>
              <a:rPr lang="en-GB" sz="2800" dirty="0"/>
              <a:t>Colleagues’ feedback</a:t>
            </a:r>
          </a:p>
          <a:p>
            <a:pPr marL="800100" lvl="1" indent="-342900">
              <a:buFont typeface="Arial" panose="020B0604020202020204" pitchFamily="34" charset="0"/>
              <a:buChar char="•"/>
            </a:pPr>
            <a:r>
              <a:rPr lang="en-GB" sz="2800" dirty="0"/>
              <a:t>Self/team reflection</a:t>
            </a:r>
          </a:p>
          <a:p>
            <a:pPr marL="800100" lvl="1" indent="-342900">
              <a:buFont typeface="Arial" panose="020B0604020202020204" pitchFamily="34" charset="0"/>
              <a:buChar char="•"/>
            </a:pPr>
            <a:r>
              <a:rPr lang="en-GB" sz="2800" dirty="0"/>
              <a:t>Module review</a:t>
            </a:r>
          </a:p>
          <a:p>
            <a:pPr marL="800100" lvl="1" indent="-342900">
              <a:buFont typeface="Arial" panose="020B0604020202020204" pitchFamily="34" charset="0"/>
              <a:buChar char="•"/>
            </a:pPr>
            <a:r>
              <a:rPr lang="en-GB" sz="2800" dirty="0"/>
              <a:t>Peer observation of teaching	</a:t>
            </a:r>
          </a:p>
          <a:p>
            <a:pPr lvl="1"/>
            <a:endParaRPr lang="en-GB" sz="1100" dirty="0"/>
          </a:p>
          <a:p>
            <a:pPr lvl="1"/>
            <a:r>
              <a:rPr lang="en-GB" sz="2800" dirty="0"/>
              <a:t>How do you use these activities to review and enhance your practice?</a:t>
            </a:r>
          </a:p>
        </p:txBody>
      </p:sp>
    </p:spTree>
    <p:extLst>
      <p:ext uri="{BB962C8B-B14F-4D97-AF65-F5344CB8AC3E}">
        <p14:creationId xmlns:p14="http://schemas.microsoft.com/office/powerpoint/2010/main" val="824977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762001"/>
            <a:ext cx="6851904" cy="1432560"/>
          </a:xfrm>
        </p:spPr>
        <p:txBody>
          <a:bodyPr/>
          <a:lstStyle/>
          <a:p>
            <a:r>
              <a:rPr lang="en-GB" dirty="0"/>
              <a:t>Team Award</a:t>
            </a:r>
          </a:p>
        </p:txBody>
      </p:sp>
      <p:sp>
        <p:nvSpPr>
          <p:cNvPr id="3" name="Text Placeholder 2"/>
          <p:cNvSpPr>
            <a:spLocks noGrp="1"/>
          </p:cNvSpPr>
          <p:nvPr>
            <p:ph type="body" sz="quarter" idx="13"/>
          </p:nvPr>
        </p:nvSpPr>
        <p:spPr>
          <a:xfrm>
            <a:off x="548640" y="1737360"/>
            <a:ext cx="6851904" cy="4750799"/>
          </a:xfrm>
        </p:spPr>
        <p:txBody>
          <a:bodyPr/>
          <a:lstStyle/>
          <a:p>
            <a:pPr marL="0" indent="0">
              <a:buNone/>
            </a:pPr>
            <a:r>
              <a:rPr lang="en-GB" sz="2800" b="1" dirty="0"/>
              <a:t>Context for the application (500 words)</a:t>
            </a:r>
          </a:p>
          <a:p>
            <a:pPr marL="0" indent="0">
              <a:buNone/>
            </a:pPr>
            <a:r>
              <a:rPr lang="en-GB" sz="2800" b="1" dirty="0"/>
              <a:t>Discussion Section (1700 words across the three areas)</a:t>
            </a:r>
          </a:p>
          <a:p>
            <a:r>
              <a:rPr lang="en-GB" sz="2800" dirty="0"/>
              <a:t>Collaborative Working (350 words max)</a:t>
            </a:r>
          </a:p>
          <a:p>
            <a:r>
              <a:rPr lang="en-GB" sz="2800" dirty="0"/>
              <a:t>Enhancing the learners’ experience and how this might be further developed in the future (approx. 800-1000 words)</a:t>
            </a:r>
          </a:p>
          <a:p>
            <a:r>
              <a:rPr lang="en-GB" sz="2800" dirty="0"/>
              <a:t>How the team is influencing change within the Department/School/University and beyond (approx. 350 – 550 words)</a:t>
            </a:r>
          </a:p>
          <a:p>
            <a:pPr marL="0" indent="0">
              <a:buNone/>
            </a:pPr>
            <a:endParaRPr lang="en-GB" dirty="0"/>
          </a:p>
        </p:txBody>
      </p:sp>
    </p:spTree>
    <p:extLst>
      <p:ext uri="{BB962C8B-B14F-4D97-AF65-F5344CB8AC3E}">
        <p14:creationId xmlns:p14="http://schemas.microsoft.com/office/powerpoint/2010/main" val="2701678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683046"/>
            <a:ext cx="7702994" cy="1388125"/>
          </a:xfrm>
        </p:spPr>
        <p:txBody>
          <a:bodyPr/>
          <a:lstStyle/>
          <a:p>
            <a:r>
              <a:rPr lang="en-GB" dirty="0"/>
              <a:t>Key questions to address in the application</a:t>
            </a:r>
          </a:p>
        </p:txBody>
      </p:sp>
      <p:sp>
        <p:nvSpPr>
          <p:cNvPr id="3" name="Text Placeholder 2"/>
          <p:cNvSpPr>
            <a:spLocks noGrp="1"/>
          </p:cNvSpPr>
          <p:nvPr>
            <p:ph type="body" sz="quarter" idx="13"/>
          </p:nvPr>
        </p:nvSpPr>
        <p:spPr>
          <a:xfrm>
            <a:off x="669826" y="2510229"/>
            <a:ext cx="6851904" cy="3206750"/>
          </a:xfrm>
        </p:spPr>
        <p:txBody>
          <a:bodyPr/>
          <a:lstStyle/>
          <a:p>
            <a:r>
              <a:rPr lang="en-GB" sz="2800" dirty="0"/>
              <a:t>Why did you take this approach?</a:t>
            </a:r>
          </a:p>
          <a:p>
            <a:r>
              <a:rPr lang="en-GB" sz="2800" dirty="0"/>
              <a:t>Why is your approach valuable for your learners? for your School or area? for the University? in a wider context</a:t>
            </a:r>
          </a:p>
          <a:p>
            <a:r>
              <a:rPr lang="en-GB" sz="2800" dirty="0"/>
              <a:t>What evidence do you have to support your claims?</a:t>
            </a:r>
          </a:p>
          <a:p>
            <a:pPr marL="0" indent="0">
              <a:buNone/>
            </a:pPr>
            <a:endParaRPr lang="en-GB" sz="2400" dirty="0"/>
          </a:p>
          <a:p>
            <a:pPr marL="0" indent="0">
              <a:buNone/>
            </a:pPr>
            <a:r>
              <a:rPr lang="en-GB" sz="2400" b="1" dirty="0"/>
              <a:t>An analytic and evaluative stance</a:t>
            </a:r>
          </a:p>
        </p:txBody>
      </p:sp>
    </p:spTree>
    <p:extLst>
      <p:ext uri="{BB962C8B-B14F-4D97-AF65-F5344CB8AC3E}">
        <p14:creationId xmlns:p14="http://schemas.microsoft.com/office/powerpoint/2010/main" val="23542475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826266"/>
            <a:ext cx="6851904" cy="1674563"/>
          </a:xfrm>
        </p:spPr>
        <p:txBody>
          <a:bodyPr/>
          <a:lstStyle/>
          <a:p>
            <a:endParaRPr lang="en-GB" dirty="0"/>
          </a:p>
        </p:txBody>
      </p:sp>
      <p:sp>
        <p:nvSpPr>
          <p:cNvPr id="3" name="Text Placeholder 2"/>
          <p:cNvSpPr>
            <a:spLocks noGrp="1"/>
          </p:cNvSpPr>
          <p:nvPr>
            <p:ph type="body" sz="quarter" idx="13"/>
          </p:nvPr>
        </p:nvSpPr>
        <p:spPr>
          <a:xfrm>
            <a:off x="548640" y="2599981"/>
            <a:ext cx="6851904" cy="3888178"/>
          </a:xfrm>
        </p:spPr>
        <p:txBody>
          <a:bodyPr/>
          <a:lstStyle/>
          <a:p>
            <a:r>
              <a:rPr lang="en-GB" sz="2800" dirty="0"/>
              <a:t>What have you learned so far from your experiences?</a:t>
            </a:r>
          </a:p>
          <a:p>
            <a:r>
              <a:rPr lang="en-GB" sz="2800" dirty="0"/>
              <a:t>What developments might you make to improve future learners’ experiences?</a:t>
            </a:r>
          </a:p>
          <a:p>
            <a:endParaRPr lang="en-GB" sz="2400" dirty="0"/>
          </a:p>
          <a:p>
            <a:pPr marL="0" indent="0">
              <a:buNone/>
            </a:pPr>
            <a:r>
              <a:rPr lang="en-GB" sz="2800" dirty="0"/>
              <a:t>	</a:t>
            </a:r>
            <a:r>
              <a:rPr lang="en-GB" sz="2800" b="1" dirty="0"/>
              <a:t>A reflective approach</a:t>
            </a:r>
          </a:p>
        </p:txBody>
      </p:sp>
    </p:spTree>
    <p:extLst>
      <p:ext uri="{BB962C8B-B14F-4D97-AF65-F5344CB8AC3E}">
        <p14:creationId xmlns:p14="http://schemas.microsoft.com/office/powerpoint/2010/main" val="4044603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335281"/>
            <a:ext cx="6851904" cy="1173480"/>
          </a:xfrm>
        </p:spPr>
        <p:txBody>
          <a:bodyPr/>
          <a:lstStyle/>
          <a:p>
            <a:endParaRPr lang="en-GB" dirty="0"/>
          </a:p>
        </p:txBody>
      </p:sp>
      <p:sp>
        <p:nvSpPr>
          <p:cNvPr id="3" name="Text Placeholder 2"/>
          <p:cNvSpPr>
            <a:spLocks noGrp="1"/>
          </p:cNvSpPr>
          <p:nvPr>
            <p:ph type="body" sz="quarter" idx="13"/>
          </p:nvPr>
        </p:nvSpPr>
        <p:spPr>
          <a:xfrm>
            <a:off x="548640" y="1859281"/>
            <a:ext cx="6851904" cy="4511040"/>
          </a:xfrm>
        </p:spPr>
        <p:txBody>
          <a:bodyPr/>
          <a:lstStyle/>
          <a:p>
            <a:pPr marL="0" indent="0">
              <a:buNone/>
            </a:pPr>
            <a:r>
              <a:rPr lang="en-GB" sz="2800" dirty="0"/>
              <a:t>And finally….</a:t>
            </a:r>
          </a:p>
          <a:p>
            <a:pPr marL="0" indent="0">
              <a:buNone/>
            </a:pPr>
            <a:endParaRPr lang="en-GB" sz="2800" dirty="0"/>
          </a:p>
          <a:p>
            <a:r>
              <a:rPr lang="en-GB" sz="2800" dirty="0"/>
              <a:t>Remember the word limit and don’t include any additional materials, including links to websites.  In order to be equitable to all applicants, the panel won’t consider additional material.</a:t>
            </a:r>
          </a:p>
          <a:p>
            <a:endParaRPr lang="en-GB" sz="2400" dirty="0"/>
          </a:p>
        </p:txBody>
      </p:sp>
    </p:spTree>
    <p:extLst>
      <p:ext uri="{BB962C8B-B14F-4D97-AF65-F5344CB8AC3E}">
        <p14:creationId xmlns:p14="http://schemas.microsoft.com/office/powerpoint/2010/main" val="2439460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845390"/>
            <a:ext cx="6851904" cy="1242202"/>
          </a:xfrm>
        </p:spPr>
        <p:txBody>
          <a:bodyPr/>
          <a:lstStyle/>
          <a:p>
            <a:r>
              <a:rPr lang="en-GB" dirty="0"/>
              <a:t>BACKGROUND</a:t>
            </a:r>
          </a:p>
        </p:txBody>
      </p:sp>
      <p:sp>
        <p:nvSpPr>
          <p:cNvPr id="3" name="Text Placeholder 2"/>
          <p:cNvSpPr>
            <a:spLocks noGrp="1"/>
          </p:cNvSpPr>
          <p:nvPr>
            <p:ph type="body" sz="quarter" idx="13"/>
          </p:nvPr>
        </p:nvSpPr>
        <p:spPr>
          <a:xfrm>
            <a:off x="548640" y="2432649"/>
            <a:ext cx="6851904" cy="4055510"/>
          </a:xfrm>
        </p:spPr>
        <p:txBody>
          <a:bodyPr/>
          <a:lstStyle/>
          <a:p>
            <a:pPr marL="114300" lvl="1">
              <a:tabLst>
                <a:tab pos="290513" algn="l"/>
              </a:tabLst>
            </a:pPr>
            <a:endParaRPr lang="en-GB" altLang="en-US" dirty="0"/>
          </a:p>
          <a:p>
            <a:pPr lvl="1" indent="-342900">
              <a:buFont typeface="Arial" panose="020B0604020202020204" pitchFamily="34" charset="0"/>
              <a:buChar char="•"/>
              <a:tabLst>
                <a:tab pos="290513" algn="l"/>
              </a:tabLst>
            </a:pPr>
            <a:r>
              <a:rPr lang="en-GB" altLang="en-US" sz="2800" dirty="0"/>
              <a:t>The Scheme has been running for 22 years</a:t>
            </a:r>
          </a:p>
          <a:p>
            <a:pPr lvl="1" indent="-342900">
              <a:buFont typeface="Arial" panose="020B0604020202020204" pitchFamily="34" charset="0"/>
              <a:buChar char="•"/>
              <a:tabLst>
                <a:tab pos="290513" algn="l"/>
              </a:tabLst>
            </a:pPr>
            <a:r>
              <a:rPr lang="en-GB" altLang="en-US" sz="2800" dirty="0"/>
              <a:t>160 Teaching Awards have been won to date</a:t>
            </a:r>
          </a:p>
          <a:p>
            <a:pPr marL="114300" lvl="1">
              <a:tabLst>
                <a:tab pos="290513" algn="l"/>
              </a:tabLst>
            </a:pPr>
            <a:endParaRPr lang="en-GB" altLang="en-US" dirty="0"/>
          </a:p>
          <a:p>
            <a:pPr marL="0" indent="0">
              <a:buNone/>
            </a:pPr>
            <a:endParaRPr lang="en-GB" dirty="0"/>
          </a:p>
        </p:txBody>
      </p:sp>
    </p:spTree>
    <p:extLst>
      <p:ext uri="{BB962C8B-B14F-4D97-AF65-F5344CB8AC3E}">
        <p14:creationId xmlns:p14="http://schemas.microsoft.com/office/powerpoint/2010/main" val="679648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pPr algn="ctr"/>
            <a:r>
              <a:rPr lang="en-GB" dirty="0"/>
              <a:t>Any Questions?</a:t>
            </a:r>
          </a:p>
          <a:p>
            <a:endParaRPr lang="en-GB" dirty="0"/>
          </a:p>
        </p:txBody>
      </p:sp>
      <p:sp>
        <p:nvSpPr>
          <p:cNvPr id="3" name="Text Placeholder 2"/>
          <p:cNvSpPr>
            <a:spLocks noGrp="1"/>
          </p:cNvSpPr>
          <p:nvPr>
            <p:ph type="body" sz="quarter" idx="13"/>
          </p:nvPr>
        </p:nvSpPr>
        <p:spPr/>
        <p:txBody>
          <a:bodyPr/>
          <a:lstStyle/>
          <a:p>
            <a:endParaRPr lang="en-GB" dirty="0"/>
          </a:p>
        </p:txBody>
      </p:sp>
    </p:spTree>
    <p:extLst>
      <p:ext uri="{BB962C8B-B14F-4D97-AF65-F5344CB8AC3E}">
        <p14:creationId xmlns:p14="http://schemas.microsoft.com/office/powerpoint/2010/main" val="2291583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dirty="0"/>
              <a:t>Teaching Awards Writing Sessions</a:t>
            </a:r>
          </a:p>
        </p:txBody>
      </p:sp>
      <p:sp>
        <p:nvSpPr>
          <p:cNvPr id="3" name="Text Placeholder 2"/>
          <p:cNvSpPr>
            <a:spLocks noGrp="1"/>
          </p:cNvSpPr>
          <p:nvPr>
            <p:ph type="body" sz="quarter" idx="13"/>
          </p:nvPr>
        </p:nvSpPr>
        <p:spPr/>
        <p:txBody>
          <a:bodyPr/>
          <a:lstStyle/>
          <a:p>
            <a:pPr marL="0" indent="0">
              <a:buNone/>
            </a:pPr>
            <a:r>
              <a:rPr lang="en-GB" dirty="0"/>
              <a:t>Advice on writing an account of your work</a:t>
            </a:r>
          </a:p>
          <a:p>
            <a:pPr marL="0" indent="0">
              <a:buNone/>
            </a:pPr>
            <a:endParaRPr lang="en-GB" dirty="0"/>
          </a:p>
          <a:p>
            <a:r>
              <a:rPr lang="en-GB" dirty="0"/>
              <a:t>21 January 2020, 1 – 2 pm, Newark Room</a:t>
            </a:r>
          </a:p>
          <a:p>
            <a:r>
              <a:rPr lang="en-GB" dirty="0"/>
              <a:t>Or</a:t>
            </a:r>
          </a:p>
          <a:p>
            <a:r>
              <a:rPr lang="en-GB" dirty="0"/>
              <a:t>4 February 2020, 1 – 2 pm, Newark Room</a:t>
            </a:r>
          </a:p>
        </p:txBody>
      </p:sp>
    </p:spTree>
    <p:extLst>
      <p:ext uri="{BB962C8B-B14F-4D97-AF65-F5344CB8AC3E}">
        <p14:creationId xmlns:p14="http://schemas.microsoft.com/office/powerpoint/2010/main" val="2902966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966158"/>
            <a:ext cx="6851904" cy="1414733"/>
          </a:xfrm>
        </p:spPr>
        <p:txBody>
          <a:bodyPr/>
          <a:lstStyle/>
          <a:p>
            <a:r>
              <a:rPr lang="en-GB" dirty="0"/>
              <a:t>AIMS OF THE QUB TEACHING AWARDS</a:t>
            </a:r>
          </a:p>
        </p:txBody>
      </p:sp>
      <p:sp>
        <p:nvSpPr>
          <p:cNvPr id="3" name="Text Placeholder 2"/>
          <p:cNvSpPr>
            <a:spLocks noGrp="1"/>
          </p:cNvSpPr>
          <p:nvPr>
            <p:ph type="body" sz="quarter" idx="13"/>
          </p:nvPr>
        </p:nvSpPr>
        <p:spPr>
          <a:xfrm>
            <a:off x="548640" y="2380891"/>
            <a:ext cx="6851904" cy="4107268"/>
          </a:xfrm>
        </p:spPr>
        <p:txBody>
          <a:bodyPr/>
          <a:lstStyle/>
          <a:p>
            <a:r>
              <a:rPr lang="en-GB" sz="2800" dirty="0"/>
              <a:t>To identify and acknowledge good learning and learning support</a:t>
            </a:r>
          </a:p>
          <a:p>
            <a:r>
              <a:rPr lang="en-GB" sz="2800" dirty="0"/>
              <a:t>To encourage and reward the development of learning/learning support activities that have led to particularly effective/worthwhile learning</a:t>
            </a:r>
          </a:p>
          <a:p>
            <a:r>
              <a:rPr lang="en-GB" sz="2800" dirty="0"/>
              <a:t>To disseminate information on good learning and teaching and support practice throughout the University</a:t>
            </a:r>
          </a:p>
        </p:txBody>
      </p:sp>
    </p:spTree>
    <p:extLst>
      <p:ext uri="{BB962C8B-B14F-4D97-AF65-F5344CB8AC3E}">
        <p14:creationId xmlns:p14="http://schemas.microsoft.com/office/powerpoint/2010/main" val="1379875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dirty="0"/>
              <a:t>WHO CAN APPLY?	</a:t>
            </a:r>
          </a:p>
        </p:txBody>
      </p:sp>
      <p:sp>
        <p:nvSpPr>
          <p:cNvPr id="3" name="Text Placeholder 2"/>
          <p:cNvSpPr>
            <a:spLocks noGrp="1"/>
          </p:cNvSpPr>
          <p:nvPr>
            <p:ph type="body" sz="quarter" idx="13"/>
          </p:nvPr>
        </p:nvSpPr>
        <p:spPr>
          <a:xfrm>
            <a:off x="548640" y="2805193"/>
            <a:ext cx="6851904" cy="3682966"/>
          </a:xfrm>
        </p:spPr>
        <p:txBody>
          <a:bodyPr/>
          <a:lstStyle/>
          <a:p>
            <a:r>
              <a:rPr lang="en-GB" dirty="0">
                <a:solidFill>
                  <a:srgbClr val="FF0000"/>
                </a:solidFill>
              </a:rPr>
              <a:t>TEACHING AWARD CATEGORIES</a:t>
            </a:r>
          </a:p>
          <a:p>
            <a:pPr marL="800100" lvl="1" indent="-342900">
              <a:buFont typeface="Arial" panose="020B0604020202020204" pitchFamily="34" charset="0"/>
              <a:buChar char="•"/>
            </a:pPr>
            <a:r>
              <a:rPr lang="en-GB" sz="2800" dirty="0"/>
              <a:t>Impact Award (Individual Award)</a:t>
            </a:r>
          </a:p>
          <a:p>
            <a:pPr marL="800100" lvl="1" indent="-342900">
              <a:buFont typeface="Arial" panose="020B0604020202020204" pitchFamily="34" charset="0"/>
              <a:buChar char="•"/>
            </a:pPr>
            <a:r>
              <a:rPr lang="en-GB" sz="2800" dirty="0"/>
              <a:t>Sustained Excellence (Individual Award)</a:t>
            </a:r>
          </a:p>
          <a:p>
            <a:pPr marL="800100" lvl="1" indent="-342900">
              <a:buFont typeface="Arial" panose="020B0604020202020204" pitchFamily="34" charset="0"/>
              <a:buChar char="•"/>
            </a:pPr>
            <a:r>
              <a:rPr lang="en-GB" sz="2800" dirty="0"/>
              <a:t>Rising Stars (Individual Award)</a:t>
            </a:r>
          </a:p>
          <a:p>
            <a:pPr marL="800100" lvl="1" indent="-342900">
              <a:buFont typeface="Arial" panose="020B0604020202020204" pitchFamily="34" charset="0"/>
              <a:buChar char="•"/>
            </a:pPr>
            <a:r>
              <a:rPr lang="en-GB" sz="2800" dirty="0"/>
              <a:t>Excellence in Teaching/Learning Support by a Team</a:t>
            </a:r>
          </a:p>
          <a:p>
            <a:pPr marL="800100" lvl="1" indent="-342900">
              <a:buFont typeface="Arial" panose="020B0604020202020204" pitchFamily="34" charset="0"/>
              <a:buChar char="•"/>
            </a:pPr>
            <a:r>
              <a:rPr lang="en-GB" sz="2800" dirty="0"/>
              <a:t>Student-nominated Award</a:t>
            </a:r>
          </a:p>
        </p:txBody>
      </p:sp>
    </p:spTree>
    <p:extLst>
      <p:ext uri="{BB962C8B-B14F-4D97-AF65-F5344CB8AC3E}">
        <p14:creationId xmlns:p14="http://schemas.microsoft.com/office/powerpoint/2010/main" val="19237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655609"/>
            <a:ext cx="6851904" cy="1293962"/>
          </a:xfrm>
        </p:spPr>
        <p:txBody>
          <a:bodyPr/>
          <a:lstStyle/>
          <a:p>
            <a:r>
              <a:rPr lang="en-GB" dirty="0"/>
              <a:t>PROCESS</a:t>
            </a:r>
          </a:p>
        </p:txBody>
      </p:sp>
      <p:sp>
        <p:nvSpPr>
          <p:cNvPr id="3" name="Text Placeholder 2"/>
          <p:cNvSpPr>
            <a:spLocks noGrp="1"/>
          </p:cNvSpPr>
          <p:nvPr>
            <p:ph type="body" sz="quarter" idx="13"/>
          </p:nvPr>
        </p:nvSpPr>
        <p:spPr>
          <a:xfrm>
            <a:off x="548640" y="2191109"/>
            <a:ext cx="6851904" cy="4297050"/>
          </a:xfrm>
        </p:spPr>
        <p:txBody>
          <a:bodyPr/>
          <a:lstStyle/>
          <a:p>
            <a:r>
              <a:rPr lang="en-GB" sz="2800" dirty="0"/>
              <a:t>Guidance notes, application templates, samples of previous applications can be downloaded from the </a:t>
            </a:r>
            <a:r>
              <a:rPr lang="en-GB" sz="2800" dirty="0">
                <a:hlinkClick r:id="rId3"/>
              </a:rPr>
              <a:t>CED</a:t>
            </a:r>
            <a:r>
              <a:rPr lang="en-GB" sz="2800" dirty="0"/>
              <a:t> website.</a:t>
            </a:r>
          </a:p>
          <a:p>
            <a:r>
              <a:rPr lang="en-GB" sz="2800" dirty="0"/>
              <a:t>Application form – template should be completed electronically and sent in </a:t>
            </a:r>
            <a:r>
              <a:rPr lang="en-GB" sz="2800" b="1" dirty="0"/>
              <a:t>Word</a:t>
            </a:r>
            <a:r>
              <a:rPr lang="en-GB" sz="2800" dirty="0"/>
              <a:t> format to </a:t>
            </a:r>
            <a:r>
              <a:rPr lang="en-GB" sz="2800" dirty="0">
                <a:hlinkClick r:id="rId4"/>
              </a:rPr>
              <a:t>e.mcdowell@qub.ac.uk</a:t>
            </a:r>
            <a:r>
              <a:rPr lang="en-GB" sz="2800" dirty="0"/>
              <a:t> </a:t>
            </a:r>
          </a:p>
          <a:p>
            <a:r>
              <a:rPr lang="en-GB" sz="2800" dirty="0"/>
              <a:t>Closing date is 5 pm on </a:t>
            </a:r>
            <a:r>
              <a:rPr lang="en-GB" sz="2800" b="1" dirty="0"/>
              <a:t>25 March 2020</a:t>
            </a:r>
            <a:r>
              <a:rPr lang="en-GB" sz="2800" dirty="0"/>
              <a:t>.</a:t>
            </a:r>
          </a:p>
          <a:p>
            <a:pPr marL="0" indent="0">
              <a:buNone/>
            </a:pPr>
            <a:endParaRPr lang="en-GB" dirty="0"/>
          </a:p>
        </p:txBody>
      </p:sp>
    </p:spTree>
    <p:extLst>
      <p:ext uri="{BB962C8B-B14F-4D97-AF65-F5344CB8AC3E}">
        <p14:creationId xmlns:p14="http://schemas.microsoft.com/office/powerpoint/2010/main" val="637618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483080"/>
            <a:ext cx="6851904" cy="1155939"/>
          </a:xfrm>
        </p:spPr>
        <p:txBody>
          <a:bodyPr/>
          <a:lstStyle/>
          <a:p>
            <a:r>
              <a:rPr lang="en-GB" dirty="0"/>
              <a:t>PROCESS</a:t>
            </a:r>
          </a:p>
        </p:txBody>
      </p:sp>
      <p:sp>
        <p:nvSpPr>
          <p:cNvPr id="3" name="Text Placeholder 2"/>
          <p:cNvSpPr>
            <a:spLocks noGrp="1"/>
          </p:cNvSpPr>
          <p:nvPr>
            <p:ph type="body" sz="quarter" idx="13"/>
          </p:nvPr>
        </p:nvSpPr>
        <p:spPr>
          <a:xfrm>
            <a:off x="548640" y="1639019"/>
            <a:ext cx="6851904" cy="4849140"/>
          </a:xfrm>
        </p:spPr>
        <p:txBody>
          <a:bodyPr/>
          <a:lstStyle/>
          <a:p>
            <a:r>
              <a:rPr lang="en-GB" sz="2800" dirty="0">
                <a:solidFill>
                  <a:srgbClr val="FF0000"/>
                </a:solidFill>
              </a:rPr>
              <a:t>Shortlisting by Teaching Awards panel</a:t>
            </a:r>
          </a:p>
          <a:p>
            <a:pPr marL="800100" lvl="1" indent="-342900">
              <a:buFont typeface="Arial" panose="020B0604020202020204" pitchFamily="34" charset="0"/>
              <a:buChar char="•"/>
            </a:pPr>
            <a:r>
              <a:rPr lang="en-GB" sz="2800" dirty="0"/>
              <a:t>Professor David Jones (Chair)</a:t>
            </a:r>
          </a:p>
          <a:p>
            <a:pPr marL="800100" lvl="1" indent="-342900">
              <a:buFont typeface="Arial" panose="020B0604020202020204" pitchFamily="34" charset="0"/>
              <a:buChar char="•"/>
            </a:pPr>
            <a:r>
              <a:rPr lang="en-GB" sz="2800" dirty="0"/>
              <a:t>Director of Academic and Student Affairs</a:t>
            </a:r>
          </a:p>
          <a:p>
            <a:pPr marL="800100" lvl="1" indent="-342900">
              <a:buFont typeface="Arial" panose="020B0604020202020204" pitchFamily="34" charset="0"/>
              <a:buChar char="•"/>
            </a:pPr>
            <a:r>
              <a:rPr lang="en-GB" sz="2800" dirty="0"/>
              <a:t>Representatives from Faculties</a:t>
            </a:r>
          </a:p>
          <a:p>
            <a:pPr marL="800100" lvl="1" indent="-342900">
              <a:buFont typeface="Arial" panose="020B0604020202020204" pitchFamily="34" charset="0"/>
              <a:buChar char="•"/>
            </a:pPr>
            <a:r>
              <a:rPr lang="en-GB" sz="2800" dirty="0"/>
              <a:t>Representative from SU</a:t>
            </a:r>
          </a:p>
          <a:p>
            <a:pPr marL="800100" lvl="1" indent="-342900">
              <a:buFont typeface="Arial" panose="020B0604020202020204" pitchFamily="34" charset="0"/>
              <a:buChar char="•"/>
            </a:pPr>
            <a:r>
              <a:rPr lang="en-GB" sz="2800" dirty="0"/>
              <a:t>Maria Lee, Educational and Skills Development</a:t>
            </a:r>
          </a:p>
          <a:p>
            <a:pPr marL="800100" lvl="1" indent="-342900">
              <a:buFont typeface="Arial" panose="020B0604020202020204" pitchFamily="34" charset="0"/>
              <a:buChar char="•"/>
            </a:pPr>
            <a:r>
              <a:rPr lang="en-GB" sz="2800" dirty="0"/>
              <a:t>Dr Claire Dewhirst, CED</a:t>
            </a:r>
          </a:p>
          <a:p>
            <a:pPr marL="800100" lvl="1" indent="-342900">
              <a:buFont typeface="Arial" panose="020B0604020202020204" pitchFamily="34" charset="0"/>
              <a:buChar char="•"/>
            </a:pPr>
            <a:r>
              <a:rPr lang="en-GB" sz="2800" dirty="0"/>
              <a:t>Dr Penny </a:t>
            </a:r>
            <a:r>
              <a:rPr lang="en-GB" sz="2800" dirty="0" err="1"/>
              <a:t>Sweasy</a:t>
            </a:r>
            <a:r>
              <a:rPr lang="en-GB" sz="2800" dirty="0"/>
              <a:t>, External Assessor</a:t>
            </a:r>
          </a:p>
          <a:p>
            <a:pPr marL="800100" lvl="1" indent="-342900">
              <a:buFont typeface="Arial" panose="020B0604020202020204" pitchFamily="34" charset="0"/>
              <a:buChar char="•"/>
            </a:pPr>
            <a:endParaRPr lang="en-GB" sz="1800" dirty="0"/>
          </a:p>
        </p:txBody>
      </p:sp>
    </p:spTree>
    <p:extLst>
      <p:ext uri="{BB962C8B-B14F-4D97-AF65-F5344CB8AC3E}">
        <p14:creationId xmlns:p14="http://schemas.microsoft.com/office/powerpoint/2010/main" val="3765373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dirty="0"/>
              <a:t>PROCESS</a:t>
            </a:r>
          </a:p>
        </p:txBody>
      </p:sp>
      <p:sp>
        <p:nvSpPr>
          <p:cNvPr id="3" name="Text Placeholder 2"/>
          <p:cNvSpPr>
            <a:spLocks noGrp="1"/>
          </p:cNvSpPr>
          <p:nvPr>
            <p:ph type="body" sz="quarter" idx="13"/>
          </p:nvPr>
        </p:nvSpPr>
        <p:spPr/>
        <p:txBody>
          <a:bodyPr/>
          <a:lstStyle/>
          <a:p>
            <a:r>
              <a:rPr lang="en-GB" sz="2800" dirty="0">
                <a:solidFill>
                  <a:srgbClr val="FF0000"/>
                </a:solidFill>
              </a:rPr>
              <a:t>Brief presentation to the panel on 27 May </a:t>
            </a:r>
          </a:p>
          <a:p>
            <a:pPr marL="800100" lvl="1" indent="-342900">
              <a:buFont typeface="Arial" panose="020B0604020202020204" pitchFamily="34" charset="0"/>
              <a:buChar char="•"/>
            </a:pPr>
            <a:r>
              <a:rPr lang="en-GB" sz="2800" dirty="0"/>
              <a:t>5-10 min presentation on identified issue</a:t>
            </a:r>
          </a:p>
          <a:p>
            <a:pPr marL="800100" lvl="1" indent="-342900">
              <a:buFont typeface="Arial" panose="020B0604020202020204" pitchFamily="34" charset="0"/>
              <a:buChar char="•"/>
            </a:pPr>
            <a:r>
              <a:rPr lang="en-GB" sz="2800" dirty="0"/>
              <a:t>5-10 min discussion with the panel</a:t>
            </a:r>
          </a:p>
          <a:p>
            <a:endParaRPr lang="en-GB" dirty="0"/>
          </a:p>
        </p:txBody>
      </p:sp>
    </p:spTree>
    <p:extLst>
      <p:ext uri="{BB962C8B-B14F-4D97-AF65-F5344CB8AC3E}">
        <p14:creationId xmlns:p14="http://schemas.microsoft.com/office/powerpoint/2010/main" val="1815980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34838"/>
            <a:ext cx="6851904" cy="1570007"/>
          </a:xfrm>
        </p:spPr>
        <p:txBody>
          <a:bodyPr/>
          <a:lstStyle/>
          <a:p>
            <a:r>
              <a:rPr lang="en-GB" dirty="0"/>
              <a:t>What if I win?</a:t>
            </a:r>
          </a:p>
        </p:txBody>
      </p:sp>
      <p:sp>
        <p:nvSpPr>
          <p:cNvPr id="3" name="Text Placeholder 2"/>
          <p:cNvSpPr>
            <a:spLocks noGrp="1"/>
          </p:cNvSpPr>
          <p:nvPr>
            <p:ph type="body" sz="quarter" idx="13"/>
          </p:nvPr>
        </p:nvSpPr>
        <p:spPr>
          <a:xfrm>
            <a:off x="548640" y="1348353"/>
            <a:ext cx="6851904" cy="5139806"/>
          </a:xfrm>
        </p:spPr>
        <p:txBody>
          <a:bodyPr/>
          <a:lstStyle/>
          <a:p>
            <a:pPr>
              <a:tabLst>
                <a:tab pos="292100" algn="l"/>
              </a:tabLst>
            </a:pPr>
            <a:endParaRPr lang="en-GB" altLang="en-US" sz="2400" dirty="0">
              <a:cs typeface="Times New Roman" panose="02020603050405020304" pitchFamily="18" charset="0"/>
            </a:endParaRPr>
          </a:p>
          <a:p>
            <a:pPr>
              <a:tabLst>
                <a:tab pos="292100" algn="l"/>
              </a:tabLst>
            </a:pPr>
            <a:r>
              <a:rPr lang="en-GB" altLang="en-US" sz="2800" dirty="0">
                <a:cs typeface="Times New Roman" panose="02020603050405020304" pitchFamily="18" charset="0"/>
              </a:rPr>
              <a:t>There is a prize of £1000 to individual or team</a:t>
            </a:r>
          </a:p>
          <a:p>
            <a:pPr>
              <a:tabLst>
                <a:tab pos="292100" algn="l"/>
              </a:tabLst>
            </a:pPr>
            <a:r>
              <a:rPr lang="en-GB" altLang="en-US" sz="2800" dirty="0">
                <a:cs typeface="Times New Roman" panose="02020603050405020304" pitchFamily="18" charset="0"/>
              </a:rPr>
              <a:t>Certificate of achievement presented by the VC at summer graduation</a:t>
            </a:r>
          </a:p>
          <a:p>
            <a:pPr marL="0" indent="0">
              <a:tabLst>
                <a:tab pos="292100" algn="l"/>
              </a:tabLst>
            </a:pPr>
            <a:r>
              <a:rPr lang="en-GB" altLang="en-US" sz="2800" dirty="0">
                <a:cs typeface="Times New Roman" panose="02020603050405020304" pitchFamily="18" charset="0"/>
              </a:rPr>
              <a:t> 	Contribution to your personal promotion 	profile</a:t>
            </a:r>
          </a:p>
          <a:p>
            <a:pPr marL="0" indent="0">
              <a:tabLst>
                <a:tab pos="292100" algn="l"/>
              </a:tabLst>
            </a:pPr>
            <a:r>
              <a:rPr lang="en-GB" altLang="en-US" sz="2800" dirty="0">
                <a:cs typeface="Times New Roman" panose="02020603050405020304" pitchFamily="18" charset="0"/>
              </a:rPr>
              <a:t>	You may be asked to disseminate the 	information on your good practice to a 	wider University audience</a:t>
            </a:r>
            <a:endParaRPr lang="en-US" altLang="en-US" sz="2800" dirty="0">
              <a:cs typeface="Times New Roman" panose="02020603050405020304" pitchFamily="18" charset="0"/>
            </a:endParaRPr>
          </a:p>
          <a:p>
            <a:endParaRPr lang="en-GB" dirty="0"/>
          </a:p>
        </p:txBody>
      </p:sp>
    </p:spTree>
    <p:extLst>
      <p:ext uri="{BB962C8B-B14F-4D97-AF65-F5344CB8AC3E}">
        <p14:creationId xmlns:p14="http://schemas.microsoft.com/office/powerpoint/2010/main" val="2875455589"/>
      </p:ext>
    </p:extLst>
  </p:cSld>
  <p:clrMapOvr>
    <a:masterClrMapping/>
  </p:clrMapOvr>
</p:sld>
</file>

<file path=ppt/theme/theme1.xml><?xml version="1.0" encoding="utf-8"?>
<a:theme xmlns:a="http://schemas.openxmlformats.org/drawingml/2006/main" name="Whi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cademic_x0020_Year xmlns="3eab0b1a-afea-4737-8000-1b8a29df99a3">2020</Academic_x0020_Year>
    <Document_x0020_Type xmlns="3eab0b1a-afea-4737-8000-1b8a29df99a3">Resource</Document_x0020_Type>
    <Scheme xmlns="3eab0b1a-afea-4737-8000-1b8a29df99a3">Queen's TA</Scheme>
    <Event xmlns="3eab0b1a-afea-4737-8000-1b8a29df99a3">
      <Value>Briefing Session</Value>
    </Event>
    <Category xmlns="3eab0b1a-afea-4737-8000-1b8a29df99a3">Delivery</Categor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A1402BE3946B4FA0448D30B33DF99B" ma:contentTypeVersion="6" ma:contentTypeDescription="Create a new document." ma:contentTypeScope="" ma:versionID="244c741c293a648a81e4318ad0052cd4">
  <xsd:schema xmlns:xsd="http://www.w3.org/2001/XMLSchema" xmlns:xs="http://www.w3.org/2001/XMLSchema" xmlns:p="http://schemas.microsoft.com/office/2006/metadata/properties" xmlns:ns2="3eab0b1a-afea-4737-8000-1b8a29df99a3" targetNamespace="http://schemas.microsoft.com/office/2006/metadata/properties" ma:root="true" ma:fieldsID="629ec74ff750c140fd676c3aee77255e" ns2:_="">
    <xsd:import namespace="3eab0b1a-afea-4737-8000-1b8a29df99a3"/>
    <xsd:element name="properties">
      <xsd:complexType>
        <xsd:sequence>
          <xsd:element name="documentManagement">
            <xsd:complexType>
              <xsd:all>
                <xsd:element ref="ns2:Document_x0020_Type"/>
                <xsd:element ref="ns2:Category" minOccurs="0"/>
                <xsd:element ref="ns2:Event" minOccurs="0"/>
                <xsd:element ref="ns2:Scheme"/>
                <xsd:element ref="ns2:Academic_x0020_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ab0b1a-afea-4737-8000-1b8a29df99a3" elementFormDefault="qualified">
    <xsd:import namespace="http://schemas.microsoft.com/office/2006/documentManagement/types"/>
    <xsd:import namespace="http://schemas.microsoft.com/office/infopath/2007/PartnerControls"/>
    <xsd:element name="Document_x0020_Type" ma:index="2" ma:displayName="File Category" ma:format="RadioButtons" ma:internalName="Document_x0020_Type">
      <xsd:simpleType>
        <xsd:restriction base="dms:Choice">
          <xsd:enumeration value="Agenda"/>
          <xsd:enumeration value="Certificate"/>
          <xsd:enumeration value="Contract"/>
          <xsd:enumeration value="Correspondence"/>
          <xsd:enumeration value="Form"/>
          <xsd:enumeration value="List"/>
          <xsd:enumeration value="Map"/>
          <xsd:enumeration value="Minutes"/>
          <xsd:enumeration value="Paper"/>
          <xsd:enumeration value="Resource"/>
          <xsd:enumeration value="Schedule"/>
          <xsd:enumeration value="Other"/>
        </xsd:restriction>
      </xsd:simpleType>
    </xsd:element>
    <xsd:element name="Category" ma:index="3" nillable="true" ma:displayName="Function" ma:format="RadioButtons" ma:internalName="Category">
      <xsd:simpleType>
        <xsd:restriction base="dms:Choice">
          <xsd:enumeration value="Delivery"/>
          <xsd:enumeration value="Development"/>
          <xsd:enumeration value="Evaluation"/>
          <xsd:enumeration value="Finance"/>
          <xsd:enumeration value="Governance"/>
          <xsd:enumeration value="Health and Safety"/>
          <xsd:enumeration value="Human Resources"/>
          <xsd:enumeration value="Information Management"/>
          <xsd:enumeration value="Marketing and Promotion"/>
          <xsd:enumeration value="Operations"/>
          <xsd:enumeration value="Planning"/>
          <xsd:enumeration value="Social"/>
          <xsd:enumeration value="Other"/>
        </xsd:restriction>
      </xsd:simpleType>
    </xsd:element>
    <xsd:element name="Event" ma:index="4" nillable="true" ma:displayName="Activity" ma:internalName="Event">
      <xsd:complexType>
        <xsd:complexContent>
          <xsd:extension base="dms:MultiChoice">
            <xsd:sequence>
              <xsd:element name="Value" maxOccurs="unbounded" minOccurs="0" nillable="true">
                <xsd:simpleType>
                  <xsd:restriction base="dms:Choice">
                    <xsd:enumeration value="Shortlisting"/>
                    <xsd:enumeration value="Presentation"/>
                    <xsd:enumeration value="Review"/>
                    <xsd:enumeration value="Briefing Session"/>
                  </xsd:restriction>
                </xsd:simpleType>
              </xsd:element>
            </xsd:sequence>
          </xsd:extension>
        </xsd:complexContent>
      </xsd:complexType>
    </xsd:element>
    <xsd:element name="Scheme" ma:index="5" ma:displayName="Accreditation" ma:format="RadioButtons" ma:internalName="Scheme">
      <xsd:simpleType>
        <xsd:restriction base="dms:Choice">
          <xsd:enumeration value="CATE"/>
          <xsd:enumeration value="HEA Prof Recog"/>
          <xsd:enumeration value="NTFS"/>
          <xsd:enumeration value="Queen's TA"/>
        </xsd:restriction>
      </xsd:simpleType>
    </xsd:element>
    <xsd:element name="Academic_x0020_Year" ma:index="6" nillable="true" ma:displayName="Year" ma:default="2020" ma:format="Dropdown" ma:internalName="Academic_x0020_Year">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enumeration value="2019"/>
          <xsd:enumeration value="2020"/>
          <xsd:enumeration value="2021"/>
          <xsd:enumeration value="2022"/>
          <xsd:enumeration value="2023"/>
          <xsd:enumeration value="2024"/>
          <xsd:enumeration value="202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FA9824-BD4A-438A-BFEA-5934AD243328}">
  <ds:schemaRefs>
    <ds:schemaRef ds:uri="http://purl.org/dc/terms/"/>
    <ds:schemaRef ds:uri="http://schemas.openxmlformats.org/package/2006/metadata/core-properties"/>
    <ds:schemaRef ds:uri="http://purl.org/dc/dcmitype/"/>
    <ds:schemaRef ds:uri="http://schemas.microsoft.com/office/infopath/2007/PartnerControls"/>
    <ds:schemaRef ds:uri="3eab0b1a-afea-4737-8000-1b8a29df99a3"/>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B7D94E45-7533-4266-91C6-BFA3F592C554}">
  <ds:schemaRefs>
    <ds:schemaRef ds:uri="http://schemas.microsoft.com/sharepoint/v3/contenttype/forms"/>
  </ds:schemaRefs>
</ds:datastoreItem>
</file>

<file path=customXml/itemProps3.xml><?xml version="1.0" encoding="utf-8"?>
<ds:datastoreItem xmlns:ds="http://schemas.openxmlformats.org/officeDocument/2006/customXml" ds:itemID="{3D5FA7DF-0AE5-46C7-BFD7-2FB60EB4D4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ab0b1a-afea-4737-8000-1b8a29df99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4233</TotalTime>
  <Words>2578</Words>
  <Application>Microsoft Office PowerPoint</Application>
  <PresentationFormat>Widescreen</PresentationFormat>
  <Paragraphs>283</Paragraphs>
  <Slides>31</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Office365 Acc.</dc:creator>
  <cp:lastModifiedBy>Mervyn Mc Dowell</cp:lastModifiedBy>
  <cp:revision>157</cp:revision>
  <cp:lastPrinted>2020-01-13T14:16:29Z</cp:lastPrinted>
  <dcterms:created xsi:type="dcterms:W3CDTF">2017-06-15T13:38:57Z</dcterms:created>
  <dcterms:modified xsi:type="dcterms:W3CDTF">2020-05-20T21:40:26Z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0x0101001CA1402BE3946B4FA0448D30B33DF99B</vt:lpwstr>
  </property>
</Properties>
</file>