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C7BC"/>
    <a:srgbClr val="3AB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7"/>
  </p:normalViewPr>
  <p:slideViewPr>
    <p:cSldViewPr snapToGrid="0" snapToObjects="1">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7198-0336-3948-9748-A6C495F6FA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D79963-6D3C-F94C-82F2-96D647CBA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17CBDD-88BC-4D4E-A7E6-DC7E77856BBA}"/>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5" name="Footer Placeholder 4">
            <a:extLst>
              <a:ext uri="{FF2B5EF4-FFF2-40B4-BE49-F238E27FC236}">
                <a16:creationId xmlns:a16="http://schemas.microsoft.com/office/drawing/2014/main" id="{DBD06706-8F4C-CA47-8271-54D610510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9ABF6-E156-CE40-A39E-DEDA0EAF43EE}"/>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263306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B350-07BD-4946-BFB0-EAB6089036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D9DCB6-0340-6643-92F8-F90602BEAE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FB6F77-E3E6-694B-B6E1-59ECEEA1228A}"/>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5" name="Footer Placeholder 4">
            <a:extLst>
              <a:ext uri="{FF2B5EF4-FFF2-40B4-BE49-F238E27FC236}">
                <a16:creationId xmlns:a16="http://schemas.microsoft.com/office/drawing/2014/main" id="{6AF66835-71FC-4B48-9C32-20787F967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ED9D7-B418-D942-AE23-1989DDD7BF08}"/>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155709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CC3EB-1A30-FB48-82C9-ADF2E23B70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7867B9-2524-354B-9947-5C96F6A888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28CA76-3920-3D46-A872-1A8C28B9C863}"/>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5" name="Footer Placeholder 4">
            <a:extLst>
              <a:ext uri="{FF2B5EF4-FFF2-40B4-BE49-F238E27FC236}">
                <a16:creationId xmlns:a16="http://schemas.microsoft.com/office/drawing/2014/main" id="{0677669C-20D2-004D-B050-5B8F29AF3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A3C78-0A8C-3F48-960B-96D6A578896C}"/>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46326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5A79-0654-8848-AF18-A8DA6167EC2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D846F8-0BD2-3D4B-9C84-070556C44B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01E851-C698-354E-A91D-056A5900E9C3}"/>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5" name="Footer Placeholder 4">
            <a:extLst>
              <a:ext uri="{FF2B5EF4-FFF2-40B4-BE49-F238E27FC236}">
                <a16:creationId xmlns:a16="http://schemas.microsoft.com/office/drawing/2014/main" id="{47738317-6B92-6349-BD61-1AA39145C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C9155-BF48-BA41-8F66-6B34DF10E3D7}"/>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229382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27FC-D73C-9D45-8CEB-02819A9009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FE340C-CEEF-544C-A618-21940AD69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3CAB01-4838-6F4F-B6B5-CB19E5A31D7B}"/>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5" name="Footer Placeholder 4">
            <a:extLst>
              <a:ext uri="{FF2B5EF4-FFF2-40B4-BE49-F238E27FC236}">
                <a16:creationId xmlns:a16="http://schemas.microsoft.com/office/drawing/2014/main" id="{98F5D828-B7AC-0F48-A168-BF9DC7CAF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69C1D-5D4E-AB48-AFFF-6D3C84105026}"/>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111558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36B0-B314-DA43-9B52-CBF43D84D2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A6F072-12FD-C849-B083-AD582931A8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7B4A72A-7D2B-BC4F-9336-9837B03E356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0404F8D-138E-DD49-8966-6852BB6E95D9}"/>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6" name="Footer Placeholder 5">
            <a:extLst>
              <a:ext uri="{FF2B5EF4-FFF2-40B4-BE49-F238E27FC236}">
                <a16:creationId xmlns:a16="http://schemas.microsoft.com/office/drawing/2014/main" id="{ABE025B5-7B32-9E44-B53E-D90BFABC3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B1D20-FF14-4D43-A851-A418DBD9101A}"/>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303380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4F2F-90D6-AD49-B67B-BF94A235AD9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4F43BC-9D69-2D4A-ACC3-980BD99ED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6BF6F0-1702-754C-95C2-C526BDEDDE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E9D959-B6E8-A243-993F-C30E845A0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C36F44-AF21-B644-98AB-DB5844CE5F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BA4698-DF42-E14F-8E8F-4CA331135EF9}"/>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8" name="Footer Placeholder 7">
            <a:extLst>
              <a:ext uri="{FF2B5EF4-FFF2-40B4-BE49-F238E27FC236}">
                <a16:creationId xmlns:a16="http://schemas.microsoft.com/office/drawing/2014/main" id="{C0685462-426E-314C-84ED-4E2C1E53F2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BA14C-206E-0849-A15F-EA370DDC3977}"/>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271986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8D13-F137-1849-9A2C-BA1011DB7CA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2A36A6-B168-B54E-9B86-841AFECD6E78}"/>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4" name="Footer Placeholder 3">
            <a:extLst>
              <a:ext uri="{FF2B5EF4-FFF2-40B4-BE49-F238E27FC236}">
                <a16:creationId xmlns:a16="http://schemas.microsoft.com/office/drawing/2014/main" id="{9AF08A55-B69D-0240-907D-33ABBDC32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EF44F2-6EC2-F045-B5F2-B4BE77E16F36}"/>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67824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6ED5B9-703E-FC47-B5A4-8D4C6AA72383}"/>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3" name="Footer Placeholder 2">
            <a:extLst>
              <a:ext uri="{FF2B5EF4-FFF2-40B4-BE49-F238E27FC236}">
                <a16:creationId xmlns:a16="http://schemas.microsoft.com/office/drawing/2014/main" id="{19C568E9-41E4-C442-8D58-F0A23F6CA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714FC8-0DA2-944B-B3DC-4847A53BD59A}"/>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371121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FFAF-B5C5-6542-A849-5160FD68CB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B35D13F-5B40-584F-B8B8-32BDA7E46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64C46A-3CD2-6244-A2F1-22D22864C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0D0F01-FCBF-F54B-9D77-9CD8034BDE9F}"/>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6" name="Footer Placeholder 5">
            <a:extLst>
              <a:ext uri="{FF2B5EF4-FFF2-40B4-BE49-F238E27FC236}">
                <a16:creationId xmlns:a16="http://schemas.microsoft.com/office/drawing/2014/main" id="{A2CFCA4A-E523-E543-9CC6-B3F5DA1BE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0CDD8-CFE7-2040-9A6C-0A81608D6965}"/>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161735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0A54-69AC-F844-A5A5-D934F25970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437DE7-B7DB-DE4B-8140-7B990FC7A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81F98D-2C1A-144A-85E3-4B1B5506E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E7EB9A-E84E-8843-B166-AB189A43DD26}"/>
              </a:ext>
            </a:extLst>
          </p:cNvPr>
          <p:cNvSpPr>
            <a:spLocks noGrp="1"/>
          </p:cNvSpPr>
          <p:nvPr>
            <p:ph type="dt" sz="half" idx="10"/>
          </p:nvPr>
        </p:nvSpPr>
        <p:spPr/>
        <p:txBody>
          <a:bodyPr/>
          <a:lstStyle/>
          <a:p>
            <a:fld id="{8F19D252-91F1-0546-B6B6-357DBE0A1FC6}" type="datetimeFigureOut">
              <a:rPr lang="en-US" smtClean="0"/>
              <a:t>3/16/22</a:t>
            </a:fld>
            <a:endParaRPr lang="en-US"/>
          </a:p>
        </p:txBody>
      </p:sp>
      <p:sp>
        <p:nvSpPr>
          <p:cNvPr id="6" name="Footer Placeholder 5">
            <a:extLst>
              <a:ext uri="{FF2B5EF4-FFF2-40B4-BE49-F238E27FC236}">
                <a16:creationId xmlns:a16="http://schemas.microsoft.com/office/drawing/2014/main" id="{B298C1BA-A25D-5A40-813D-679FD1842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E8CC5-8739-D549-9BF5-8E5E60458722}"/>
              </a:ext>
            </a:extLst>
          </p:cNvPr>
          <p:cNvSpPr>
            <a:spLocks noGrp="1"/>
          </p:cNvSpPr>
          <p:nvPr>
            <p:ph type="sldNum" sz="quarter" idx="12"/>
          </p:nvPr>
        </p:nvSpPr>
        <p:spPr/>
        <p:txBody>
          <a:bodyPr/>
          <a:lstStyle/>
          <a:p>
            <a:fld id="{F59B5CF6-F872-0F47-971C-22EF9FD3C823}" type="slidenum">
              <a:rPr lang="en-US" smtClean="0"/>
              <a:t>‹#›</a:t>
            </a:fld>
            <a:endParaRPr lang="en-US"/>
          </a:p>
        </p:txBody>
      </p:sp>
    </p:spTree>
    <p:extLst>
      <p:ext uri="{BB962C8B-B14F-4D97-AF65-F5344CB8AC3E}">
        <p14:creationId xmlns:p14="http://schemas.microsoft.com/office/powerpoint/2010/main" val="322493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810E2-7C51-FA46-9BF3-F5EB100BB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88C100-0060-1F46-B32A-B4C4E855F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2D275E-92A8-AB45-BE48-C538ACE52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9D252-91F1-0546-B6B6-357DBE0A1FC6}" type="datetimeFigureOut">
              <a:rPr lang="en-US" smtClean="0"/>
              <a:t>3/16/22</a:t>
            </a:fld>
            <a:endParaRPr lang="en-US"/>
          </a:p>
        </p:txBody>
      </p:sp>
      <p:sp>
        <p:nvSpPr>
          <p:cNvPr id="5" name="Footer Placeholder 4">
            <a:extLst>
              <a:ext uri="{FF2B5EF4-FFF2-40B4-BE49-F238E27FC236}">
                <a16:creationId xmlns:a16="http://schemas.microsoft.com/office/drawing/2014/main" id="{8F8FC211-BDDE-F545-897A-58E0BB5A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10D19E-2587-C840-919C-BE1555FF2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B5CF6-F872-0F47-971C-22EF9FD3C823}" type="slidenum">
              <a:rPr lang="en-US" smtClean="0"/>
              <a:t>‹#›</a:t>
            </a:fld>
            <a:endParaRPr lang="en-US"/>
          </a:p>
        </p:txBody>
      </p:sp>
    </p:spTree>
    <p:extLst>
      <p:ext uri="{BB962C8B-B14F-4D97-AF65-F5344CB8AC3E}">
        <p14:creationId xmlns:p14="http://schemas.microsoft.com/office/powerpoint/2010/main" val="28276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5F46-AF85-E445-BBA8-9D6FBD6FB280}"/>
              </a:ext>
            </a:extLst>
          </p:cNvPr>
          <p:cNvSpPr>
            <a:spLocks noGrp="1"/>
          </p:cNvSpPr>
          <p:nvPr>
            <p:ph type="ctrTitle"/>
          </p:nvPr>
        </p:nvSpPr>
        <p:spPr>
          <a:xfrm>
            <a:off x="1662809" y="39268"/>
            <a:ext cx="8926257" cy="657200"/>
          </a:xfrm>
          <a:solidFill>
            <a:srgbClr val="3ABAD1"/>
          </a:solidFill>
          <a:ln>
            <a:solidFill>
              <a:srgbClr val="3ABAD1"/>
            </a:solidFill>
          </a:ln>
        </p:spPr>
        <p:txBody>
          <a:bodyPr>
            <a:normAutofit/>
          </a:bodyPr>
          <a:lstStyle/>
          <a:p>
            <a:r>
              <a:rPr lang="en-US" sz="2000" dirty="0"/>
              <a:t>EDEMTET – E-Campus for Dental Education supporting Multi-Disciplinary Team-based learning and Evidence Based Treatment planning</a:t>
            </a:r>
          </a:p>
        </p:txBody>
      </p:sp>
      <p:sp>
        <p:nvSpPr>
          <p:cNvPr id="3" name="Subtitle 2">
            <a:extLst>
              <a:ext uri="{FF2B5EF4-FFF2-40B4-BE49-F238E27FC236}">
                <a16:creationId xmlns:a16="http://schemas.microsoft.com/office/drawing/2014/main" id="{06604E07-ED92-6842-9DBF-5AB979AF70F8}"/>
              </a:ext>
            </a:extLst>
          </p:cNvPr>
          <p:cNvSpPr>
            <a:spLocks noGrp="1"/>
          </p:cNvSpPr>
          <p:nvPr>
            <p:ph type="subTitle" idx="1"/>
          </p:nvPr>
        </p:nvSpPr>
        <p:spPr>
          <a:xfrm>
            <a:off x="4126884" y="769610"/>
            <a:ext cx="3872214" cy="657200"/>
          </a:xfrm>
          <a:solidFill>
            <a:srgbClr val="3ABAD1"/>
          </a:solidFill>
        </p:spPr>
        <p:txBody>
          <a:bodyPr>
            <a:normAutofit fontScale="92500" lnSpcReduction="10000"/>
          </a:bodyPr>
          <a:lstStyle/>
          <a:p>
            <a:pPr>
              <a:lnSpc>
                <a:spcPct val="100000"/>
              </a:lnSpc>
              <a:spcBef>
                <a:spcPts val="200"/>
              </a:spcBef>
            </a:pPr>
            <a:r>
              <a:rPr lang="en-US" sz="1000" dirty="0"/>
              <a:t>Maeve McAllister (Fourth Year Dentistry Student), Nicola Lapsley (Clinical Teaching Fellow), Gerry McKenna (Clinical Reader /Consultant in Restorative Dentistry)</a:t>
            </a:r>
          </a:p>
          <a:p>
            <a:pPr>
              <a:lnSpc>
                <a:spcPct val="100000"/>
              </a:lnSpc>
              <a:spcBef>
                <a:spcPts val="200"/>
              </a:spcBef>
            </a:pPr>
            <a:r>
              <a:rPr lang="en-US" sz="1000" dirty="0"/>
              <a:t>Centre for Dentistry</a:t>
            </a:r>
          </a:p>
        </p:txBody>
      </p:sp>
      <p:sp>
        <p:nvSpPr>
          <p:cNvPr id="4" name="TextBox 3">
            <a:extLst>
              <a:ext uri="{FF2B5EF4-FFF2-40B4-BE49-F238E27FC236}">
                <a16:creationId xmlns:a16="http://schemas.microsoft.com/office/drawing/2014/main" id="{526A9202-80BC-CB49-9469-C28134446A88}"/>
              </a:ext>
            </a:extLst>
          </p:cNvPr>
          <p:cNvSpPr txBox="1"/>
          <p:nvPr/>
        </p:nvSpPr>
        <p:spPr>
          <a:xfrm>
            <a:off x="155863" y="696468"/>
            <a:ext cx="2819268" cy="3600986"/>
          </a:xfrm>
          <a:prstGeom prst="rect">
            <a:avLst/>
          </a:prstGeom>
          <a:noFill/>
        </p:spPr>
        <p:txBody>
          <a:bodyPr wrap="square" rtlCol="0">
            <a:spAutoFit/>
          </a:bodyPr>
          <a:lstStyle/>
          <a:p>
            <a:r>
              <a:rPr lang="en-IE" sz="1050" b="1" dirty="0">
                <a:solidFill>
                  <a:srgbClr val="47C7BC"/>
                </a:solidFill>
              </a:rPr>
              <a:t>What is EDEMTET?</a:t>
            </a:r>
            <a:br>
              <a:rPr lang="en-IE" sz="1050" dirty="0"/>
            </a:br>
            <a:r>
              <a:rPr lang="en-IE" sz="1050" dirty="0"/>
              <a:t>EDEMTET (</a:t>
            </a:r>
            <a:r>
              <a:rPr lang="en-IE" sz="1050" i="1" dirty="0" err="1"/>
              <a:t>eCampus</a:t>
            </a:r>
            <a:r>
              <a:rPr lang="en-IE" sz="1050" i="1" dirty="0"/>
              <a:t> for Dental Education supporting Multi-disciplinary Team based learning and Evidence based Treatment planning) </a:t>
            </a:r>
            <a:r>
              <a:rPr lang="en-IE" sz="1050" dirty="0"/>
              <a:t>is a collaborative project involving University Dental Schools in the Netherlands (Radboud University, Nijmegen), China (Guangxi Medical University, Wuhan University and Nanjing University) and the United Kingdom (Queen’s University, Belfast). </a:t>
            </a:r>
          </a:p>
          <a:p>
            <a:r>
              <a:rPr lang="en-IE" sz="1050" dirty="0"/>
              <a:t>The overall objective of this project is to improve oral health care through developing dental professionals who are well trained in evidence based treatment planning and clinical decision making. During the project, we aim to achieve our main objective by creating an online learning platform which will promote clinical decision making and transferring knowledge, not only from didactic to clinical settings, but between various cultures as well. </a:t>
            </a:r>
          </a:p>
          <a:p>
            <a:endParaRPr lang="en-US" dirty="0"/>
          </a:p>
        </p:txBody>
      </p:sp>
      <p:sp>
        <p:nvSpPr>
          <p:cNvPr id="5" name="TextBox 4">
            <a:extLst>
              <a:ext uri="{FF2B5EF4-FFF2-40B4-BE49-F238E27FC236}">
                <a16:creationId xmlns:a16="http://schemas.microsoft.com/office/drawing/2014/main" id="{1FFE5AF5-CFB1-7447-B106-44896DEE6E8E}"/>
              </a:ext>
            </a:extLst>
          </p:cNvPr>
          <p:cNvSpPr txBox="1"/>
          <p:nvPr/>
        </p:nvSpPr>
        <p:spPr>
          <a:xfrm>
            <a:off x="2847128" y="3671717"/>
            <a:ext cx="2924116" cy="3000821"/>
          </a:xfrm>
          <a:prstGeom prst="rect">
            <a:avLst/>
          </a:prstGeom>
          <a:noFill/>
        </p:spPr>
        <p:txBody>
          <a:bodyPr wrap="square" rtlCol="0">
            <a:spAutoFit/>
          </a:bodyPr>
          <a:lstStyle/>
          <a:p>
            <a:r>
              <a:rPr lang="en-IE" sz="1050" b="1" dirty="0">
                <a:solidFill>
                  <a:srgbClr val="47C7BC"/>
                </a:solidFill>
              </a:rPr>
              <a:t>International Modules </a:t>
            </a:r>
          </a:p>
          <a:p>
            <a:r>
              <a:rPr lang="en-IE" sz="1050" dirty="0"/>
              <a:t>During the launch of EDEMTET there will be 5 core modules created. The main module of the </a:t>
            </a:r>
            <a:r>
              <a:rPr lang="en-IE" sz="1050" dirty="0" err="1"/>
              <a:t>eCampus</a:t>
            </a:r>
            <a:r>
              <a:rPr lang="en-IE" sz="1050" dirty="0"/>
              <a:t> is treatment planning. This will require students to apply critical appraisal skills learnt from an evidence-based dentistry module. </a:t>
            </a:r>
          </a:p>
          <a:p>
            <a:r>
              <a:rPr lang="en-IE" sz="1050" dirty="0"/>
              <a:t>Teams of international students will work through each case, discussing clinical scenarios and will form treatment plans; ultimately learning from each other via mutual peer feedback. </a:t>
            </a:r>
          </a:p>
          <a:p>
            <a:r>
              <a:rPr lang="en-IE" sz="1050" dirty="0"/>
              <a:t>In the future, the aim is to create additional modules that will cover more of the curriculum and therefore can be used wider in dental education. </a:t>
            </a:r>
          </a:p>
          <a:p>
            <a:r>
              <a:rPr lang="en-IE" sz="1050" dirty="0"/>
              <a:t>A major part of this is using cultural and contextual factors in the formulation of these treatment plans, something which is reinforced in the tutorials which are formulated.</a:t>
            </a:r>
          </a:p>
        </p:txBody>
      </p:sp>
      <p:sp>
        <p:nvSpPr>
          <p:cNvPr id="6" name="Rectangle 5">
            <a:extLst>
              <a:ext uri="{FF2B5EF4-FFF2-40B4-BE49-F238E27FC236}">
                <a16:creationId xmlns:a16="http://schemas.microsoft.com/office/drawing/2014/main" id="{09F3A767-AB8C-0244-8A80-07FD089DE115}"/>
              </a:ext>
            </a:extLst>
          </p:cNvPr>
          <p:cNvSpPr/>
          <p:nvPr/>
        </p:nvSpPr>
        <p:spPr>
          <a:xfrm>
            <a:off x="5771244" y="3671160"/>
            <a:ext cx="3410556" cy="3162404"/>
          </a:xfrm>
          <a:prstGeom prst="rect">
            <a:avLst/>
          </a:prstGeom>
        </p:spPr>
        <p:txBody>
          <a:bodyPr wrap="square">
            <a:spAutoFit/>
          </a:bodyPr>
          <a:lstStyle/>
          <a:p>
            <a:r>
              <a:rPr lang="en-IE" sz="1050" b="1" dirty="0">
                <a:solidFill>
                  <a:srgbClr val="47C7BC"/>
                </a:solidFill>
                <a:effectLst/>
                <a:latin typeface="Calibri" panose="020F0502020204030204" pitchFamily="34" charset="0"/>
              </a:rPr>
              <a:t>Online Learning </a:t>
            </a:r>
            <a:endParaRPr lang="en-IE" sz="1050" b="1" dirty="0">
              <a:solidFill>
                <a:srgbClr val="47C7BC"/>
              </a:solidFill>
            </a:endParaRPr>
          </a:p>
          <a:p>
            <a:r>
              <a:rPr lang="en-IE" sz="1050" dirty="0">
                <a:latin typeface="Calibri" panose="020F0502020204030204" pitchFamily="34" charset="0"/>
              </a:rPr>
              <a:t>Now more than ever, there has never been a greater demand for online education. In a world where technology is ever advancing, and our students’ expectations are ever higher, we need to strive for the most up-to-date online learning.</a:t>
            </a:r>
            <a:endParaRPr lang="en-IE" sz="1050" dirty="0"/>
          </a:p>
          <a:p>
            <a:r>
              <a:rPr lang="en-IE" sz="1050" dirty="0">
                <a:latin typeface="Calibri" panose="020F0502020204030204" pitchFamily="34" charset="0"/>
              </a:rPr>
              <a:t>Working together with global partners, the creation of an online education platform will allow us to create a vast database of education material, including case based scenarios which we can tailor to our own universities needs. Each university is targeting a set amount of tutorials, which means the output for our students should be very advanced. This a resource that is much more powerful as an international effort than it ever could be at local level alone; thus reforming higher education all over the dental world. </a:t>
            </a:r>
          </a:p>
          <a:p>
            <a:r>
              <a:rPr lang="en-US" sz="1050" dirty="0"/>
              <a:t>Components of the project include: Case based scenarios, Online tutorials, Group Assignments, Individual quizzes</a:t>
            </a:r>
          </a:p>
          <a:p>
            <a:endParaRPr lang="en-IE" sz="1050" dirty="0"/>
          </a:p>
        </p:txBody>
      </p:sp>
      <p:sp>
        <p:nvSpPr>
          <p:cNvPr id="7" name="Rectangle 6">
            <a:extLst>
              <a:ext uri="{FF2B5EF4-FFF2-40B4-BE49-F238E27FC236}">
                <a16:creationId xmlns:a16="http://schemas.microsoft.com/office/drawing/2014/main" id="{AA833607-D504-C843-B682-9599783FF5E4}"/>
              </a:ext>
            </a:extLst>
          </p:cNvPr>
          <p:cNvSpPr/>
          <p:nvPr/>
        </p:nvSpPr>
        <p:spPr>
          <a:xfrm>
            <a:off x="9216866" y="684069"/>
            <a:ext cx="2755763" cy="3000821"/>
          </a:xfrm>
          <a:prstGeom prst="rect">
            <a:avLst/>
          </a:prstGeom>
        </p:spPr>
        <p:txBody>
          <a:bodyPr wrap="square">
            <a:spAutoFit/>
          </a:bodyPr>
          <a:lstStyle/>
          <a:p>
            <a:r>
              <a:rPr lang="en-IE" sz="1050" b="1" dirty="0">
                <a:solidFill>
                  <a:srgbClr val="47C7BC"/>
                </a:solidFill>
                <a:effectLst/>
                <a:latin typeface="Calibri" panose="020F0502020204030204" pitchFamily="34" charset="0"/>
              </a:rPr>
              <a:t>Overall Project Opportunities:</a:t>
            </a:r>
            <a:endParaRPr lang="en-IE" sz="1050" b="1" dirty="0">
              <a:solidFill>
                <a:srgbClr val="47C7BC"/>
              </a:solidFill>
            </a:endParaRPr>
          </a:p>
          <a:p>
            <a:pPr marL="171450" indent="-171450">
              <a:buFont typeface="Arial" panose="020B0604020202020204" pitchFamily="34" charset="0"/>
              <a:buChar char="•"/>
            </a:pPr>
            <a:r>
              <a:rPr lang="en-IE" sz="1050" dirty="0">
                <a:latin typeface="Calibri" panose="020F0502020204030204" pitchFamily="34" charset="0"/>
              </a:rPr>
              <a:t>International teamwork based on dental-related cases </a:t>
            </a:r>
            <a:endParaRPr lang="en-IE" sz="1050" dirty="0"/>
          </a:p>
          <a:p>
            <a:pPr marL="171450" indent="-171450">
              <a:buFont typeface="Arial" panose="020B0604020202020204" pitchFamily="34" charset="0"/>
              <a:buChar char="•"/>
            </a:pPr>
            <a:r>
              <a:rPr lang="en-IE" sz="1050" dirty="0">
                <a:latin typeface="Calibri" panose="020F0502020204030204" pitchFamily="34" charset="0"/>
              </a:rPr>
              <a:t>Modernisation of the European and Chinese curriculum </a:t>
            </a:r>
            <a:endParaRPr lang="en-IE" sz="1050" dirty="0"/>
          </a:p>
          <a:p>
            <a:pPr marL="171450" indent="-171450">
              <a:buFont typeface="Arial" panose="020B0604020202020204" pitchFamily="34" charset="0"/>
              <a:buChar char="•"/>
            </a:pPr>
            <a:r>
              <a:rPr lang="en-IE" sz="1050" dirty="0">
                <a:latin typeface="Calibri" panose="020F0502020204030204" pitchFamily="34" charset="0"/>
              </a:rPr>
              <a:t>Improve understanding of cultural and contextual differences in clinical decision making. </a:t>
            </a:r>
            <a:endParaRPr lang="en-IE" sz="1050" dirty="0"/>
          </a:p>
          <a:p>
            <a:pPr marL="171450" indent="-171450">
              <a:buFont typeface="Arial" panose="020B0604020202020204" pitchFamily="34" charset="0"/>
              <a:buChar char="•"/>
            </a:pPr>
            <a:r>
              <a:rPr lang="en-IE" sz="1050" dirty="0">
                <a:latin typeface="Calibri" panose="020F0502020204030204" pitchFamily="34" charset="0"/>
              </a:rPr>
              <a:t>Provision of well structured e-learning modules and educational resources for dental students and their teachers. </a:t>
            </a:r>
            <a:endParaRPr lang="en-IE" sz="1050" dirty="0">
              <a:effectLst/>
              <a:latin typeface="SymbolMT"/>
            </a:endParaRPr>
          </a:p>
          <a:p>
            <a:pPr marL="171450" indent="-171450">
              <a:buFont typeface="Arial" panose="020B0604020202020204" pitchFamily="34" charset="0"/>
              <a:buChar char="•"/>
            </a:pPr>
            <a:r>
              <a:rPr lang="en-IE" sz="1050" dirty="0">
                <a:latin typeface="Calibri" panose="020F0502020204030204" pitchFamily="34" charset="0"/>
              </a:rPr>
              <a:t>Developing skills in the provision of giving and receiving constructive feedback </a:t>
            </a:r>
            <a:endParaRPr lang="en-IE" sz="1050" dirty="0">
              <a:effectLst/>
              <a:latin typeface="SymbolMT"/>
            </a:endParaRPr>
          </a:p>
          <a:p>
            <a:pPr marL="171450" indent="-171450">
              <a:buFont typeface="Arial" panose="020B0604020202020204" pitchFamily="34" charset="0"/>
              <a:buChar char="•"/>
            </a:pPr>
            <a:r>
              <a:rPr lang="en-IE" sz="1050" dirty="0">
                <a:latin typeface="Calibri" panose="020F0502020204030204" pitchFamily="34" charset="0"/>
              </a:rPr>
              <a:t>Improving International communication and co-operation </a:t>
            </a:r>
            <a:endParaRPr lang="en-IE" sz="1050" dirty="0">
              <a:effectLst/>
              <a:latin typeface="SymbolMT"/>
            </a:endParaRPr>
          </a:p>
          <a:p>
            <a:pPr marL="171450" indent="-171450">
              <a:buFont typeface="Arial" panose="020B0604020202020204" pitchFamily="34" charset="0"/>
              <a:buChar char="•"/>
            </a:pPr>
            <a:r>
              <a:rPr lang="en-IE" sz="1050" dirty="0">
                <a:latin typeface="Calibri" panose="020F0502020204030204" pitchFamily="34" charset="0"/>
              </a:rPr>
              <a:t>Expand this project to develop online education platforms in other healthcare fields </a:t>
            </a:r>
            <a:endParaRPr lang="en-IE" sz="1050" dirty="0">
              <a:effectLst/>
              <a:latin typeface="SymbolMT"/>
            </a:endParaRPr>
          </a:p>
        </p:txBody>
      </p:sp>
      <p:sp>
        <p:nvSpPr>
          <p:cNvPr id="8" name="Rectangle 7">
            <a:extLst>
              <a:ext uri="{FF2B5EF4-FFF2-40B4-BE49-F238E27FC236}">
                <a16:creationId xmlns:a16="http://schemas.microsoft.com/office/drawing/2014/main" id="{30DE48F2-488E-1A40-A94B-D448DABA5D14}"/>
              </a:ext>
            </a:extLst>
          </p:cNvPr>
          <p:cNvSpPr/>
          <p:nvPr/>
        </p:nvSpPr>
        <p:spPr>
          <a:xfrm>
            <a:off x="9181800" y="3590669"/>
            <a:ext cx="2956256" cy="1546577"/>
          </a:xfrm>
          <a:prstGeom prst="rect">
            <a:avLst/>
          </a:prstGeom>
        </p:spPr>
        <p:txBody>
          <a:bodyPr wrap="square">
            <a:spAutoFit/>
          </a:bodyPr>
          <a:lstStyle/>
          <a:p>
            <a:r>
              <a:rPr lang="en-IE" sz="1050" b="1" dirty="0">
                <a:solidFill>
                  <a:srgbClr val="47C7BC"/>
                </a:solidFill>
                <a:effectLst/>
                <a:latin typeface="Calibri" panose="020F0502020204030204" pitchFamily="34" charset="0"/>
              </a:rPr>
              <a:t>Challenges for the partners</a:t>
            </a:r>
            <a:endParaRPr lang="en-IE" sz="1050" b="1" dirty="0">
              <a:solidFill>
                <a:srgbClr val="47C7BC"/>
              </a:solidFill>
              <a:effectLst/>
            </a:endParaRPr>
          </a:p>
          <a:p>
            <a:pPr marL="171450" indent="-171450">
              <a:buFont typeface="Arial" panose="020B0604020202020204" pitchFamily="34" charset="0"/>
              <a:buChar char="•"/>
            </a:pPr>
            <a:r>
              <a:rPr lang="en-IE" sz="1050" dirty="0">
                <a:latin typeface="Calibri" panose="020F0502020204030204" pitchFamily="34" charset="0"/>
              </a:rPr>
              <a:t>Ensure course material conforms to standards of each country and curriculum of each university </a:t>
            </a:r>
          </a:p>
          <a:p>
            <a:pPr marL="171450" indent="-171450">
              <a:buFont typeface="Arial" panose="020B0604020202020204" pitchFamily="34" charset="0"/>
              <a:buChar char="•"/>
            </a:pPr>
            <a:r>
              <a:rPr lang="en-IE" sz="1050" dirty="0"/>
              <a:t>Language barriers / Cultural differences </a:t>
            </a:r>
          </a:p>
          <a:p>
            <a:pPr marL="171450" indent="-171450">
              <a:buFont typeface="Arial" panose="020B0604020202020204" pitchFamily="34" charset="0"/>
              <a:buChar char="•"/>
            </a:pPr>
            <a:r>
              <a:rPr lang="en-IE" sz="1050" dirty="0"/>
              <a:t>Understanding differences in course structure </a:t>
            </a:r>
          </a:p>
          <a:p>
            <a:pPr marL="171450" indent="-171450">
              <a:buFont typeface="Arial" panose="020B0604020202020204" pitchFamily="34" charset="0"/>
              <a:buChar char="•"/>
            </a:pPr>
            <a:r>
              <a:rPr lang="en-IE" sz="1050" dirty="0"/>
              <a:t>Ensure adequate staff and student training </a:t>
            </a:r>
          </a:p>
          <a:p>
            <a:pPr marL="171450" indent="-171450">
              <a:buFont typeface="Arial" panose="020B0604020202020204" pitchFamily="34" charset="0"/>
              <a:buChar char="•"/>
            </a:pPr>
            <a:r>
              <a:rPr lang="en-IE" sz="1050" dirty="0"/>
              <a:t>Ensuring deadlines are met within the context of a wider-university structure</a:t>
            </a:r>
          </a:p>
        </p:txBody>
      </p:sp>
      <p:sp>
        <p:nvSpPr>
          <p:cNvPr id="9" name="TextBox 8">
            <a:extLst>
              <a:ext uri="{FF2B5EF4-FFF2-40B4-BE49-F238E27FC236}">
                <a16:creationId xmlns:a16="http://schemas.microsoft.com/office/drawing/2014/main" id="{7CF491A5-F560-8348-8B45-81D862122F91}"/>
              </a:ext>
            </a:extLst>
          </p:cNvPr>
          <p:cNvSpPr txBox="1"/>
          <p:nvPr/>
        </p:nvSpPr>
        <p:spPr>
          <a:xfrm>
            <a:off x="137057" y="4133038"/>
            <a:ext cx="2819267" cy="2354491"/>
          </a:xfrm>
          <a:prstGeom prst="rect">
            <a:avLst/>
          </a:prstGeom>
          <a:noFill/>
        </p:spPr>
        <p:txBody>
          <a:bodyPr wrap="square" rtlCol="0">
            <a:spAutoFit/>
          </a:bodyPr>
          <a:lstStyle/>
          <a:p>
            <a:r>
              <a:rPr lang="en-US" sz="1050" b="1" dirty="0">
                <a:solidFill>
                  <a:srgbClr val="47C7BC"/>
                </a:solidFill>
              </a:rPr>
              <a:t>Overall Project Aims:</a:t>
            </a:r>
          </a:p>
          <a:p>
            <a:pPr marL="171450" indent="-171450">
              <a:buFont typeface="Arial" panose="020B0604020202020204" pitchFamily="34" charset="0"/>
              <a:buChar char="•"/>
            </a:pPr>
            <a:r>
              <a:rPr lang="en-US" sz="1050" dirty="0"/>
              <a:t>To modernize Dental curriculum across the partners</a:t>
            </a:r>
          </a:p>
          <a:p>
            <a:pPr marL="171450" indent="-171450">
              <a:buFont typeface="Arial" panose="020B0604020202020204" pitchFamily="34" charset="0"/>
              <a:buChar char="•"/>
            </a:pPr>
            <a:r>
              <a:rPr lang="en-US" sz="1050" dirty="0"/>
              <a:t>To increase the accessibility to relevant dental research to Dental students</a:t>
            </a:r>
          </a:p>
          <a:p>
            <a:pPr marL="171450" indent="-171450">
              <a:buFont typeface="Arial" panose="020B0604020202020204" pitchFamily="34" charset="0"/>
              <a:buChar char="•"/>
            </a:pPr>
            <a:r>
              <a:rPr lang="en-US" sz="1050" dirty="0"/>
              <a:t>To develop an understanding of the need for context and cultural factors in evidence-based decision making</a:t>
            </a:r>
          </a:p>
          <a:p>
            <a:pPr marL="171450" indent="-171450">
              <a:buFont typeface="Arial" panose="020B0604020202020204" pitchFamily="34" charset="0"/>
              <a:buChar char="•"/>
            </a:pPr>
            <a:r>
              <a:rPr lang="en-US" sz="1050" dirty="0"/>
              <a:t>To stimulate team based learning, a transferrable skill to clinical environments</a:t>
            </a:r>
          </a:p>
          <a:p>
            <a:pPr marL="171450" indent="-171450">
              <a:buFont typeface="Arial" panose="020B0604020202020204" pitchFamily="34" charset="0"/>
              <a:buChar char="•"/>
            </a:pPr>
            <a:r>
              <a:rPr lang="en-US" sz="1050" dirty="0"/>
              <a:t>Using evidence in clinical settings for patient benefit</a:t>
            </a:r>
          </a:p>
          <a:p>
            <a:pPr marL="171450" indent="-171450">
              <a:buFont typeface="Arial" panose="020B0604020202020204" pitchFamily="34" charset="0"/>
              <a:buChar char="•"/>
            </a:pPr>
            <a:r>
              <a:rPr lang="en-US" sz="1050" dirty="0"/>
              <a:t>To add to the body of evidence for dental education </a:t>
            </a:r>
          </a:p>
        </p:txBody>
      </p:sp>
      <p:pic>
        <p:nvPicPr>
          <p:cNvPr id="11" name="Picture 10" descr="A picture containing building, outdoor, tall, city&#10;&#10;Description automatically generated">
            <a:extLst>
              <a:ext uri="{FF2B5EF4-FFF2-40B4-BE49-F238E27FC236}">
                <a16:creationId xmlns:a16="http://schemas.microsoft.com/office/drawing/2014/main" id="{DCB57B3B-EEB8-AE4D-81C2-68C40A7686A1}"/>
              </a:ext>
            </a:extLst>
          </p:cNvPr>
          <p:cNvPicPr>
            <a:picLocks noChangeAspect="1"/>
          </p:cNvPicPr>
          <p:nvPr/>
        </p:nvPicPr>
        <p:blipFill>
          <a:blip r:embed="rId2"/>
          <a:stretch>
            <a:fillRect/>
          </a:stretch>
        </p:blipFill>
        <p:spPr>
          <a:xfrm>
            <a:off x="3181126" y="824196"/>
            <a:ext cx="805777" cy="791515"/>
          </a:xfrm>
          <a:prstGeom prst="rect">
            <a:avLst/>
          </a:prstGeom>
        </p:spPr>
      </p:pic>
      <p:pic>
        <p:nvPicPr>
          <p:cNvPr id="13" name="Picture 12" descr="A picture containing tree, outdoor, mountain, city&#10;&#10;Description automatically generated">
            <a:extLst>
              <a:ext uri="{FF2B5EF4-FFF2-40B4-BE49-F238E27FC236}">
                <a16:creationId xmlns:a16="http://schemas.microsoft.com/office/drawing/2014/main" id="{0BB6102E-EA61-1347-B9AA-5FEE69B6927F}"/>
              </a:ext>
            </a:extLst>
          </p:cNvPr>
          <p:cNvPicPr>
            <a:picLocks noChangeAspect="1"/>
          </p:cNvPicPr>
          <p:nvPr/>
        </p:nvPicPr>
        <p:blipFill>
          <a:blip r:embed="rId3"/>
          <a:stretch>
            <a:fillRect/>
          </a:stretch>
        </p:blipFill>
        <p:spPr>
          <a:xfrm>
            <a:off x="8217836" y="1922941"/>
            <a:ext cx="856463" cy="912748"/>
          </a:xfrm>
          <a:prstGeom prst="rect">
            <a:avLst/>
          </a:prstGeom>
        </p:spPr>
      </p:pic>
      <p:pic>
        <p:nvPicPr>
          <p:cNvPr id="15" name="Picture 14" descr="A picture containing text, building&#10;&#10;Description automatically generated">
            <a:extLst>
              <a:ext uri="{FF2B5EF4-FFF2-40B4-BE49-F238E27FC236}">
                <a16:creationId xmlns:a16="http://schemas.microsoft.com/office/drawing/2014/main" id="{5AC7AC74-DB9C-874E-85A2-D822D9A3075B}"/>
              </a:ext>
            </a:extLst>
          </p:cNvPr>
          <p:cNvPicPr>
            <a:picLocks noChangeAspect="1"/>
          </p:cNvPicPr>
          <p:nvPr/>
        </p:nvPicPr>
        <p:blipFill>
          <a:blip r:embed="rId4"/>
          <a:stretch>
            <a:fillRect/>
          </a:stretch>
        </p:blipFill>
        <p:spPr>
          <a:xfrm>
            <a:off x="8141665" y="804169"/>
            <a:ext cx="851818" cy="831571"/>
          </a:xfrm>
          <a:prstGeom prst="rect">
            <a:avLst/>
          </a:prstGeom>
        </p:spPr>
      </p:pic>
      <p:pic>
        <p:nvPicPr>
          <p:cNvPr id="19" name="Picture 18" descr="A picture containing outdoor, sky, tree, building&#10;&#10;Description automatically generated">
            <a:extLst>
              <a:ext uri="{FF2B5EF4-FFF2-40B4-BE49-F238E27FC236}">
                <a16:creationId xmlns:a16="http://schemas.microsoft.com/office/drawing/2014/main" id="{1B620C8F-E4E0-C14E-9E4E-72BEABBD69BB}"/>
              </a:ext>
            </a:extLst>
          </p:cNvPr>
          <p:cNvPicPr>
            <a:picLocks noChangeAspect="1"/>
          </p:cNvPicPr>
          <p:nvPr/>
        </p:nvPicPr>
        <p:blipFill>
          <a:blip r:embed="rId5"/>
          <a:stretch>
            <a:fillRect/>
          </a:stretch>
        </p:blipFill>
        <p:spPr>
          <a:xfrm>
            <a:off x="3127854" y="1798157"/>
            <a:ext cx="780292" cy="1037532"/>
          </a:xfrm>
          <a:prstGeom prst="rect">
            <a:avLst/>
          </a:prstGeom>
        </p:spPr>
      </p:pic>
      <p:pic>
        <p:nvPicPr>
          <p:cNvPr id="22" name="Picture 21" descr="A group of people posing for a photo&#10;&#10;Description automatically generated">
            <a:extLst>
              <a:ext uri="{FF2B5EF4-FFF2-40B4-BE49-F238E27FC236}">
                <a16:creationId xmlns:a16="http://schemas.microsoft.com/office/drawing/2014/main" id="{FA00320F-C3DF-F742-A15A-BBC14DF5786E}"/>
              </a:ext>
            </a:extLst>
          </p:cNvPr>
          <p:cNvPicPr>
            <a:picLocks noChangeAspect="1"/>
          </p:cNvPicPr>
          <p:nvPr/>
        </p:nvPicPr>
        <p:blipFill>
          <a:blip r:embed="rId6"/>
          <a:stretch>
            <a:fillRect/>
          </a:stretch>
        </p:blipFill>
        <p:spPr>
          <a:xfrm>
            <a:off x="4179217" y="1550452"/>
            <a:ext cx="3872214" cy="1303750"/>
          </a:xfrm>
          <a:prstGeom prst="rect">
            <a:avLst/>
          </a:prstGeom>
        </p:spPr>
      </p:pic>
      <p:sp>
        <p:nvSpPr>
          <p:cNvPr id="23" name="TextBox 22">
            <a:extLst>
              <a:ext uri="{FF2B5EF4-FFF2-40B4-BE49-F238E27FC236}">
                <a16:creationId xmlns:a16="http://schemas.microsoft.com/office/drawing/2014/main" id="{66BD3773-832F-0B42-8DD0-33D4F371B9AD}"/>
              </a:ext>
            </a:extLst>
          </p:cNvPr>
          <p:cNvSpPr txBox="1"/>
          <p:nvPr/>
        </p:nvSpPr>
        <p:spPr>
          <a:xfrm>
            <a:off x="9181801" y="5123516"/>
            <a:ext cx="2956255" cy="1546577"/>
          </a:xfrm>
          <a:prstGeom prst="rect">
            <a:avLst/>
          </a:prstGeom>
          <a:noFill/>
        </p:spPr>
        <p:txBody>
          <a:bodyPr wrap="square" rtlCol="0">
            <a:spAutoFit/>
          </a:bodyPr>
          <a:lstStyle/>
          <a:p>
            <a:r>
              <a:rPr lang="en-US" sz="1050" b="1" dirty="0">
                <a:solidFill>
                  <a:srgbClr val="47C7BC"/>
                </a:solidFill>
              </a:rPr>
              <a:t>QUB student opportunities </a:t>
            </a:r>
          </a:p>
          <a:p>
            <a:pPr marL="171450" indent="-171450">
              <a:buFont typeface="Arial" panose="020B0604020202020204" pitchFamily="34" charset="0"/>
              <a:buChar char="•"/>
            </a:pPr>
            <a:r>
              <a:rPr lang="en-US" sz="1050" dirty="0"/>
              <a:t>Summer Studentship Projects through the Centre for Dentistry</a:t>
            </a:r>
          </a:p>
          <a:p>
            <a:pPr marL="171450" indent="-171450">
              <a:buFont typeface="Arial" panose="020B0604020202020204" pitchFamily="34" charset="0"/>
              <a:buChar char="•"/>
            </a:pPr>
            <a:r>
              <a:rPr lang="en-US" sz="1050" dirty="0"/>
              <a:t>Meeting Partners on the 15</a:t>
            </a:r>
            <a:r>
              <a:rPr lang="en-US" sz="1050" baseline="30000" dirty="0"/>
              <a:t>th</a:t>
            </a:r>
            <a:r>
              <a:rPr lang="en-US" sz="1050" dirty="0"/>
              <a:t> April in Belfast for combined work on the project</a:t>
            </a:r>
          </a:p>
          <a:p>
            <a:pPr marL="171450" indent="-171450">
              <a:buFont typeface="Arial" panose="020B0604020202020204" pitchFamily="34" charset="0"/>
              <a:buChar char="•"/>
            </a:pPr>
            <a:r>
              <a:rPr lang="en-US" sz="1050" dirty="0"/>
              <a:t>International networking</a:t>
            </a:r>
          </a:p>
          <a:p>
            <a:pPr marL="171450" indent="-171450">
              <a:buFont typeface="Arial" panose="020B0604020202020204" pitchFamily="34" charset="0"/>
              <a:buChar char="•"/>
            </a:pPr>
            <a:r>
              <a:rPr lang="en-US" sz="1050" dirty="0"/>
              <a:t>Opportunities to expand the student team working on the project </a:t>
            </a:r>
          </a:p>
          <a:p>
            <a:pPr marL="171450" indent="-171450">
              <a:buFont typeface="Arial" panose="020B0604020202020204" pitchFamily="34" charset="0"/>
              <a:buChar char="•"/>
            </a:pPr>
            <a:r>
              <a:rPr lang="en-US" sz="1050" dirty="0"/>
              <a:t>Presenting findings at conference proceedings</a:t>
            </a:r>
          </a:p>
        </p:txBody>
      </p:sp>
      <p:pic>
        <p:nvPicPr>
          <p:cNvPr id="24" name="Picture 23">
            <a:extLst>
              <a:ext uri="{FF2B5EF4-FFF2-40B4-BE49-F238E27FC236}">
                <a16:creationId xmlns:a16="http://schemas.microsoft.com/office/drawing/2014/main" id="{728E867E-C6BB-464E-B5C3-1A2E1711A6B0}"/>
              </a:ext>
            </a:extLst>
          </p:cNvPr>
          <p:cNvPicPr>
            <a:picLocks noChangeAspect="1"/>
          </p:cNvPicPr>
          <p:nvPr/>
        </p:nvPicPr>
        <p:blipFill>
          <a:blip r:embed="rId7"/>
          <a:stretch>
            <a:fillRect/>
          </a:stretch>
        </p:blipFill>
        <p:spPr>
          <a:xfrm>
            <a:off x="155861" y="90539"/>
            <a:ext cx="1257300" cy="355600"/>
          </a:xfrm>
          <a:prstGeom prst="rect">
            <a:avLst/>
          </a:prstGeom>
        </p:spPr>
      </p:pic>
      <p:pic>
        <p:nvPicPr>
          <p:cNvPr id="26" name="Picture 25">
            <a:extLst>
              <a:ext uri="{FF2B5EF4-FFF2-40B4-BE49-F238E27FC236}">
                <a16:creationId xmlns:a16="http://schemas.microsoft.com/office/drawing/2014/main" id="{07F6E4CC-B646-9646-A8FB-2DEFC10E3686}"/>
              </a:ext>
            </a:extLst>
          </p:cNvPr>
          <p:cNvPicPr>
            <a:picLocks noChangeAspect="1"/>
          </p:cNvPicPr>
          <p:nvPr/>
        </p:nvPicPr>
        <p:blipFill>
          <a:blip r:embed="rId8"/>
          <a:stretch>
            <a:fillRect/>
          </a:stretch>
        </p:blipFill>
        <p:spPr>
          <a:xfrm>
            <a:off x="10659928" y="90539"/>
            <a:ext cx="1436084" cy="515517"/>
          </a:xfrm>
          <a:prstGeom prst="rect">
            <a:avLst/>
          </a:prstGeom>
        </p:spPr>
      </p:pic>
    </p:spTree>
    <p:extLst>
      <p:ext uri="{BB962C8B-B14F-4D97-AF65-F5344CB8AC3E}">
        <p14:creationId xmlns:p14="http://schemas.microsoft.com/office/powerpoint/2010/main" val="88106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691</Words>
  <Application>Microsoft Macintosh PowerPoint</Application>
  <PresentationFormat>Widescreen</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SymbolMT</vt:lpstr>
      <vt:lpstr>Office Theme</vt:lpstr>
      <vt:lpstr>EDEMTET – E-Campus for Dental Education supporting Multi-Disciplinary Team-based learning and Evidence Based Treatment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EDEMTET – E-Campus for Dental Education supporting Multi-Disciplinary Team-based learning and Evidence Based Treatment planning</dc:title>
  <dc:creator>Maeve McAllister</dc:creator>
  <cp:lastModifiedBy>Maeve McAllister</cp:lastModifiedBy>
  <cp:revision>2</cp:revision>
  <dcterms:created xsi:type="dcterms:W3CDTF">2022-03-14T20:05:33Z</dcterms:created>
  <dcterms:modified xsi:type="dcterms:W3CDTF">2022-03-18T07:46:27Z</dcterms:modified>
</cp:coreProperties>
</file>