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3716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789F"/>
    <a:srgbClr val="40C4F4"/>
    <a:srgbClr val="C89800"/>
    <a:srgbClr val="FFD040"/>
    <a:srgbClr val="BC0004"/>
    <a:srgbClr val="FF4045"/>
    <a:srgbClr val="E8CB20"/>
    <a:srgbClr val="EC767F"/>
    <a:srgbClr val="8B0604"/>
    <a:srgbClr val="E7D1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2"/>
    <p:restoredTop sz="94694"/>
  </p:normalViewPr>
  <p:slideViewPr>
    <p:cSldViewPr snapToGrid="0" snapToObjects="1">
      <p:cViewPr>
        <p:scale>
          <a:sx n="90" d="100"/>
          <a:sy n="90" d="100"/>
        </p:scale>
        <p:origin x="1632" y="-4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B0BA-AC45-7947-9EB7-B4D5A4176494}" type="datetimeFigureOut">
              <a:rPr lang="en-US" smtClean="0"/>
              <a:t>3/21/22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F2B8F-57F0-F04E-A49F-ABB6EB148E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4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F2B8F-57F0-F04E-A49F-ABB6EB148E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4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992968"/>
            <a:ext cx="11658600" cy="636693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605435"/>
            <a:ext cx="10287000" cy="441536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6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9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73667"/>
            <a:ext cx="2957513" cy="1549823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73667"/>
            <a:ext cx="8701088" cy="1549823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51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559305"/>
            <a:ext cx="11830050" cy="7607299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2238572"/>
            <a:ext cx="11830050" cy="4000499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65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868333"/>
            <a:ext cx="5829300" cy="116035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868333"/>
            <a:ext cx="5829300" cy="116035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3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73671"/>
            <a:ext cx="11830050" cy="353483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483101"/>
            <a:ext cx="5802510" cy="219709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680200"/>
            <a:ext cx="5802510" cy="98255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483101"/>
            <a:ext cx="5831087" cy="219709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680200"/>
            <a:ext cx="5831087" cy="982556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3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11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7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19200"/>
            <a:ext cx="4423767" cy="42672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633138"/>
            <a:ext cx="6943725" cy="12996333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486400"/>
            <a:ext cx="4423767" cy="1016423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5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19200"/>
            <a:ext cx="4423767" cy="42672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633138"/>
            <a:ext cx="6943725" cy="12996333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486400"/>
            <a:ext cx="4423767" cy="10164235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72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73671"/>
            <a:ext cx="11830050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868333"/>
            <a:ext cx="11830050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6950271"/>
            <a:ext cx="30861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F0F1A-D03C-6947-8C4A-A57A7DABF7DC}" type="datetimeFigureOut">
              <a:rPr lang="en-US" smtClean="0"/>
              <a:t>3/21/22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6950271"/>
            <a:ext cx="462915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6950271"/>
            <a:ext cx="30861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2F8CD-8FC6-ED45-AC3C-6F03920EB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2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34" Type="http://schemas.openxmlformats.org/officeDocument/2006/relationships/image" Target="../media/image2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microsoft.com/office/2007/relationships/hdphoto" Target="../media/hdphoto2.wdp"/><Relationship Id="rId33" Type="http://schemas.openxmlformats.org/officeDocument/2006/relationships/image" Target="../media/image28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1.png"/><Relationship Id="rId32" Type="http://schemas.openxmlformats.org/officeDocument/2006/relationships/image" Target="../media/image27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microsoft.com/office/2007/relationships/hdphoto" Target="../media/hdphoto1.wdp"/><Relationship Id="rId28" Type="http://schemas.openxmlformats.org/officeDocument/2006/relationships/image" Target="../media/image2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6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microsoft.com/office/2007/relationships/hdphoto" Target="../media/hdphoto3.wdp"/><Relationship Id="rId30" Type="http://schemas.openxmlformats.org/officeDocument/2006/relationships/image" Target="../media/image25.jpe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61A3728E-6780-834B-B84D-F37D5456E475}"/>
              </a:ext>
            </a:extLst>
          </p:cNvPr>
          <p:cNvSpPr/>
          <p:nvPr/>
        </p:nvSpPr>
        <p:spPr>
          <a:xfrm>
            <a:off x="3522" y="-171667"/>
            <a:ext cx="13716000" cy="18645210"/>
          </a:xfrm>
          <a:prstGeom prst="rect">
            <a:avLst/>
          </a:prstGeom>
          <a:gradFill>
            <a:gsLst>
              <a:gs pos="100000">
                <a:schemeClr val="bg1"/>
              </a:gs>
              <a:gs pos="0">
                <a:schemeClr val="bg1">
                  <a:lumMod val="85000"/>
                </a:schemeClr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72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D2C7C95-021C-4E4F-8EDF-A4DCB1970848}"/>
              </a:ext>
            </a:extLst>
          </p:cNvPr>
          <p:cNvSpPr txBox="1"/>
          <p:nvPr/>
        </p:nvSpPr>
        <p:spPr>
          <a:xfrm>
            <a:off x="293314" y="14803619"/>
            <a:ext cx="131462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References: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1. RPS joins forces with FIP in climate fight. Available: https://www.rpharms.com/about-us/news/details/RPS-joins-forces-with-FIP-in-climate-fight (accessed 30th January 2022). 2. Greener NHS. National ambition. Health and climate change. Available https://www.england.nhs.uk/greenernhs/ national-ambition/national-commitments/ (accessed 30th January 2022). 3. Iqbal </a:t>
            </a:r>
            <a:r>
              <a:rPr lang="en-US" sz="1600" i="1" dirty="0">
                <a:solidFill>
                  <a:schemeClr val="accent1">
                    <a:lumMod val="75000"/>
                  </a:schemeClr>
                </a:solidFill>
              </a:rPr>
              <a:t>et al.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2021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n-US" sz="1600" i="1" dirty="0">
                <a:solidFill>
                  <a:schemeClr val="accent1">
                    <a:lumMod val="75000"/>
                  </a:schemeClr>
                </a:solidFill>
              </a:rPr>
              <a:t>J. Pharm. Pol. Pract.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14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: 112.</a:t>
            </a:r>
          </a:p>
          <a:p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Acknowledgements: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The authors would like to acknowledge Dr Laura Steele (Queen’s Management School) who guided our work.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6271663-F023-304B-BB57-E1D9C2ED8E6E}"/>
              </a:ext>
            </a:extLst>
          </p:cNvPr>
          <p:cNvSpPr txBox="1"/>
          <p:nvPr/>
        </p:nvSpPr>
        <p:spPr>
          <a:xfrm>
            <a:off x="4760231" y="146891"/>
            <a:ext cx="86921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00" b="1" dirty="0">
                <a:solidFill>
                  <a:schemeClr val="accent1">
                    <a:lumMod val="50000"/>
                  </a:schemeClr>
                </a:solidFill>
                <a:latin typeface="Brandon Text Regular" panose="020B0503020203060203" pitchFamily="34" charset="0"/>
              </a:rPr>
              <a:t>The School of Pharmacy’s Approach to Embedding UN Sustainable Development Goals within Taught Programmes</a:t>
            </a:r>
          </a:p>
          <a:p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E220C559-DCEA-194C-86B6-25EFDDD484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62" y="16047869"/>
            <a:ext cx="1080000" cy="1065256"/>
          </a:xfrm>
          <a:prstGeom prst="rect">
            <a:avLst/>
          </a:prstGeom>
        </p:spPr>
      </p:pic>
      <p:pic>
        <p:nvPicPr>
          <p:cNvPr id="52" name="Picture 51" descr="Icon&#10;&#10;Description automatically generated">
            <a:extLst>
              <a:ext uri="{FF2B5EF4-FFF2-40B4-BE49-F238E27FC236}">
                <a16:creationId xmlns:a16="http://schemas.microsoft.com/office/drawing/2014/main" id="{2B0F0C21-7DBA-F44D-A52B-14377CBFA8E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581" y="16051094"/>
            <a:ext cx="1080000" cy="1074210"/>
          </a:xfrm>
          <a:prstGeom prst="rect">
            <a:avLst/>
          </a:prstGeom>
        </p:spPr>
      </p:pic>
      <p:pic>
        <p:nvPicPr>
          <p:cNvPr id="54" name="Picture 53" descr="A picture containing icon&#10;&#10;Description automatically generated">
            <a:extLst>
              <a:ext uri="{FF2B5EF4-FFF2-40B4-BE49-F238E27FC236}">
                <a16:creationId xmlns:a16="http://schemas.microsoft.com/office/drawing/2014/main" id="{DE455545-6697-8E4F-9742-6219228A127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2300" y="16033125"/>
            <a:ext cx="1080000" cy="1080000"/>
          </a:xfrm>
          <a:prstGeom prst="rect">
            <a:avLst/>
          </a:prstGeom>
        </p:spPr>
      </p:pic>
      <p:pic>
        <p:nvPicPr>
          <p:cNvPr id="55" name="Picture 54" descr="Shape&#10;&#10;Description automatically generated with low confidence">
            <a:extLst>
              <a:ext uri="{FF2B5EF4-FFF2-40B4-BE49-F238E27FC236}">
                <a16:creationId xmlns:a16="http://schemas.microsoft.com/office/drawing/2014/main" id="{C1DBB12A-EEFF-E145-99E5-3FD76BD53D1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457" y="16035692"/>
            <a:ext cx="1080000" cy="1080000"/>
          </a:xfrm>
          <a:prstGeom prst="rect">
            <a:avLst/>
          </a:prstGeom>
        </p:spPr>
      </p:pic>
      <p:pic>
        <p:nvPicPr>
          <p:cNvPr id="61" name="Picture 60" descr="Shape&#10;&#10;Description automatically generated with medium confidence">
            <a:extLst>
              <a:ext uri="{FF2B5EF4-FFF2-40B4-BE49-F238E27FC236}">
                <a16:creationId xmlns:a16="http://schemas.microsoft.com/office/drawing/2014/main" id="{716A4669-1A81-2F4B-A882-FCAAB04096D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4616" y="16038259"/>
            <a:ext cx="1080000" cy="1080000"/>
          </a:xfrm>
          <a:prstGeom prst="rect">
            <a:avLst/>
          </a:prstGeom>
        </p:spPr>
      </p:pic>
      <p:pic>
        <p:nvPicPr>
          <p:cNvPr id="62" name="Picture 61" descr="Icon&#10;&#10;Description automatically generated">
            <a:extLst>
              <a:ext uri="{FF2B5EF4-FFF2-40B4-BE49-F238E27FC236}">
                <a16:creationId xmlns:a16="http://schemas.microsoft.com/office/drawing/2014/main" id="{A2503EB6-1097-6C49-BDD2-AA160016D79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895" y="16040826"/>
            <a:ext cx="1080000" cy="1080000"/>
          </a:xfrm>
          <a:prstGeom prst="rect">
            <a:avLst/>
          </a:prstGeom>
        </p:spPr>
      </p:pic>
      <p:pic>
        <p:nvPicPr>
          <p:cNvPr id="63" name="Picture 62" descr="Icon&#10;&#10;Description automatically generated">
            <a:extLst>
              <a:ext uri="{FF2B5EF4-FFF2-40B4-BE49-F238E27FC236}">
                <a16:creationId xmlns:a16="http://schemas.microsoft.com/office/drawing/2014/main" id="{9829B739-5A22-BD49-A126-506EE996C49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7176" y="16043393"/>
            <a:ext cx="1080000" cy="1080000"/>
          </a:xfrm>
          <a:prstGeom prst="rect">
            <a:avLst/>
          </a:prstGeom>
        </p:spPr>
      </p:pic>
      <p:pic>
        <p:nvPicPr>
          <p:cNvPr id="64" name="Picture 63" descr="Icon&#10;&#10;Description automatically generated with medium confidence">
            <a:extLst>
              <a:ext uri="{FF2B5EF4-FFF2-40B4-BE49-F238E27FC236}">
                <a16:creationId xmlns:a16="http://schemas.microsoft.com/office/drawing/2014/main" id="{DBC97693-F85C-B54A-B5B7-DE43D0D3D8A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738" y="16045960"/>
            <a:ext cx="1080000" cy="1080000"/>
          </a:xfrm>
          <a:prstGeom prst="rect">
            <a:avLst/>
          </a:prstGeom>
        </p:spPr>
      </p:pic>
      <p:pic>
        <p:nvPicPr>
          <p:cNvPr id="65" name="Picture 6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72BE9D8-ADE7-F947-9AFB-A394FCE61E7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019" y="16048527"/>
            <a:ext cx="1080000" cy="1080000"/>
          </a:xfrm>
          <a:prstGeom prst="rect">
            <a:avLst/>
          </a:prstGeom>
        </p:spPr>
      </p:pic>
      <p:pic>
        <p:nvPicPr>
          <p:cNvPr id="66" name="Picture 65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2C4EFFBF-4FDC-2942-BBAB-F0395B92732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478" y="17232195"/>
            <a:ext cx="1080000" cy="1080000"/>
          </a:xfrm>
          <a:prstGeom prst="rect">
            <a:avLst/>
          </a:prstGeom>
        </p:spPr>
      </p:pic>
      <p:pic>
        <p:nvPicPr>
          <p:cNvPr id="67" name="Picture 66" descr="A picture containing text&#10;&#10;Description automatically generated">
            <a:extLst>
              <a:ext uri="{FF2B5EF4-FFF2-40B4-BE49-F238E27FC236}">
                <a16:creationId xmlns:a16="http://schemas.microsoft.com/office/drawing/2014/main" id="{91E3000A-5AA5-CD44-9860-F055018E5B8D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747" y="17233752"/>
            <a:ext cx="1080000" cy="1080000"/>
          </a:xfrm>
          <a:prstGeom prst="rect">
            <a:avLst/>
          </a:prstGeom>
        </p:spPr>
      </p:pic>
      <p:pic>
        <p:nvPicPr>
          <p:cNvPr id="68" name="Picture 67" descr="Table&#10;&#10;Description automatically generated">
            <a:extLst>
              <a:ext uri="{FF2B5EF4-FFF2-40B4-BE49-F238E27FC236}">
                <a16:creationId xmlns:a16="http://schemas.microsoft.com/office/drawing/2014/main" id="{CCA621F7-FB1E-8245-AA88-A350CFC7B49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514" y="17242064"/>
            <a:ext cx="1080000" cy="1080000"/>
          </a:xfrm>
          <a:prstGeom prst="rect">
            <a:avLst/>
          </a:prstGeom>
        </p:spPr>
      </p:pic>
      <p:pic>
        <p:nvPicPr>
          <p:cNvPr id="69" name="Picture 68" descr="Icon&#10;&#10;Description automatically generated">
            <a:extLst>
              <a:ext uri="{FF2B5EF4-FFF2-40B4-BE49-F238E27FC236}">
                <a16:creationId xmlns:a16="http://schemas.microsoft.com/office/drawing/2014/main" id="{400C0EFD-0541-0843-A9C3-E2B0899A678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97" y="17225210"/>
            <a:ext cx="1080000" cy="1080000"/>
          </a:xfrm>
          <a:prstGeom prst="rect">
            <a:avLst/>
          </a:prstGeom>
        </p:spPr>
      </p:pic>
      <p:pic>
        <p:nvPicPr>
          <p:cNvPr id="70" name="Picture 69" descr="Icon&#10;&#10;Description automatically generated with low confidence">
            <a:extLst>
              <a:ext uri="{FF2B5EF4-FFF2-40B4-BE49-F238E27FC236}">
                <a16:creationId xmlns:a16="http://schemas.microsoft.com/office/drawing/2014/main" id="{9460CE7A-C8B5-644D-A66F-3AEE23E7A91B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279" y="17244092"/>
            <a:ext cx="1080000" cy="1099738"/>
          </a:xfrm>
          <a:prstGeom prst="rect">
            <a:avLst/>
          </a:prstGeom>
        </p:spPr>
      </p:pic>
      <p:pic>
        <p:nvPicPr>
          <p:cNvPr id="71" name="Picture 70" descr="Graphical user interface, application, icon&#10;&#10;Description automatically generated">
            <a:extLst>
              <a:ext uri="{FF2B5EF4-FFF2-40B4-BE49-F238E27FC236}">
                <a16:creationId xmlns:a16="http://schemas.microsoft.com/office/drawing/2014/main" id="{B23C4443-E46A-754B-B4B4-9B5861C106DF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928" y="17244092"/>
            <a:ext cx="1080000" cy="1099738"/>
          </a:xfrm>
          <a:prstGeom prst="rect">
            <a:avLst/>
          </a:prstGeom>
        </p:spPr>
      </p:pic>
      <p:pic>
        <p:nvPicPr>
          <p:cNvPr id="72" name="Picture 71" descr="Text&#10;&#10;Description automatically generated">
            <a:extLst>
              <a:ext uri="{FF2B5EF4-FFF2-40B4-BE49-F238E27FC236}">
                <a16:creationId xmlns:a16="http://schemas.microsoft.com/office/drawing/2014/main" id="{DE2E8167-D4BA-2542-9AFB-D5FC21A25AC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5531" y="17242064"/>
            <a:ext cx="1080000" cy="1080000"/>
          </a:xfrm>
          <a:prstGeom prst="rect">
            <a:avLst/>
          </a:prstGeom>
        </p:spPr>
      </p:pic>
      <p:pic>
        <p:nvPicPr>
          <p:cNvPr id="73" name="Picture 72" descr="Icon&#10;&#10;Description automatically generated">
            <a:extLst>
              <a:ext uri="{FF2B5EF4-FFF2-40B4-BE49-F238E27FC236}">
                <a16:creationId xmlns:a16="http://schemas.microsoft.com/office/drawing/2014/main" id="{00204777-564B-944C-BF24-9E2309064046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895" y="17244092"/>
            <a:ext cx="1080000" cy="1080000"/>
          </a:xfrm>
          <a:prstGeom prst="rect">
            <a:avLst/>
          </a:prstGeom>
        </p:spPr>
      </p:pic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99A8B10-7F30-D34D-BF77-CB5A6F3B4817}"/>
              </a:ext>
            </a:extLst>
          </p:cNvPr>
          <p:cNvCxnSpPr>
            <a:cxnSpLocks/>
          </p:cNvCxnSpPr>
          <p:nvPr/>
        </p:nvCxnSpPr>
        <p:spPr>
          <a:xfrm flipV="1">
            <a:off x="332191" y="15842698"/>
            <a:ext cx="13090495" cy="58832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E7AABE67-94E9-044E-B42B-151DD359C8F4}"/>
              </a:ext>
            </a:extLst>
          </p:cNvPr>
          <p:cNvCxnSpPr/>
          <p:nvPr/>
        </p:nvCxnSpPr>
        <p:spPr>
          <a:xfrm>
            <a:off x="510207" y="2306102"/>
            <a:ext cx="13050758" cy="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9D9C850D-CDB4-CA47-8556-717665011BE3}"/>
              </a:ext>
            </a:extLst>
          </p:cNvPr>
          <p:cNvCxnSpPr/>
          <p:nvPr/>
        </p:nvCxnSpPr>
        <p:spPr>
          <a:xfrm>
            <a:off x="371928" y="14714534"/>
            <a:ext cx="13050758" cy="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6F5C843B-27C7-974A-8443-AB9FD664D658}"/>
              </a:ext>
            </a:extLst>
          </p:cNvPr>
          <p:cNvGrpSpPr/>
          <p:nvPr/>
        </p:nvGrpSpPr>
        <p:grpSpPr>
          <a:xfrm>
            <a:off x="12877312" y="2649432"/>
            <a:ext cx="681917" cy="923330"/>
            <a:chOff x="6277283" y="1866986"/>
            <a:chExt cx="427268" cy="578530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81ECE69-1EDB-514F-84BC-2249C607DFA3}"/>
                </a:ext>
              </a:extLst>
            </p:cNvPr>
            <p:cNvSpPr/>
            <p:nvPr/>
          </p:nvSpPr>
          <p:spPr>
            <a:xfrm>
              <a:off x="6325264" y="1963328"/>
              <a:ext cx="325615" cy="390492"/>
            </a:xfrm>
            <a:prstGeom prst="rect">
              <a:avLst/>
            </a:prstGeom>
            <a:solidFill>
              <a:srgbClr val="FF0007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 dirty="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E6370228-04D3-E449-8CBA-E35A396DF0AE}"/>
                </a:ext>
              </a:extLst>
            </p:cNvPr>
            <p:cNvSpPr/>
            <p:nvPr/>
          </p:nvSpPr>
          <p:spPr>
            <a:xfrm>
              <a:off x="6277283" y="1866986"/>
              <a:ext cx="427268" cy="57853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182880" tIns="91440" rIns="182880" bIns="91440">
              <a:spAutoFit/>
            </a:bodyPr>
            <a:lstStyle/>
            <a:p>
              <a:pPr algn="ctr"/>
              <a:r>
                <a:rPr lang="en-GB" sz="4800" b="1" dirty="0">
                  <a:ln w="10160">
                    <a:solidFill>
                      <a:srgbClr val="BC0004"/>
                    </a:solidFill>
                    <a:prstDash val="solid"/>
                  </a:ln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C4D86C3-13B6-9640-8648-D49B099A42AE}"/>
              </a:ext>
            </a:extLst>
          </p:cNvPr>
          <p:cNvGrpSpPr/>
          <p:nvPr/>
        </p:nvGrpSpPr>
        <p:grpSpPr>
          <a:xfrm>
            <a:off x="505367" y="2836148"/>
            <a:ext cx="6763172" cy="10864593"/>
            <a:chOff x="198824" y="1884634"/>
            <a:chExt cx="3695142" cy="5936003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D95CA4A-EED1-C748-B2B8-AC4427629C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2082" y="1884634"/>
              <a:ext cx="1522277" cy="1522278"/>
            </a:xfrm>
            <a:prstGeom prst="ellipse">
              <a:avLst/>
            </a:prstGeom>
            <a:gradFill flip="none" rotWithShape="1">
              <a:gsLst>
                <a:gs pos="100000">
                  <a:srgbClr val="EC767F"/>
                </a:gs>
                <a:gs pos="0">
                  <a:srgbClr val="DE070A"/>
                </a:gs>
              </a:gsLst>
              <a:lin ang="0" scaled="1"/>
              <a:tileRect/>
            </a:gradFill>
            <a:ln>
              <a:solidFill>
                <a:srgbClr val="A3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2DA6C41-4117-FF4F-8A87-3D6635C63A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45351" y="2325415"/>
              <a:ext cx="1522277" cy="1522278"/>
            </a:xfrm>
            <a:prstGeom prst="ellipse">
              <a:avLst/>
            </a:prstGeom>
            <a:gradFill flip="none" rotWithShape="1">
              <a:gsLst>
                <a:gs pos="100000">
                  <a:srgbClr val="FFC000"/>
                </a:gs>
                <a:gs pos="0">
                  <a:srgbClr val="C78035"/>
                </a:gs>
              </a:gsLst>
              <a:lin ang="0" scaled="1"/>
              <a:tileRect/>
            </a:gra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21E3C4A-8DB5-7D4C-80EF-EB9DB84BEDE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71689" y="3418790"/>
              <a:ext cx="1522277" cy="1522278"/>
            </a:xfrm>
            <a:prstGeom prst="ellipse">
              <a:avLst/>
            </a:prstGeom>
            <a:gradFill flip="none" rotWithShape="1">
              <a:gsLst>
                <a:gs pos="100000">
                  <a:srgbClr val="E7D18D"/>
                </a:gs>
                <a:gs pos="0">
                  <a:srgbClr val="D2B85A"/>
                </a:gs>
              </a:gsLst>
              <a:lin ang="0" scaled="1"/>
              <a:tileRect/>
            </a:gra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A75C200-EA87-DD4C-80D5-00842679D6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47685" y="4797011"/>
              <a:ext cx="1522277" cy="1522278"/>
            </a:xfrm>
            <a:prstGeom prst="ellipse">
              <a:avLst/>
            </a:prstGeom>
            <a:gradFill flip="none" rotWithShape="1">
              <a:gsLst>
                <a:gs pos="100000">
                  <a:srgbClr val="A3E95B"/>
                </a:gs>
                <a:gs pos="0">
                  <a:srgbClr val="6F9E3E"/>
                </a:gs>
              </a:gsLst>
              <a:lin ang="0" scaled="1"/>
              <a:tileRect/>
            </a:gra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257C1DD-5976-D641-928F-D7B3F28DF2E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59524" y="5888699"/>
              <a:ext cx="1522277" cy="1522278"/>
            </a:xfrm>
            <a:prstGeom prst="ellipse">
              <a:avLst/>
            </a:prstGeom>
            <a:gradFill flip="none" rotWithShape="1">
              <a:gsLst>
                <a:gs pos="100000">
                  <a:srgbClr val="00B6FB"/>
                </a:gs>
                <a:gs pos="0">
                  <a:srgbClr val="0075A4"/>
                </a:gs>
              </a:gsLst>
              <a:lin ang="0" scaled="1"/>
              <a:tileRect/>
            </a:gra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73593DE-B03B-794C-96AC-2A0C40A4FC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9571" y="6298359"/>
              <a:ext cx="1522277" cy="1522278"/>
            </a:xfrm>
            <a:prstGeom prst="ellipse">
              <a:avLst/>
            </a:prstGeom>
            <a:gradFill flip="none" rotWithShape="1">
              <a:gsLst>
                <a:gs pos="100000">
                  <a:srgbClr val="A64CF3"/>
                </a:gs>
                <a:gs pos="0">
                  <a:srgbClr val="672F94"/>
                </a:gs>
              </a:gsLst>
              <a:lin ang="0" scaled="1"/>
              <a:tileRect/>
            </a:gradFill>
            <a:ln>
              <a:solidFill>
                <a:srgbClr val="5E2A8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5E09E9F-7DFE-BE44-BD83-FCBDB89AEE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5502" y="3503939"/>
              <a:ext cx="5208" cy="53625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13764C1-8E4C-1C49-8389-F21FC21C17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07348" y="3757028"/>
              <a:ext cx="310537" cy="44140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81E299A-6B9C-EF41-85F5-5920EE7FF8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02319" y="4446702"/>
              <a:ext cx="512039" cy="16606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277DBD2-F1E9-C642-BB48-50B1FB9369DE}"/>
                </a:ext>
              </a:extLst>
            </p:cNvPr>
            <p:cNvCxnSpPr>
              <a:cxnSpLocks/>
            </p:cNvCxnSpPr>
            <p:nvPr/>
          </p:nvCxnSpPr>
          <p:spPr>
            <a:xfrm>
              <a:off x="1801756" y="5123624"/>
              <a:ext cx="512039" cy="166067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823761AA-BC1F-1E41-84F0-84640730CF35}"/>
                </a:ext>
              </a:extLst>
            </p:cNvPr>
            <p:cNvCxnSpPr>
              <a:cxnSpLocks/>
            </p:cNvCxnSpPr>
            <p:nvPr/>
          </p:nvCxnSpPr>
          <p:spPr>
            <a:xfrm>
              <a:off x="1507347" y="5534360"/>
              <a:ext cx="304455" cy="43938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00CF195-87EA-CE45-BD71-E4B713F7FE24}"/>
                </a:ext>
              </a:extLst>
            </p:cNvPr>
            <p:cNvCxnSpPr>
              <a:cxnSpLocks/>
              <a:endCxn id="15" idx="0"/>
            </p:cNvCxnSpPr>
            <p:nvPr/>
          </p:nvCxnSpPr>
          <p:spPr>
            <a:xfrm>
              <a:off x="1015502" y="5690542"/>
              <a:ext cx="0" cy="54214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079E2F5F-7B7B-5348-8CE5-CB0CFC0C1FAD}"/>
                </a:ext>
              </a:extLst>
            </p:cNvPr>
            <p:cNvSpPr/>
            <p:nvPr/>
          </p:nvSpPr>
          <p:spPr>
            <a:xfrm>
              <a:off x="419866" y="4265040"/>
              <a:ext cx="1225644" cy="12030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E876F747-6D2B-C641-8EAE-B62834FEF239}"/>
                </a:ext>
              </a:extLst>
            </p:cNvPr>
            <p:cNvGrpSpPr/>
            <p:nvPr/>
          </p:nvGrpSpPr>
          <p:grpSpPr>
            <a:xfrm>
              <a:off x="198824" y="4033044"/>
              <a:ext cx="1660666" cy="1660667"/>
              <a:chOff x="4811124" y="5549315"/>
              <a:chExt cx="1728000" cy="1728000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F78132C7-4C6F-1044-84D7-31374CF529EF}"/>
                  </a:ext>
                </a:extLst>
              </p:cNvPr>
              <p:cNvGrpSpPr/>
              <p:nvPr/>
            </p:nvGrpSpPr>
            <p:grpSpPr>
              <a:xfrm>
                <a:off x="4811124" y="5549315"/>
                <a:ext cx="1728000" cy="1728000"/>
                <a:chOff x="4866462" y="5546562"/>
                <a:chExt cx="1728000" cy="1728000"/>
              </a:xfrm>
            </p:grpSpPr>
            <p:pic>
              <p:nvPicPr>
                <p:cNvPr id="1034" name="Picture 10">
                  <a:extLst>
                    <a:ext uri="{FF2B5EF4-FFF2-40B4-BE49-F238E27FC236}">
                      <a16:creationId xmlns:a16="http://schemas.microsoft.com/office/drawing/2014/main" id="{E8CBC3D1-675D-2848-AAED-9B5142B2C2C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0364" y="5861721"/>
                  <a:ext cx="1092016" cy="109201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36" name="Picture 12">
                  <a:extLst>
                    <a:ext uri="{FF2B5EF4-FFF2-40B4-BE49-F238E27FC236}">
                      <a16:creationId xmlns:a16="http://schemas.microsoft.com/office/drawing/2014/main" id="{5C32DA70-65B1-4248-AA97-D8B4F24655B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2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1874" t="86621" r="76293" b="572"/>
                <a:stretch/>
              </p:blipFill>
              <p:spPr bwMode="auto">
                <a:xfrm>
                  <a:off x="5488323" y="6199736"/>
                  <a:ext cx="484184" cy="407569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6" name="Doughnut 25">
                  <a:extLst>
                    <a:ext uri="{FF2B5EF4-FFF2-40B4-BE49-F238E27FC236}">
                      <a16:creationId xmlns:a16="http://schemas.microsoft.com/office/drawing/2014/main" id="{9C00C608-E6C7-BC4B-A96A-76CF12AE4A6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866462" y="5546562"/>
                  <a:ext cx="1728000" cy="1728000"/>
                </a:xfrm>
                <a:prstGeom prst="donut">
                  <a:avLst>
                    <a:gd name="adj" fmla="val 15243"/>
                  </a:avLst>
                </a:prstGeom>
                <a:gradFill>
                  <a:gsLst>
                    <a:gs pos="100000">
                      <a:schemeClr val="accent1">
                        <a:lumMod val="5000"/>
                        <a:lumOff val="95000"/>
                      </a:schemeClr>
                    </a:gs>
                    <a:gs pos="0">
                      <a:schemeClr val="bg1">
                        <a:lumMod val="75000"/>
                      </a:schemeClr>
                    </a:gs>
                  </a:gsLst>
                  <a:lin ang="2700000" scaled="1"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720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F5398057-D4FE-ED4C-8D6B-F94C4EF6FC3A}"/>
                  </a:ext>
                </a:extLst>
              </p:cNvPr>
              <p:cNvGrpSpPr/>
              <p:nvPr/>
            </p:nvGrpSpPr>
            <p:grpSpPr>
              <a:xfrm>
                <a:off x="4953924" y="5694372"/>
                <a:ext cx="1442399" cy="1542627"/>
                <a:chOff x="4931423" y="1663979"/>
                <a:chExt cx="1442399" cy="1542627"/>
              </a:xfrm>
            </p:grpSpPr>
            <p:pic>
              <p:nvPicPr>
                <p:cNvPr id="24" name="Picture 2">
                  <a:extLst>
                    <a:ext uri="{FF2B5EF4-FFF2-40B4-BE49-F238E27FC236}">
                      <a16:creationId xmlns:a16="http://schemas.microsoft.com/office/drawing/2014/main" id="{9A63A3EB-D42E-024D-936D-18BCD36DB93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2">
                  <a:extLst>
                    <a:ext uri="{BEBA8EAE-BF5A-486C-A8C5-ECC9F3942E4B}">
                      <a14:imgProps xmlns:a14="http://schemas.microsoft.com/office/drawing/2010/main">
                        <a14:imgLayer r:embed="rId23">
                          <a14:imgEffect>
                            <a14:backgroundRemoval t="10000" b="90000" l="10000" r="9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2633" y="3016051"/>
                  <a:ext cx="190555" cy="19055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28" name="Picture 4">
                  <a:extLst>
                    <a:ext uri="{FF2B5EF4-FFF2-40B4-BE49-F238E27FC236}">
                      <a16:creationId xmlns:a16="http://schemas.microsoft.com/office/drawing/2014/main" id="{26CF4705-9934-694C-8344-B931426FBFC2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4">
                  <a:extLst>
                    <a:ext uri="{BEBA8EAE-BF5A-486C-A8C5-ECC9F3942E4B}">
                      <a14:imgProps xmlns:a14="http://schemas.microsoft.com/office/drawing/2010/main">
                        <a14:imgLayer r:embed="rId25">
                          <a14:imgEffect>
                            <a14:backgroundRemoval t="8889" b="89778" l="6222" r="92889">
                              <a14:foregroundMark x1="6878" y1="68950" x2="5333" y2="74667"/>
                              <a14:foregroundMark x1="8685" y1="62265" x2="7487" y2="66698"/>
                              <a14:foregroundMark x1="14292" y1="88318" x2="14583" y2="88761"/>
                              <a14:foregroundMark x1="5333" y1="74667" x2="13750" y2="87492"/>
                              <a14:foregroundMark x1="16295" y1="89061" x2="31556" y2="90667"/>
                              <a14:foregroundMark x1="14932" y1="88917" x2="15879" y2="89017"/>
                              <a14:foregroundMark x1="31556" y1="90667" x2="65129" y2="64585"/>
                              <a14:foregroundMark x1="91136" y1="39314" x2="94222" y2="34222"/>
                              <a14:foregroundMark x1="94042" y1="32889" x2="92321" y2="20151"/>
                              <a14:foregroundMark x1="89482" y1="16252" x2="77333" y2="8889"/>
                              <a14:foregroundMark x1="77333" y1="8889" x2="50669" y2="21460"/>
                              <a14:foregroundMark x1="10222" y1="60889" x2="10667" y2="78222"/>
                              <a14:foregroundMark x1="19262" y1="84401" x2="24889" y2="88444"/>
                              <a14:foregroundMark x1="18394" y1="83777" x2="18957" y2="84182"/>
                              <a14:foregroundMark x1="16766" y1="82606" x2="17613" y2="83215"/>
                              <a14:foregroundMark x1="10667" y1="78222" x2="16765" y2="82605"/>
                              <a14:foregroundMark x1="24889" y1="88444" x2="41778" y2="84000"/>
                              <a14:foregroundMark x1="41778" y1="84000" x2="53333" y2="71556"/>
                              <a14:foregroundMark x1="53333" y1="71556" x2="51111" y2="52889"/>
                              <a14:foregroundMark x1="51111" y1="52889" x2="36889" y2="37778"/>
                              <a14:foregroundMark x1="36444" y1="41333" x2="21778" y2="51556"/>
                              <a14:foregroundMark x1="21778" y1="51556" x2="11556" y2="65333"/>
                              <a14:foregroundMark x1="11556" y1="65333" x2="16444" y2="81333"/>
                              <a14:foregroundMark x1="16444" y1="81333" x2="32889" y2="84000"/>
                              <a14:foregroundMark x1="32889" y1="84000" x2="48444" y2="75556"/>
                              <a14:foregroundMark x1="48444" y1="75556" x2="51111" y2="58222"/>
                              <a14:foregroundMark x1="51111" y1="58222" x2="37778" y2="41333"/>
                              <a14:foregroundMark x1="34667" y1="46222" x2="20000" y2="55556"/>
                              <a14:foregroundMark x1="20000" y1="55556" x2="18222" y2="73333"/>
                              <a14:foregroundMark x1="18222" y1="73333" x2="37778" y2="56444"/>
                              <a14:foregroundMark x1="37778" y1="56444" x2="32000" y2="73778"/>
                              <a14:foregroundMark x1="32000" y1="73778" x2="29333" y2="74222"/>
                              <a14:foregroundMark x1="92308" y1="32889" x2="93333" y2="24889"/>
                              <a14:foregroundMark x1="91521" y1="39025" x2="92137" y2="34222"/>
                              <a14:foregroundMark x1="93333" y1="24889" x2="92379" y2="20117"/>
                              <a14:foregroundMark x1="6222" y1="76444" x2="7111" y2="66667"/>
                              <a14:backgroundMark x1="64000" y1="67111" x2="84889" y2="50667"/>
                              <a14:backgroundMark x1="86667" y1="48444" x2="89778" y2="46222"/>
                              <a14:backgroundMark x1="87556" y1="46667" x2="88444" y2="47111"/>
                              <a14:backgroundMark x1="87556" y1="48000" x2="88889" y2="46222"/>
                              <a14:backgroundMark x1="8444" y1="58222" x2="51111" y2="20444"/>
                              <a14:backgroundMark x1="90667" y1="15556" x2="93333" y2="19556"/>
                              <a14:backgroundMark x1="13778" y1="91111" x2="14222" y2="89778"/>
                              <a14:backgroundMark x1="14222" y1="89333" x2="14667" y2="89333"/>
                              <a14:backgroundMark x1="4444" y1="76000" x2="4889" y2="74222"/>
                              <a14:backgroundMark x1="5333" y1="76444" x2="4889" y2="72000"/>
                              <a14:backgroundMark x1="12889" y1="88444" x2="13778" y2="88889"/>
                              <a14:backgroundMark x1="15111" y1="90222" x2="15556" y2="90222"/>
                              <a14:backgroundMark x1="86222" y1="47556" x2="89778" y2="44889"/>
                              <a14:backgroundMark x1="94667" y1="32889" x2="94667" y2="34222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92539" y="2998577"/>
                  <a:ext cx="160477" cy="16047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030" name="Picture 6">
                  <a:extLst>
                    <a:ext uri="{FF2B5EF4-FFF2-40B4-BE49-F238E27FC236}">
                      <a16:creationId xmlns:a16="http://schemas.microsoft.com/office/drawing/2014/main" id="{EF3FD285-8D6D-354D-80FA-6B990D7A928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6">
                  <a:extLst>
                    <a:ext uri="{BEBA8EAE-BF5A-486C-A8C5-ECC9F3942E4B}">
                      <a14:imgProps xmlns:a14="http://schemas.microsoft.com/office/drawing/2010/main">
                        <a14:imgLayer r:embed="rId27">
                          <a14:imgEffect>
                            <a14:backgroundRemoval t="7212" b="89904" l="2893" r="95455">
                              <a14:foregroundMark x1="4284" y1="65250" x2="4545" y2="72115"/>
                              <a14:foregroundMark x1="4545" y1="72115" x2="15849" y2="85267"/>
                              <a14:foregroundMark x1="46202" y1="92696" x2="48760" y2="93269"/>
                              <a14:foregroundMark x1="59036" y1="88645" x2="92562" y2="73558"/>
                              <a14:foregroundMark x1="48760" y1="93269" x2="50838" y2="92334"/>
                              <a14:foregroundMark x1="94111" y1="19953" x2="94215" y2="16346"/>
                              <a14:foregroundMark x1="93888" y1="27665" x2="94098" y2="20388"/>
                              <a14:foregroundMark x1="92562" y1="73558" x2="93538" y2="39793"/>
                              <a14:foregroundMark x1="94215" y1="16346" x2="80876" y2="6941"/>
                              <a14:foregroundMark x1="59400" y1="16054" x2="59151" y2="16164"/>
                              <a14:foregroundMark x1="41289" y1="18633" x2="21053" y2="15011"/>
                              <a14:foregroundMark x1="17635" y1="14461" x2="8917" y2="16920"/>
                              <a14:foregroundMark x1="14876" y1="29808" x2="12810" y2="57212"/>
                              <a14:foregroundMark x1="12810" y1="57212" x2="14050" y2="36538"/>
                              <a14:foregroundMark x1="14050" y1="36538" x2="24793" y2="56250"/>
                              <a14:foregroundMark x1="24793" y1="56250" x2="35537" y2="40865"/>
                              <a14:foregroundMark x1="35537" y1="40865" x2="40909" y2="58654"/>
                              <a14:foregroundMark x1="40909" y1="58654" x2="42149" y2="58654"/>
                              <a14:foregroundMark x1="38430" y1="39423" x2="21488" y2="28365"/>
                              <a14:foregroundMark x1="21488" y1="28365" x2="39256" y2="34615"/>
                              <a14:foregroundMark x1="39256" y1="34615" x2="42975" y2="83654"/>
                              <a14:foregroundMark x1="42975" y1="83654" x2="27273" y2="76442"/>
                              <a14:foregroundMark x1="27273" y1="76442" x2="12810" y2="60096"/>
                              <a14:foregroundMark x1="12810" y1="60096" x2="32231" y2="74038"/>
                              <a14:foregroundMark x1="32231" y1="74038" x2="42562" y2="52885"/>
                              <a14:foregroundMark x1="42562" y1="52885" x2="36777" y2="30769"/>
                              <a14:foregroundMark x1="36777" y1="30769" x2="22314" y2="21154"/>
                              <a14:foregroundMark x1="22314" y1="21154" x2="40083" y2="30769"/>
                              <a14:foregroundMark x1="55372" y1="81250" x2="70248" y2="73558"/>
                              <a14:foregroundMark x1="70248" y1="73558" x2="75620" y2="74519"/>
                              <a14:foregroundMark x1="88017" y1="67788" x2="90083" y2="10577"/>
                              <a14:foregroundMark x1="90083" y1="10577" x2="96128" y2="27457"/>
                              <a14:foregroundMark x1="95619" y1="39600" x2="94215" y2="64423"/>
                              <a14:foregroundMark x1="92164" y1="27825" x2="91736" y2="20192"/>
                              <a14:foregroundMark x1="94215" y1="64423" x2="92838" y2="39858"/>
                              <a14:foregroundMark x1="79956" y1="8622" x2="80992" y2="8173"/>
                              <a14:foregroundMark x1="58311" y1="18013" x2="78873" y2="9092"/>
                              <a14:foregroundMark x1="56612" y1="18750" x2="57039" y2="18565"/>
                              <a14:foregroundMark x1="95455" y1="26923" x2="95455" y2="30288"/>
                              <a14:foregroundMark x1="4545" y1="24291" x2="4545" y2="25000"/>
                              <a14:backgroundMark x1="2479" y1="65865" x2="3523" y2="25000"/>
                              <a14:backgroundMark x1="2479" y1="59615" x2="2893" y2="65385"/>
                              <a14:backgroundMark x1="18182" y1="13462" x2="21901" y2="13462"/>
                              <a14:backgroundMark x1="41736" y1="17788" x2="57025" y2="16827"/>
                              <a14:backgroundMark x1="57025" y1="16827" x2="57625" y2="16478"/>
                              <a14:backgroundMark x1="96892" y1="30288" x2="97521" y2="39423"/>
                              <a14:backgroundMark x1="52893" y1="92788" x2="58264" y2="90385"/>
                              <a14:backgroundMark x1="43388" y1="93269" x2="16942" y2="87500"/>
                              <a14:backgroundMark x1="42149" y1="92308" x2="45455" y2="93750"/>
                              <a14:backgroundMark x1="50413" y1="93269" x2="54132" y2="91827"/>
                              <a14:backgroundMark x1="3306" y1="25000" x2="3306" y2="13942"/>
                              <a14:backgroundMark x1="3306" y1="14904" x2="3306" y2="14904"/>
                              <a14:backgroundMark x1="3719" y1="14904" x2="3719" y2="14904"/>
                              <a14:backgroundMark x1="3719" y1="14904" x2="3719" y2="14904"/>
                              <a14:backgroundMark x1="4132" y1="14423" x2="4132" y2="14904"/>
                              <a14:backgroundMark x1="1653" y1="14423" x2="2479" y2="24519"/>
                              <a14:backgroundMark x1="58264" y1="15865" x2="59504" y2="13942"/>
                              <a14:backgroundMark x1="58264" y1="15865" x2="59504" y2="15385"/>
                              <a14:backgroundMark x1="80165" y1="6731" x2="80992" y2="6731"/>
                              <a14:backgroundMark x1="96281" y1="28365" x2="96281" y2="27885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64650" y="3024730"/>
                  <a:ext cx="146028" cy="12551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792C20F6-6DA9-BF42-BE45-EA45772CE56C}"/>
                    </a:ext>
                  </a:extLst>
                </p:cNvPr>
                <p:cNvSpPr/>
                <p:nvPr/>
              </p:nvSpPr>
              <p:spPr>
                <a:xfrm>
                  <a:off x="4931423" y="1663979"/>
                  <a:ext cx="1442399" cy="1435775"/>
                </a:xfrm>
                <a:prstGeom prst="rect">
                  <a:avLst/>
                </a:prstGeom>
                <a:noFill/>
              </p:spPr>
              <p:txBody>
                <a:bodyPr spcFirstLastPara="1" wrap="none" lIns="182880" tIns="91440" rIns="182880" bIns="91440" numCol="1">
                  <a:prstTxWarp prst="textArchUp">
                    <a:avLst>
                      <a:gd name="adj" fmla="val 7175374"/>
                    </a:avLst>
                  </a:prstTxWarp>
                  <a:spAutoFit/>
                </a:bodyPr>
                <a:lstStyle/>
                <a:p>
                  <a:pPr algn="ctr"/>
                  <a:r>
                    <a:rPr lang="en-GB" sz="3200" b="1" dirty="0">
                      <a:ln w="0"/>
                      <a:solidFill>
                        <a:schemeClr val="accent1"/>
                      </a:solidFill>
                    </a:rPr>
                    <a:t>Sustainable Development Goals at the School of Pharmacy</a:t>
                  </a:r>
                </a:p>
              </p:txBody>
            </p:sp>
          </p:grpSp>
        </p:grp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4B589EA-1164-AB4A-B5A7-1A6F0724D7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92000" y="5958666"/>
              <a:ext cx="138389" cy="138389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59DB251-D09F-F347-83D0-85AF5AF976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46307" y="6232688"/>
              <a:ext cx="138389" cy="138389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4D30D8B-96CC-6441-A559-D10ED2875A3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15074" y="5238288"/>
              <a:ext cx="138389" cy="138389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19282AF-50E3-4D46-B265-6ECF484C02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311703" y="4355681"/>
              <a:ext cx="138389" cy="138389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4CEEE63-64B8-764F-91CA-21267C91AA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92003" y="3620006"/>
              <a:ext cx="138389" cy="138389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14CA75EE-BB57-6C48-96BF-1AEADB977C9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46309" y="3359272"/>
              <a:ext cx="138389" cy="138389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B5F7A22-7585-3347-983D-8FBE553FDAFF}"/>
                </a:ext>
              </a:extLst>
            </p:cNvPr>
            <p:cNvSpPr txBox="1"/>
            <p:nvPr/>
          </p:nvSpPr>
          <p:spPr>
            <a:xfrm>
              <a:off x="350778" y="2530390"/>
              <a:ext cx="1328121" cy="487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>
                  <a:solidFill>
                    <a:schemeClr val="bg1"/>
                  </a:solidFill>
                </a:rPr>
                <a:t>Introduction and Aims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38E7344C-7E64-974E-B766-464C7D088D23}"/>
                </a:ext>
              </a:extLst>
            </p:cNvPr>
            <p:cNvSpPr txBox="1"/>
            <p:nvPr/>
          </p:nvSpPr>
          <p:spPr>
            <a:xfrm>
              <a:off x="414737" y="6750335"/>
              <a:ext cx="1207654" cy="2690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>
                  <a:solidFill>
                    <a:schemeClr val="bg1"/>
                  </a:solidFill>
                </a:rPr>
                <a:t>Conclusion</a:t>
              </a:r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610324E8-81FF-5249-BE6A-FAFAE6BE885A}"/>
                </a:ext>
              </a:extLst>
            </p:cNvPr>
            <p:cNvGrpSpPr/>
            <p:nvPr/>
          </p:nvGrpSpPr>
          <p:grpSpPr>
            <a:xfrm>
              <a:off x="835678" y="2057220"/>
              <a:ext cx="401083" cy="402838"/>
              <a:chOff x="942553" y="1997845"/>
              <a:chExt cx="401083" cy="402838"/>
            </a:xfrm>
          </p:grpSpPr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4044F21C-27C9-5748-AF16-71C72C5359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42553" y="1997845"/>
                <a:ext cx="401083" cy="40283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A30A0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200"/>
              </a:p>
            </p:txBody>
          </p:sp>
          <p:pic>
            <p:nvPicPr>
              <p:cNvPr id="118" name="Picture 2">
                <a:extLst>
                  <a:ext uri="{FF2B5EF4-FFF2-40B4-BE49-F238E27FC236}">
                    <a16:creationId xmlns:a16="http://schemas.microsoft.com/office/drawing/2014/main" id="{92E98701-97A1-664E-9C1B-31C80244DBB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402" t="14520" r="21753" b="21671"/>
              <a:stretch/>
            </p:blipFill>
            <p:spPr bwMode="auto">
              <a:xfrm>
                <a:off x="1023466" y="2054507"/>
                <a:ext cx="237364" cy="292566"/>
              </a:xfrm>
              <a:prstGeom prst="rect">
                <a:avLst/>
              </a:prstGeom>
              <a:solidFill>
                <a:schemeClr val="bg1"/>
              </a:solidFill>
            </p:spPr>
          </p:pic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C498F1A4-254A-884D-B085-2CA54E8C2E9D}"/>
                </a:ext>
              </a:extLst>
            </p:cNvPr>
            <p:cNvGrpSpPr/>
            <p:nvPr/>
          </p:nvGrpSpPr>
          <p:grpSpPr>
            <a:xfrm>
              <a:off x="814272" y="7200426"/>
              <a:ext cx="401083" cy="402838"/>
              <a:chOff x="944897" y="7323595"/>
              <a:chExt cx="401083" cy="402838"/>
            </a:xfrm>
          </p:grpSpPr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B698F960-190C-7A47-96B6-7DDBFF53D9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44897" y="7323595"/>
                <a:ext cx="401083" cy="40283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5E2A8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200"/>
              </a:p>
            </p:txBody>
          </p:sp>
          <p:pic>
            <p:nvPicPr>
              <p:cNvPr id="125" name="Picture 4" descr="Clip art gavel - Cliparting.com">
                <a:extLst>
                  <a:ext uri="{FF2B5EF4-FFF2-40B4-BE49-F238E27FC236}">
                    <a16:creationId xmlns:a16="http://schemas.microsoft.com/office/drawing/2014/main" id="{0D3E203B-AEA9-734C-9141-070BD4E1ABF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199" t="21557" r="35026" b="5749"/>
              <a:stretch/>
            </p:blipFill>
            <p:spPr bwMode="auto">
              <a:xfrm>
                <a:off x="1007648" y="7401743"/>
                <a:ext cx="283081" cy="259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FCEBC317-F655-854D-A99B-27E0F3BD4B00}"/>
                </a:ext>
              </a:extLst>
            </p:cNvPr>
            <p:cNvSpPr txBox="1"/>
            <p:nvPr/>
          </p:nvSpPr>
          <p:spPr>
            <a:xfrm>
              <a:off x="1613031" y="2868472"/>
              <a:ext cx="1430523" cy="6558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Review of current educational offering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179115F5-B441-CF49-8116-D14056D05CE7}"/>
                </a:ext>
              </a:extLst>
            </p:cNvPr>
            <p:cNvSpPr txBox="1"/>
            <p:nvPr/>
          </p:nvSpPr>
          <p:spPr>
            <a:xfrm>
              <a:off x="1787886" y="6221453"/>
              <a:ext cx="1089072" cy="487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>
                  <a:solidFill>
                    <a:schemeClr val="bg1"/>
                  </a:solidFill>
                </a:rPr>
                <a:t>Future directions</a:t>
              </a:r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EC946B1-5566-024A-8B8E-B865860F625F}"/>
                </a:ext>
              </a:extLst>
            </p:cNvPr>
            <p:cNvGrpSpPr/>
            <p:nvPr/>
          </p:nvGrpSpPr>
          <p:grpSpPr>
            <a:xfrm>
              <a:off x="2122438" y="6837523"/>
              <a:ext cx="401083" cy="402838"/>
              <a:chOff x="2288688" y="6908773"/>
              <a:chExt cx="401083" cy="402838"/>
            </a:xfrm>
          </p:grpSpPr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B53951DD-AB25-B448-B787-38074FD5B9B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288688" y="6908773"/>
                <a:ext cx="401083" cy="40283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200"/>
              </a:p>
            </p:txBody>
          </p:sp>
          <p:pic>
            <p:nvPicPr>
              <p:cNvPr id="2052" name="Picture 4" descr="Compass SVG / SVG Cut File / Car Decal SVG / Instant Download image 1">
                <a:extLst>
                  <a:ext uri="{FF2B5EF4-FFF2-40B4-BE49-F238E27FC236}">
                    <a16:creationId xmlns:a16="http://schemas.microsoft.com/office/drawing/2014/main" id="{493C493D-FE84-8E47-948E-FB874CF363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090" t="14157" r="11843" b="11924"/>
              <a:stretch/>
            </p:blipFill>
            <p:spPr bwMode="auto">
              <a:xfrm>
                <a:off x="2359195" y="6979047"/>
                <a:ext cx="266930" cy="2664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19A5C49A-DC11-0C48-B869-6AB94083FD3F}"/>
                </a:ext>
              </a:extLst>
            </p:cNvPr>
            <p:cNvSpPr txBox="1"/>
            <p:nvPr/>
          </p:nvSpPr>
          <p:spPr>
            <a:xfrm>
              <a:off x="2611975" y="3994309"/>
              <a:ext cx="1093826" cy="6558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Increasing awareness and visibility</a:t>
              </a:r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62D0BBDF-471A-9447-B89F-1C8EE0F80C47}"/>
                </a:ext>
              </a:extLst>
            </p:cNvPr>
            <p:cNvGrpSpPr/>
            <p:nvPr/>
          </p:nvGrpSpPr>
          <p:grpSpPr>
            <a:xfrm>
              <a:off x="2939767" y="3569580"/>
              <a:ext cx="401083" cy="402838"/>
              <a:chOff x="3082267" y="3522080"/>
              <a:chExt cx="401083" cy="402838"/>
            </a:xfrm>
          </p:grpSpPr>
          <p:sp>
            <p:nvSpPr>
              <p:cNvPr id="121" name="Oval 120">
                <a:extLst>
                  <a:ext uri="{FF2B5EF4-FFF2-40B4-BE49-F238E27FC236}">
                    <a16:creationId xmlns:a16="http://schemas.microsoft.com/office/drawing/2014/main" id="{CA514484-34EA-5F47-A4E6-FC7AC39A7D4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2267" y="3522080"/>
                <a:ext cx="401083" cy="40283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200"/>
              </a:p>
            </p:txBody>
          </p:sp>
          <p:pic>
            <p:nvPicPr>
              <p:cNvPr id="132" name="Picture 2" descr="333,727 Eye Illustrations &amp; Clip Art - iStock">
                <a:extLst>
                  <a:ext uri="{FF2B5EF4-FFF2-40B4-BE49-F238E27FC236}">
                    <a16:creationId xmlns:a16="http://schemas.microsoft.com/office/drawing/2014/main" id="{4B993560-5C00-4544-A877-914DDBB4F22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712" t="30634" r="16712" b="30532"/>
              <a:stretch/>
            </p:blipFill>
            <p:spPr bwMode="auto">
              <a:xfrm>
                <a:off x="3154009" y="3645714"/>
                <a:ext cx="281411" cy="1641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7A038909-808C-A04D-A2CD-0A66ED9E3843}"/>
                </a:ext>
              </a:extLst>
            </p:cNvPr>
            <p:cNvGrpSpPr/>
            <p:nvPr/>
          </p:nvGrpSpPr>
          <p:grpSpPr>
            <a:xfrm>
              <a:off x="2110892" y="2420890"/>
              <a:ext cx="401083" cy="402838"/>
              <a:chOff x="2241517" y="2420890"/>
              <a:chExt cx="401083" cy="402838"/>
            </a:xfrm>
          </p:grpSpPr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F91F4B3A-E605-2742-8793-202CF905DB2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241517" y="2420890"/>
                <a:ext cx="401083" cy="40283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200"/>
              </a:p>
            </p:txBody>
          </p:sp>
          <p:pic>
            <p:nvPicPr>
              <p:cNvPr id="2054" name="Picture 6">
                <a:extLst>
                  <a:ext uri="{FF2B5EF4-FFF2-40B4-BE49-F238E27FC236}">
                    <a16:creationId xmlns:a16="http://schemas.microsoft.com/office/drawing/2014/main" id="{87B60454-0EE9-FB47-93F9-1C8EFBA537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173" t="2028" r="12897" b="2654"/>
              <a:stretch/>
            </p:blipFill>
            <p:spPr bwMode="auto">
              <a:xfrm>
                <a:off x="2323705" y="2493059"/>
                <a:ext cx="252000" cy="2646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F2B54DF0-453A-EA44-8388-C3BBA6BE7E6A}"/>
                </a:ext>
              </a:extLst>
            </p:cNvPr>
            <p:cNvSpPr txBox="1"/>
            <p:nvPr/>
          </p:nvSpPr>
          <p:spPr>
            <a:xfrm>
              <a:off x="2452412" y="5057753"/>
              <a:ext cx="1374564" cy="6558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Embedding SDGs in teaching material</a:t>
              </a:r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95A174A9-97BB-DD48-AEE0-BB851FD8C003}"/>
                </a:ext>
              </a:extLst>
            </p:cNvPr>
            <p:cNvGrpSpPr/>
            <p:nvPr/>
          </p:nvGrpSpPr>
          <p:grpSpPr>
            <a:xfrm>
              <a:off x="2951642" y="5793744"/>
              <a:ext cx="401083" cy="402838"/>
              <a:chOff x="3082267" y="5793744"/>
              <a:chExt cx="401083" cy="402838"/>
            </a:xfrm>
          </p:grpSpPr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4AAC026E-84F0-9442-92FE-CF191A95D29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082267" y="5793744"/>
                <a:ext cx="401083" cy="402838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200"/>
              </a:p>
            </p:txBody>
          </p:sp>
          <p:pic>
            <p:nvPicPr>
              <p:cNvPr id="2056" name="Picture 8" descr="clip art lecture - Clip Art Library">
                <a:extLst>
                  <a:ext uri="{FF2B5EF4-FFF2-40B4-BE49-F238E27FC236}">
                    <a16:creationId xmlns:a16="http://schemas.microsoft.com/office/drawing/2014/main" id="{2B2CAC55-8502-204F-8BCA-39AB1190649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54943" y="5863503"/>
                <a:ext cx="257336" cy="25733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464461C-E3A9-D74E-A10A-F15F0A441DC9}"/>
              </a:ext>
            </a:extLst>
          </p:cNvPr>
          <p:cNvGrpSpPr/>
          <p:nvPr/>
        </p:nvGrpSpPr>
        <p:grpSpPr>
          <a:xfrm>
            <a:off x="12843505" y="6704330"/>
            <a:ext cx="681918" cy="923330"/>
            <a:chOff x="6270847" y="4061449"/>
            <a:chExt cx="427268" cy="57853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8D8FE6C4-B52C-B14F-8A1D-7D50195A3012}"/>
                </a:ext>
              </a:extLst>
            </p:cNvPr>
            <p:cNvSpPr/>
            <p:nvPr/>
          </p:nvSpPr>
          <p:spPr>
            <a:xfrm>
              <a:off x="6321680" y="4156923"/>
              <a:ext cx="325615" cy="390492"/>
            </a:xfrm>
            <a:prstGeom prst="rect">
              <a:avLst/>
            </a:prstGeom>
            <a:solidFill>
              <a:schemeClr val="accent4">
                <a:lumMod val="60000"/>
                <a:lumOff val="40000"/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 dirty="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047723AA-FC75-8F4C-9346-481325FFDC44}"/>
                </a:ext>
              </a:extLst>
            </p:cNvPr>
            <p:cNvSpPr/>
            <p:nvPr/>
          </p:nvSpPr>
          <p:spPr>
            <a:xfrm>
              <a:off x="6270847" y="4061449"/>
              <a:ext cx="427268" cy="578531"/>
            </a:xfrm>
            <a:prstGeom prst="rect">
              <a:avLst/>
            </a:prstGeom>
            <a:noFill/>
          </p:spPr>
          <p:txBody>
            <a:bodyPr wrap="none" lIns="182880" tIns="91440" rIns="182880" bIns="91440">
              <a:spAutoFit/>
            </a:bodyPr>
            <a:lstStyle/>
            <a:p>
              <a:pPr algn="ctr"/>
              <a:r>
                <a:rPr lang="en-GB" sz="4800" b="1" dirty="0">
                  <a:ln w="10160">
                    <a:solidFill>
                      <a:schemeClr val="accent4">
                        <a:lumMod val="75000"/>
                      </a:schemeClr>
                    </a:solidFill>
                    <a:prstDash val="solid"/>
                  </a:ln>
                  <a:solidFill>
                    <a:srgbClr val="FFFFFF"/>
                  </a:solidFill>
                </a:rPr>
                <a:t>3</a:t>
              </a:r>
            </a:p>
          </p:txBody>
        </p:sp>
      </p:grpSp>
      <p:sp>
        <p:nvSpPr>
          <p:cNvPr id="1024" name="TextBox 1023">
            <a:extLst>
              <a:ext uri="{FF2B5EF4-FFF2-40B4-BE49-F238E27FC236}">
                <a16:creationId xmlns:a16="http://schemas.microsoft.com/office/drawing/2014/main" id="{89CCD394-B66C-3C4C-879F-09427C832234}"/>
              </a:ext>
            </a:extLst>
          </p:cNvPr>
          <p:cNvSpPr txBox="1"/>
          <p:nvPr/>
        </p:nvSpPr>
        <p:spPr>
          <a:xfrm>
            <a:off x="7578827" y="6428217"/>
            <a:ext cx="50495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Gaps apparent in visibility and explicit links to SDGs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SDG Champion (education context) appointed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SDG symbols in prominent School locations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Module content mapped and SDG visibility increased on Canvas module homepages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School’s one-stop-shop module hosts generic SDG information to increase visibility at School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306AADA-D637-9143-A891-6411CBF53E86}"/>
              </a:ext>
            </a:extLst>
          </p:cNvPr>
          <p:cNvGrpSpPr/>
          <p:nvPr/>
        </p:nvGrpSpPr>
        <p:grpSpPr>
          <a:xfrm>
            <a:off x="12879047" y="4676881"/>
            <a:ext cx="681918" cy="923330"/>
            <a:chOff x="6307633" y="2870148"/>
            <a:chExt cx="437274" cy="578531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C88D3DA-9B52-D54B-8212-A15CC8FBC214}"/>
                </a:ext>
              </a:extLst>
            </p:cNvPr>
            <p:cNvSpPr/>
            <p:nvPr/>
          </p:nvSpPr>
          <p:spPr>
            <a:xfrm>
              <a:off x="6349663" y="2964231"/>
              <a:ext cx="325615" cy="390492"/>
            </a:xfrm>
            <a:prstGeom prst="rect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 dirty="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9FCE57E4-12F1-9149-B34D-F1F713457D11}"/>
                </a:ext>
              </a:extLst>
            </p:cNvPr>
            <p:cNvSpPr/>
            <p:nvPr/>
          </p:nvSpPr>
          <p:spPr>
            <a:xfrm>
              <a:off x="6307633" y="2870148"/>
              <a:ext cx="437274" cy="5785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182880" tIns="91440" rIns="182880" bIns="91440">
              <a:spAutoFit/>
            </a:bodyPr>
            <a:lstStyle/>
            <a:p>
              <a:pPr algn="ctr"/>
              <a:r>
                <a:rPr lang="en-GB" sz="4800" b="1" dirty="0">
                  <a:ln w="10160">
                    <a:solidFill>
                      <a:srgbClr val="C89800"/>
                    </a:solidFill>
                    <a:prstDash val="solid"/>
                  </a:ln>
                  <a:solidFill>
                    <a:srgbClr val="FFFFFF"/>
                  </a:solidFill>
                </a:rPr>
                <a:t>2</a:t>
              </a:r>
            </a:p>
          </p:txBody>
        </p:sp>
      </p:grpSp>
      <p:sp>
        <p:nvSpPr>
          <p:cNvPr id="142" name="TextBox 141">
            <a:extLst>
              <a:ext uri="{FF2B5EF4-FFF2-40B4-BE49-F238E27FC236}">
                <a16:creationId xmlns:a16="http://schemas.microsoft.com/office/drawing/2014/main" id="{BA873031-997D-B54C-802F-39386E7A0690}"/>
              </a:ext>
            </a:extLst>
          </p:cNvPr>
          <p:cNvSpPr txBox="1"/>
          <p:nvPr/>
        </p:nvSpPr>
        <p:spPr>
          <a:xfrm>
            <a:off x="6824880" y="4480003"/>
            <a:ext cx="56646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Reasonable existing coverage of SDGs in UG degrees: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How Pharmacy contributes to global health through research, practice and education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How Pharmacists help reduce healthcare inequalities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Training (staff and students) on barriers and facilitators for ‘inclusive societies’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D69D6379-AB00-4A46-80E6-19FE67F6FFBE}"/>
              </a:ext>
            </a:extLst>
          </p:cNvPr>
          <p:cNvSpPr txBox="1"/>
          <p:nvPr/>
        </p:nvSpPr>
        <p:spPr>
          <a:xfrm>
            <a:off x="5405054" y="2531789"/>
            <a:ext cx="70829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Context and starting point: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Healthcare organisations are committed to resolving the climate emergency and contributing to the UN SDGs</a:t>
            </a:r>
            <a:r>
              <a:rPr lang="en-US" sz="1600" baseline="30000" dirty="0">
                <a:solidFill>
                  <a:schemeClr val="accent1">
                    <a:lumMod val="50000"/>
                  </a:schemeClr>
                </a:solidFill>
              </a:rPr>
              <a:t>1,2,3</a:t>
            </a:r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With an aim to embed SDGs within programmes, our objectives were to: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Review current coverage of UN SDGs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Develop and implement an action plan to address gaps in coverage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A8721F4-F710-F94D-8C8E-F5D9D46FBDA1}"/>
              </a:ext>
            </a:extLst>
          </p:cNvPr>
          <p:cNvGrpSpPr/>
          <p:nvPr/>
        </p:nvGrpSpPr>
        <p:grpSpPr>
          <a:xfrm>
            <a:off x="12817823" y="13032895"/>
            <a:ext cx="733214" cy="1046440"/>
            <a:chOff x="6262381" y="7115969"/>
            <a:chExt cx="459410" cy="65566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2FE2DDF-8BA4-834A-8F73-B7EF673B8C14}"/>
                </a:ext>
              </a:extLst>
            </p:cNvPr>
            <p:cNvSpPr/>
            <p:nvPr/>
          </p:nvSpPr>
          <p:spPr>
            <a:xfrm>
              <a:off x="6329547" y="7261372"/>
              <a:ext cx="325615" cy="390492"/>
            </a:xfrm>
            <a:prstGeom prst="rect">
              <a:avLst/>
            </a:prstGeom>
            <a:solidFill>
              <a:srgbClr val="9A46DC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 dirty="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A6081E3E-8C2A-E848-BDEF-C4269AEA1AE6}"/>
                </a:ext>
              </a:extLst>
            </p:cNvPr>
            <p:cNvSpPr/>
            <p:nvPr/>
          </p:nvSpPr>
          <p:spPr>
            <a:xfrm>
              <a:off x="6262381" y="7115969"/>
              <a:ext cx="459410" cy="655669"/>
            </a:xfrm>
            <a:prstGeom prst="rect">
              <a:avLst/>
            </a:prstGeom>
            <a:noFill/>
          </p:spPr>
          <p:txBody>
            <a:bodyPr wrap="none" lIns="182880" tIns="91440" rIns="182880" bIns="91440">
              <a:spAutoFit/>
            </a:bodyPr>
            <a:lstStyle/>
            <a:p>
              <a:pPr algn="ctr"/>
              <a:r>
                <a:rPr lang="en-GB" sz="5600" b="1" dirty="0">
                  <a:ln w="10160">
                    <a:solidFill>
                      <a:srgbClr val="7030A0"/>
                    </a:solidFill>
                    <a:prstDash val="solid"/>
                  </a:ln>
                  <a:solidFill>
                    <a:srgbClr val="FFFFFF"/>
                  </a:solidFill>
                </a:rPr>
                <a:t>6</a:t>
              </a:r>
            </a:p>
          </p:txBody>
        </p:sp>
      </p:grpSp>
      <p:sp>
        <p:nvSpPr>
          <p:cNvPr id="144" name="TextBox 143">
            <a:extLst>
              <a:ext uri="{FF2B5EF4-FFF2-40B4-BE49-F238E27FC236}">
                <a16:creationId xmlns:a16="http://schemas.microsoft.com/office/drawing/2014/main" id="{DC75387C-B4D9-DA46-A384-59AF6DD6AA6F}"/>
              </a:ext>
            </a:extLst>
          </p:cNvPr>
          <p:cNvSpPr txBox="1"/>
          <p:nvPr/>
        </p:nvSpPr>
        <p:spPr>
          <a:xfrm>
            <a:off x="5405053" y="13011524"/>
            <a:ext cx="722330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Reflections and concluding remarks: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Our initial approach appears to have been successful in that it has led to the development and implementation of an action plan, appointment of a SDG Champion, and facilitated a standardised approach across teaching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While there is a strategy in place, we are still in the early stages of our journey and need to consider ways to measure the impact of our work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C64B3C9-E24A-E541-93EF-D8290ADD371C}"/>
              </a:ext>
            </a:extLst>
          </p:cNvPr>
          <p:cNvGrpSpPr/>
          <p:nvPr/>
        </p:nvGrpSpPr>
        <p:grpSpPr>
          <a:xfrm>
            <a:off x="12817823" y="8731779"/>
            <a:ext cx="733214" cy="1046440"/>
            <a:chOff x="6254777" y="5116280"/>
            <a:chExt cx="459410" cy="655668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A19BD3A-2623-C347-B212-D7CD25ED373C}"/>
                </a:ext>
              </a:extLst>
            </p:cNvPr>
            <p:cNvSpPr/>
            <p:nvPr/>
          </p:nvSpPr>
          <p:spPr>
            <a:xfrm>
              <a:off x="6321679" y="5254400"/>
              <a:ext cx="325615" cy="390492"/>
            </a:xfrm>
            <a:prstGeom prst="rect">
              <a:avLst/>
            </a:prstGeom>
            <a:solidFill>
              <a:srgbClr val="92D05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 dirty="0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114EE26E-BBE6-0045-82D5-A1AE7D97A859}"/>
                </a:ext>
              </a:extLst>
            </p:cNvPr>
            <p:cNvSpPr/>
            <p:nvPr/>
          </p:nvSpPr>
          <p:spPr>
            <a:xfrm>
              <a:off x="6254777" y="5116280"/>
              <a:ext cx="459410" cy="655668"/>
            </a:xfrm>
            <a:prstGeom prst="rect">
              <a:avLst/>
            </a:prstGeom>
            <a:noFill/>
          </p:spPr>
          <p:txBody>
            <a:bodyPr wrap="none" lIns="182880" tIns="91440" rIns="182880" bIns="91440">
              <a:spAutoFit/>
            </a:bodyPr>
            <a:lstStyle/>
            <a:p>
              <a:pPr algn="ctr"/>
              <a:r>
                <a:rPr lang="en-GB" sz="5600" b="1" dirty="0">
                  <a:ln w="10160">
                    <a:solidFill>
                      <a:schemeClr val="accent6">
                        <a:lumMod val="75000"/>
                      </a:schemeClr>
                    </a:solidFill>
                    <a:prstDash val="solid"/>
                  </a:ln>
                  <a:solidFill>
                    <a:srgbClr val="FFFFFF"/>
                  </a:solidFill>
                </a:rPr>
                <a:t>4</a:t>
              </a:r>
            </a:p>
          </p:txBody>
        </p:sp>
      </p:grpSp>
      <p:sp>
        <p:nvSpPr>
          <p:cNvPr id="112" name="TextBox 111">
            <a:extLst>
              <a:ext uri="{FF2B5EF4-FFF2-40B4-BE49-F238E27FC236}">
                <a16:creationId xmlns:a16="http://schemas.microsoft.com/office/drawing/2014/main" id="{9B00F03D-D2B4-B84C-89E3-0EEDF1DC74E7}"/>
              </a:ext>
            </a:extLst>
          </p:cNvPr>
          <p:cNvSpPr txBox="1"/>
          <p:nvPr/>
        </p:nvSpPr>
        <p:spPr>
          <a:xfrm>
            <a:off x="7578827" y="8622653"/>
            <a:ext cx="50495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Standardisation, signposting and staff support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Canvas template developed for all module teams to use to signpost to relevant SDGs and provide consistency of approach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Staff supported in their own teaching through examples of good practice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83CF785-AB6B-E642-A22A-7C894FAE816A}"/>
              </a:ext>
            </a:extLst>
          </p:cNvPr>
          <p:cNvGrpSpPr/>
          <p:nvPr/>
        </p:nvGrpSpPr>
        <p:grpSpPr>
          <a:xfrm>
            <a:off x="12824223" y="10882338"/>
            <a:ext cx="733214" cy="1046440"/>
            <a:chOff x="6247586" y="6132711"/>
            <a:chExt cx="489704" cy="655668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7346DA2-2AD3-D04D-8AAE-571FA6C9236D}"/>
                </a:ext>
              </a:extLst>
            </p:cNvPr>
            <p:cNvSpPr/>
            <p:nvPr/>
          </p:nvSpPr>
          <p:spPr>
            <a:xfrm>
              <a:off x="6321677" y="6270688"/>
              <a:ext cx="325615" cy="390492"/>
            </a:xfrm>
            <a:prstGeom prst="rect">
              <a:avLst/>
            </a:pr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200" dirty="0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D9735DAA-B6E9-764C-B283-F1227792FDE7}"/>
                </a:ext>
              </a:extLst>
            </p:cNvPr>
            <p:cNvSpPr/>
            <p:nvPr/>
          </p:nvSpPr>
          <p:spPr>
            <a:xfrm>
              <a:off x="6247586" y="6132711"/>
              <a:ext cx="489704" cy="655668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182880" tIns="91440" rIns="182880" bIns="91440">
              <a:spAutoFit/>
            </a:bodyPr>
            <a:lstStyle/>
            <a:p>
              <a:pPr algn="ctr"/>
              <a:r>
                <a:rPr lang="en-GB" sz="5600" b="1" dirty="0">
                  <a:ln w="10160">
                    <a:solidFill>
                      <a:srgbClr val="09789F"/>
                    </a:solidFill>
                    <a:prstDash val="solid"/>
                  </a:ln>
                  <a:solidFill>
                    <a:srgbClr val="FFFFFF"/>
                  </a:solidFill>
                </a:rPr>
                <a:t>5</a:t>
              </a:r>
            </a:p>
          </p:txBody>
        </p: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FD7D0E9E-92BD-434D-AE18-81A8102A6702}"/>
              </a:ext>
            </a:extLst>
          </p:cNvPr>
          <p:cNvSpPr txBox="1"/>
          <p:nvPr/>
        </p:nvSpPr>
        <p:spPr>
          <a:xfrm>
            <a:off x="6924143" y="10570867"/>
            <a:ext cx="570421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Further initiatives within the School: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Expansion of SDG signposting throughout all teaching material, across UG and PGT degree programmes (in progress)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Development of annual workshop for Level 1 UG students to highlight the importance of SDGs (September 2022)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1">
                    <a:lumMod val="50000"/>
                  </a:schemeClr>
                </a:solidFill>
              </a:rPr>
              <a:t>Preparation of a School statement outlining our contribution to the SDGs, including how we are reducing our carbon footprint (January 2023)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F1033EA-ED4B-42EF-9CFE-61FA5BD9CCFE}"/>
              </a:ext>
            </a:extLst>
          </p:cNvPr>
          <p:cNvSpPr txBox="1"/>
          <p:nvPr/>
        </p:nvSpPr>
        <p:spPr>
          <a:xfrm>
            <a:off x="4781418" y="1727351"/>
            <a:ext cx="8692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accent1">
                    <a:lumMod val="50000"/>
                  </a:schemeClr>
                </a:solidFill>
                <a:latin typeface="Brandon Text Regular" panose="020B0503020203060203" pitchFamily="34" charset="0"/>
              </a:rPr>
              <a:t>Stephen Kelly, Lezley-Anne Hanna, Maurice Hall and Dan Corbett</a:t>
            </a:r>
          </a:p>
          <a:p>
            <a:endParaRPr lang="en-GB" dirty="0"/>
          </a:p>
        </p:txBody>
      </p:sp>
      <p:pic>
        <p:nvPicPr>
          <p:cNvPr id="128" name="Picture 10">
            <a:extLst>
              <a:ext uri="{FF2B5EF4-FFF2-40B4-BE49-F238E27FC236}">
                <a16:creationId xmlns:a16="http://schemas.microsoft.com/office/drawing/2014/main" id="{688C9477-2B10-4A30-BABC-EC4543F40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5521" y="1722521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857CC17-C20A-4548-B619-1D9318FE3D99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513838" y="270927"/>
            <a:ext cx="3896626" cy="1405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820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1035</TotalTime>
  <Words>487</Words>
  <Application>Microsoft Macintosh PowerPoint</Application>
  <PresentationFormat>Custom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Brandon Text Regular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Kelly</dc:creator>
  <cp:lastModifiedBy>Stephen Kelly</cp:lastModifiedBy>
  <cp:revision>40</cp:revision>
  <dcterms:created xsi:type="dcterms:W3CDTF">2022-03-08T13:55:14Z</dcterms:created>
  <dcterms:modified xsi:type="dcterms:W3CDTF">2022-03-21T11:25:53Z</dcterms:modified>
</cp:coreProperties>
</file>