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5" r:id="rId5"/>
  </p:sldMasterIdLst>
  <p:sldIdLst>
    <p:sldId id="261" r:id="rId6"/>
    <p:sldId id="256" r:id="rId7"/>
    <p:sldId id="270" r:id="rId8"/>
    <p:sldId id="271" r:id="rId9"/>
    <p:sldId id="272" r:id="rId10"/>
    <p:sldId id="263" r:id="rId11"/>
    <p:sldId id="273" r:id="rId12"/>
    <p:sldId id="260" r:id="rId13"/>
    <p:sldId id="266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12C"/>
    <a:srgbClr val="EBD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52F83-C648-4F1D-90BD-0C1AA36A76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A5A83C-84B4-4ED0-BAE0-E89106BB3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D6356-5838-4252-B54E-58D4D5446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5DE0-E247-4808-929F-D9B3EE5F33BF}" type="datetimeFigureOut">
              <a:rPr lang="en-GB" smtClean="0"/>
              <a:t>18/08/2023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18714-D184-4C7A-898C-93042E2D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DA4F2-4439-4586-9CD9-E14F06ED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1C17-B057-40D6-AE84-A0FD99A9C47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Spotted background">
            <a:extLst>
              <a:ext uri="{FF2B5EF4-FFF2-40B4-BE49-F238E27FC236}">
                <a16:creationId xmlns:a16="http://schemas.microsoft.com/office/drawing/2014/main" id="{D0BBB3A4-23A3-43D0-BD80-7D64D21C24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6" y="0"/>
            <a:ext cx="12145087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66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ED201-7A36-4B51-985F-26DAF3FAD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09CE6-EFF9-4794-B532-5D67E244A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1EB84-6669-477D-A771-7694E1B78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C0E1-E003-492B-965A-5EBA0F7655BA}" type="datetimeFigureOut">
              <a:rPr lang="en-GB" smtClean="0"/>
              <a:t>18/08/2023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819D5-5563-43A3-B821-C86C9826F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4C090-59A6-491B-8719-604A0DBB0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D835-5319-4DB4-B4CF-B10174E8EC9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Grey background with white School of Science, Construction and Engineering logo">
            <a:extLst>
              <a:ext uri="{FF2B5EF4-FFF2-40B4-BE49-F238E27FC236}">
                <a16:creationId xmlns:a16="http://schemas.microsoft.com/office/drawing/2014/main" id="{4A654F30-190A-46A0-A332-F4577A3E7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7" y="0"/>
            <a:ext cx="12145085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4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FB180-76A6-4CB7-85D8-C58988054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E019D-D989-468B-A985-CE7474811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BDD02-0DEF-4B75-B6DC-DFF67578B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C0E1-E003-492B-965A-5EBA0F7655BA}" type="datetimeFigureOut">
              <a:rPr lang="en-GB" smtClean="0"/>
              <a:t>18/08/2023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FADCC-4C42-4691-B2DC-CE2C5D9BE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397B4-F860-4151-A44E-912F65C7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D835-5319-4DB4-B4CF-B10174E8EC99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White abstract background">
            <a:extLst>
              <a:ext uri="{FF2B5EF4-FFF2-40B4-BE49-F238E27FC236}">
                <a16:creationId xmlns:a16="http://schemas.microsoft.com/office/drawing/2014/main" id="{A929A69C-07B0-4DF0-9ECA-82B13FDA81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7" y="0"/>
            <a:ext cx="12145085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29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0CEF-9709-4CF5-A497-01A35FBA7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91713-1C4A-4CF9-8207-CB08F98881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C68413-2161-4699-AA8D-C47E63ED0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F69864-937C-49E8-98B5-CA2A44832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C0E1-E003-492B-965A-5EBA0F7655BA}" type="datetimeFigureOut">
              <a:rPr lang="en-GB" smtClean="0"/>
              <a:t>18/08/2023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55AEA9-2556-4E59-B5E8-E08480F5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00FCD1-8C7E-4BB2-AF2C-FBC542581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D835-5319-4DB4-B4CF-B10174E8EC99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Light red gradient background fading to white">
            <a:extLst>
              <a:ext uri="{FF2B5EF4-FFF2-40B4-BE49-F238E27FC236}">
                <a16:creationId xmlns:a16="http://schemas.microsoft.com/office/drawing/2014/main" id="{97EED812-F47F-40E0-A8A0-4F8FACF17E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7" y="0"/>
            <a:ext cx="12145084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82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B587B-1779-48C6-A07D-3289B7CEB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C1A196-673F-401C-B789-EA8F444339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F8EDC-D4F4-49D8-8C85-AAE6A8C48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CAEF8-D2AD-4E7E-B5FE-1D8BD903B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5DE0-E247-4808-929F-D9B3EE5F33BF}" type="datetimeFigureOut">
              <a:rPr lang="en-GB" smtClean="0"/>
              <a:t>18/08/2023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0E2A7-635B-4810-8A16-BB34F5843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2F360-AF95-4A43-BA12-536183E2A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1C17-B057-40D6-AE84-A0FD99A9C47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Dark red background with white School of Science, Construction and Engineering logo">
            <a:extLst>
              <a:ext uri="{FF2B5EF4-FFF2-40B4-BE49-F238E27FC236}">
                <a16:creationId xmlns:a16="http://schemas.microsoft.com/office/drawing/2014/main" id="{FBAD1ACC-CA94-4CBB-AC94-304485813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6" y="0"/>
            <a:ext cx="12145087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9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B9C47-0A77-4D5A-844B-3C2BE6B2C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FCFC9-5CA1-4F37-8760-CA0C8FFA8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7DAC5-5E03-4AEA-B339-DF393D0C8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5DE0-E247-4808-929F-D9B3EE5F33BF}" type="datetimeFigureOut">
              <a:rPr lang="en-GB" smtClean="0"/>
              <a:t>18/08/2023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18353-307D-4810-BBC6-A0F14B7C7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3F139-DF3D-4F68-8EE7-3568D91F8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1C17-B057-40D6-AE84-A0FD99A9C47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School colour bar background">
            <a:extLst>
              <a:ext uri="{FF2B5EF4-FFF2-40B4-BE49-F238E27FC236}">
                <a16:creationId xmlns:a16="http://schemas.microsoft.com/office/drawing/2014/main" id="{FF91E2A6-2483-4CB6-B582-CB895AB502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7" y="0"/>
            <a:ext cx="12145085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4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CB9AA-CD3D-4B35-936E-D53AC154C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776B8-774C-473F-B074-396FDB391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74F97-44CD-40B9-B929-6F9642ACE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5DE0-E247-4808-929F-D9B3EE5F33BF}" type="datetimeFigureOut">
              <a:rPr lang="en-GB" smtClean="0"/>
              <a:t>18/08/2023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80F0F-C412-408A-A03D-23862D4CE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A39D6-69E0-4983-8058-524BDB6C3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1C17-B057-40D6-AE84-A0FD99A9C47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School of Science, Construction and Engineering logo">
            <a:extLst>
              <a:ext uri="{FF2B5EF4-FFF2-40B4-BE49-F238E27FC236}">
                <a16:creationId xmlns:a16="http://schemas.microsoft.com/office/drawing/2014/main" id="{DA3A2160-5DFB-4DE3-8900-625DC2A5D3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6" y="0"/>
            <a:ext cx="12145087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4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B587B-1779-48C6-A07D-3289B7CEB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C1A196-673F-401C-B789-EA8F444339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F8EDC-D4F4-49D8-8C85-AAE6A8C48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CAEF8-D2AD-4E7E-B5FE-1D8BD903B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5DE0-E247-4808-929F-D9B3EE5F33BF}" type="datetimeFigureOut">
              <a:rPr lang="en-GB" smtClean="0"/>
              <a:t>18/08/2023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0E2A7-635B-4810-8A16-BB34F5843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2F360-AF95-4A43-BA12-536183E2A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1C17-B057-40D6-AE84-A0FD99A9C47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Dark red background with white School of Science, Construction and Engineering logo">
            <a:extLst>
              <a:ext uri="{FF2B5EF4-FFF2-40B4-BE49-F238E27FC236}">
                <a16:creationId xmlns:a16="http://schemas.microsoft.com/office/drawing/2014/main" id="{FBAD1ACC-CA94-4CBB-AC94-304485813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6" y="0"/>
            <a:ext cx="12145087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1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3410FC-E4DB-4BB4-AC0A-A6E7851910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E9A046-46F4-4F2A-9AD2-FB7BB4D2C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55A67-96B2-4E64-BC64-CCF655AD5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5DE0-E247-4808-929F-D9B3EE5F33BF}" type="datetimeFigureOut">
              <a:rPr lang="en-GB" smtClean="0"/>
              <a:t>18/08/2023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39318-5E44-4132-88BA-ABD41112B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528A8-4476-4E54-8EE2-C528AF467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1C17-B057-40D6-AE84-A0FD99A9C47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bstract white background">
            <a:extLst>
              <a:ext uri="{FF2B5EF4-FFF2-40B4-BE49-F238E27FC236}">
                <a16:creationId xmlns:a16="http://schemas.microsoft.com/office/drawing/2014/main" id="{F20B1904-DB44-4BDC-8463-72AABBE0F9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7" y="0"/>
            <a:ext cx="12145085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35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3410FC-E4DB-4BB4-AC0A-A6E7851910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E9A046-46F4-4F2A-9AD2-FB7BB4D2C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55A67-96B2-4E64-BC64-CCF655AD5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5DE0-E247-4808-929F-D9B3EE5F33BF}" type="datetimeFigureOut">
              <a:rPr lang="en-GB" smtClean="0"/>
              <a:t>18/08/2023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39318-5E44-4132-88BA-ABD41112B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528A8-4476-4E54-8EE2-C528AF467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1C17-B057-40D6-AE84-A0FD99A9C47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Welding student on dark red gradient background">
            <a:extLst>
              <a:ext uri="{FF2B5EF4-FFF2-40B4-BE49-F238E27FC236}">
                <a16:creationId xmlns:a16="http://schemas.microsoft.com/office/drawing/2014/main" id="{F20B1904-DB44-4BDC-8463-72AABBE0F9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7" y="0"/>
            <a:ext cx="12145085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95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3410FC-E4DB-4BB4-AC0A-A6E7851910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E9A046-46F4-4F2A-9AD2-FB7BB4D2C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55A67-96B2-4E64-BC64-CCF655AD5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5DE0-E247-4808-929F-D9B3EE5F33BF}" type="datetimeFigureOut">
              <a:rPr lang="en-GB" smtClean="0"/>
              <a:t>18/08/2023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39318-5E44-4132-88BA-ABD41112B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528A8-4476-4E54-8EE2-C528AF467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1C17-B057-40D6-AE84-A0FD99A9C47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Construction student on dark red gradient background">
            <a:extLst>
              <a:ext uri="{FF2B5EF4-FFF2-40B4-BE49-F238E27FC236}">
                <a16:creationId xmlns:a16="http://schemas.microsoft.com/office/drawing/2014/main" id="{F20B1904-DB44-4BDC-8463-72AABBE0F9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7" y="0"/>
            <a:ext cx="12145084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9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3410FC-E4DB-4BB4-AC0A-A6E7851910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E9A046-46F4-4F2A-9AD2-FB7BB4D2C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55A67-96B2-4E64-BC64-CCF655AD5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5DE0-E247-4808-929F-D9B3EE5F33BF}" type="datetimeFigureOut">
              <a:rPr lang="en-GB" smtClean="0"/>
              <a:t>18/08/2023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39318-5E44-4132-88BA-ABD41112B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528A8-4476-4E54-8EE2-C528AF467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1C17-B057-40D6-AE84-A0FD99A9C47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Science student on dark red gradient background">
            <a:extLst>
              <a:ext uri="{FF2B5EF4-FFF2-40B4-BE49-F238E27FC236}">
                <a16:creationId xmlns:a16="http://schemas.microsoft.com/office/drawing/2014/main" id="{F20B1904-DB44-4BDC-8463-72AABBE0F9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7" y="0"/>
            <a:ext cx="12145084" cy="68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67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71305-ACFE-4803-8947-A43E83ADD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7E39BA-43E9-49C4-A883-F6B09B713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38593-3504-49CD-AE98-E74469FDA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C0E1-E003-492B-965A-5EBA0F7655BA}" type="datetimeFigureOut">
              <a:rPr lang="en-GB" smtClean="0"/>
              <a:t>18/08/2023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F6859-F376-4966-AC05-B5751AA40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0F4CA-3F19-4C33-BE72-9D3468E78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D835-5319-4DB4-B4CF-B10174E8EC9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Light red background with white School of Science, Construction and Engineering logo">
            <a:extLst>
              <a:ext uri="{FF2B5EF4-FFF2-40B4-BE49-F238E27FC236}">
                <a16:creationId xmlns:a16="http://schemas.microsoft.com/office/drawing/2014/main" id="{EB108CEE-6E45-4500-AAD5-6EA6E979C5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6" y="0"/>
            <a:ext cx="12145087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63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9C2B10-5A16-411F-AE43-EDD01FCD8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187144-549C-473A-8FAC-214314C7D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45A5C-7BBE-49DF-909D-489C23B138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D5DE0-E247-4808-929F-D9B3EE5F33BF}" type="datetimeFigureOut">
              <a:rPr lang="en-GB" smtClean="0"/>
              <a:t>18/08/2023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3459E-E052-479B-9F18-6187CB58D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E9680-1473-4364-8AD7-FB1F2725B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E1C17-B057-40D6-AE84-A0FD99A9C47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23FC7D-F97C-4AE6-ABF1-3AAD9EEA4BE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6" y="0"/>
            <a:ext cx="1214508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4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7" r:id="rId4"/>
    <p:sldLayoutId id="2147483659" r:id="rId5"/>
    <p:sldLayoutId id="2147483660" r:id="rId6"/>
    <p:sldLayoutId id="2147483661" r:id="rId7"/>
    <p:sldLayoutId id="214748366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9C9825-309B-44E6-B925-EA626C44E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96744E-44CB-4E62-A6BD-21CF3D152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8256F-148A-49BB-9F5F-E93860D4C4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2C0E1-E003-492B-965A-5EBA0F7655BA}" type="datetimeFigureOut">
              <a:rPr lang="en-GB" smtClean="0"/>
              <a:t>18/08/2023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26012-2AAB-4D32-B277-E953945872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503AC-6CF4-4BC2-B695-8B4B6DEDE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ED835-5319-4DB4-B4CF-B10174E8EC9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23A87E-4C7E-40DE-9329-9EAC92A944B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6" y="0"/>
            <a:ext cx="12145087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8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67" r:id="rId3"/>
    <p:sldLayoutId id="2147483670" r:id="rId4"/>
    <p:sldLayoutId id="214748367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lfastmet.ac.uk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digital.ucas.com/coursedisplay/courses/cf12f9ca-1d3f-3436-7ff9-4b96cec79638?academicYearId=202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igital.ucas.com/coursedisplay/courses/cf12f9ca-1d3f-3436-7ff9-4b96cec79638?academicYearId=2022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lfastmet.ac.uk/studentcriminaldisclosures/" TargetMode="External"/><Relationship Id="rId2" Type="http://schemas.openxmlformats.org/officeDocument/2006/relationships/hyperlink" Target="mailto:CILD@belfastmet.ac.uk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www.belfastmet.ac.uk/" TargetMode="External"/><Relationship Id="rId7" Type="http://schemas.openxmlformats.org/officeDocument/2006/relationships/hyperlink" Target="https://www.belfastmet.ac.uk/siteFiles/resources/docs/MetPassport.pdf" TargetMode="External"/><Relationship Id="rId2" Type="http://schemas.openxmlformats.org/officeDocument/2006/relationships/hyperlink" Target="https://www.belfastmet.ac.uk/life-at-the-met/students-support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belfastmet.ac.uk/studentcriminaldisclosures/" TargetMode="External"/><Relationship Id="rId5" Type="http://schemas.openxmlformats.org/officeDocument/2006/relationships/hyperlink" Target="https://www.belfastmet.ac.uk/about-us/corporate-information/public-documents/" TargetMode="External"/><Relationship Id="rId4" Type="http://schemas.openxmlformats.org/officeDocument/2006/relationships/hyperlink" Target="https://www.belfastmet.ac.uk/life-at-the-met/" TargetMode="Externa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5BA7A89-FC93-45BA-80D0-ADA48295F4A6}"/>
              </a:ext>
            </a:extLst>
          </p:cNvPr>
          <p:cNvSpPr txBox="1">
            <a:spLocks/>
          </p:cNvSpPr>
          <p:nvPr/>
        </p:nvSpPr>
        <p:spPr>
          <a:xfrm>
            <a:off x="1524000" y="156940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Pre-Entry Advice and Guidance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957B276-7986-4D69-B380-43B8404CB94A}"/>
              </a:ext>
            </a:extLst>
          </p:cNvPr>
          <p:cNvSpPr txBox="1">
            <a:spLocks/>
          </p:cNvSpPr>
          <p:nvPr/>
        </p:nvSpPr>
        <p:spPr>
          <a:xfrm>
            <a:off x="1408814" y="4049078"/>
            <a:ext cx="937437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QUB Foundation Degree in Biological Sciences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u="sng" dirty="0">
                <a:solidFill>
                  <a:schemeClr val="bg1"/>
                </a:solidFill>
              </a:rPr>
              <a:t>UCAS APPLICATION REQUIRED </a:t>
            </a:r>
          </a:p>
          <a:p>
            <a:endParaRPr lang="en-GB" b="1" u="sng" dirty="0">
              <a:solidFill>
                <a:schemeClr val="bg1"/>
              </a:solidFill>
            </a:endParaRPr>
          </a:p>
        </p:txBody>
      </p:sp>
      <p:pic>
        <p:nvPicPr>
          <p:cNvPr id="8" name="Picture 7" descr="Belfast Metropolitan College logo">
            <a:extLst>
              <a:ext uri="{FF2B5EF4-FFF2-40B4-BE49-F238E27FC236}">
                <a16:creationId xmlns:a16="http://schemas.microsoft.com/office/drawing/2014/main" id="{3AFEE2B2-F8B8-4DEC-8586-282D93368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574" y="534778"/>
            <a:ext cx="1910851" cy="1580403"/>
          </a:xfrm>
          <a:prstGeom prst="rect">
            <a:avLst/>
          </a:prstGeom>
        </p:spPr>
      </p:pic>
      <p:pic>
        <p:nvPicPr>
          <p:cNvPr id="9" name="Picture 8" descr="School of Science, Construction and Engineering logo">
            <a:extLst>
              <a:ext uri="{FF2B5EF4-FFF2-40B4-BE49-F238E27FC236}">
                <a16:creationId xmlns:a16="http://schemas.microsoft.com/office/drawing/2014/main" id="{E748C0E3-9371-4325-9B0B-0EBE68636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5741527"/>
            <a:ext cx="1957387" cy="812995"/>
          </a:xfrm>
          <a:prstGeom prst="rect">
            <a:avLst/>
          </a:prstGeom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D5008808-E91E-43DA-A2F5-278C6AB8A6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51"/>
          <a:stretch/>
        </p:blipFill>
        <p:spPr bwMode="auto">
          <a:xfrm>
            <a:off x="375919" y="455636"/>
            <a:ext cx="4226561" cy="194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291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74B7824-A2C2-4423-A7E7-40D1DA0E0B59}"/>
              </a:ext>
            </a:extLst>
          </p:cNvPr>
          <p:cNvSpPr txBox="1">
            <a:spLocks/>
          </p:cNvSpPr>
          <p:nvPr/>
        </p:nvSpPr>
        <p:spPr>
          <a:xfrm>
            <a:off x="779567" y="628963"/>
            <a:ext cx="9117692" cy="8012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 Light"/>
              </a:rPr>
              <a:t>Your Next Steps ...</a:t>
            </a:r>
          </a:p>
        </p:txBody>
      </p:sp>
      <p:pic>
        <p:nvPicPr>
          <p:cNvPr id="4" name="Picture 3" descr="School of Science, Construction and Engineering logo">
            <a:extLst>
              <a:ext uri="{FF2B5EF4-FFF2-40B4-BE49-F238E27FC236}">
                <a16:creationId xmlns:a16="http://schemas.microsoft.com/office/drawing/2014/main" id="{95A0CA37-A0DB-4523-B159-E57B8071C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5726112"/>
            <a:ext cx="1866900" cy="77651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EDD98C5-4139-4657-A7CD-861032A1C2F5}"/>
              </a:ext>
            </a:extLst>
          </p:cNvPr>
          <p:cNvSpPr/>
          <p:nvPr/>
        </p:nvSpPr>
        <p:spPr>
          <a:xfrm>
            <a:off x="779567" y="1524308"/>
            <a:ext cx="10830796" cy="181588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Need some more information</a:t>
            </a: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n-GB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Check out our </a:t>
            </a:r>
            <a:r>
              <a:rPr lang="en-GB" altLang="en-US" sz="2800" dirty="0">
                <a:solidFill>
                  <a:srgbClr val="92012C"/>
                </a:solidFill>
                <a:hlinkClick r:id="rId3" tooltip="Belfast Metropolitan College website lin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r>
              <a:rPr lang="en-GB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follow us on social media for details of our Open Days and Information Events.</a:t>
            </a:r>
          </a:p>
          <a:p>
            <a:endParaRPr lang="en-GB" sz="28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Ready to Apply</a:t>
            </a: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Apply Now – </a:t>
            </a:r>
            <a:r>
              <a:rPr lang="en-GB" sz="2800" dirty="0">
                <a:solidFill>
                  <a:srgbClr val="92012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UCAS </a:t>
            </a:r>
            <a:r>
              <a:rPr lang="en-GB" sz="2800" dirty="0" err="1">
                <a:solidFill>
                  <a:srgbClr val="92012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FdSc</a:t>
            </a:r>
            <a:r>
              <a:rPr lang="en-GB" sz="2800" dirty="0">
                <a:solidFill>
                  <a:srgbClr val="92012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Biological Sciences</a:t>
            </a:r>
            <a:endParaRPr lang="en-US" altLang="en-US" sz="2800" dirty="0">
              <a:solidFill>
                <a:srgbClr val="9201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7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ientist examining plants in laboratory">
            <a:extLst>
              <a:ext uri="{FF2B5EF4-FFF2-40B4-BE49-F238E27FC236}">
                <a16:creationId xmlns:a16="http://schemas.microsoft.com/office/drawing/2014/main" id="{4FEF19AC-1C2F-4395-B1A1-C3A6A5DAE3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0" r="23289" b="622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37B161F5-D8D0-4B0F-BA1B-0842C5B9E868}"/>
              </a:ext>
            </a:extLst>
          </p:cNvPr>
          <p:cNvSpPr txBox="1">
            <a:spLocks/>
          </p:cNvSpPr>
          <p:nvPr/>
        </p:nvSpPr>
        <p:spPr bwMode="auto">
          <a:xfrm>
            <a:off x="371094" y="1161288"/>
            <a:ext cx="5200366" cy="11247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Autofit/>
          </a:bodyPr>
          <a:lstStyle>
            <a:lvl1pPr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685800" indent="-22860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143000" indent="-22860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600200" indent="-22860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2057400" indent="-22860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About this Pre-Entry Advice &amp; Guidance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9AEFA716-60EC-4B8D-8528-45B624F2B104}"/>
              </a:ext>
            </a:extLst>
          </p:cNvPr>
          <p:cNvSpPr txBox="1">
            <a:spLocks/>
          </p:cNvSpPr>
          <p:nvPr/>
        </p:nvSpPr>
        <p:spPr>
          <a:xfrm>
            <a:off x="371094" y="2718054"/>
            <a:ext cx="5008980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altLang="en-US" sz="1800" dirty="0"/>
              <a:t>This guidance will you provide with: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altLang="en-US" sz="1800" dirty="0"/>
              <a:t>Course information – including what you will learn and how you will be assessed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altLang="en-US" sz="1800" dirty="0"/>
              <a:t>Course entry requirements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altLang="en-US" sz="1800" dirty="0"/>
              <a:t>Progression pathways – future learning and/or employment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altLang="en-US" sz="1800" dirty="0"/>
              <a:t>Your next steps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altLang="en-US" sz="1800" b="1" dirty="0"/>
              <a:t>This guidance should help you decide if this is the right course for you.</a:t>
            </a:r>
          </a:p>
          <a:p>
            <a:pPr marL="285750" indent="-228600" algn="l">
              <a:buFont typeface="Arial" panose="020B0604020202020204" pitchFamily="34" charset="0"/>
              <a:buChar char="•"/>
            </a:pPr>
            <a:endParaRPr lang="en-US" altLang="en-US" sz="1400" dirty="0"/>
          </a:p>
        </p:txBody>
      </p:sp>
      <p:pic>
        <p:nvPicPr>
          <p:cNvPr id="8" name="Picture 7" descr="School of Science, Construction and Engineering logo">
            <a:extLst>
              <a:ext uri="{FF2B5EF4-FFF2-40B4-BE49-F238E27FC236}">
                <a16:creationId xmlns:a16="http://schemas.microsoft.com/office/drawing/2014/main" id="{56F9C901-5FDE-477C-AA87-EC5DF06CF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5726112"/>
            <a:ext cx="1866900" cy="77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54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F5CF46-07F2-42C4-8B6A-1542959BF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92012C"/>
                </a:solidFill>
                <a:latin typeface="+mn-lt"/>
              </a:rPr>
              <a:t>About the </a:t>
            </a:r>
            <a:r>
              <a:rPr lang="en-GB" b="1" dirty="0" err="1">
                <a:solidFill>
                  <a:srgbClr val="92012C"/>
                </a:solidFill>
                <a:latin typeface="+mn-lt"/>
              </a:rPr>
              <a:t>FdSc</a:t>
            </a:r>
            <a:r>
              <a:rPr lang="en-GB" b="1" dirty="0">
                <a:solidFill>
                  <a:srgbClr val="92012C"/>
                </a:solidFill>
                <a:latin typeface="+mn-lt"/>
              </a:rPr>
              <a:t> in Biological Sciences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2A9EDF-15A5-421B-83FD-D2AF9A7DF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8401492" cy="4351338"/>
          </a:xfrm>
        </p:spPr>
        <p:txBody>
          <a:bodyPr>
            <a:normAutofit/>
          </a:bodyPr>
          <a:lstStyle/>
          <a:p>
            <a:r>
              <a:rPr lang="en-GB" sz="2200" dirty="0"/>
              <a:t>A Foundation Degree a is a Level 5 course and </a:t>
            </a:r>
            <a:r>
              <a:rPr lang="en-GB" sz="2200" b="1" dirty="0">
                <a:solidFill>
                  <a:srgbClr val="92012C"/>
                </a:solidFill>
              </a:rPr>
              <a:t>takes two years to complete</a:t>
            </a:r>
            <a:r>
              <a:rPr lang="en-GB" sz="2200" dirty="0"/>
              <a:t>. </a:t>
            </a:r>
          </a:p>
          <a:p>
            <a:r>
              <a:rPr lang="en-GB" sz="2200" dirty="0"/>
              <a:t>It is broadly equivalent to the first two years of a degree.</a:t>
            </a:r>
          </a:p>
          <a:p>
            <a:r>
              <a:rPr lang="en-GB" sz="2200" dirty="0"/>
              <a:t>Most students use this as </a:t>
            </a:r>
            <a:r>
              <a:rPr lang="en-GB" sz="2200" b="1" dirty="0">
                <a:solidFill>
                  <a:srgbClr val="92012C"/>
                </a:solidFill>
              </a:rPr>
              <a:t>an alternative route onto a BSc (Hons</a:t>
            </a:r>
            <a:r>
              <a:rPr lang="en-GB" sz="2200" dirty="0">
                <a:solidFill>
                  <a:srgbClr val="92012C"/>
                </a:solidFill>
              </a:rPr>
              <a:t>) </a:t>
            </a:r>
            <a:r>
              <a:rPr lang="en-GB" sz="2200" dirty="0"/>
              <a:t>– for example, degrees </a:t>
            </a:r>
            <a:r>
              <a:rPr lang="en-GB" sz="2200" b="1" dirty="0">
                <a:solidFill>
                  <a:srgbClr val="92012C"/>
                </a:solidFill>
              </a:rPr>
              <a:t>in the School of Biological Sciences at Queen’s University Belfast</a:t>
            </a:r>
            <a:r>
              <a:rPr lang="en-GB" sz="2200" dirty="0"/>
              <a:t>.</a:t>
            </a:r>
          </a:p>
          <a:p>
            <a:r>
              <a:rPr lang="en-GB" sz="2200" dirty="0"/>
              <a:t>You will cover subjects like . . .</a:t>
            </a:r>
          </a:p>
          <a:p>
            <a:pPr lvl="1"/>
            <a:r>
              <a:rPr lang="en-GB" sz="2200" dirty="0"/>
              <a:t>Genetics &amp; Molecular Biology</a:t>
            </a:r>
          </a:p>
          <a:p>
            <a:pPr lvl="1"/>
            <a:r>
              <a:rPr lang="en-GB" sz="2200" dirty="0"/>
              <a:t>Cell Biology &amp; Biochemistry</a:t>
            </a:r>
          </a:p>
          <a:p>
            <a:pPr lvl="1"/>
            <a:r>
              <a:rPr lang="en-GB" sz="2200" dirty="0"/>
              <a:t>Biological Diversity &amp; Evolution</a:t>
            </a:r>
          </a:p>
          <a:p>
            <a:pPr lvl="1"/>
            <a:r>
              <a:rPr lang="en-GB" sz="2200" dirty="0"/>
              <a:t>Ecology &amp; Marine Biology</a:t>
            </a:r>
          </a:p>
          <a:p>
            <a:pPr lvl="1"/>
            <a:endParaRPr lang="en-GB" sz="2200" dirty="0"/>
          </a:p>
          <a:p>
            <a:endParaRPr lang="en-GB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5E04A5-FFF0-421B-BF5F-96B7B621798F}"/>
              </a:ext>
            </a:extLst>
          </p:cNvPr>
          <p:cNvSpPr txBox="1"/>
          <p:nvPr/>
        </p:nvSpPr>
        <p:spPr>
          <a:xfrm>
            <a:off x="9432843" y="5667157"/>
            <a:ext cx="25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92012C"/>
                </a:solidFill>
              </a:rPr>
              <a:t>Level 3</a:t>
            </a:r>
          </a:p>
          <a:p>
            <a:pPr algn="ctr"/>
            <a:r>
              <a:rPr lang="en-GB" sz="1600" dirty="0"/>
              <a:t>A-levels, Access, BTEC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752B10-8B32-49DB-B7FE-28994D9B789B}"/>
              </a:ext>
            </a:extLst>
          </p:cNvPr>
          <p:cNvSpPr txBox="1"/>
          <p:nvPr/>
        </p:nvSpPr>
        <p:spPr>
          <a:xfrm>
            <a:off x="9432843" y="4635069"/>
            <a:ext cx="25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92012C"/>
                </a:solidFill>
              </a:rPr>
              <a:t>Level 4</a:t>
            </a:r>
          </a:p>
          <a:p>
            <a:pPr algn="ctr"/>
            <a:r>
              <a:rPr lang="en-GB" sz="1600" dirty="0"/>
              <a:t>HNC, </a:t>
            </a:r>
            <a:r>
              <a:rPr lang="en-GB" sz="1600" dirty="0" err="1"/>
              <a:t>Yr</a:t>
            </a:r>
            <a:r>
              <a:rPr lang="en-GB" sz="1600" dirty="0"/>
              <a:t> 1 of BSc (Hons)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564780-2153-4B3B-9E26-E360714D7085}"/>
              </a:ext>
            </a:extLst>
          </p:cNvPr>
          <p:cNvSpPr txBox="1"/>
          <p:nvPr/>
        </p:nvSpPr>
        <p:spPr>
          <a:xfrm>
            <a:off x="9432843" y="3655732"/>
            <a:ext cx="25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92012C"/>
                </a:solidFill>
              </a:rPr>
              <a:t>Level 5</a:t>
            </a:r>
          </a:p>
          <a:p>
            <a:pPr algn="ctr"/>
            <a:r>
              <a:rPr lang="en-GB" sz="1600" dirty="0"/>
              <a:t>HND, </a:t>
            </a:r>
            <a:r>
              <a:rPr lang="en-GB" sz="1600" dirty="0" err="1"/>
              <a:t>FdSc</a:t>
            </a:r>
            <a:r>
              <a:rPr lang="en-GB" sz="1600" dirty="0"/>
              <a:t>, </a:t>
            </a:r>
            <a:r>
              <a:rPr lang="en-GB" sz="1600" dirty="0" err="1"/>
              <a:t>Yr</a:t>
            </a:r>
            <a:r>
              <a:rPr lang="en-GB" sz="1600" dirty="0"/>
              <a:t> 2 of BSc (Hons)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25DF69-6DE3-4FD0-8AFD-F48D5ABF8DA5}"/>
              </a:ext>
            </a:extLst>
          </p:cNvPr>
          <p:cNvSpPr txBox="1"/>
          <p:nvPr/>
        </p:nvSpPr>
        <p:spPr>
          <a:xfrm>
            <a:off x="9432843" y="2575602"/>
            <a:ext cx="25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92012C"/>
                </a:solidFill>
              </a:rPr>
              <a:t>Level 6</a:t>
            </a:r>
          </a:p>
          <a:p>
            <a:pPr algn="ctr"/>
            <a:r>
              <a:rPr lang="en-GB" sz="1600" dirty="0"/>
              <a:t>Final Year of BSc (Hons)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9BFE32-BB98-467E-AB16-851513B3F124}"/>
              </a:ext>
            </a:extLst>
          </p:cNvPr>
          <p:cNvSpPr txBox="1"/>
          <p:nvPr/>
        </p:nvSpPr>
        <p:spPr>
          <a:xfrm>
            <a:off x="9432843" y="1589739"/>
            <a:ext cx="25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92012C"/>
                </a:solidFill>
              </a:rPr>
              <a:t>Level 7</a:t>
            </a:r>
          </a:p>
          <a:p>
            <a:pPr algn="ctr"/>
            <a:r>
              <a:rPr lang="en-GB" sz="1600" dirty="0"/>
              <a:t>Masters Degree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7F81BC2-A016-4450-9A89-CA410D31F194}"/>
              </a:ext>
            </a:extLst>
          </p:cNvPr>
          <p:cNvCxnSpPr>
            <a:stCxn id="8" idx="0"/>
            <a:endCxn id="9" idx="2"/>
          </p:cNvCxnSpPr>
          <p:nvPr/>
        </p:nvCxnSpPr>
        <p:spPr>
          <a:xfrm flipV="1">
            <a:off x="10728843" y="5219844"/>
            <a:ext cx="0" cy="447313"/>
          </a:xfrm>
          <a:prstGeom prst="straightConnector1">
            <a:avLst/>
          </a:prstGeom>
          <a:ln w="19050">
            <a:solidFill>
              <a:srgbClr val="92012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DD86285-E5CA-495D-8D09-DF44D0E76FF7}"/>
              </a:ext>
            </a:extLst>
          </p:cNvPr>
          <p:cNvCxnSpPr>
            <a:stCxn id="9" idx="0"/>
            <a:endCxn id="10" idx="2"/>
          </p:cNvCxnSpPr>
          <p:nvPr/>
        </p:nvCxnSpPr>
        <p:spPr>
          <a:xfrm flipV="1">
            <a:off x="10728843" y="4240507"/>
            <a:ext cx="0" cy="394562"/>
          </a:xfrm>
          <a:prstGeom prst="straightConnector1">
            <a:avLst/>
          </a:prstGeom>
          <a:ln w="19050">
            <a:solidFill>
              <a:srgbClr val="92012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2CEF251-2A9E-491B-B7B4-A5536A079642}"/>
              </a:ext>
            </a:extLst>
          </p:cNvPr>
          <p:cNvCxnSpPr>
            <a:stCxn id="10" idx="0"/>
            <a:endCxn id="11" idx="2"/>
          </p:cNvCxnSpPr>
          <p:nvPr/>
        </p:nvCxnSpPr>
        <p:spPr>
          <a:xfrm flipV="1">
            <a:off x="10728843" y="3160377"/>
            <a:ext cx="0" cy="495355"/>
          </a:xfrm>
          <a:prstGeom prst="straightConnector1">
            <a:avLst/>
          </a:prstGeom>
          <a:ln w="19050">
            <a:solidFill>
              <a:srgbClr val="92012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3B2EC03-BA92-477E-80FE-8B7B9E46E249}"/>
              </a:ext>
            </a:extLst>
          </p:cNvPr>
          <p:cNvCxnSpPr>
            <a:stCxn id="11" idx="0"/>
            <a:endCxn id="12" idx="2"/>
          </p:cNvCxnSpPr>
          <p:nvPr/>
        </p:nvCxnSpPr>
        <p:spPr>
          <a:xfrm flipV="1">
            <a:off x="10728843" y="2174514"/>
            <a:ext cx="0" cy="401088"/>
          </a:xfrm>
          <a:prstGeom prst="straightConnector1">
            <a:avLst/>
          </a:prstGeom>
          <a:ln w="19050">
            <a:solidFill>
              <a:srgbClr val="92012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385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person, male&#10;&#10;Description automatically generated">
            <a:extLst>
              <a:ext uri="{FF2B5EF4-FFF2-40B4-BE49-F238E27FC236}">
                <a16:creationId xmlns:a16="http://schemas.microsoft.com/office/drawing/2014/main" id="{2E9EDAF0-3DC5-432E-8C39-406A9DACFA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F81D41-DCBB-4BA7-9CDE-D21338C1C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1200" y="365125"/>
            <a:ext cx="4292599" cy="1899912"/>
          </a:xfrm>
        </p:spPr>
        <p:txBody>
          <a:bodyPr>
            <a:normAutofit/>
          </a:bodyPr>
          <a:lstStyle/>
          <a:p>
            <a:r>
              <a:rPr lang="en-GB" b="1" dirty="0">
                <a:latin typeface="+mn-lt"/>
              </a:rPr>
              <a:t>Why Choose a </a:t>
            </a:r>
            <a:r>
              <a:rPr lang="en-GB" b="1" dirty="0" err="1">
                <a:latin typeface="+mn-lt"/>
              </a:rPr>
              <a:t>FdSc</a:t>
            </a:r>
            <a:r>
              <a:rPr lang="en-GB" b="1" dirty="0">
                <a:latin typeface="+mn-lt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C9C9B-927B-4CD8-ACAC-9AC2E4602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1200" y="2434200"/>
            <a:ext cx="4724399" cy="4220599"/>
          </a:xfrm>
        </p:spPr>
        <p:txBody>
          <a:bodyPr>
            <a:normAutofit/>
          </a:bodyPr>
          <a:lstStyle/>
          <a:p>
            <a:r>
              <a:rPr lang="en-GB" sz="1900" dirty="0"/>
              <a:t>A good alternative for those who need another route into university – you’ll be studying the same material as those in the first year of a BSc (Hons)</a:t>
            </a:r>
          </a:p>
          <a:p>
            <a:r>
              <a:rPr lang="en-GB" sz="1900" dirty="0"/>
              <a:t>At Belfast Met, we have smaller class sizes (20 </a:t>
            </a:r>
            <a:r>
              <a:rPr lang="en-GB" sz="1900" i="1" dirty="0"/>
              <a:t>vs</a:t>
            </a:r>
            <a:r>
              <a:rPr lang="en-GB" sz="1900" dirty="0"/>
              <a:t>. 200) which means </a:t>
            </a:r>
            <a:r>
              <a:rPr lang="en-GB" sz="1900" b="1" dirty="0">
                <a:solidFill>
                  <a:srgbClr val="92012C"/>
                </a:solidFill>
              </a:rPr>
              <a:t>more support </a:t>
            </a:r>
            <a:r>
              <a:rPr lang="en-GB" sz="1900" dirty="0"/>
              <a:t>in subjects you find tricky.</a:t>
            </a:r>
          </a:p>
          <a:p>
            <a:r>
              <a:rPr lang="en-GB" sz="1900" dirty="0"/>
              <a:t>You will have access to laboratory facilities and equipment that would not be used in the first few years of a degree:</a:t>
            </a:r>
          </a:p>
          <a:p>
            <a:pPr lvl="1"/>
            <a:r>
              <a:rPr lang="en-GB" sz="1900" dirty="0"/>
              <a:t>HPLC, GC-MS, </a:t>
            </a:r>
            <a:r>
              <a:rPr lang="en-GB" sz="1900" baseline="30000" dirty="0"/>
              <a:t>1</a:t>
            </a:r>
            <a:r>
              <a:rPr lang="en-GB" sz="1900" dirty="0"/>
              <a:t>H-NMR, FT-IR</a:t>
            </a:r>
          </a:p>
          <a:p>
            <a:pPr lvl="1"/>
            <a:r>
              <a:rPr lang="en-GB" sz="1900" dirty="0"/>
              <a:t>PCR, batch culture, confocal microscopy</a:t>
            </a:r>
          </a:p>
          <a:p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210295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>
            <a:extLst>
              <a:ext uri="{FF2B5EF4-FFF2-40B4-BE49-F238E27FC236}">
                <a16:creationId xmlns:a16="http://schemas.microsoft.com/office/drawing/2014/main" id="{86ABAAB1-F511-401A-97B8-B32DDC6C1581}"/>
              </a:ext>
            </a:extLst>
          </p:cNvPr>
          <p:cNvSpPr txBox="1">
            <a:spLocks/>
          </p:cNvSpPr>
          <p:nvPr/>
        </p:nvSpPr>
        <p:spPr bwMode="auto">
          <a:xfrm>
            <a:off x="647737" y="784047"/>
            <a:ext cx="9886949" cy="76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685800" indent="-22860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143000" indent="-22860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600200" indent="-22860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2057400" indent="-22860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9pPr>
          </a:lstStyle>
          <a:p>
            <a:pPr lv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4400" b="1" dirty="0">
                <a:solidFill>
                  <a:prstClr val="white"/>
                </a:solidFill>
                <a:latin typeface="+mn-lt"/>
                <a:cs typeface="Arial" panose="020B0604020202020204" pitchFamily="34" charset="0"/>
              </a:rPr>
              <a:t>Course 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1226B8-C145-419D-AA89-D9E70E718085}"/>
              </a:ext>
            </a:extLst>
          </p:cNvPr>
          <p:cNvSpPr txBox="1"/>
          <p:nvPr/>
        </p:nvSpPr>
        <p:spPr>
          <a:xfrm>
            <a:off x="647737" y="1913860"/>
            <a:ext cx="1044117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Course Title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en-GB" dirty="0">
                <a:solidFill>
                  <a:schemeClr val="bg1"/>
                </a:solidFill>
              </a:rPr>
              <a:t>QUB Foundation Degree in Biological Sciences</a:t>
            </a:r>
          </a:p>
          <a:p>
            <a:pPr>
              <a:spcAft>
                <a:spcPts val="1200"/>
              </a:spcAft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Course Code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en-GB" dirty="0">
                <a:solidFill>
                  <a:schemeClr val="bg1"/>
                </a:solidFill>
              </a:rPr>
              <a:t>P00202</a:t>
            </a:r>
          </a:p>
          <a:p>
            <a:pPr>
              <a:spcAft>
                <a:spcPts val="1200"/>
              </a:spcAft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UCAS Code:</a:t>
            </a:r>
            <a:r>
              <a:rPr lang="en-GB" dirty="0">
                <a:solidFill>
                  <a:schemeClr val="bg1"/>
                </a:solidFill>
              </a:rPr>
              <a:t> C101</a:t>
            </a:r>
          </a:p>
          <a:p>
            <a:pPr>
              <a:spcAft>
                <a:spcPts val="1200"/>
              </a:spcAft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Duration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:</a:t>
            </a: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Two years full-time</a:t>
            </a:r>
          </a:p>
          <a:p>
            <a:pPr>
              <a:spcAft>
                <a:spcPts val="1200"/>
              </a:spcAft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Location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en-GB" dirty="0">
                <a:solidFill>
                  <a:schemeClr val="bg1"/>
                </a:solidFill>
              </a:rPr>
              <a:t>Belfast Met, Titanic Quarter Campus</a:t>
            </a:r>
          </a:p>
          <a:p>
            <a:pPr>
              <a:spcAft>
                <a:spcPts val="1200"/>
              </a:spcAft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Fees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en-GB" dirty="0">
                <a:solidFill>
                  <a:schemeClr val="bg1"/>
                </a:solidFill>
              </a:rPr>
              <a:t>£3155 per annum (fees are set by Queen’s University Belfast)</a:t>
            </a:r>
          </a:p>
          <a:p>
            <a:pPr>
              <a:spcAft>
                <a:spcPts val="1200"/>
              </a:spcAft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Entry Requirements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:</a:t>
            </a:r>
            <a:r>
              <a:rPr lang="en-GB" dirty="0">
                <a:solidFill>
                  <a:schemeClr val="bg1"/>
                </a:solidFill>
              </a:rPr>
              <a:t> Minimum of CC at A-level (</a:t>
            </a:r>
            <a:r>
              <a:rPr lang="en-GB" i="1" dirty="0">
                <a:solidFill>
                  <a:schemeClr val="bg1"/>
                </a:solidFill>
              </a:rPr>
              <a:t>inc</a:t>
            </a:r>
            <a:r>
              <a:rPr lang="en-GB" dirty="0">
                <a:solidFill>
                  <a:schemeClr val="bg1"/>
                </a:solidFill>
              </a:rPr>
              <a:t>. A-level Biology) or MPP in BTEC Extended Diploma or Access Diploma </a:t>
            </a:r>
            <a:r>
              <a:rPr lang="en-GB" b="1" u="sng" dirty="0">
                <a:solidFill>
                  <a:schemeClr val="bg1"/>
                </a:solidFill>
              </a:rPr>
              <a:t>PLUS</a:t>
            </a:r>
            <a:r>
              <a:rPr lang="en-GB" dirty="0">
                <a:solidFill>
                  <a:schemeClr val="bg1"/>
                </a:solidFill>
              </a:rPr>
              <a:t> GCSE Grade C in English and Mathematics or Essential Skills Literacy &amp; Numeracy. See UCAS webpage for further details (</a:t>
            </a:r>
            <a:r>
              <a:rPr lang="en-GB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r>
              <a:rPr lang="en-GB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2D9E1E-3DEB-44EB-85A8-E66270670933}"/>
              </a:ext>
            </a:extLst>
          </p:cNvPr>
          <p:cNvSpPr txBox="1"/>
          <p:nvPr/>
        </p:nvSpPr>
        <p:spPr>
          <a:xfrm>
            <a:off x="7825563" y="1998920"/>
            <a:ext cx="3718700" cy="461665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UCAS Application Required</a:t>
            </a:r>
          </a:p>
        </p:txBody>
      </p:sp>
    </p:spTree>
    <p:extLst>
      <p:ext uri="{BB962C8B-B14F-4D97-AF65-F5344CB8AC3E}">
        <p14:creationId xmlns:p14="http://schemas.microsoft.com/office/powerpoint/2010/main" val="3873567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574045EB-06E6-4E6A-9F80-7E63D6A9A752}"/>
              </a:ext>
            </a:extLst>
          </p:cNvPr>
          <p:cNvSpPr txBox="1">
            <a:spLocks/>
          </p:cNvSpPr>
          <p:nvPr/>
        </p:nvSpPr>
        <p:spPr bwMode="auto">
          <a:xfrm>
            <a:off x="647737" y="784047"/>
            <a:ext cx="9886949" cy="76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685800" indent="-22860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143000" indent="-22860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600200" indent="-22860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2057400" indent="-22860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9pPr>
          </a:lstStyle>
          <a:p>
            <a:pPr lv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4400" b="1" dirty="0">
                <a:solidFill>
                  <a:prstClr val="white"/>
                </a:solidFill>
                <a:latin typeface="+mn-lt"/>
                <a:cs typeface="Arial" panose="020B0604020202020204" pitchFamily="34" charset="0"/>
              </a:rPr>
              <a:t>Course Content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93D86A-9C17-4F43-B89B-7E8522F57C01}"/>
              </a:ext>
            </a:extLst>
          </p:cNvPr>
          <p:cNvSpPr txBox="1"/>
          <p:nvPr/>
        </p:nvSpPr>
        <p:spPr>
          <a:xfrm>
            <a:off x="647737" y="1913860"/>
            <a:ext cx="524506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Year One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chemeClr val="bg1"/>
                </a:solidFill>
              </a:rPr>
              <a:t>Fundamentals of Science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Introductory Mathematics &amp; Study Skills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chemeClr val="bg1"/>
                </a:solidFill>
              </a:rPr>
              <a:t>Work-based Learning I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General Chemistry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chemeClr val="bg1"/>
                </a:solidFill>
              </a:rPr>
              <a:t>General Biology I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Biochemistry &amp; Cell Biology</a:t>
            </a:r>
            <a:endParaRPr lang="en-GB" sz="1800" b="0" i="0" u="none" strike="noStrike" baseline="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3AFF45-5854-42CB-B46A-2EA387562D27}"/>
              </a:ext>
            </a:extLst>
          </p:cNvPr>
          <p:cNvSpPr txBox="1"/>
          <p:nvPr/>
        </p:nvSpPr>
        <p:spPr>
          <a:xfrm>
            <a:off x="5156792" y="1933971"/>
            <a:ext cx="638747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Year Two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Work-based Learning 2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chemeClr val="bg1"/>
                </a:solidFill>
              </a:rPr>
              <a:t>Biological Diversity &amp; Evolution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Microbiology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chemeClr val="bg1"/>
                </a:solidFill>
              </a:rPr>
              <a:t>Genetics &amp; Molecular Biology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Ecology &amp; Marine Biology </a:t>
            </a:r>
            <a:r>
              <a:rPr lang="en-GB" i="1" u="sng" dirty="0">
                <a:solidFill>
                  <a:schemeClr val="bg1"/>
                </a:solidFill>
              </a:rPr>
              <a:t>or</a:t>
            </a:r>
            <a:r>
              <a:rPr lang="en-GB" i="1" dirty="0">
                <a:solidFill>
                  <a:schemeClr val="bg1"/>
                </a:solidFill>
              </a:rPr>
              <a:t> </a:t>
            </a:r>
            <a:r>
              <a:rPr lang="en-GB" sz="1800" b="0" i="0" u="none" strike="noStrike" baseline="0" dirty="0">
                <a:solidFill>
                  <a:schemeClr val="bg1"/>
                </a:solidFill>
              </a:rPr>
              <a:t>Chemistry of Organic Molecules*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General Biology 2</a:t>
            </a:r>
            <a:endParaRPr lang="en-GB" sz="1800" b="0" i="0" u="none" strike="noStrike" baseline="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6F9CAD-B731-4077-AB2E-4A20BB154F96}"/>
              </a:ext>
            </a:extLst>
          </p:cNvPr>
          <p:cNvSpPr txBox="1"/>
          <p:nvPr/>
        </p:nvSpPr>
        <p:spPr>
          <a:xfrm>
            <a:off x="647737" y="4229243"/>
            <a:ext cx="1078476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Work-based Learning: </a:t>
            </a:r>
            <a:r>
              <a:rPr lang="en-GB" dirty="0">
                <a:solidFill>
                  <a:schemeClr val="bg1"/>
                </a:solidFill>
              </a:rPr>
              <a:t>You will need to </a:t>
            </a:r>
            <a:r>
              <a:rPr lang="en-GB" u="sng" dirty="0">
                <a:solidFill>
                  <a:schemeClr val="bg1"/>
                </a:solidFill>
              </a:rPr>
              <a:t>undertake six weeks’ work placement</a:t>
            </a:r>
            <a:r>
              <a:rPr lang="en-GB" dirty="0">
                <a:solidFill>
                  <a:schemeClr val="bg1"/>
                </a:solidFill>
              </a:rPr>
              <a:t> between first and second year (this usually happens during June – August)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bg1"/>
                </a:solidFill>
              </a:rPr>
              <a:t>Those wishing to articulate to the BSc (Hons) Biochemistry at Queen’s University Belfast must take Chemistry of  Organic Molecules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E7921A-2DCC-48AF-9B7B-1192551925E4}"/>
              </a:ext>
            </a:extLst>
          </p:cNvPr>
          <p:cNvSpPr txBox="1"/>
          <p:nvPr/>
        </p:nvSpPr>
        <p:spPr>
          <a:xfrm>
            <a:off x="512580" y="493825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280715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9F27E5-EE69-4BC5-BDD9-207FE4F6F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92012C"/>
                </a:solidFill>
                <a:latin typeface="+mn-lt"/>
              </a:rPr>
              <a:t>Options with a </a:t>
            </a:r>
            <a:r>
              <a:rPr lang="en-GB" b="1" dirty="0" err="1">
                <a:solidFill>
                  <a:srgbClr val="92012C"/>
                </a:solidFill>
                <a:latin typeface="+mn-lt"/>
              </a:rPr>
              <a:t>FdSc</a:t>
            </a:r>
            <a:r>
              <a:rPr lang="en-GB" b="1" dirty="0">
                <a:solidFill>
                  <a:srgbClr val="92012C"/>
                </a:solidFill>
                <a:latin typeface="+mn-lt"/>
              </a:rPr>
              <a:t> Biological Sciences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AF7BB18-35DE-4D52-BDB0-B39CCD116C11}"/>
              </a:ext>
            </a:extLst>
          </p:cNvPr>
          <p:cNvGrpSpPr/>
          <p:nvPr/>
        </p:nvGrpSpPr>
        <p:grpSpPr>
          <a:xfrm>
            <a:off x="838200" y="2205900"/>
            <a:ext cx="9804993" cy="3154085"/>
            <a:chOff x="838200" y="2205900"/>
            <a:chExt cx="9804993" cy="315408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437C448-061A-46D4-90FC-64F0BA2A2A05}"/>
                </a:ext>
              </a:extLst>
            </p:cNvPr>
            <p:cNvSpPr txBox="1"/>
            <p:nvPr/>
          </p:nvSpPr>
          <p:spPr>
            <a:xfrm>
              <a:off x="838200" y="3429000"/>
              <a:ext cx="17986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err="1"/>
                <a:t>FdSc</a:t>
              </a:r>
              <a:r>
                <a:rPr lang="en-GB" sz="2000" dirty="0"/>
                <a:t> Biological Sciences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877EB5-B2CE-431E-B2D0-E6A00284D5B8}"/>
                </a:ext>
              </a:extLst>
            </p:cNvPr>
            <p:cNvSpPr txBox="1"/>
            <p:nvPr/>
          </p:nvSpPr>
          <p:spPr>
            <a:xfrm>
              <a:off x="3869364" y="3434026"/>
              <a:ext cx="19546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QUB BSc (Hons)</a:t>
              </a:r>
            </a:p>
            <a:p>
              <a:pPr algn="ctr"/>
              <a:r>
                <a:rPr lang="en-GB" sz="2000" dirty="0"/>
                <a:t>(</a:t>
              </a:r>
              <a:r>
                <a:rPr lang="en-GB" sz="2000" dirty="0" err="1"/>
                <a:t>Yr</a:t>
              </a:r>
              <a:r>
                <a:rPr lang="en-GB" sz="2000" dirty="0"/>
                <a:t> 2 Entry)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7A65DF3-E3EA-4EA8-9ECF-B26E6DBE6430}"/>
                </a:ext>
              </a:extLst>
            </p:cNvPr>
            <p:cNvSpPr txBox="1"/>
            <p:nvPr/>
          </p:nvSpPr>
          <p:spPr>
            <a:xfrm>
              <a:off x="3772784" y="2205900"/>
              <a:ext cx="21477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Other BSc (Hons)</a:t>
              </a:r>
            </a:p>
            <a:p>
              <a:pPr algn="ctr"/>
              <a:r>
                <a:rPr lang="en-GB" sz="2000" dirty="0" err="1"/>
                <a:t>Yr</a:t>
              </a:r>
              <a:r>
                <a:rPr lang="en-GB" sz="2000" dirty="0"/>
                <a:t> 2 /3 Entry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8BE71C9-2BB2-4204-BFFF-C27E783D3A4A}"/>
                </a:ext>
              </a:extLst>
            </p:cNvPr>
            <p:cNvSpPr txBox="1"/>
            <p:nvPr/>
          </p:nvSpPr>
          <p:spPr>
            <a:xfrm>
              <a:off x="3947335" y="4652099"/>
              <a:ext cx="17986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Direct Employment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8F441E1-3673-44D7-B067-0F979CD20928}"/>
                </a:ext>
              </a:extLst>
            </p:cNvPr>
            <p:cNvCxnSpPr>
              <a:stCxn id="7" idx="3"/>
              <a:endCxn id="10" idx="1"/>
            </p:cNvCxnSpPr>
            <p:nvPr/>
          </p:nvCxnSpPr>
          <p:spPr>
            <a:xfrm>
              <a:off x="2636876" y="3782943"/>
              <a:ext cx="1310459" cy="1223099"/>
            </a:xfrm>
            <a:prstGeom prst="straightConnector1">
              <a:avLst/>
            </a:prstGeom>
            <a:ln w="28575">
              <a:solidFill>
                <a:srgbClr val="92012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3D96846-0C25-4060-AD74-4B29BEBF3F8B}"/>
                </a:ext>
              </a:extLst>
            </p:cNvPr>
            <p:cNvCxnSpPr>
              <a:stCxn id="7" idx="3"/>
              <a:endCxn id="8" idx="1"/>
            </p:cNvCxnSpPr>
            <p:nvPr/>
          </p:nvCxnSpPr>
          <p:spPr>
            <a:xfrm>
              <a:off x="2636876" y="3782943"/>
              <a:ext cx="1232488" cy="5026"/>
            </a:xfrm>
            <a:prstGeom prst="straightConnector1">
              <a:avLst/>
            </a:prstGeom>
            <a:ln w="28575">
              <a:solidFill>
                <a:srgbClr val="92012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E9714C0-9EFC-4299-956E-5436F8B3B0E9}"/>
                </a:ext>
              </a:extLst>
            </p:cNvPr>
            <p:cNvCxnSpPr>
              <a:cxnSpLocks/>
              <a:stCxn id="7" idx="3"/>
              <a:endCxn id="9" idx="1"/>
            </p:cNvCxnSpPr>
            <p:nvPr/>
          </p:nvCxnSpPr>
          <p:spPr>
            <a:xfrm flipV="1">
              <a:off x="2636876" y="2559843"/>
              <a:ext cx="1135908" cy="1223100"/>
            </a:xfrm>
            <a:prstGeom prst="straightConnector1">
              <a:avLst/>
            </a:prstGeom>
            <a:ln w="28575">
              <a:solidFill>
                <a:srgbClr val="92012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ight Brace 20">
              <a:extLst>
                <a:ext uri="{FF2B5EF4-FFF2-40B4-BE49-F238E27FC236}">
                  <a16:creationId xmlns:a16="http://schemas.microsoft.com/office/drawing/2014/main" id="{681DB099-6825-454E-984F-F93B3609126D}"/>
                </a:ext>
              </a:extLst>
            </p:cNvPr>
            <p:cNvSpPr/>
            <p:nvPr/>
          </p:nvSpPr>
          <p:spPr>
            <a:xfrm>
              <a:off x="5996763" y="2317898"/>
              <a:ext cx="371257" cy="1818988"/>
            </a:xfrm>
            <a:prstGeom prst="rightBrace">
              <a:avLst/>
            </a:prstGeom>
            <a:ln w="19050">
              <a:solidFill>
                <a:srgbClr val="9201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3610BEA-98D5-4E58-ACC5-8C76B0FB2A6A}"/>
                </a:ext>
              </a:extLst>
            </p:cNvPr>
            <p:cNvSpPr txBox="1"/>
            <p:nvPr/>
          </p:nvSpPr>
          <p:spPr>
            <a:xfrm>
              <a:off x="6540805" y="2565672"/>
              <a:ext cx="41023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Employment</a:t>
              </a:r>
            </a:p>
            <a:p>
              <a:r>
                <a:rPr lang="en-GB" sz="2000" dirty="0"/>
                <a:t>Postgraduate Study (MSc, PhD)</a:t>
              </a:r>
            </a:p>
            <a:p>
              <a:r>
                <a:rPr lang="en-GB" sz="2000" dirty="0"/>
                <a:t>Graduate Entry Medicine</a:t>
              </a:r>
            </a:p>
            <a:p>
              <a:r>
                <a:rPr lang="en-GB" sz="2000" dirty="0"/>
                <a:t>Graduate Entry Law</a:t>
              </a:r>
            </a:p>
          </p:txBody>
        </p:sp>
      </p:grpSp>
      <p:pic>
        <p:nvPicPr>
          <p:cNvPr id="26" name="Picture 2" descr="See the source image">
            <a:extLst>
              <a:ext uri="{FF2B5EF4-FFF2-40B4-BE49-F238E27FC236}">
                <a16:creationId xmlns:a16="http://schemas.microsoft.com/office/drawing/2014/main" id="{8334745A-F7B8-4CF7-BA14-C54C6B2211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24"/>
          <a:stretch/>
        </p:blipFill>
        <p:spPr bwMode="auto">
          <a:xfrm>
            <a:off x="7366000" y="5394885"/>
            <a:ext cx="4538630" cy="146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Belfast Metropolitan College logo">
            <a:extLst>
              <a:ext uri="{FF2B5EF4-FFF2-40B4-BE49-F238E27FC236}">
                <a16:creationId xmlns:a16="http://schemas.microsoft.com/office/drawing/2014/main" id="{960F1B2E-0860-483D-B34A-9321715C44B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136" y="5559997"/>
            <a:ext cx="1369767" cy="1132890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7D71D52-32C5-44E5-8152-3DB718F4D9D1}"/>
              </a:ext>
            </a:extLst>
          </p:cNvPr>
          <p:cNvCxnSpPr>
            <a:stCxn id="10" idx="0"/>
            <a:endCxn id="8" idx="2"/>
          </p:cNvCxnSpPr>
          <p:nvPr/>
        </p:nvCxnSpPr>
        <p:spPr>
          <a:xfrm flipV="1">
            <a:off x="4846673" y="4141912"/>
            <a:ext cx="0" cy="510187"/>
          </a:xfrm>
          <a:prstGeom prst="straightConnector1">
            <a:avLst/>
          </a:prstGeom>
          <a:ln w="28575">
            <a:solidFill>
              <a:srgbClr val="9201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65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9">
            <a:extLst>
              <a:ext uri="{FF2B5EF4-FFF2-40B4-BE49-F238E27FC236}">
                <a16:creationId xmlns:a16="http://schemas.microsoft.com/office/drawing/2014/main" id="{1B367871-30BF-4266-84FE-FFAA1DD31AE0}"/>
              </a:ext>
            </a:extLst>
          </p:cNvPr>
          <p:cNvSpPr txBox="1">
            <a:spLocks/>
          </p:cNvSpPr>
          <p:nvPr/>
        </p:nvSpPr>
        <p:spPr>
          <a:xfrm>
            <a:off x="838200" y="503339"/>
            <a:ext cx="10515600" cy="9356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b="1" dirty="0">
                <a:solidFill>
                  <a:srgbClr val="92012C"/>
                </a:solidFill>
                <a:latin typeface="+mn-lt"/>
              </a:rPr>
              <a:t>Additional Information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9B93E9-665B-4F5B-84F5-4985D85157FB}"/>
              </a:ext>
            </a:extLst>
          </p:cNvPr>
          <p:cNvSpPr txBox="1"/>
          <p:nvPr/>
        </p:nvSpPr>
        <p:spPr>
          <a:xfrm>
            <a:off x="914400" y="2094614"/>
            <a:ext cx="5181600" cy="298543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92012C"/>
                </a:solidFill>
              </a:rPr>
              <a:t>Additional Support</a:t>
            </a:r>
          </a:p>
          <a:p>
            <a:endParaRPr lang="en-GB" sz="800" b="1" dirty="0">
              <a:solidFill>
                <a:srgbClr val="92012C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/>
              <a:t>Additional support is available</a:t>
            </a:r>
            <a:r>
              <a:rPr lang="en-GB" sz="1800" baseline="0" dirty="0"/>
              <a:t> for you in class and </a:t>
            </a:r>
            <a:r>
              <a:rPr lang="en-GB" sz="1800" dirty="0"/>
              <a:t>for exams if you have a confirmed disability, learning difficulty or long-term medical condition.</a:t>
            </a:r>
            <a:r>
              <a:rPr lang="en-GB" sz="1800" baseline="0" dirty="0"/>
              <a:t> 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aseline="0" dirty="0"/>
              <a:t>For </a:t>
            </a:r>
            <a:r>
              <a:rPr lang="en-US" sz="1800" baseline="0" dirty="0"/>
              <a:t>e</a:t>
            </a:r>
            <a:r>
              <a:rPr lang="en-US" sz="1800" dirty="0"/>
              <a:t>xample </a:t>
            </a:r>
            <a:r>
              <a:rPr lang="en-US" sz="1800" baseline="0" dirty="0"/>
              <a:t>extra time, a reader and/or a scribe.</a:t>
            </a:r>
            <a:endParaRPr lang="en-GB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/>
              <a:t>Contact the </a:t>
            </a:r>
            <a:r>
              <a:rPr lang="en-GB" sz="1800" dirty="0">
                <a:hlinkClick r:id="rId2" tooltip="Inclusive Learning Team lin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Inclusive Learning Team</a:t>
            </a:r>
            <a:r>
              <a:rPr lang="en-GB" dirty="0"/>
              <a:t> t</a:t>
            </a:r>
            <a:r>
              <a:rPr lang="en-GB" sz="1800" dirty="0"/>
              <a:t>o see what support is</a:t>
            </a:r>
            <a:r>
              <a:rPr lang="en-GB" sz="1800" baseline="0" dirty="0"/>
              <a:t> available.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aseline="0" dirty="0"/>
              <a:t>You will also need to </a:t>
            </a:r>
            <a:r>
              <a:rPr lang="en-GB" sz="1800" dirty="0"/>
              <a:t>complete an LS1 Form at the start of the academic year.</a:t>
            </a:r>
            <a:endParaRPr lang="en-GB" sz="1800" b="0" dirty="0">
              <a:latin typeface="+mn-lt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E99CF3-7C7C-4463-A342-D2C123952729}"/>
              </a:ext>
            </a:extLst>
          </p:cNvPr>
          <p:cNvSpPr txBox="1"/>
          <p:nvPr/>
        </p:nvSpPr>
        <p:spPr>
          <a:xfrm>
            <a:off x="6308652" y="2094614"/>
            <a:ext cx="5181600" cy="35394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92012C"/>
                </a:solidFill>
              </a:rPr>
              <a:t>Criminal Records</a:t>
            </a:r>
          </a:p>
          <a:p>
            <a:endParaRPr lang="en-GB" sz="800" b="1" dirty="0">
              <a:solidFill>
                <a:srgbClr val="92012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We</a:t>
            </a:r>
            <a:r>
              <a:rPr lang="en-GB" sz="1800" baseline="0" dirty="0"/>
              <a:t> </a:t>
            </a:r>
            <a:r>
              <a:rPr lang="en-GB" sz="1800" dirty="0"/>
              <a:t>promote</a:t>
            </a:r>
            <a:r>
              <a:rPr lang="en-GB" sz="1800" baseline="0" dirty="0"/>
              <a:t> </a:t>
            </a:r>
            <a:r>
              <a:rPr lang="en-GB" sz="1800" dirty="0"/>
              <a:t>equality of opportunity and welcome enrolments from a wide range of applicants, including those with criminal convictions.</a:t>
            </a:r>
            <a:r>
              <a:rPr lang="en-GB" sz="1800" baseline="0" dirty="0"/>
              <a:t> 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To manage any risk, you </a:t>
            </a:r>
            <a:r>
              <a:rPr lang="en-GB" sz="1800" b="1" u="sng" dirty="0"/>
              <a:t>MUST</a:t>
            </a:r>
            <a:r>
              <a:rPr lang="en-GB" sz="1800" b="1" dirty="0"/>
              <a:t> </a:t>
            </a:r>
            <a:r>
              <a:rPr lang="en-GB" sz="1800" dirty="0"/>
              <a:t>tell us about any </a:t>
            </a:r>
            <a:r>
              <a:rPr lang="en-GB" sz="1800" b="1" dirty="0"/>
              <a:t>unspent criminal convictions</a:t>
            </a:r>
            <a:r>
              <a:rPr lang="en-GB" sz="1800" dirty="0"/>
              <a:t>. For certain courses, you must disclose </a:t>
            </a:r>
            <a:r>
              <a:rPr lang="en-GB" sz="1800" b="1" dirty="0"/>
              <a:t>all</a:t>
            </a:r>
            <a:r>
              <a:rPr lang="en-GB" sz="1800" dirty="0"/>
              <a:t> criminal convictions.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To do this</a:t>
            </a:r>
            <a:r>
              <a:rPr lang="en-GB" sz="1800" baseline="0" dirty="0"/>
              <a:t> - </a:t>
            </a:r>
            <a:r>
              <a:rPr lang="en-GB" sz="1800" dirty="0"/>
              <a:t>complete a </a:t>
            </a:r>
            <a:r>
              <a:rPr lang="en-GB" sz="1800" dirty="0">
                <a:hlinkClick r:id="rId3" tooltip="Criminal Offence(s) Disclosure Form lin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Criminal Offence(s) Disclosure Form or an Enhanced Criminal Offence(s)</a:t>
            </a:r>
            <a:r>
              <a:rPr lang="en-GB" sz="1800" u="sng" dirty="0">
                <a:hlinkClick r:id="rId3" tooltip="Criminal Offence(s) Disclosure Form lin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800" dirty="0"/>
              <a:t>Disclosure Form. By disclosing criminal convictions you will not automatically be excluded from the application/ enrolment process.</a:t>
            </a:r>
            <a:endParaRPr lang="en-GB" sz="18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061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C696F4-65AC-4DE5-B60C-222E3E2AC0AA}"/>
              </a:ext>
            </a:extLst>
          </p:cNvPr>
          <p:cNvSpPr/>
          <p:nvPr/>
        </p:nvSpPr>
        <p:spPr>
          <a:xfrm>
            <a:off x="980105" y="555734"/>
            <a:ext cx="562271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Contacts</a:t>
            </a:r>
          </a:p>
          <a:p>
            <a:endParaRPr lang="en-GB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 Co-ordinator: </a:t>
            </a:r>
          </a:p>
          <a:p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Dawn Corbett: dcorbett@belfastmet.ac.uk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Administrator: </a:t>
            </a:r>
          </a:p>
          <a:p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Grace Atwell: gatwell@belfastmet.ac.uk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 enquiries: </a:t>
            </a:r>
          </a:p>
          <a:p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 028 90265 265 Option 2</a:t>
            </a:r>
          </a:p>
          <a:p>
            <a:endParaRPr lang="en-GB" alt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related enquiries: </a:t>
            </a:r>
          </a:p>
          <a:p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 028 90265 265 Option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queries: </a:t>
            </a:r>
          </a:p>
          <a:p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 9026 5000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87362A-48A9-4D02-A64A-9806632DAE6E}"/>
              </a:ext>
            </a:extLst>
          </p:cNvPr>
          <p:cNvSpPr/>
          <p:nvPr/>
        </p:nvSpPr>
        <p:spPr>
          <a:xfrm>
            <a:off x="6836735" y="555734"/>
            <a:ext cx="42742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Links</a:t>
            </a:r>
          </a:p>
          <a:p>
            <a:endParaRPr lang="en-GB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b="1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92012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Belfast Met Website lin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Belfast Met Website</a:t>
            </a:r>
            <a:endParaRPr lang="en-GB" b="1" dirty="0">
              <a:solidFill>
                <a:srgbClr val="9201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9201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92012C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tooltip="Life at the Met lin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Life at the Met</a:t>
            </a:r>
            <a:endParaRPr lang="en-GB" b="1" dirty="0">
              <a:solidFill>
                <a:srgbClr val="9201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9201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92012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tooltip="Public Documents lin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 Documents</a:t>
            </a:r>
            <a:endParaRPr lang="en-GB" b="1" dirty="0">
              <a:solidFill>
                <a:srgbClr val="9201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9201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92012C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tooltip="Student Criminal Disclosures lin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Criminal Disclosures</a:t>
            </a:r>
            <a:endParaRPr lang="en-GB" b="1" dirty="0">
              <a:solidFill>
                <a:srgbClr val="9201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9201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92012C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tooltip="Student Support Services lin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Support Services</a:t>
            </a:r>
            <a:endParaRPr lang="en-GB" b="1" dirty="0">
              <a:solidFill>
                <a:srgbClr val="9201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9201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92012C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tooltip="Belfast Met Passport lin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Belfast Met Passport    </a:t>
            </a:r>
            <a:endParaRPr lang="en-GB" dirty="0">
              <a:solidFill>
                <a:srgbClr val="9201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Image of Met Passport front cover">
            <a:hlinkClick r:id="rId7" tooltip="Met Passport image link"/>
            <a:extLst>
              <a:ext uri="{FF2B5EF4-FFF2-40B4-BE49-F238E27FC236}">
                <a16:creationId xmlns:a16="http://schemas.microsoft.com/office/drawing/2014/main" id="{FE51E9A0-E590-4849-9F5E-594C2A16C2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43098">
            <a:off x="10185550" y="4069893"/>
            <a:ext cx="1512545" cy="241831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Picture 4" descr="School of Science, Construction and Engineering logo">
            <a:extLst>
              <a:ext uri="{FF2B5EF4-FFF2-40B4-BE49-F238E27FC236}">
                <a16:creationId xmlns:a16="http://schemas.microsoft.com/office/drawing/2014/main" id="{062E4B87-2548-4B73-AD1A-3B0ADE7116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5726112"/>
            <a:ext cx="1866900" cy="77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47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72DEA6764A5E469BCA557C9C5B9428" ma:contentTypeVersion="11" ma:contentTypeDescription="Create a new document." ma:contentTypeScope="" ma:versionID="a7fb04b63e9882eb8f3a77096b566763">
  <xsd:schema xmlns:xsd="http://www.w3.org/2001/XMLSchema" xmlns:xs="http://www.w3.org/2001/XMLSchema" xmlns:p="http://schemas.microsoft.com/office/2006/metadata/properties" xmlns:ns2="d9731e62-6862-426f-b4c0-a3c581ced353" xmlns:ns3="82306f73-274f-4edf-93f0-3946c3462ddd" targetNamespace="http://schemas.microsoft.com/office/2006/metadata/properties" ma:root="true" ma:fieldsID="a642723a8c61851cf989a133fe7fb096" ns2:_="" ns3:_="">
    <xsd:import namespace="d9731e62-6862-426f-b4c0-a3c581ced353"/>
    <xsd:import namespace="82306f73-274f-4edf-93f0-3946c3462d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731e62-6862-426f-b4c0-a3c581ced3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306f73-274f-4edf-93f0-3946c3462dd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8709AC-A77D-47A5-B385-71FC368838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731e62-6862-426f-b4c0-a3c581ced353"/>
    <ds:schemaRef ds:uri="82306f73-274f-4edf-93f0-3946c3462d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0C5698-F790-48F1-B47C-1BA727CD50B7}">
  <ds:schemaRefs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  <ds:schemaRef ds:uri="82306f73-274f-4edf-93f0-3946c3462ddd"/>
    <ds:schemaRef ds:uri="http://schemas.microsoft.com/office/infopath/2007/PartnerControls"/>
    <ds:schemaRef ds:uri="d9731e62-6862-426f-b4c0-a3c581ced353"/>
    <ds:schemaRef ds:uri="http://schemas.microsoft.com/office/2006/documentManagement/typ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A9B8C14-B5FE-42BF-910F-D08DD78E72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818</Words>
  <Application>Microsoft Office PowerPoint</Application>
  <PresentationFormat>Widescreen</PresentationFormat>
  <Paragraphs>125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Custom Design</vt:lpstr>
      <vt:lpstr>PowerPoint Presentation</vt:lpstr>
      <vt:lpstr>PowerPoint Presentation</vt:lpstr>
      <vt:lpstr>About the FdSc in Biological Sciences</vt:lpstr>
      <vt:lpstr>Why Choose a FdSc?</vt:lpstr>
      <vt:lpstr>PowerPoint Presentation</vt:lpstr>
      <vt:lpstr>PowerPoint Presentation</vt:lpstr>
      <vt:lpstr>Options with a FdSc Biological Sciences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Ronan Moran (rmoran)</dc:creator>
  <cp:lastModifiedBy>Dawn Corbett (DCorbett)</cp:lastModifiedBy>
  <cp:revision>23</cp:revision>
  <dcterms:created xsi:type="dcterms:W3CDTF">2020-11-03T15:18:03Z</dcterms:created>
  <dcterms:modified xsi:type="dcterms:W3CDTF">2023-08-18T08:15:32Z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0x0101009072DEA6764A5E469BCA557C9C5B9428</vt:lpwstr>
  </property>
</Properties>
</file>