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2" r:id="rId2"/>
  </p:sldMasterIdLst>
  <p:notesMasterIdLst>
    <p:notesMasterId r:id="rId19"/>
  </p:notesMasterIdLst>
  <p:handoutMasterIdLst>
    <p:handoutMasterId r:id="rId20"/>
  </p:handoutMasterIdLst>
  <p:sldIdLst>
    <p:sldId id="416" r:id="rId3"/>
    <p:sldId id="406" r:id="rId4"/>
    <p:sldId id="418" r:id="rId5"/>
    <p:sldId id="420" r:id="rId6"/>
    <p:sldId id="421" r:id="rId7"/>
    <p:sldId id="423" r:id="rId8"/>
    <p:sldId id="424" r:id="rId9"/>
    <p:sldId id="425" r:id="rId10"/>
    <p:sldId id="413" r:id="rId11"/>
    <p:sldId id="414" r:id="rId12"/>
    <p:sldId id="412" r:id="rId13"/>
    <p:sldId id="426" r:id="rId14"/>
    <p:sldId id="384" r:id="rId15"/>
    <p:sldId id="401" r:id="rId16"/>
    <p:sldId id="404" r:id="rId17"/>
    <p:sldId id="405" r:id="rId18"/>
  </p:sldIdLst>
  <p:sldSz cx="12188825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74392" autoAdjust="0"/>
  </p:normalViewPr>
  <p:slideViewPr>
    <p:cSldViewPr>
      <p:cViewPr>
        <p:scale>
          <a:sx n="66" d="100"/>
          <a:sy n="66" d="100"/>
        </p:scale>
        <p:origin x="121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06832-7BDF-4816-A5B6-574549EE9F0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B51EC1-E583-4E5A-BBCB-0D64746BB330}">
      <dgm:prSet phldrT="[Text]"/>
      <dgm:spPr/>
      <dgm:t>
        <a:bodyPr/>
        <a:lstStyle/>
        <a:p>
          <a:r>
            <a:rPr lang="en-US" dirty="0" smtClean="0"/>
            <a:t>Student </a:t>
          </a:r>
          <a:endParaRPr lang="en-US" dirty="0"/>
        </a:p>
      </dgm:t>
    </dgm:pt>
    <dgm:pt modelId="{38613B5F-E3FB-4FCF-939A-32EEC7923FF2}" type="parTrans" cxnId="{AC781A75-2C84-4C37-915C-F2AD0DED3961}">
      <dgm:prSet/>
      <dgm:spPr/>
      <dgm:t>
        <a:bodyPr/>
        <a:lstStyle/>
        <a:p>
          <a:endParaRPr lang="en-US"/>
        </a:p>
      </dgm:t>
    </dgm:pt>
    <dgm:pt modelId="{3ACAFCB5-4DC6-483D-8FE5-E525327262CD}" type="sibTrans" cxnId="{AC781A75-2C84-4C37-915C-F2AD0DED3961}">
      <dgm:prSet/>
      <dgm:spPr/>
      <dgm:t>
        <a:bodyPr/>
        <a:lstStyle/>
        <a:p>
          <a:endParaRPr lang="en-US"/>
        </a:p>
      </dgm:t>
    </dgm:pt>
    <dgm:pt modelId="{F3674833-FB98-49EB-B452-F7A259D399DA}">
      <dgm:prSet phldrT="[Text]"/>
      <dgm:spPr/>
      <dgm:t>
        <a:bodyPr/>
        <a:lstStyle/>
        <a:p>
          <a:r>
            <a:rPr lang="en-US" dirty="0" smtClean="0"/>
            <a:t>Where you live</a:t>
          </a:r>
          <a:endParaRPr lang="en-US" dirty="0"/>
        </a:p>
      </dgm:t>
    </dgm:pt>
    <dgm:pt modelId="{E37AF819-5D64-422A-9E7C-42472B68FB1F}" type="parTrans" cxnId="{957737FB-6801-4156-A8FC-0D90F4923478}">
      <dgm:prSet/>
      <dgm:spPr/>
      <dgm:t>
        <a:bodyPr/>
        <a:lstStyle/>
        <a:p>
          <a:endParaRPr lang="en-US"/>
        </a:p>
      </dgm:t>
    </dgm:pt>
    <dgm:pt modelId="{87493737-4443-4069-80A1-BB9EFCE4AD8A}" type="sibTrans" cxnId="{957737FB-6801-4156-A8FC-0D90F4923478}">
      <dgm:prSet/>
      <dgm:spPr/>
      <dgm:t>
        <a:bodyPr/>
        <a:lstStyle/>
        <a:p>
          <a:endParaRPr lang="en-US"/>
        </a:p>
      </dgm:t>
    </dgm:pt>
    <dgm:pt modelId="{48A26432-3FAB-4A6B-9B2F-BED569C1C3D7}">
      <dgm:prSet phldrT="[Text]"/>
      <dgm:spPr/>
      <dgm:t>
        <a:bodyPr/>
        <a:lstStyle/>
        <a:p>
          <a:r>
            <a:rPr lang="en-US" dirty="0" smtClean="0"/>
            <a:t>Studies</a:t>
          </a:r>
          <a:endParaRPr lang="en-US" dirty="0"/>
        </a:p>
      </dgm:t>
    </dgm:pt>
    <dgm:pt modelId="{4FDB6F71-73B8-4179-97B5-BEA212C01DCA}" type="parTrans" cxnId="{DC12E0E6-6590-47A6-9087-828272B20885}">
      <dgm:prSet/>
      <dgm:spPr/>
      <dgm:t>
        <a:bodyPr/>
        <a:lstStyle/>
        <a:p>
          <a:endParaRPr lang="en-US"/>
        </a:p>
      </dgm:t>
    </dgm:pt>
    <dgm:pt modelId="{C6AC8554-D924-4568-8479-B8F3E8136515}" type="sibTrans" cxnId="{DC12E0E6-6590-47A6-9087-828272B20885}">
      <dgm:prSet/>
      <dgm:spPr/>
      <dgm:t>
        <a:bodyPr/>
        <a:lstStyle/>
        <a:p>
          <a:endParaRPr lang="en-US"/>
        </a:p>
      </dgm:t>
    </dgm:pt>
    <dgm:pt modelId="{A5147B8F-AB2D-4FB1-B1AB-A706FCD100D5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DD3AB7D3-0110-4E79-95E4-2854FE4AAC51}" type="parTrans" cxnId="{DB455C5F-9EEB-4ECE-BB3A-57DBF6628727}">
      <dgm:prSet/>
      <dgm:spPr/>
      <dgm:t>
        <a:bodyPr/>
        <a:lstStyle/>
        <a:p>
          <a:endParaRPr lang="en-US"/>
        </a:p>
      </dgm:t>
    </dgm:pt>
    <dgm:pt modelId="{BEE14786-FFC0-4B5D-81EA-E959C93F17C6}" type="sibTrans" cxnId="{DB455C5F-9EEB-4ECE-BB3A-57DBF6628727}">
      <dgm:prSet/>
      <dgm:spPr/>
      <dgm:t>
        <a:bodyPr/>
        <a:lstStyle/>
        <a:p>
          <a:endParaRPr lang="en-US"/>
        </a:p>
      </dgm:t>
    </dgm:pt>
    <dgm:pt modelId="{982F0ED2-5AA0-4E37-9A92-5D85A52E0C5D}">
      <dgm:prSet phldrT="[Text]"/>
      <dgm:spPr/>
      <dgm:t>
        <a:bodyPr/>
        <a:lstStyle/>
        <a:p>
          <a:r>
            <a:rPr lang="en-US" dirty="0" smtClean="0"/>
            <a:t>Daily Routine</a:t>
          </a:r>
          <a:endParaRPr lang="en-US" dirty="0"/>
        </a:p>
      </dgm:t>
    </dgm:pt>
    <dgm:pt modelId="{0296C1DE-03F2-4EBF-BF70-F64393C7D02A}" type="parTrans" cxnId="{3174473A-8300-4BDC-AFDE-9C5227492D2C}">
      <dgm:prSet/>
      <dgm:spPr/>
      <dgm:t>
        <a:bodyPr/>
        <a:lstStyle/>
        <a:p>
          <a:endParaRPr lang="en-US"/>
        </a:p>
      </dgm:t>
    </dgm:pt>
    <dgm:pt modelId="{140EBC8A-4A7D-462C-93DD-0AD9624986E9}" type="sibTrans" cxnId="{3174473A-8300-4BDC-AFDE-9C5227492D2C}">
      <dgm:prSet/>
      <dgm:spPr/>
      <dgm:t>
        <a:bodyPr/>
        <a:lstStyle/>
        <a:p>
          <a:endParaRPr lang="en-US"/>
        </a:p>
      </dgm:t>
    </dgm:pt>
    <dgm:pt modelId="{8BCE0257-8519-4BEE-B9D5-44F820F17A29}" type="pres">
      <dgm:prSet presAssocID="{19F06832-7BDF-4816-A5B6-574549EE9F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D895C3-88F4-4FD4-BFBE-0ECC76A3A7F4}" type="pres">
      <dgm:prSet presAssocID="{6BB51EC1-E583-4E5A-BBCB-0D64746BB330}" presName="centerShape" presStyleLbl="node0" presStyleIdx="0" presStyleCnt="1"/>
      <dgm:spPr/>
      <dgm:t>
        <a:bodyPr/>
        <a:lstStyle/>
        <a:p>
          <a:endParaRPr lang="en-US"/>
        </a:p>
      </dgm:t>
    </dgm:pt>
    <dgm:pt modelId="{05AF01E9-934B-47DC-BAD6-9E382F6A3739}" type="pres">
      <dgm:prSet presAssocID="{E37AF819-5D64-422A-9E7C-42472B68FB1F}" presName="parTrans" presStyleLbl="sibTrans2D1" presStyleIdx="0" presStyleCnt="4"/>
      <dgm:spPr/>
      <dgm:t>
        <a:bodyPr/>
        <a:lstStyle/>
        <a:p>
          <a:endParaRPr lang="en-GB"/>
        </a:p>
      </dgm:t>
    </dgm:pt>
    <dgm:pt modelId="{4F56E475-E62D-4A29-A6EE-870268FD7270}" type="pres">
      <dgm:prSet presAssocID="{E37AF819-5D64-422A-9E7C-42472B68FB1F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63E61A79-DE88-431A-A9FC-376ED1F5F2C5}" type="pres">
      <dgm:prSet presAssocID="{F3674833-FB98-49EB-B452-F7A259D399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4256F-C501-4B91-AA06-EFFE999C1E17}" type="pres">
      <dgm:prSet presAssocID="{4FDB6F71-73B8-4179-97B5-BEA212C01DCA}" presName="parTrans" presStyleLbl="sibTrans2D1" presStyleIdx="1" presStyleCnt="4"/>
      <dgm:spPr/>
      <dgm:t>
        <a:bodyPr/>
        <a:lstStyle/>
        <a:p>
          <a:endParaRPr lang="en-GB"/>
        </a:p>
      </dgm:t>
    </dgm:pt>
    <dgm:pt modelId="{6087669F-869C-42D1-A02C-413EC50FB9F0}" type="pres">
      <dgm:prSet presAssocID="{4FDB6F71-73B8-4179-97B5-BEA212C01DCA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9124ABF8-419D-4CA4-980C-CD3887AC07D3}" type="pres">
      <dgm:prSet presAssocID="{48A26432-3FAB-4A6B-9B2F-BED569C1C3D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AE6179-86FF-4859-A004-62C63DD5488F}" type="pres">
      <dgm:prSet presAssocID="{DD3AB7D3-0110-4E79-95E4-2854FE4AAC51}" presName="parTrans" presStyleLbl="sibTrans2D1" presStyleIdx="2" presStyleCnt="4"/>
      <dgm:spPr/>
      <dgm:t>
        <a:bodyPr/>
        <a:lstStyle/>
        <a:p>
          <a:endParaRPr lang="en-GB"/>
        </a:p>
      </dgm:t>
    </dgm:pt>
    <dgm:pt modelId="{BAD4EF4C-71C0-4F6F-B7A3-E05F2E8F3362}" type="pres">
      <dgm:prSet presAssocID="{DD3AB7D3-0110-4E79-95E4-2854FE4AAC51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9E2FC308-FFE6-4E61-A2F9-B1E21C4A7CED}" type="pres">
      <dgm:prSet presAssocID="{A5147B8F-AB2D-4FB1-B1AB-A706FCD100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460FA8-5B00-44B7-A9C4-3E1CE4FCD1BD}" type="pres">
      <dgm:prSet presAssocID="{0296C1DE-03F2-4EBF-BF70-F64393C7D02A}" presName="parTrans" presStyleLbl="sibTrans2D1" presStyleIdx="3" presStyleCnt="4"/>
      <dgm:spPr/>
      <dgm:t>
        <a:bodyPr/>
        <a:lstStyle/>
        <a:p>
          <a:endParaRPr lang="en-GB"/>
        </a:p>
      </dgm:t>
    </dgm:pt>
    <dgm:pt modelId="{9BEB953B-9111-4AC0-A928-CDCC67FC2BBC}" type="pres">
      <dgm:prSet presAssocID="{0296C1DE-03F2-4EBF-BF70-F64393C7D02A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BD901428-2B1E-4C08-8B74-EA2E3DFFEA63}" type="pres">
      <dgm:prSet presAssocID="{982F0ED2-5AA0-4E37-9A92-5D85A52E0C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0181ED9-2277-40D4-85B8-60799F978467}" type="presOf" srcId="{4FDB6F71-73B8-4179-97B5-BEA212C01DCA}" destId="{6087669F-869C-42D1-A02C-413EC50FB9F0}" srcOrd="1" destOrd="0" presId="urn:microsoft.com/office/officeart/2005/8/layout/radial5"/>
    <dgm:cxn modelId="{16604FAA-F345-4319-934A-04262511B931}" type="presOf" srcId="{DD3AB7D3-0110-4E79-95E4-2854FE4AAC51}" destId="{90AE6179-86FF-4859-A004-62C63DD5488F}" srcOrd="0" destOrd="0" presId="urn:microsoft.com/office/officeart/2005/8/layout/radial5"/>
    <dgm:cxn modelId="{5240D668-01B6-4A6A-B88C-6D38C9F0CB06}" type="presOf" srcId="{0296C1DE-03F2-4EBF-BF70-F64393C7D02A}" destId="{81460FA8-5B00-44B7-A9C4-3E1CE4FCD1BD}" srcOrd="0" destOrd="0" presId="urn:microsoft.com/office/officeart/2005/8/layout/radial5"/>
    <dgm:cxn modelId="{D0C37536-6523-455D-BA75-108E2F7CAB13}" type="presOf" srcId="{0296C1DE-03F2-4EBF-BF70-F64393C7D02A}" destId="{9BEB953B-9111-4AC0-A928-CDCC67FC2BBC}" srcOrd="1" destOrd="0" presId="urn:microsoft.com/office/officeart/2005/8/layout/radial5"/>
    <dgm:cxn modelId="{6193BDEA-3855-419B-BC24-5627ADFED40D}" type="presOf" srcId="{4FDB6F71-73B8-4179-97B5-BEA212C01DCA}" destId="{96C4256F-C501-4B91-AA06-EFFE999C1E17}" srcOrd="0" destOrd="0" presId="urn:microsoft.com/office/officeart/2005/8/layout/radial5"/>
    <dgm:cxn modelId="{BA21B8EA-BE2A-40D2-80B2-91B0125FAAB2}" type="presOf" srcId="{E37AF819-5D64-422A-9E7C-42472B68FB1F}" destId="{05AF01E9-934B-47DC-BAD6-9E382F6A3739}" srcOrd="0" destOrd="0" presId="urn:microsoft.com/office/officeart/2005/8/layout/radial5"/>
    <dgm:cxn modelId="{FFDD8E24-D437-435B-A606-E9263F4AEF82}" type="presOf" srcId="{48A26432-3FAB-4A6B-9B2F-BED569C1C3D7}" destId="{9124ABF8-419D-4CA4-980C-CD3887AC07D3}" srcOrd="0" destOrd="0" presId="urn:microsoft.com/office/officeart/2005/8/layout/radial5"/>
    <dgm:cxn modelId="{CAC288E3-699E-4A62-B4E3-C956B9AA3062}" type="presOf" srcId="{982F0ED2-5AA0-4E37-9A92-5D85A52E0C5D}" destId="{BD901428-2B1E-4C08-8B74-EA2E3DFFEA63}" srcOrd="0" destOrd="0" presId="urn:microsoft.com/office/officeart/2005/8/layout/radial5"/>
    <dgm:cxn modelId="{DAAE9174-C4B9-48A8-80E2-887A166CF299}" type="presOf" srcId="{DD3AB7D3-0110-4E79-95E4-2854FE4AAC51}" destId="{BAD4EF4C-71C0-4F6F-B7A3-E05F2E8F3362}" srcOrd="1" destOrd="0" presId="urn:microsoft.com/office/officeart/2005/8/layout/radial5"/>
    <dgm:cxn modelId="{DB455C5F-9EEB-4ECE-BB3A-57DBF6628727}" srcId="{6BB51EC1-E583-4E5A-BBCB-0D64746BB330}" destId="{A5147B8F-AB2D-4FB1-B1AB-A706FCD100D5}" srcOrd="2" destOrd="0" parTransId="{DD3AB7D3-0110-4E79-95E4-2854FE4AAC51}" sibTransId="{BEE14786-FFC0-4B5D-81EA-E959C93F17C6}"/>
    <dgm:cxn modelId="{957737FB-6801-4156-A8FC-0D90F4923478}" srcId="{6BB51EC1-E583-4E5A-BBCB-0D64746BB330}" destId="{F3674833-FB98-49EB-B452-F7A259D399DA}" srcOrd="0" destOrd="0" parTransId="{E37AF819-5D64-422A-9E7C-42472B68FB1F}" sibTransId="{87493737-4443-4069-80A1-BB9EFCE4AD8A}"/>
    <dgm:cxn modelId="{EB123F70-1FF9-4A77-A2EF-F97724960A5F}" type="presOf" srcId="{A5147B8F-AB2D-4FB1-B1AB-A706FCD100D5}" destId="{9E2FC308-FFE6-4E61-A2F9-B1E21C4A7CED}" srcOrd="0" destOrd="0" presId="urn:microsoft.com/office/officeart/2005/8/layout/radial5"/>
    <dgm:cxn modelId="{90B8C4EB-6FBC-4382-B193-947D661CD197}" type="presOf" srcId="{E37AF819-5D64-422A-9E7C-42472B68FB1F}" destId="{4F56E475-E62D-4A29-A6EE-870268FD7270}" srcOrd="1" destOrd="0" presId="urn:microsoft.com/office/officeart/2005/8/layout/radial5"/>
    <dgm:cxn modelId="{AC781A75-2C84-4C37-915C-F2AD0DED3961}" srcId="{19F06832-7BDF-4816-A5B6-574549EE9F09}" destId="{6BB51EC1-E583-4E5A-BBCB-0D64746BB330}" srcOrd="0" destOrd="0" parTransId="{38613B5F-E3FB-4FCF-939A-32EEC7923FF2}" sibTransId="{3ACAFCB5-4DC6-483D-8FE5-E525327262CD}"/>
    <dgm:cxn modelId="{DC12E0E6-6590-47A6-9087-828272B20885}" srcId="{6BB51EC1-E583-4E5A-BBCB-0D64746BB330}" destId="{48A26432-3FAB-4A6B-9B2F-BED569C1C3D7}" srcOrd="1" destOrd="0" parTransId="{4FDB6F71-73B8-4179-97B5-BEA212C01DCA}" sibTransId="{C6AC8554-D924-4568-8479-B8F3E8136515}"/>
    <dgm:cxn modelId="{044681FF-A77E-4E01-9878-55DB1236064C}" type="presOf" srcId="{19F06832-7BDF-4816-A5B6-574549EE9F09}" destId="{8BCE0257-8519-4BEE-B9D5-44F820F17A29}" srcOrd="0" destOrd="0" presId="urn:microsoft.com/office/officeart/2005/8/layout/radial5"/>
    <dgm:cxn modelId="{3174473A-8300-4BDC-AFDE-9C5227492D2C}" srcId="{6BB51EC1-E583-4E5A-BBCB-0D64746BB330}" destId="{982F0ED2-5AA0-4E37-9A92-5D85A52E0C5D}" srcOrd="3" destOrd="0" parTransId="{0296C1DE-03F2-4EBF-BF70-F64393C7D02A}" sibTransId="{140EBC8A-4A7D-462C-93DD-0AD9624986E9}"/>
    <dgm:cxn modelId="{DFB0DF90-F8CC-4E84-994B-3EFD13CE7782}" type="presOf" srcId="{F3674833-FB98-49EB-B452-F7A259D399DA}" destId="{63E61A79-DE88-431A-A9FC-376ED1F5F2C5}" srcOrd="0" destOrd="0" presId="urn:microsoft.com/office/officeart/2005/8/layout/radial5"/>
    <dgm:cxn modelId="{31FF4A79-96DE-4514-BFE7-06DE2DB9041E}" type="presOf" srcId="{6BB51EC1-E583-4E5A-BBCB-0D64746BB330}" destId="{D3D895C3-88F4-4FD4-BFBE-0ECC76A3A7F4}" srcOrd="0" destOrd="0" presId="urn:microsoft.com/office/officeart/2005/8/layout/radial5"/>
    <dgm:cxn modelId="{F951423A-96AD-4B6E-9A19-236F878E4213}" type="presParOf" srcId="{8BCE0257-8519-4BEE-B9D5-44F820F17A29}" destId="{D3D895C3-88F4-4FD4-BFBE-0ECC76A3A7F4}" srcOrd="0" destOrd="0" presId="urn:microsoft.com/office/officeart/2005/8/layout/radial5"/>
    <dgm:cxn modelId="{6A6F0424-BA18-4289-9494-C71CEDC56D2D}" type="presParOf" srcId="{8BCE0257-8519-4BEE-B9D5-44F820F17A29}" destId="{05AF01E9-934B-47DC-BAD6-9E382F6A3739}" srcOrd="1" destOrd="0" presId="urn:microsoft.com/office/officeart/2005/8/layout/radial5"/>
    <dgm:cxn modelId="{AF9248C1-C843-448B-96B3-E16525F26751}" type="presParOf" srcId="{05AF01E9-934B-47DC-BAD6-9E382F6A3739}" destId="{4F56E475-E62D-4A29-A6EE-870268FD7270}" srcOrd="0" destOrd="0" presId="urn:microsoft.com/office/officeart/2005/8/layout/radial5"/>
    <dgm:cxn modelId="{0CE7E5C8-BD36-4F2C-8AA6-F8B5A84537F8}" type="presParOf" srcId="{8BCE0257-8519-4BEE-B9D5-44F820F17A29}" destId="{63E61A79-DE88-431A-A9FC-376ED1F5F2C5}" srcOrd="2" destOrd="0" presId="urn:microsoft.com/office/officeart/2005/8/layout/radial5"/>
    <dgm:cxn modelId="{C774FE03-CDDA-4953-AA98-3DC5410A7132}" type="presParOf" srcId="{8BCE0257-8519-4BEE-B9D5-44F820F17A29}" destId="{96C4256F-C501-4B91-AA06-EFFE999C1E17}" srcOrd="3" destOrd="0" presId="urn:microsoft.com/office/officeart/2005/8/layout/radial5"/>
    <dgm:cxn modelId="{C4DFF20C-FE62-43D6-BBB3-17A72BC0D0CE}" type="presParOf" srcId="{96C4256F-C501-4B91-AA06-EFFE999C1E17}" destId="{6087669F-869C-42D1-A02C-413EC50FB9F0}" srcOrd="0" destOrd="0" presId="urn:microsoft.com/office/officeart/2005/8/layout/radial5"/>
    <dgm:cxn modelId="{EE7D9C9A-405D-44F4-B329-B2E6218C9B66}" type="presParOf" srcId="{8BCE0257-8519-4BEE-B9D5-44F820F17A29}" destId="{9124ABF8-419D-4CA4-980C-CD3887AC07D3}" srcOrd="4" destOrd="0" presId="urn:microsoft.com/office/officeart/2005/8/layout/radial5"/>
    <dgm:cxn modelId="{26C46DEE-888D-4F81-BA72-672DF50A2BCC}" type="presParOf" srcId="{8BCE0257-8519-4BEE-B9D5-44F820F17A29}" destId="{90AE6179-86FF-4859-A004-62C63DD5488F}" srcOrd="5" destOrd="0" presId="urn:microsoft.com/office/officeart/2005/8/layout/radial5"/>
    <dgm:cxn modelId="{23D7BFD9-1619-457E-B669-E7043ADB9EA6}" type="presParOf" srcId="{90AE6179-86FF-4859-A004-62C63DD5488F}" destId="{BAD4EF4C-71C0-4F6F-B7A3-E05F2E8F3362}" srcOrd="0" destOrd="0" presId="urn:microsoft.com/office/officeart/2005/8/layout/radial5"/>
    <dgm:cxn modelId="{9A8E968A-A107-49DD-B751-B92E4332E067}" type="presParOf" srcId="{8BCE0257-8519-4BEE-B9D5-44F820F17A29}" destId="{9E2FC308-FFE6-4E61-A2F9-B1E21C4A7CED}" srcOrd="6" destOrd="0" presId="urn:microsoft.com/office/officeart/2005/8/layout/radial5"/>
    <dgm:cxn modelId="{2E1CE4C6-9A02-4D89-9347-154B285BA136}" type="presParOf" srcId="{8BCE0257-8519-4BEE-B9D5-44F820F17A29}" destId="{81460FA8-5B00-44B7-A9C4-3E1CE4FCD1BD}" srcOrd="7" destOrd="0" presId="urn:microsoft.com/office/officeart/2005/8/layout/radial5"/>
    <dgm:cxn modelId="{8B9BB20A-186B-459C-9D34-D386D12188D2}" type="presParOf" srcId="{81460FA8-5B00-44B7-A9C4-3E1CE4FCD1BD}" destId="{9BEB953B-9111-4AC0-A928-CDCC67FC2BBC}" srcOrd="0" destOrd="0" presId="urn:microsoft.com/office/officeart/2005/8/layout/radial5"/>
    <dgm:cxn modelId="{917AA408-E110-4193-B692-6164FB50AB4B}" type="presParOf" srcId="{8BCE0257-8519-4BEE-B9D5-44F820F17A29}" destId="{BD901428-2B1E-4C08-8B74-EA2E3DFFEA6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895C3-88F4-4FD4-BFBE-0ECC76A3A7F4}">
      <dsp:nvSpPr>
        <dsp:cNvPr id="0" name=""/>
        <dsp:cNvSpPr/>
      </dsp:nvSpPr>
      <dsp:spPr>
        <a:xfrm>
          <a:off x="4969510" y="1915096"/>
          <a:ext cx="1366235" cy="136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Student </a:t>
          </a:r>
          <a:endParaRPr lang="en-US" sz="2200" kern="1200" dirty="0"/>
        </a:p>
      </dsp:txBody>
      <dsp:txXfrm>
        <a:off x="5169590" y="2115176"/>
        <a:ext cx="966075" cy="966075"/>
      </dsp:txXfrm>
    </dsp:sp>
    <dsp:sp modelId="{05AF01E9-934B-47DC-BAD6-9E382F6A3739}">
      <dsp:nvSpPr>
        <dsp:cNvPr id="0" name=""/>
        <dsp:cNvSpPr/>
      </dsp:nvSpPr>
      <dsp:spPr>
        <a:xfrm rot="16200000">
          <a:off x="5508032" y="1418199"/>
          <a:ext cx="289190" cy="46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551411" y="1554482"/>
        <a:ext cx="202433" cy="278712"/>
      </dsp:txXfrm>
    </dsp:sp>
    <dsp:sp modelId="{63E61A79-DE88-431A-A9FC-376ED1F5F2C5}">
      <dsp:nvSpPr>
        <dsp:cNvPr id="0" name=""/>
        <dsp:cNvSpPr/>
      </dsp:nvSpPr>
      <dsp:spPr>
        <a:xfrm>
          <a:off x="4969510" y="3218"/>
          <a:ext cx="1366235" cy="136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Where you live</a:t>
          </a:r>
          <a:endParaRPr lang="en-US" sz="1300" kern="1200" dirty="0"/>
        </a:p>
      </dsp:txBody>
      <dsp:txXfrm>
        <a:off x="5169590" y="203298"/>
        <a:ext cx="966075" cy="966075"/>
      </dsp:txXfrm>
    </dsp:sp>
    <dsp:sp modelId="{96C4256F-C501-4B91-AA06-EFFE999C1E17}">
      <dsp:nvSpPr>
        <dsp:cNvPr id="0" name=""/>
        <dsp:cNvSpPr/>
      </dsp:nvSpPr>
      <dsp:spPr>
        <a:xfrm>
          <a:off x="6455787" y="2365953"/>
          <a:ext cx="289190" cy="46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455787" y="2458857"/>
        <a:ext cx="202433" cy="278712"/>
      </dsp:txXfrm>
    </dsp:sp>
    <dsp:sp modelId="{9124ABF8-419D-4CA4-980C-CD3887AC07D3}">
      <dsp:nvSpPr>
        <dsp:cNvPr id="0" name=""/>
        <dsp:cNvSpPr/>
      </dsp:nvSpPr>
      <dsp:spPr>
        <a:xfrm>
          <a:off x="6881387" y="1915096"/>
          <a:ext cx="1366235" cy="136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Studies</a:t>
          </a:r>
          <a:endParaRPr lang="en-US" sz="1300" kern="1200" dirty="0"/>
        </a:p>
      </dsp:txBody>
      <dsp:txXfrm>
        <a:off x="7081467" y="2115176"/>
        <a:ext cx="966075" cy="966075"/>
      </dsp:txXfrm>
    </dsp:sp>
    <dsp:sp modelId="{90AE6179-86FF-4859-A004-62C63DD5488F}">
      <dsp:nvSpPr>
        <dsp:cNvPr id="0" name=""/>
        <dsp:cNvSpPr/>
      </dsp:nvSpPr>
      <dsp:spPr>
        <a:xfrm rot="5400000">
          <a:off x="5508032" y="3313708"/>
          <a:ext cx="289190" cy="46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551411" y="3363234"/>
        <a:ext cx="202433" cy="278712"/>
      </dsp:txXfrm>
    </dsp:sp>
    <dsp:sp modelId="{9E2FC308-FFE6-4E61-A2F9-B1E21C4A7CED}">
      <dsp:nvSpPr>
        <dsp:cNvPr id="0" name=""/>
        <dsp:cNvSpPr/>
      </dsp:nvSpPr>
      <dsp:spPr>
        <a:xfrm>
          <a:off x="4969510" y="3826973"/>
          <a:ext cx="1366235" cy="136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Relationships</a:t>
          </a:r>
          <a:endParaRPr lang="en-US" sz="1300" kern="1200" dirty="0"/>
        </a:p>
      </dsp:txBody>
      <dsp:txXfrm>
        <a:off x="5169590" y="4027053"/>
        <a:ext cx="966075" cy="966075"/>
      </dsp:txXfrm>
    </dsp:sp>
    <dsp:sp modelId="{81460FA8-5B00-44B7-A9C4-3E1CE4FCD1BD}">
      <dsp:nvSpPr>
        <dsp:cNvPr id="0" name=""/>
        <dsp:cNvSpPr/>
      </dsp:nvSpPr>
      <dsp:spPr>
        <a:xfrm rot="10800000">
          <a:off x="4560278" y="2365953"/>
          <a:ext cx="289190" cy="464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647035" y="2458857"/>
        <a:ext cx="202433" cy="278712"/>
      </dsp:txXfrm>
    </dsp:sp>
    <dsp:sp modelId="{BD901428-2B1E-4C08-8B74-EA2E3DFFEA63}">
      <dsp:nvSpPr>
        <dsp:cNvPr id="0" name=""/>
        <dsp:cNvSpPr/>
      </dsp:nvSpPr>
      <dsp:spPr>
        <a:xfrm>
          <a:off x="3057632" y="1915096"/>
          <a:ext cx="1366235" cy="1366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Daily Routine</a:t>
          </a:r>
          <a:endParaRPr lang="en-US" sz="1300" kern="1200" dirty="0"/>
        </a:p>
      </dsp:txBody>
      <dsp:txXfrm>
        <a:off x="3257712" y="2115176"/>
        <a:ext cx="966075" cy="96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4/2/2019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4/2/2019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3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1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3FB40-323A-4EC2-B566-CBF9E8F53F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534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81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97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90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0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228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2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3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22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0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5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5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0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12201521" cy="1511300"/>
            <a:chOff x="406401" y="2057400"/>
            <a:chExt cx="12204699" cy="1511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6666" r="58592" b="82593"/>
            <a:stretch/>
          </p:blipFill>
          <p:spPr>
            <a:xfrm>
              <a:off x="406401" y="2057400"/>
              <a:ext cx="7282902" cy="15113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21590" t="6666" r="58592" b="82593"/>
            <a:stretch/>
          </p:blipFill>
          <p:spPr>
            <a:xfrm>
              <a:off x="4356099" y="2057400"/>
              <a:ext cx="8255001" cy="1511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584" y="-47624"/>
            <a:ext cx="7904241" cy="1325563"/>
          </a:xfrm>
        </p:spPr>
        <p:txBody>
          <a:bodyPr>
            <a:noAutofit/>
          </a:bodyPr>
          <a:lstStyle>
            <a:lvl1pPr>
              <a:defRPr sz="3999" b="1">
                <a:solidFill>
                  <a:schemeClr val="bg1"/>
                </a:solidFill>
                <a:latin typeface="Brandon Text Regular" panose="020B050302020306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A"/>
                </a:solidFill>
                <a:latin typeface="Brandon Text Regular" panose="020B0503020203060203" pitchFamily="34" charset="0"/>
              </a:defRPr>
            </a:lvl1pPr>
            <a:lvl2pPr>
              <a:defRPr>
                <a:solidFill>
                  <a:srgbClr val="53565A"/>
                </a:solidFill>
                <a:latin typeface="Brandon Text Regular" panose="020B0503020203060203" pitchFamily="34" charset="0"/>
              </a:defRPr>
            </a:lvl2pPr>
            <a:lvl3pPr>
              <a:defRPr>
                <a:solidFill>
                  <a:srgbClr val="53565A"/>
                </a:solidFill>
                <a:latin typeface="Brandon Text Regular" panose="020B0503020203060203" pitchFamily="34" charset="0"/>
              </a:defRPr>
            </a:lvl3pPr>
            <a:lvl4pPr>
              <a:defRPr>
                <a:solidFill>
                  <a:srgbClr val="53565A"/>
                </a:solidFill>
                <a:latin typeface="Brandon Text Regular" panose="020B0503020203060203" pitchFamily="34" charset="0"/>
              </a:defRPr>
            </a:lvl4pPr>
            <a:lvl5pPr>
              <a:defRPr>
                <a:solidFill>
                  <a:srgbClr val="53565A"/>
                </a:solidFill>
                <a:latin typeface="Brandon Text Regular" panose="020B050302020306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654801"/>
            <a:ext cx="12188825" cy="114299"/>
          </a:xfrm>
          <a:prstGeom prst="rect">
            <a:avLst/>
          </a:prstGeom>
          <a:solidFill>
            <a:srgbClr val="E204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8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2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6F58-B62D-48B2-8BFA-4738A381BE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02/04/2019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83B26-35EE-46AF-970B-C580E8C30F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wellbeing@qub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405780" y="2276872"/>
            <a:ext cx="1166514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Wellbeing </a:t>
            </a:r>
            <a:endParaRPr lang="en-GB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26672" y="4251733"/>
            <a:ext cx="8823360" cy="861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rgbClr val="53565A"/>
                </a:solidFill>
                <a:latin typeface="Brandon Text Regular" panose="020B0503020203060203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rgbClr val="53565A"/>
                </a:solidFill>
                <a:latin typeface="Brandon Text Regular" panose="020B0503020203060203" pitchFamily="34" charset="0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rgbClr val="53565A"/>
                </a:solidFill>
                <a:latin typeface="Brandon Text Regular" panose="020B0503020203060203" pitchFamily="34" charset="0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rgbClr val="53565A"/>
                </a:solidFill>
                <a:latin typeface="Brandon Text Regular" panose="020B0503020203060203" pitchFamily="34" charset="0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rgbClr val="53565A"/>
                </a:solidFill>
                <a:latin typeface="Brandon Text Regular" panose="020B0503020203060203" pitchFamily="34" charset="0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Placement</a:t>
            </a:r>
            <a:endParaRPr lang="en-GB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Signs &amp; Symptoms of Stress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Headache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Muscle tension/pain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Fatigue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Change in sex drive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Upset stomach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Sleep disturbances/problems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Anxiety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4452" y="1822450"/>
            <a:ext cx="5256431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Lack of motivation or focus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Irritability/anger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Sadness/depression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 smtClean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Overeating/undereating</a:t>
            </a:r>
            <a:endParaRPr lang="en-GB" sz="2799" dirty="0">
              <a:solidFill>
                <a:schemeClr val="tx2">
                  <a:lumMod val="75000"/>
                </a:schemeClr>
              </a:solidFill>
              <a:latin typeface="Avenir LT W01_45 Book1475508"/>
            </a:endParaRP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Angry outbursts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Drug/alcohol/tobacco use/abuse</a:t>
            </a:r>
          </a:p>
          <a:p>
            <a:pPr marL="285664" indent="-285664">
              <a:buFont typeface="Wingdings" panose="05000000000000000000" pitchFamily="2" charset="2"/>
              <a:buChar char="Ø"/>
            </a:pPr>
            <a:r>
              <a:rPr lang="en-GB" sz="2799" dirty="0">
                <a:solidFill>
                  <a:schemeClr val="tx2">
                    <a:lumMod val="75000"/>
                  </a:schemeClr>
                </a:solidFill>
                <a:latin typeface="Avenir LT W01_45 Book1475508"/>
              </a:rPr>
              <a:t>Social withdraw</a:t>
            </a:r>
          </a:p>
        </p:txBody>
      </p:sp>
    </p:spTree>
    <p:extLst>
      <p:ext uri="{BB962C8B-B14F-4D97-AF65-F5344CB8AC3E}">
        <p14:creationId xmlns:p14="http://schemas.microsoft.com/office/powerpoint/2010/main" val="36345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Coping Strategies – what students say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477788" y="1844824"/>
            <a:ext cx="1833678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Alcohol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9592" y="1911152"/>
            <a:ext cx="2171824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Self Harm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8442" y="3721751"/>
            <a:ext cx="1301620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584" y="5185629"/>
            <a:ext cx="1825665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1466" y="3260213"/>
            <a:ext cx="2359326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Draw/Paint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9592" y="4651057"/>
            <a:ext cx="1277581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Shout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2818" y="5885703"/>
            <a:ext cx="3069272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music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45902" y="2599191"/>
            <a:ext cx="92620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2735" y="3788302"/>
            <a:ext cx="3112542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Party/</a:t>
            </a:r>
            <a:r>
              <a:rPr lang="en-US" sz="3199" b="1" dirty="0" err="1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Socialise</a:t>
            </a:r>
            <a:endParaRPr lang="en-US" sz="3199" b="1" dirty="0">
              <a:ln w="0"/>
              <a:solidFill>
                <a:srgbClr val="5356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26116" y="4908298"/>
            <a:ext cx="2787217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 Shopping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58708" y="5786562"/>
            <a:ext cx="1965091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Meditate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8708" y="4383407"/>
            <a:ext cx="2862538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 more/less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44359" y="3299429"/>
            <a:ext cx="2022784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Withdraw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36229" y="2112836"/>
            <a:ext cx="4333712" cy="5844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199" b="1" dirty="0">
                <a:ln w="0"/>
                <a:solidFill>
                  <a:srgbClr val="5356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Hang out with friends</a:t>
            </a:r>
          </a:p>
        </p:txBody>
      </p:sp>
    </p:spTree>
    <p:extLst>
      <p:ext uri="{BB962C8B-B14F-4D97-AF65-F5344CB8AC3E}">
        <p14:creationId xmlns:p14="http://schemas.microsoft.com/office/powerpoint/2010/main" val="217757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8978" y="1825625"/>
            <a:ext cx="67908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584" y="-46718"/>
            <a:ext cx="7547283" cy="1325218"/>
          </a:xfrm>
        </p:spPr>
        <p:txBody>
          <a:bodyPr/>
          <a:lstStyle/>
          <a:p>
            <a:pPr algn="r"/>
            <a:r>
              <a:rPr lang="en-GB" altLang="en-US" dirty="0" smtClean="0">
                <a:cs typeface="Gisha" panose="020B0502040204020203" pitchFamily="34" charset="-79"/>
              </a:rPr>
              <a:t>     Staying Healthy Framework</a:t>
            </a:r>
            <a:endParaRPr lang="en-GB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7" y="1917957"/>
            <a:ext cx="8591712" cy="334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88" y="4807215"/>
            <a:ext cx="1384757" cy="138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59" y="4798917"/>
            <a:ext cx="1384757" cy="1384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486" y="3414160"/>
            <a:ext cx="1384757" cy="1384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40" y="1917956"/>
            <a:ext cx="1427806" cy="1406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59" y="1917957"/>
            <a:ext cx="1434981" cy="143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4" y="2547470"/>
            <a:ext cx="4039240" cy="4039240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3982" y="1233515"/>
            <a:ext cx="47525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kern="1200">
                <a:solidFill>
                  <a:schemeClr val="bg1"/>
                </a:solidFill>
                <a:latin typeface="Brandon Text Regular" panose="020B0503020203060203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willing to leave your comfort zone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3121351"/>
            <a:ext cx="5514050" cy="3218827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7" name="Text Placeholder 3"/>
          <p:cNvSpPr txBox="1">
            <a:spLocks/>
          </p:cNvSpPr>
          <p:nvPr/>
        </p:nvSpPr>
        <p:spPr bwMode="gray">
          <a:xfrm>
            <a:off x="5734372" y="1537175"/>
            <a:ext cx="6234130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take the risk to feel unsure or uncomfortable but give it a go anyway?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worst thing that could happen?</a:t>
            </a:r>
            <a:endParaRPr lang="en-GB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4764" r="22038" b="12146"/>
          <a:stretch>
            <a:fillRect/>
          </a:stretch>
        </p:blipFill>
        <p:spPr bwMode="auto">
          <a:xfrm>
            <a:off x="549796" y="1916832"/>
            <a:ext cx="386784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4942284" y="1825073"/>
            <a:ext cx="4392488" cy="18919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31166"/>
              </a:buClr>
              <a:buNone/>
              <a:defRPr/>
            </a:pPr>
            <a:r>
              <a:rPr lang="en-GB" altLang="en-US" sz="2299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Counselling sessions </a:t>
            </a:r>
            <a:r>
              <a:rPr lang="en-GB" altLang="en-US" sz="1999" dirty="0">
                <a:solidFill>
                  <a:prstClr val="black">
                    <a:lumMod val="75000"/>
                    <a:lumOff val="25000"/>
                  </a:prstClr>
                </a:solidFill>
              </a:rPr>
              <a:t>are available all year round</a:t>
            </a:r>
          </a:p>
          <a:p>
            <a:pPr marL="342612" indent="-342612">
              <a:buClr>
                <a:srgbClr val="B31166"/>
              </a:buClr>
              <a:defRPr/>
            </a:pPr>
            <a:r>
              <a:rPr lang="en-GB" altLang="en-US" sz="1999" dirty="0">
                <a:solidFill>
                  <a:prstClr val="black">
                    <a:lumMod val="75000"/>
                    <a:lumOff val="25000"/>
                  </a:prstClr>
                </a:solidFill>
              </a:rPr>
              <a:t>Free to all Queen’s students</a:t>
            </a:r>
          </a:p>
          <a:p>
            <a:pPr marL="342612" indent="-342612">
              <a:buClr>
                <a:srgbClr val="B31166"/>
              </a:buClr>
              <a:defRPr/>
            </a:pPr>
            <a:r>
              <a:rPr lang="en-GB" altLang="en-US" sz="1999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Confidential and non-judgemental place to work through </a:t>
            </a:r>
            <a:r>
              <a:rPr lang="en-GB" altLang="en-US" sz="1999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challenges</a:t>
            </a:r>
          </a:p>
          <a:p>
            <a:pPr marL="342612" indent="-342612">
              <a:buClr>
                <a:srgbClr val="B31166"/>
              </a:buClr>
              <a:defRPr/>
            </a:pPr>
            <a:r>
              <a:rPr lang="en-GB" altLang="en-US" sz="1999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Helpline number available from EU and America </a:t>
            </a:r>
            <a:endParaRPr lang="en-GB" altLang="en-US" sz="1999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6814" lvl="1" indent="0">
              <a:buClr>
                <a:srgbClr val="B31166"/>
              </a:buClr>
              <a:buNone/>
              <a:defRPr/>
            </a:pPr>
            <a:endParaRPr lang="en-GB" altLang="en-US" sz="1999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6814" lvl="1" indent="0">
              <a:buClr>
                <a:srgbClr val="B31166"/>
              </a:buClr>
              <a:buNone/>
              <a:defRPr/>
            </a:pPr>
            <a:endParaRPr lang="en-GB" altLang="en-US" sz="1999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6814" lvl="1" indent="0">
              <a:buClr>
                <a:srgbClr val="B31166"/>
              </a:buClr>
              <a:buNone/>
              <a:defRPr/>
            </a:pPr>
            <a:r>
              <a:rPr lang="en-GB" altLang="en-US" sz="1999" dirty="0">
                <a:solidFill>
                  <a:prstClr val="black">
                    <a:lumMod val="75000"/>
                    <a:lumOff val="25000"/>
                  </a:prstClr>
                </a:solidFill>
              </a:rPr>
              <a:t>		</a:t>
            </a:r>
            <a:endParaRPr lang="en-GB" altLang="en-US" sz="1899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327" lvl="1" indent="-285508"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endParaRPr lang="en-GB" altLang="en-US" sz="1999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327" lvl="1" indent="-285508">
              <a:buClr>
                <a:srgbClr val="B31166"/>
              </a:buClr>
              <a:defRPr/>
            </a:pPr>
            <a:endParaRPr lang="en-GB" altLang="en-US" sz="1999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38638" r="15816" b="25781"/>
          <a:stretch>
            <a:fillRect/>
          </a:stretch>
        </p:blipFill>
        <p:spPr bwMode="auto">
          <a:xfrm>
            <a:off x="5158307" y="4406485"/>
            <a:ext cx="5112569" cy="190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Counselling Support – Inspire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luck and enjoy the experience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72" y="1484784"/>
            <a:ext cx="5224748" cy="4279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8922" y="5347817"/>
            <a:ext cx="5619048" cy="12000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063"/>
            <a:r>
              <a:rPr lang="en-GB" altLang="en-US" sz="2399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www.qub.ac.uk/sgc/wellbeing </a:t>
            </a:r>
            <a:endParaRPr lang="en-GB" altLang="en-US" sz="2399" dirty="0">
              <a:solidFill>
                <a:prstClr val="white"/>
              </a:solidFill>
              <a:latin typeface="Arial Rounded MT Bold" panose="020F0704030504030204" pitchFamily="34" charset="0"/>
              <a:cs typeface="Arial" panose="020B0604020202020204" pitchFamily="34" charset="0"/>
              <a:hlinkClick r:id="rId4"/>
            </a:endParaRPr>
          </a:p>
          <a:p>
            <a:pPr defTabSz="457063"/>
            <a:r>
              <a:rPr lang="en-GB" altLang="en-US" sz="2399" dirty="0">
                <a:solidFill>
                  <a:prstClr val="white"/>
                </a:solidFill>
                <a:latin typeface="Arial Rounded MT Bold" panose="020F0704030504030204" pitchFamily="34" charset="0"/>
              </a:rPr>
              <a:t>Email: </a:t>
            </a:r>
            <a:r>
              <a:rPr lang="en-GB" altLang="en-US" sz="2399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studentwellbeing@qub.ac.uk</a:t>
            </a:r>
          </a:p>
          <a:p>
            <a:pPr defTabSz="457063"/>
            <a:r>
              <a:rPr lang="en-GB" altLang="en-US" sz="2399" dirty="0">
                <a:solidFill>
                  <a:prstClr val="white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Tel: 028 9097 2893</a:t>
            </a:r>
          </a:p>
        </p:txBody>
      </p:sp>
    </p:spTree>
    <p:extLst>
      <p:ext uri="{BB962C8B-B14F-4D97-AF65-F5344CB8AC3E}">
        <p14:creationId xmlns:p14="http://schemas.microsoft.com/office/powerpoint/2010/main" val="2528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99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Session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ession Aims</a:t>
            </a:r>
            <a:r>
              <a:rPr lang="en-GB" sz="4000" b="1" i="1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GB" sz="4000" b="1" i="1" dirty="0" smtClean="0">
              <a:solidFill>
                <a:schemeClr val="tx1"/>
              </a:solidFill>
            </a:endParaRPr>
          </a:p>
          <a:p>
            <a:r>
              <a:rPr lang="en-GB" sz="4000" b="1" i="1" dirty="0" smtClean="0">
                <a:solidFill>
                  <a:schemeClr val="tx1"/>
                </a:solidFill>
              </a:rPr>
              <a:t> Understanding your mental health</a:t>
            </a:r>
          </a:p>
          <a:p>
            <a:r>
              <a:rPr lang="en-GB" sz="4000" b="1" i="1" dirty="0" smtClean="0">
                <a:solidFill>
                  <a:schemeClr val="tx1"/>
                </a:solidFill>
              </a:rPr>
              <a:t>Transition to placement</a:t>
            </a:r>
          </a:p>
          <a:p>
            <a:r>
              <a:rPr lang="en-GB" sz="4000" b="1" i="1" dirty="0" smtClean="0">
                <a:solidFill>
                  <a:schemeClr val="tx1"/>
                </a:solidFill>
              </a:rPr>
              <a:t> Recognition </a:t>
            </a:r>
            <a:r>
              <a:rPr lang="en-GB" sz="4000" b="1" i="1" dirty="0">
                <a:solidFill>
                  <a:schemeClr val="tx1"/>
                </a:solidFill>
              </a:rPr>
              <a:t>of signs and symptoms of stress</a:t>
            </a:r>
          </a:p>
          <a:p>
            <a:r>
              <a:rPr lang="en-GB" sz="4000" b="1" i="1" dirty="0" smtClean="0">
                <a:solidFill>
                  <a:schemeClr val="tx1"/>
                </a:solidFill>
              </a:rPr>
              <a:t> Explore </a:t>
            </a:r>
            <a:r>
              <a:rPr lang="en-GB" sz="4000" b="1" i="1" dirty="0">
                <a:solidFill>
                  <a:schemeClr val="tx1"/>
                </a:solidFill>
              </a:rPr>
              <a:t>range of coping strategies </a:t>
            </a:r>
            <a:endParaRPr lang="en-GB" sz="4000" b="1" i="1" dirty="0" smtClean="0">
              <a:solidFill>
                <a:schemeClr val="tx1"/>
              </a:solidFill>
            </a:endParaRPr>
          </a:p>
          <a:p>
            <a:r>
              <a:rPr lang="en-GB" sz="4000" b="1" i="1" dirty="0" smtClean="0">
                <a:solidFill>
                  <a:schemeClr val="tx1"/>
                </a:solidFill>
              </a:rPr>
              <a:t> Looking </a:t>
            </a:r>
            <a:r>
              <a:rPr lang="en-GB" sz="4000" b="1" i="1" dirty="0">
                <a:solidFill>
                  <a:schemeClr val="tx1"/>
                </a:solidFill>
              </a:rPr>
              <a:t>after your wellbeing</a:t>
            </a:r>
          </a:p>
          <a:p>
            <a:pPr>
              <a:buFontTx/>
              <a:buChar char="-"/>
            </a:pPr>
            <a:endParaRPr lang="en-GB" sz="4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0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28353"/>
              </p:ext>
            </p:extLst>
          </p:nvPr>
        </p:nvGraphicFramePr>
        <p:xfrm>
          <a:off x="333772" y="1412776"/>
          <a:ext cx="11305256" cy="519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you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6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b="1" dirty="0"/>
              <a:t>What could </a:t>
            </a:r>
            <a:r>
              <a:rPr lang="en-GB" sz="3200" b="1" dirty="0" smtClean="0"/>
              <a:t>change?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New </a:t>
            </a:r>
            <a:r>
              <a:rPr lang="en-GB" sz="2400" dirty="0"/>
              <a:t>routine 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New </a:t>
            </a:r>
            <a:r>
              <a:rPr lang="en-GB" sz="2400" dirty="0"/>
              <a:t>location </a:t>
            </a:r>
            <a:endParaRPr lang="en-GB" sz="2400" dirty="0" smtClean="0"/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New colleagues </a:t>
            </a:r>
          </a:p>
          <a:p>
            <a:pPr lvl="0"/>
            <a:endParaRPr lang="en-GB" sz="2400" dirty="0"/>
          </a:p>
          <a:p>
            <a:pPr lvl="0"/>
            <a:r>
              <a:rPr lang="en-GB" sz="2400" dirty="0" smtClean="0"/>
              <a:t>New </a:t>
            </a:r>
            <a:r>
              <a:rPr lang="en-GB" sz="2400" dirty="0"/>
              <a:t>job </a:t>
            </a:r>
            <a:r>
              <a:rPr lang="en-GB" sz="2400" dirty="0" smtClean="0"/>
              <a:t>and tasks to learn</a:t>
            </a:r>
            <a:endParaRPr lang="en-GB" sz="2400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4584" y="-47624"/>
            <a:ext cx="7904241" cy="1325563"/>
          </a:xfrm>
        </p:spPr>
        <p:txBody>
          <a:bodyPr>
            <a:no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to placement </a:t>
            </a:r>
            <a:b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5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4584" y="-47624"/>
            <a:ext cx="7904241" cy="1325563"/>
          </a:xfrm>
        </p:spPr>
        <p:txBody>
          <a:bodyPr>
            <a:noAutofit/>
          </a:bodyPr>
          <a:lstStyle/>
          <a:p>
            <a: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 </a:t>
            </a:r>
            <a:br>
              <a:rPr lang="en-GB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988" y="1475640"/>
            <a:ext cx="7200800" cy="5051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147564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How to cultivate what is best within ourselves to enhance our placement experience?</a:t>
            </a:r>
          </a:p>
        </p:txBody>
      </p:sp>
    </p:spTree>
    <p:extLst>
      <p:ext uri="{BB962C8B-B14F-4D97-AF65-F5344CB8AC3E}">
        <p14:creationId xmlns:p14="http://schemas.microsoft.com/office/powerpoint/2010/main" val="19621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4585" y="548680"/>
            <a:ext cx="7570468" cy="729259"/>
          </a:xfrm>
        </p:spPr>
        <p:txBody>
          <a:bodyPr/>
          <a:lstStyle/>
          <a:p>
            <a:r>
              <a:rPr lang="en-GB" sz="4000" dirty="0"/>
              <a:t>Ensure my work and living environments are safe and secure</a:t>
            </a:r>
            <a:br>
              <a:rPr lang="en-GB" sz="4000" dirty="0"/>
            </a:b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37828" y="1825624"/>
            <a:ext cx="11017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Explore the most appropriate living environment for you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Plan your route to work and method of </a:t>
            </a:r>
            <a:r>
              <a:rPr lang="en-GB" sz="2800" dirty="0" smtClean="0"/>
              <a:t>transport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Ensure you plan meals, sleeping patterns and social life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Friendships with work colleagues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Register with a GP if you have moved to a new location</a:t>
            </a:r>
          </a:p>
        </p:txBody>
      </p:sp>
    </p:spTree>
    <p:extLst>
      <p:ext uri="{BB962C8B-B14F-4D97-AF65-F5344CB8AC3E}">
        <p14:creationId xmlns:p14="http://schemas.microsoft.com/office/powerpoint/2010/main" val="200756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584" y="116632"/>
            <a:ext cx="7498459" cy="1161307"/>
          </a:xfrm>
        </p:spPr>
        <p:txBody>
          <a:bodyPr/>
          <a:lstStyle/>
          <a:p>
            <a:r>
              <a:rPr lang="en-GB" sz="2800" dirty="0"/>
              <a:t>A resilient student </a:t>
            </a:r>
            <a:r>
              <a:rPr lang="en-GB" sz="2800" dirty="0" smtClean="0"/>
              <a:t>calls </a:t>
            </a:r>
            <a:r>
              <a:rPr lang="en-GB" sz="2800" dirty="0"/>
              <a:t>on their strengths when faced with challenges.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defTabSz="914400">
              <a:buFont typeface="+mj-lt"/>
              <a:buAutoNum type="arabicPeriod"/>
            </a:pP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Establishing friendships in the workplace</a:t>
            </a:r>
          </a:p>
          <a:p>
            <a:pPr marL="514350" indent="-514350" defTabSz="914400">
              <a:buFont typeface="+mj-lt"/>
              <a:buAutoNum type="arabicPeriod"/>
            </a:pP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Boundaries</a:t>
            </a:r>
          </a:p>
          <a:p>
            <a:pPr marL="514350" indent="-514350" defTabSz="914400">
              <a:buFont typeface="+mj-lt"/>
              <a:buAutoNum type="arabicPeriod"/>
            </a:pP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Life style choices</a:t>
            </a:r>
          </a:p>
          <a:p>
            <a:pPr marL="514350" indent="-514350" defTabSz="914400">
              <a:buFont typeface="+mj-lt"/>
              <a:buAutoNum type="arabicPeriod"/>
            </a:pPr>
            <a:r>
              <a:rPr lang="en-GB" sz="3000" dirty="0">
                <a:solidFill>
                  <a:schemeClr val="tx1"/>
                </a:solidFill>
                <a:latin typeface="+mn-lt"/>
              </a:rPr>
              <a:t>Ensure you take control of </a:t>
            </a:r>
            <a:r>
              <a:rPr lang="en-GB" sz="3000" dirty="0" smtClean="0">
                <a:solidFill>
                  <a:schemeClr val="tx1"/>
                </a:solidFill>
                <a:latin typeface="+mn-lt"/>
              </a:rPr>
              <a:t>this new opportunity. </a:t>
            </a:r>
            <a:r>
              <a:rPr lang="en-GB" sz="3000" dirty="0">
                <a:solidFill>
                  <a:schemeClr val="tx1"/>
                </a:solidFill>
                <a:latin typeface="+mn-lt"/>
              </a:rPr>
              <a:t>You know what you are comfortable with and what is a challenge for you </a:t>
            </a:r>
          </a:p>
          <a:p>
            <a:pPr marL="514350" indent="-514350" defTabSz="914400">
              <a:buFont typeface="+mj-lt"/>
              <a:buAutoNum type="arabicPeriod"/>
            </a:pPr>
            <a:endParaRPr lang="en-GB" sz="3000" dirty="0" smtClean="0">
              <a:solidFill>
                <a:schemeClr val="tx1"/>
              </a:solidFill>
              <a:latin typeface="+mn-lt"/>
            </a:endParaRPr>
          </a:p>
          <a:p>
            <a:pPr marL="514350" indent="-514350" defTabSz="914400">
              <a:buFont typeface="+mj-lt"/>
              <a:buAutoNum type="arabicPeriod"/>
            </a:pPr>
            <a:endParaRPr lang="en-GB" sz="300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3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9857" y="1825625"/>
            <a:ext cx="78291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Feeling stress is caused by</a:t>
            </a:r>
            <a:endParaRPr lang="en-GB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828" y="3387114"/>
            <a:ext cx="4471802" cy="2981202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00" y="3387113"/>
            <a:ext cx="4395597" cy="2981202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837828" y="2012645"/>
            <a:ext cx="5385514" cy="639762"/>
          </a:xfrm>
          <a:prstGeom prst="rect">
            <a:avLst/>
          </a:prstGeom>
        </p:spPr>
        <p:txBody>
          <a:bodyPr/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Situations or events that put pressure on us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526460" y="2026288"/>
            <a:ext cx="5387630" cy="639762"/>
          </a:xfrm>
          <a:prstGeom prst="rect">
            <a:avLst/>
          </a:prstGeom>
        </p:spPr>
        <p:txBody>
          <a:bodyPr/>
          <a:lstStyle>
            <a:lvl1pPr marL="342797" indent="-342797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99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457063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reaction to being put under pressure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352</Words>
  <Application>Microsoft Office PowerPoint</Application>
  <PresentationFormat>Custom</PresentationFormat>
  <Paragraphs>105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Rounded MT Bold</vt:lpstr>
      <vt:lpstr>Avenir LT W01_45 Book1475508</vt:lpstr>
      <vt:lpstr>Brandon Text Regular</vt:lpstr>
      <vt:lpstr>Calibri</vt:lpstr>
      <vt:lpstr>Calibri Light</vt:lpstr>
      <vt:lpstr>Euphemia</vt:lpstr>
      <vt:lpstr>Gisha</vt:lpstr>
      <vt:lpstr>Wingdings</vt:lpstr>
      <vt:lpstr>Wingdings 3</vt:lpstr>
      <vt:lpstr>2_Office Theme</vt:lpstr>
      <vt:lpstr>PowerPoint Presentation</vt:lpstr>
      <vt:lpstr>Overview of Session</vt:lpstr>
      <vt:lpstr>Where are you now?</vt:lpstr>
      <vt:lpstr>Transition to placement  </vt:lpstr>
      <vt:lpstr>Resilience  </vt:lpstr>
      <vt:lpstr>Ensure my work and living environments are safe and secure </vt:lpstr>
      <vt:lpstr>A resilient student calls on their strengths when faced with challenges. </vt:lpstr>
      <vt:lpstr>PowerPoint Presentation</vt:lpstr>
      <vt:lpstr>Feeling stress is caused by</vt:lpstr>
      <vt:lpstr>Signs &amp; Symptoms of Stress</vt:lpstr>
      <vt:lpstr>Coping Strategies – what students say</vt:lpstr>
      <vt:lpstr>Strengths</vt:lpstr>
      <vt:lpstr>     Staying Healthy Framework</vt:lpstr>
      <vt:lpstr>PowerPoint Presentation</vt:lpstr>
      <vt:lpstr>Counselling Support – Inspire </vt:lpstr>
      <vt:lpstr>Good luck and enjoy the experience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2015-08-26T14:40:49Z</dcterms:created>
  <dcterms:modified xsi:type="dcterms:W3CDTF">2019-04-02T15:16:02Z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