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5" r:id="rId2"/>
    <p:sldId id="279" r:id="rId3"/>
    <p:sldId id="267" r:id="rId4"/>
    <p:sldId id="276" r:id="rId5"/>
    <p:sldId id="277" r:id="rId6"/>
    <p:sldId id="278" r:id="rId7"/>
    <p:sldId id="280" r:id="rId8"/>
    <p:sldId id="281" r:id="rId9"/>
    <p:sldId id="282" r:id="rId10"/>
    <p:sldId id="283" r:id="rId11"/>
    <p:sldId id="284" r:id="rId12"/>
    <p:sldId id="285" r:id="rId13"/>
    <p:sldId id="286" r:id="rId14"/>
    <p:sldId id="287" r:id="rId15"/>
    <p:sldId id="288" r:id="rId16"/>
    <p:sldId id="289" r:id="rId17"/>
    <p:sldId id="290" r:id="rId18"/>
    <p:sldId id="291"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p:restoredTop sz="94706"/>
  </p:normalViewPr>
  <p:slideViewPr>
    <p:cSldViewPr>
      <p:cViewPr varScale="1">
        <p:scale>
          <a:sx n="107" d="100"/>
          <a:sy n="107" d="100"/>
        </p:scale>
        <p:origin x="859"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DC8FE7-E510-AE4F-A9BE-5F217B2A5805}" type="datetimeFigureOut">
              <a:rPr lang="en-US" smtClean="0"/>
              <a:t>2/19/2021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7AEAF-140B-CF4B-A576-939A709358B3}" type="slidenum">
              <a:rPr lang="en-US" smtClean="0"/>
              <a:t>‹#›</a:t>
            </a:fld>
            <a:endParaRPr lang="en-US"/>
          </a:p>
        </p:txBody>
      </p:sp>
    </p:spTree>
    <p:extLst>
      <p:ext uri="{BB962C8B-B14F-4D97-AF65-F5344CB8AC3E}">
        <p14:creationId xmlns:p14="http://schemas.microsoft.com/office/powerpoint/2010/main" val="2244805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C075E7-2710-4E72-BAF7-40F88C70E806}" type="slidenum">
              <a:rPr lang="en-GB" smtClean="0"/>
              <a:t>12</a:t>
            </a:fld>
            <a:endParaRPr lang="en-GB"/>
          </a:p>
        </p:txBody>
      </p:sp>
    </p:spTree>
    <p:extLst>
      <p:ext uri="{BB962C8B-B14F-4D97-AF65-F5344CB8AC3E}">
        <p14:creationId xmlns:p14="http://schemas.microsoft.com/office/powerpoint/2010/main" val="2728693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C075E7-2710-4E72-BAF7-40F88C70E806}" type="slidenum">
              <a:rPr lang="en-GB" smtClean="0"/>
              <a:t>13</a:t>
            </a:fld>
            <a:endParaRPr lang="en-GB"/>
          </a:p>
        </p:txBody>
      </p:sp>
    </p:spTree>
    <p:extLst>
      <p:ext uri="{BB962C8B-B14F-4D97-AF65-F5344CB8AC3E}">
        <p14:creationId xmlns:p14="http://schemas.microsoft.com/office/powerpoint/2010/main" val="2475910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C075E7-2710-4E72-BAF7-40F88C70E806}" type="slidenum">
              <a:rPr lang="en-GB" smtClean="0"/>
              <a:t>14</a:t>
            </a:fld>
            <a:endParaRPr lang="en-GB"/>
          </a:p>
        </p:txBody>
      </p:sp>
    </p:spTree>
    <p:extLst>
      <p:ext uri="{BB962C8B-B14F-4D97-AF65-F5344CB8AC3E}">
        <p14:creationId xmlns:p14="http://schemas.microsoft.com/office/powerpoint/2010/main" val="339478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C075E7-2710-4E72-BAF7-40F88C70E806}" type="slidenum">
              <a:rPr lang="en-GB" smtClean="0"/>
              <a:t>15</a:t>
            </a:fld>
            <a:endParaRPr lang="en-GB"/>
          </a:p>
        </p:txBody>
      </p:sp>
    </p:spTree>
    <p:extLst>
      <p:ext uri="{BB962C8B-B14F-4D97-AF65-F5344CB8AC3E}">
        <p14:creationId xmlns:p14="http://schemas.microsoft.com/office/powerpoint/2010/main" val="2601802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C075E7-2710-4E72-BAF7-40F88C70E806}" type="slidenum">
              <a:rPr lang="en-GB" smtClean="0"/>
              <a:t>16</a:t>
            </a:fld>
            <a:endParaRPr lang="en-GB"/>
          </a:p>
        </p:txBody>
      </p:sp>
    </p:spTree>
    <p:extLst>
      <p:ext uri="{BB962C8B-B14F-4D97-AF65-F5344CB8AC3E}">
        <p14:creationId xmlns:p14="http://schemas.microsoft.com/office/powerpoint/2010/main" val="3249247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2379A1D-DC3B-430C-A55E-8D280D72304C}"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4DBEF4-20C9-47C4-8A83-903067F04842}" type="slidenum">
              <a:rPr lang="en-GB" smtClean="0"/>
              <a:t>‹#›</a:t>
            </a:fld>
            <a:endParaRPr lang="en-GB"/>
          </a:p>
        </p:txBody>
      </p:sp>
    </p:spTree>
    <p:extLst>
      <p:ext uri="{BB962C8B-B14F-4D97-AF65-F5344CB8AC3E}">
        <p14:creationId xmlns:p14="http://schemas.microsoft.com/office/powerpoint/2010/main" val="4174936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379A1D-DC3B-430C-A55E-8D280D72304C}"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4DBEF4-20C9-47C4-8A83-903067F04842}" type="slidenum">
              <a:rPr lang="en-GB" smtClean="0"/>
              <a:t>‹#›</a:t>
            </a:fld>
            <a:endParaRPr lang="en-GB"/>
          </a:p>
        </p:txBody>
      </p:sp>
    </p:spTree>
    <p:extLst>
      <p:ext uri="{BB962C8B-B14F-4D97-AF65-F5344CB8AC3E}">
        <p14:creationId xmlns:p14="http://schemas.microsoft.com/office/powerpoint/2010/main" val="2825035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379A1D-DC3B-430C-A55E-8D280D72304C}"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4DBEF4-20C9-47C4-8A83-903067F04842}" type="slidenum">
              <a:rPr lang="en-GB" smtClean="0"/>
              <a:t>‹#›</a:t>
            </a:fld>
            <a:endParaRPr lang="en-GB"/>
          </a:p>
        </p:txBody>
      </p:sp>
    </p:spTree>
    <p:extLst>
      <p:ext uri="{BB962C8B-B14F-4D97-AF65-F5344CB8AC3E}">
        <p14:creationId xmlns:p14="http://schemas.microsoft.com/office/powerpoint/2010/main" val="3518023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379A1D-DC3B-430C-A55E-8D280D72304C}"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4DBEF4-20C9-47C4-8A83-903067F04842}" type="slidenum">
              <a:rPr lang="en-GB" smtClean="0"/>
              <a:t>‹#›</a:t>
            </a:fld>
            <a:endParaRPr lang="en-GB"/>
          </a:p>
        </p:txBody>
      </p:sp>
    </p:spTree>
    <p:extLst>
      <p:ext uri="{BB962C8B-B14F-4D97-AF65-F5344CB8AC3E}">
        <p14:creationId xmlns:p14="http://schemas.microsoft.com/office/powerpoint/2010/main" val="4276374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379A1D-DC3B-430C-A55E-8D280D72304C}"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4DBEF4-20C9-47C4-8A83-903067F04842}" type="slidenum">
              <a:rPr lang="en-GB" smtClean="0"/>
              <a:t>‹#›</a:t>
            </a:fld>
            <a:endParaRPr lang="en-GB"/>
          </a:p>
        </p:txBody>
      </p:sp>
    </p:spTree>
    <p:extLst>
      <p:ext uri="{BB962C8B-B14F-4D97-AF65-F5344CB8AC3E}">
        <p14:creationId xmlns:p14="http://schemas.microsoft.com/office/powerpoint/2010/main" val="350810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2379A1D-DC3B-430C-A55E-8D280D72304C}"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4DBEF4-20C9-47C4-8A83-903067F04842}" type="slidenum">
              <a:rPr lang="en-GB" smtClean="0"/>
              <a:t>‹#›</a:t>
            </a:fld>
            <a:endParaRPr lang="en-GB"/>
          </a:p>
        </p:txBody>
      </p:sp>
    </p:spTree>
    <p:extLst>
      <p:ext uri="{BB962C8B-B14F-4D97-AF65-F5344CB8AC3E}">
        <p14:creationId xmlns:p14="http://schemas.microsoft.com/office/powerpoint/2010/main" val="4173707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2379A1D-DC3B-430C-A55E-8D280D72304C}" type="datetimeFigureOut">
              <a:rPr lang="en-GB" smtClean="0"/>
              <a:t>19/02/2021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4DBEF4-20C9-47C4-8A83-903067F04842}" type="slidenum">
              <a:rPr lang="en-GB" smtClean="0"/>
              <a:t>‹#›</a:t>
            </a:fld>
            <a:endParaRPr lang="en-GB"/>
          </a:p>
        </p:txBody>
      </p:sp>
    </p:spTree>
    <p:extLst>
      <p:ext uri="{BB962C8B-B14F-4D97-AF65-F5344CB8AC3E}">
        <p14:creationId xmlns:p14="http://schemas.microsoft.com/office/powerpoint/2010/main" val="1086041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2379A1D-DC3B-430C-A55E-8D280D72304C}" type="datetimeFigureOut">
              <a:rPr lang="en-GB" smtClean="0"/>
              <a:t>19/02/2021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4DBEF4-20C9-47C4-8A83-903067F04842}" type="slidenum">
              <a:rPr lang="en-GB" smtClean="0"/>
              <a:t>‹#›</a:t>
            </a:fld>
            <a:endParaRPr lang="en-GB"/>
          </a:p>
        </p:txBody>
      </p:sp>
    </p:spTree>
    <p:extLst>
      <p:ext uri="{BB962C8B-B14F-4D97-AF65-F5344CB8AC3E}">
        <p14:creationId xmlns:p14="http://schemas.microsoft.com/office/powerpoint/2010/main" val="324251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79A1D-DC3B-430C-A55E-8D280D72304C}" type="datetimeFigureOut">
              <a:rPr lang="en-GB" smtClean="0"/>
              <a:t>19/02/2021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4DBEF4-20C9-47C4-8A83-903067F04842}" type="slidenum">
              <a:rPr lang="en-GB" smtClean="0"/>
              <a:t>‹#›</a:t>
            </a:fld>
            <a:endParaRPr lang="en-GB"/>
          </a:p>
        </p:txBody>
      </p:sp>
    </p:spTree>
    <p:extLst>
      <p:ext uri="{BB962C8B-B14F-4D97-AF65-F5344CB8AC3E}">
        <p14:creationId xmlns:p14="http://schemas.microsoft.com/office/powerpoint/2010/main" val="1782351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379A1D-DC3B-430C-A55E-8D280D72304C}"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4DBEF4-20C9-47C4-8A83-903067F04842}" type="slidenum">
              <a:rPr lang="en-GB" smtClean="0"/>
              <a:t>‹#›</a:t>
            </a:fld>
            <a:endParaRPr lang="en-GB"/>
          </a:p>
        </p:txBody>
      </p:sp>
    </p:spTree>
    <p:extLst>
      <p:ext uri="{BB962C8B-B14F-4D97-AF65-F5344CB8AC3E}">
        <p14:creationId xmlns:p14="http://schemas.microsoft.com/office/powerpoint/2010/main" val="2758106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379A1D-DC3B-430C-A55E-8D280D72304C}"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4DBEF4-20C9-47C4-8A83-903067F04842}" type="slidenum">
              <a:rPr lang="en-GB" smtClean="0"/>
              <a:t>‹#›</a:t>
            </a:fld>
            <a:endParaRPr lang="en-GB"/>
          </a:p>
        </p:txBody>
      </p:sp>
    </p:spTree>
    <p:extLst>
      <p:ext uri="{BB962C8B-B14F-4D97-AF65-F5344CB8AC3E}">
        <p14:creationId xmlns:p14="http://schemas.microsoft.com/office/powerpoint/2010/main" val="770789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379A1D-DC3B-430C-A55E-8D280D72304C}" type="datetimeFigureOut">
              <a:rPr lang="en-GB" smtClean="0"/>
              <a:t>19/02/2021</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C4DBEF4-20C9-47C4-8A83-903067F04842}" type="slidenum">
              <a:rPr lang="en-GB" smtClean="0"/>
              <a:t>‹#›</a:t>
            </a:fld>
            <a:endParaRPr lang="en-GB"/>
          </a:p>
        </p:txBody>
      </p:sp>
    </p:spTree>
    <p:extLst>
      <p:ext uri="{BB962C8B-B14F-4D97-AF65-F5344CB8AC3E}">
        <p14:creationId xmlns:p14="http://schemas.microsoft.com/office/powerpoint/2010/main" val="2106813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studentadvice@qub.ac.uk"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nidirect.gov.uk/articles/small-claims-proce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BC4B0-9468-C045-A4BD-585AEBB5BC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D4A6912-C08D-044F-A811-A7FBC45BFCD3}"/>
              </a:ext>
            </a:extLst>
          </p:cNvPr>
          <p:cNvSpPr>
            <a:spLocks noGrp="1"/>
          </p:cNvSpPr>
          <p:nvPr>
            <p:ph idx="1"/>
          </p:nvPr>
        </p:nvSpPr>
        <p:spPr/>
        <p:txBody>
          <a:bodyPr/>
          <a:lstStyle/>
          <a:p>
            <a:endParaRPr lang="en-US"/>
          </a:p>
        </p:txBody>
      </p:sp>
      <p:pic>
        <p:nvPicPr>
          <p:cNvPr id="4" name="Picture 3" descr="A picture containing text, sign, watercraft, boat&#10;&#10;Description automatically generated">
            <a:extLst>
              <a:ext uri="{FF2B5EF4-FFF2-40B4-BE49-F238E27FC236}">
                <a16:creationId xmlns:a16="http://schemas.microsoft.com/office/drawing/2014/main" id="{D4C5F6D3-CF5B-9743-ACC0-E2BD5C70EB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02"/>
            <a:ext cx="9144000" cy="5143500"/>
          </a:xfrm>
          <a:prstGeom prst="rect">
            <a:avLst/>
          </a:prstGeom>
        </p:spPr>
      </p:pic>
    </p:spTree>
    <p:extLst>
      <p:ext uri="{BB962C8B-B14F-4D97-AF65-F5344CB8AC3E}">
        <p14:creationId xmlns:p14="http://schemas.microsoft.com/office/powerpoint/2010/main" val="1119424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ckground pattern&#10;&#10;Description automatically generated with low confidence">
            <a:extLst>
              <a:ext uri="{FF2B5EF4-FFF2-40B4-BE49-F238E27FC236}">
                <a16:creationId xmlns:a16="http://schemas.microsoft.com/office/drawing/2014/main" id="{AF3A859A-05EC-49AF-A45A-88110EBC483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8"/>
          <a:stretch/>
        </p:blipFill>
        <p:spPr>
          <a:xfrm>
            <a:off x="0" y="0"/>
            <a:ext cx="9144000" cy="5236046"/>
          </a:xfrm>
          <a:prstGeom prst="rect">
            <a:avLst/>
          </a:prstGeom>
        </p:spPr>
      </p:pic>
      <p:sp>
        <p:nvSpPr>
          <p:cNvPr id="2" name="Title 1">
            <a:extLst>
              <a:ext uri="{FF2B5EF4-FFF2-40B4-BE49-F238E27FC236}">
                <a16:creationId xmlns:a16="http://schemas.microsoft.com/office/drawing/2014/main" id="{6C03A541-3206-4EEE-8B49-24AEB7ABDEC6}"/>
              </a:ext>
            </a:extLst>
          </p:cNvPr>
          <p:cNvSpPr>
            <a:spLocks noGrp="1"/>
          </p:cNvSpPr>
          <p:nvPr>
            <p:ph type="title"/>
          </p:nvPr>
        </p:nvSpPr>
        <p:spPr/>
        <p:txBody>
          <a:bodyPr/>
          <a:lstStyle/>
          <a:p>
            <a:r>
              <a:rPr lang="en-US" dirty="0">
                <a:solidFill>
                  <a:srgbClr val="C00000"/>
                </a:solidFill>
              </a:rPr>
              <a:t>Renting in a Pandemic</a:t>
            </a:r>
            <a:endParaRPr lang="en-GB" dirty="0">
              <a:solidFill>
                <a:srgbClr val="C00000"/>
              </a:solidFill>
            </a:endParaRPr>
          </a:p>
        </p:txBody>
      </p:sp>
      <p:sp>
        <p:nvSpPr>
          <p:cNvPr id="6" name="TextBox 5">
            <a:extLst>
              <a:ext uri="{FF2B5EF4-FFF2-40B4-BE49-F238E27FC236}">
                <a16:creationId xmlns:a16="http://schemas.microsoft.com/office/drawing/2014/main" id="{A9B76C8A-B265-4EA0-AFDD-41B6B83F3E51}"/>
              </a:ext>
            </a:extLst>
          </p:cNvPr>
          <p:cNvSpPr txBox="1"/>
          <p:nvPr/>
        </p:nvSpPr>
        <p:spPr>
          <a:xfrm>
            <a:off x="814320" y="1838877"/>
            <a:ext cx="4397982" cy="1600438"/>
          </a:xfrm>
          <a:prstGeom prst="rect">
            <a:avLst/>
          </a:prstGeom>
          <a:noFill/>
        </p:spPr>
        <p:txBody>
          <a:bodyPr wrap="square" rtlCol="0">
            <a:spAutoFit/>
          </a:bodyPr>
          <a:lstStyle/>
          <a:p>
            <a:r>
              <a:rPr lang="en-US" sz="1400" dirty="0"/>
              <a:t>Currently, there is no legislation to allow tenants to end their tenancy agreements early.</a:t>
            </a:r>
          </a:p>
          <a:p>
            <a:endParaRPr lang="en-US" sz="1400" dirty="0"/>
          </a:p>
          <a:p>
            <a:r>
              <a:rPr lang="en-US" sz="1400" dirty="0"/>
              <a:t>We can’t know what the coming months will bring or the impact it will have on teaching &amp; learning.</a:t>
            </a:r>
          </a:p>
          <a:p>
            <a:r>
              <a:rPr lang="en-US" sz="1400" dirty="0"/>
              <a:t>	</a:t>
            </a:r>
          </a:p>
          <a:p>
            <a:r>
              <a:rPr lang="en-US" sz="1400" dirty="0"/>
              <a:t>Think about who you’re living with and where to live.</a:t>
            </a:r>
          </a:p>
        </p:txBody>
      </p:sp>
      <p:sp>
        <p:nvSpPr>
          <p:cNvPr id="7" name="TextBox 6">
            <a:extLst>
              <a:ext uri="{FF2B5EF4-FFF2-40B4-BE49-F238E27FC236}">
                <a16:creationId xmlns:a16="http://schemas.microsoft.com/office/drawing/2014/main" id="{BF91CD7D-BDA9-4244-9765-82F313F528A4}"/>
              </a:ext>
            </a:extLst>
          </p:cNvPr>
          <p:cNvSpPr txBox="1"/>
          <p:nvPr/>
        </p:nvSpPr>
        <p:spPr>
          <a:xfrm>
            <a:off x="4989004" y="2596316"/>
            <a:ext cx="1856496" cy="292388"/>
          </a:xfrm>
          <a:prstGeom prst="rect">
            <a:avLst/>
          </a:prstGeom>
          <a:noFill/>
        </p:spPr>
        <p:txBody>
          <a:bodyPr wrap="square" rtlCol="0">
            <a:spAutoFit/>
          </a:bodyPr>
          <a:lstStyle/>
          <a:p>
            <a:endParaRPr lang="en-US" sz="13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5600" y="1437676"/>
            <a:ext cx="3251200" cy="2402840"/>
          </a:xfrm>
          <a:prstGeom prst="rect">
            <a:avLst/>
          </a:prstGeom>
        </p:spPr>
      </p:pic>
    </p:spTree>
    <p:extLst>
      <p:ext uri="{BB962C8B-B14F-4D97-AF65-F5344CB8AC3E}">
        <p14:creationId xmlns:p14="http://schemas.microsoft.com/office/powerpoint/2010/main" val="1960783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ckground pattern&#10;&#10;Description automatically generated with low confidence">
            <a:extLst>
              <a:ext uri="{FF2B5EF4-FFF2-40B4-BE49-F238E27FC236}">
                <a16:creationId xmlns:a16="http://schemas.microsoft.com/office/drawing/2014/main" id="{D59830D1-1EE6-4214-9678-5479E2279317}"/>
              </a:ext>
            </a:extLst>
          </p:cNvPr>
          <p:cNvPicPr>
            <a:picLocks noChangeAspect="1"/>
          </p:cNvPicPr>
          <p:nvPr/>
        </p:nvPicPr>
        <p:blipFill rotWithShape="1">
          <a:blip r:embed="rId2">
            <a:extLst>
              <a:ext uri="{28A0092B-C50C-407E-A947-70E740481C1C}">
                <a14:useLocalDpi xmlns:a14="http://schemas.microsoft.com/office/drawing/2010/main" val="0"/>
              </a:ext>
            </a:extLst>
          </a:blip>
          <a:srcRect t="18"/>
          <a:stretch/>
        </p:blipFill>
        <p:spPr>
          <a:xfrm>
            <a:off x="20" y="-17047"/>
            <a:ext cx="9143980" cy="5142539"/>
          </a:xfrm>
          <a:prstGeom prst="rect">
            <a:avLst/>
          </a:prstGeom>
        </p:spPr>
      </p:pic>
      <p:sp>
        <p:nvSpPr>
          <p:cNvPr id="11" name="Title 1">
            <a:extLst>
              <a:ext uri="{FF2B5EF4-FFF2-40B4-BE49-F238E27FC236}">
                <a16:creationId xmlns:a16="http://schemas.microsoft.com/office/drawing/2014/main" id="{6C03A541-3206-4EEE-8B49-24AEB7ABDEC6}"/>
              </a:ext>
            </a:extLst>
          </p:cNvPr>
          <p:cNvSpPr>
            <a:spLocks noGrp="1"/>
          </p:cNvSpPr>
          <p:nvPr>
            <p:ph type="title"/>
          </p:nvPr>
        </p:nvSpPr>
        <p:spPr>
          <a:xfrm>
            <a:off x="457200" y="205979"/>
            <a:ext cx="8229600" cy="857250"/>
          </a:xfrm>
        </p:spPr>
        <p:txBody>
          <a:bodyPr/>
          <a:lstStyle/>
          <a:p>
            <a:r>
              <a:rPr lang="en-US" dirty="0">
                <a:solidFill>
                  <a:srgbClr val="C00000"/>
                </a:solidFill>
              </a:rPr>
              <a:t>How to keep my household safe</a:t>
            </a:r>
            <a:endParaRPr lang="en-GB"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6126" y="1707654"/>
            <a:ext cx="4106717" cy="1906690"/>
          </a:xfrm>
          <a:prstGeom prst="rect">
            <a:avLst/>
          </a:prstGeom>
        </p:spPr>
      </p:pic>
      <p:sp>
        <p:nvSpPr>
          <p:cNvPr id="5" name="TextBox 4"/>
          <p:cNvSpPr txBox="1"/>
          <p:nvPr/>
        </p:nvSpPr>
        <p:spPr>
          <a:xfrm>
            <a:off x="457200" y="1707654"/>
            <a:ext cx="3466728" cy="2031325"/>
          </a:xfrm>
          <a:prstGeom prst="rect">
            <a:avLst/>
          </a:prstGeom>
          <a:noFill/>
        </p:spPr>
        <p:txBody>
          <a:bodyPr wrap="square" rtlCol="0">
            <a:spAutoFit/>
          </a:bodyPr>
          <a:lstStyle/>
          <a:p>
            <a:r>
              <a:rPr lang="en-GB" dirty="0"/>
              <a:t>Asymptomatic Testing</a:t>
            </a:r>
          </a:p>
          <a:p>
            <a:endParaRPr lang="en-GB" dirty="0"/>
          </a:p>
          <a:p>
            <a:r>
              <a:rPr lang="en-GB" dirty="0"/>
              <a:t>Practice good hygiene within your house</a:t>
            </a:r>
          </a:p>
          <a:p>
            <a:endParaRPr lang="en-GB" dirty="0"/>
          </a:p>
          <a:p>
            <a:r>
              <a:rPr lang="en-GB" dirty="0"/>
              <a:t>Keep an eye out for the vaccine rollout</a:t>
            </a:r>
          </a:p>
        </p:txBody>
      </p:sp>
    </p:spTree>
    <p:extLst>
      <p:ext uri="{BB962C8B-B14F-4D97-AF65-F5344CB8AC3E}">
        <p14:creationId xmlns:p14="http://schemas.microsoft.com/office/powerpoint/2010/main" val="1799440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ckground pattern&#10;&#10;Description automatically generated with low confidence">
            <a:extLst>
              <a:ext uri="{FF2B5EF4-FFF2-40B4-BE49-F238E27FC236}">
                <a16:creationId xmlns:a16="http://schemas.microsoft.com/office/drawing/2014/main" id="{16CDC5D4-EF9F-1E42-8920-7294BDBFC568}"/>
              </a:ext>
            </a:extLst>
          </p:cNvPr>
          <p:cNvPicPr>
            <a:picLocks noChangeAspect="1"/>
          </p:cNvPicPr>
          <p:nvPr/>
        </p:nvPicPr>
        <p:blipFill rotWithShape="1">
          <a:blip r:embed="rId3">
            <a:extLst>
              <a:ext uri="{28A0092B-C50C-407E-A947-70E740481C1C}">
                <a14:useLocalDpi xmlns:a14="http://schemas.microsoft.com/office/drawing/2010/main" val="0"/>
              </a:ext>
            </a:extLst>
          </a:blip>
          <a:srcRect t="18"/>
          <a:stretch/>
        </p:blipFill>
        <p:spPr>
          <a:xfrm>
            <a:off x="21" y="962"/>
            <a:ext cx="9143980" cy="5142539"/>
          </a:xfrm>
          <a:prstGeom prst="rect">
            <a:avLst/>
          </a:prstGeom>
        </p:spPr>
      </p:pic>
      <p:sp>
        <p:nvSpPr>
          <p:cNvPr id="5" name="Title 1">
            <a:extLst>
              <a:ext uri="{FF2B5EF4-FFF2-40B4-BE49-F238E27FC236}">
                <a16:creationId xmlns:a16="http://schemas.microsoft.com/office/drawing/2014/main" id="{7273AC68-C1A9-4CB9-979F-839D422AB1F4}"/>
              </a:ext>
            </a:extLst>
          </p:cNvPr>
          <p:cNvSpPr>
            <a:spLocks noGrp="1"/>
          </p:cNvSpPr>
          <p:nvPr>
            <p:ph type="title"/>
          </p:nvPr>
        </p:nvSpPr>
        <p:spPr>
          <a:xfrm>
            <a:off x="457200" y="205979"/>
            <a:ext cx="8229600" cy="857250"/>
          </a:xfrm>
        </p:spPr>
        <p:txBody>
          <a:bodyPr>
            <a:noAutofit/>
          </a:bodyPr>
          <a:lstStyle/>
          <a:p>
            <a:r>
              <a:rPr lang="en-US" sz="3750" dirty="0">
                <a:solidFill>
                  <a:srgbClr val="D6000D"/>
                </a:solidFill>
                <a:latin typeface="Verdana" panose="020B0604030504040204" pitchFamily="34" charset="0"/>
                <a:ea typeface="Verdana" panose="020B0604030504040204" pitchFamily="34" charset="0"/>
              </a:rPr>
              <a:t>What could possibly go wrong?!</a:t>
            </a:r>
          </a:p>
        </p:txBody>
      </p:sp>
      <p:sp>
        <p:nvSpPr>
          <p:cNvPr id="6" name="Content Placeholder 2">
            <a:extLst>
              <a:ext uri="{FF2B5EF4-FFF2-40B4-BE49-F238E27FC236}">
                <a16:creationId xmlns:a16="http://schemas.microsoft.com/office/drawing/2014/main" id="{20C41A5B-5813-4AAB-91AE-AEE1254E0AD0}"/>
              </a:ext>
            </a:extLst>
          </p:cNvPr>
          <p:cNvSpPr>
            <a:spLocks noGrp="1"/>
          </p:cNvSpPr>
          <p:nvPr>
            <p:ph idx="1"/>
          </p:nvPr>
        </p:nvSpPr>
        <p:spPr>
          <a:xfrm>
            <a:off x="457200" y="1200152"/>
            <a:ext cx="8229600" cy="950767"/>
          </a:xfrm>
        </p:spPr>
        <p:txBody>
          <a:bodyPr>
            <a:normAutofit/>
          </a:bodyPr>
          <a:lstStyle/>
          <a:p>
            <a:pPr marL="0" indent="0">
              <a:buNone/>
            </a:pPr>
            <a:endParaRPr lang="en-US" sz="2100" dirty="0">
              <a:latin typeface="Verdana" panose="020B0604030504040204" pitchFamily="34" charset="0"/>
              <a:ea typeface="Verdana" panose="020B0604030504040204" pitchFamily="34" charset="0"/>
            </a:endParaRPr>
          </a:p>
          <a:p>
            <a:r>
              <a:rPr lang="en-US" sz="2100" dirty="0">
                <a:latin typeface="Verdana" panose="020B0604030504040204" pitchFamily="34" charset="0"/>
                <a:ea typeface="Verdana" panose="020B0604030504040204" pitchFamily="34" charset="0"/>
              </a:rPr>
              <a:t>Landlord problems</a:t>
            </a:r>
          </a:p>
          <a:p>
            <a:pPr marL="0" indent="0">
              <a:buNone/>
            </a:pPr>
            <a:endParaRPr lang="en-US" sz="2100" dirty="0">
              <a:latin typeface="Verdana" panose="020B0604030504040204" pitchFamily="34" charset="0"/>
              <a:ea typeface="Verdana" panose="020B0604030504040204" pitchFamily="34" charset="0"/>
            </a:endParaRPr>
          </a:p>
        </p:txBody>
      </p:sp>
      <p:sp>
        <p:nvSpPr>
          <p:cNvPr id="2" name="TextBox 1"/>
          <p:cNvSpPr txBox="1"/>
          <p:nvPr/>
        </p:nvSpPr>
        <p:spPr>
          <a:xfrm>
            <a:off x="457201" y="1863960"/>
            <a:ext cx="3245119" cy="1061829"/>
          </a:xfrm>
          <a:prstGeom prst="rect">
            <a:avLst/>
          </a:prstGeom>
          <a:noFill/>
        </p:spPr>
        <p:txBody>
          <a:bodyPr wrap="none" rtlCol="0">
            <a:spAutoFit/>
          </a:bodyPr>
          <a:lstStyle/>
          <a:p>
            <a:endParaRPr lang="en-US" sz="2100" dirty="0">
              <a:latin typeface="Verdana" panose="020B0604030504040204" pitchFamily="34" charset="0"/>
              <a:ea typeface="Verdana" panose="020B0604030504040204" pitchFamily="34" charset="0"/>
            </a:endParaRPr>
          </a:p>
          <a:p>
            <a:pPr marL="214313" indent="-214313">
              <a:buFont typeface="Arial" panose="020B0604020202020204" pitchFamily="34" charset="0"/>
              <a:buChar char="•"/>
            </a:pPr>
            <a:r>
              <a:rPr lang="en-US" sz="2100" dirty="0">
                <a:latin typeface="Verdana" panose="020B0604030504040204" pitchFamily="34" charset="0"/>
                <a:ea typeface="Verdana" panose="020B0604030504040204" pitchFamily="34" charset="0"/>
              </a:rPr>
              <a:t> Housemate disputes</a:t>
            </a:r>
          </a:p>
          <a:p>
            <a:endParaRPr lang="en-US" sz="2100" dirty="0">
              <a:latin typeface="Verdana" panose="020B0604030504040204" pitchFamily="34" charset="0"/>
              <a:ea typeface="Verdana" panose="020B0604030504040204" pitchFamily="34" charset="0"/>
            </a:endParaRPr>
          </a:p>
        </p:txBody>
      </p:sp>
      <p:sp>
        <p:nvSpPr>
          <p:cNvPr id="3" name="TextBox 2"/>
          <p:cNvSpPr txBox="1"/>
          <p:nvPr/>
        </p:nvSpPr>
        <p:spPr>
          <a:xfrm>
            <a:off x="457201" y="2760425"/>
            <a:ext cx="3157467" cy="415498"/>
          </a:xfrm>
          <a:prstGeom prst="rect">
            <a:avLst/>
          </a:prstGeom>
          <a:noFill/>
        </p:spPr>
        <p:txBody>
          <a:bodyPr wrap="none" rtlCol="0">
            <a:spAutoFit/>
          </a:bodyPr>
          <a:lstStyle/>
          <a:p>
            <a:pPr marL="214313" indent="-214313">
              <a:buFont typeface="Arial" panose="020B0604020202020204" pitchFamily="34" charset="0"/>
              <a:buChar char="•"/>
            </a:pPr>
            <a:r>
              <a:rPr lang="en-US" sz="2100" dirty="0">
                <a:latin typeface="Verdana" panose="020B0604030504040204" pitchFamily="34" charset="0"/>
                <a:ea typeface="Verdana" panose="020B0604030504040204" pitchFamily="34" charset="0"/>
              </a:rPr>
              <a:t> Safety and Security</a:t>
            </a:r>
          </a:p>
        </p:txBody>
      </p:sp>
      <p:sp>
        <p:nvSpPr>
          <p:cNvPr id="7" name="TextBox 6"/>
          <p:cNvSpPr txBox="1"/>
          <p:nvPr/>
        </p:nvSpPr>
        <p:spPr>
          <a:xfrm>
            <a:off x="457200" y="3369932"/>
            <a:ext cx="3394006" cy="415498"/>
          </a:xfrm>
          <a:prstGeom prst="rect">
            <a:avLst/>
          </a:prstGeom>
          <a:noFill/>
        </p:spPr>
        <p:txBody>
          <a:bodyPr wrap="none" rtlCol="0">
            <a:spAutoFit/>
          </a:bodyPr>
          <a:lstStyle/>
          <a:p>
            <a:pPr marL="214313" indent="-214313">
              <a:buFont typeface="Arial" panose="020B0604020202020204" pitchFamily="34" charset="0"/>
              <a:buChar char="•"/>
            </a:pPr>
            <a:r>
              <a:rPr lang="en-US" sz="2100" dirty="0">
                <a:latin typeface="Verdana" panose="020B0604030504040204" pitchFamily="34" charset="0"/>
                <a:ea typeface="Verdana" panose="020B0604030504040204" pitchFamily="34" charset="0"/>
              </a:rPr>
              <a:t> Off-campus discipline</a:t>
            </a:r>
          </a:p>
        </p:txBody>
      </p:sp>
    </p:spTree>
    <p:extLst>
      <p:ext uri="{BB962C8B-B14F-4D97-AF65-F5344CB8AC3E}">
        <p14:creationId xmlns:p14="http://schemas.microsoft.com/office/powerpoint/2010/main" val="188883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ckground pattern&#10;&#10;Description automatically generated with low confidence">
            <a:extLst>
              <a:ext uri="{FF2B5EF4-FFF2-40B4-BE49-F238E27FC236}">
                <a16:creationId xmlns:a16="http://schemas.microsoft.com/office/drawing/2014/main" id="{16CDC5D4-EF9F-1E42-8920-7294BDBFC568}"/>
              </a:ext>
            </a:extLst>
          </p:cNvPr>
          <p:cNvPicPr>
            <a:picLocks noChangeAspect="1"/>
          </p:cNvPicPr>
          <p:nvPr/>
        </p:nvPicPr>
        <p:blipFill rotWithShape="1">
          <a:blip r:embed="rId3">
            <a:extLst>
              <a:ext uri="{28A0092B-C50C-407E-A947-70E740481C1C}">
                <a14:useLocalDpi xmlns:a14="http://schemas.microsoft.com/office/drawing/2010/main" val="0"/>
              </a:ext>
            </a:extLst>
          </a:blip>
          <a:srcRect t="18"/>
          <a:stretch/>
        </p:blipFill>
        <p:spPr>
          <a:xfrm>
            <a:off x="21" y="962"/>
            <a:ext cx="9143980" cy="5142539"/>
          </a:xfrm>
          <a:prstGeom prst="rect">
            <a:avLst/>
          </a:prstGeom>
        </p:spPr>
      </p:pic>
      <p:sp>
        <p:nvSpPr>
          <p:cNvPr id="5" name="Title 1">
            <a:extLst>
              <a:ext uri="{FF2B5EF4-FFF2-40B4-BE49-F238E27FC236}">
                <a16:creationId xmlns:a16="http://schemas.microsoft.com/office/drawing/2014/main" id="{7273AC68-C1A9-4CB9-979F-839D422AB1F4}"/>
              </a:ext>
            </a:extLst>
          </p:cNvPr>
          <p:cNvSpPr>
            <a:spLocks noGrp="1"/>
          </p:cNvSpPr>
          <p:nvPr>
            <p:ph type="title"/>
          </p:nvPr>
        </p:nvSpPr>
        <p:spPr>
          <a:xfrm>
            <a:off x="457200" y="205979"/>
            <a:ext cx="8229600" cy="857250"/>
          </a:xfrm>
        </p:spPr>
        <p:txBody>
          <a:bodyPr>
            <a:noAutofit/>
          </a:bodyPr>
          <a:lstStyle/>
          <a:p>
            <a:r>
              <a:rPr lang="en-US" sz="4000" dirty="0">
                <a:solidFill>
                  <a:srgbClr val="D6000D"/>
                </a:solidFill>
                <a:latin typeface="Verdana" panose="020B0604030504040204" pitchFamily="34" charset="0"/>
                <a:ea typeface="Verdana" panose="020B0604030504040204" pitchFamily="34" charset="0"/>
              </a:rPr>
              <a:t>Title</a:t>
            </a:r>
          </a:p>
        </p:txBody>
      </p:sp>
      <p:sp>
        <p:nvSpPr>
          <p:cNvPr id="6" name="Content Placeholder 2">
            <a:extLst>
              <a:ext uri="{FF2B5EF4-FFF2-40B4-BE49-F238E27FC236}">
                <a16:creationId xmlns:a16="http://schemas.microsoft.com/office/drawing/2014/main" id="{20C41A5B-5813-4AAB-91AE-AEE1254E0AD0}"/>
              </a:ext>
            </a:extLst>
          </p:cNvPr>
          <p:cNvSpPr>
            <a:spLocks noGrp="1"/>
          </p:cNvSpPr>
          <p:nvPr>
            <p:ph idx="1"/>
          </p:nvPr>
        </p:nvSpPr>
        <p:spPr>
          <a:xfrm>
            <a:off x="457200" y="1200152"/>
            <a:ext cx="8229600" cy="2811759"/>
          </a:xfrm>
        </p:spPr>
        <p:txBody>
          <a:bodyPr/>
          <a:lstStyle/>
          <a:p>
            <a:pPr marL="0" indent="0">
              <a:buNone/>
            </a:pPr>
            <a:r>
              <a:rPr lang="en-US" sz="2000" dirty="0">
                <a:latin typeface="Verdana" panose="020B0604030504040204" pitchFamily="34" charset="0"/>
                <a:ea typeface="Verdana" panose="020B0604030504040204" pitchFamily="34" charset="0"/>
              </a:rPr>
              <a:t>Body copy</a:t>
            </a:r>
          </a:p>
          <a:p>
            <a:endParaRPr lang="en-US" dirty="0">
              <a:latin typeface="Brandon Grotesque Light" panose="020B0303020203060202" pitchFamily="34" charset="77"/>
            </a:endParaRPr>
          </a:p>
          <a:p>
            <a:pPr marL="0" indent="0">
              <a:buNone/>
            </a:pPr>
            <a:endParaRPr lang="en-US" dirty="0">
              <a:latin typeface="Brandon Grotesque Light" panose="020B0303020203060202" pitchFamily="34" charset="77"/>
            </a:endParaRPr>
          </a:p>
        </p:txBody>
      </p:sp>
      <p:pic>
        <p:nvPicPr>
          <p:cNvPr id="7" name="Picture 6"/>
          <p:cNvPicPr>
            <a:picLocks noChangeAspect="1"/>
          </p:cNvPicPr>
          <p:nvPr/>
        </p:nvPicPr>
        <p:blipFill rotWithShape="1">
          <a:blip r:embed="rId4"/>
          <a:srcRect l="6160" t="26160" r="45147" b="14733"/>
          <a:stretch/>
        </p:blipFill>
        <p:spPr>
          <a:xfrm>
            <a:off x="139308" y="159907"/>
            <a:ext cx="4999684" cy="3553819"/>
          </a:xfrm>
          <a:prstGeom prst="rect">
            <a:avLst/>
          </a:prstGeom>
        </p:spPr>
      </p:pic>
      <p:pic>
        <p:nvPicPr>
          <p:cNvPr id="8" name="Picture 7"/>
          <p:cNvPicPr>
            <a:picLocks noChangeAspect="1"/>
          </p:cNvPicPr>
          <p:nvPr/>
        </p:nvPicPr>
        <p:blipFill rotWithShape="1">
          <a:blip r:embed="rId5"/>
          <a:srcRect l="5055" t="73766" r="40540" b="11518"/>
          <a:stretch/>
        </p:blipFill>
        <p:spPr>
          <a:xfrm>
            <a:off x="4447511" y="957673"/>
            <a:ext cx="4671486" cy="710428"/>
          </a:xfrm>
          <a:prstGeom prst="rect">
            <a:avLst/>
          </a:prstGeom>
        </p:spPr>
      </p:pic>
      <p:pic>
        <p:nvPicPr>
          <p:cNvPr id="9" name="Picture 8"/>
          <p:cNvPicPr>
            <a:picLocks noChangeAspect="1"/>
          </p:cNvPicPr>
          <p:nvPr/>
        </p:nvPicPr>
        <p:blipFill rotWithShape="1">
          <a:blip r:embed="rId6"/>
          <a:srcRect l="19060" t="19224" r="28372" b="69641"/>
          <a:stretch/>
        </p:blipFill>
        <p:spPr>
          <a:xfrm>
            <a:off x="321997" y="3930123"/>
            <a:ext cx="4917950" cy="610906"/>
          </a:xfrm>
          <a:prstGeom prst="rect">
            <a:avLst/>
          </a:prstGeom>
        </p:spPr>
      </p:pic>
      <p:pic>
        <p:nvPicPr>
          <p:cNvPr id="10" name="Picture 2" descr="Image result for holyland belfas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462" b="16238"/>
          <a:stretch/>
        </p:blipFill>
        <p:spPr bwMode="auto">
          <a:xfrm>
            <a:off x="4447511" y="1777342"/>
            <a:ext cx="3042255" cy="2980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777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ckground pattern&#10;&#10;Description automatically generated with low confidence">
            <a:extLst>
              <a:ext uri="{FF2B5EF4-FFF2-40B4-BE49-F238E27FC236}">
                <a16:creationId xmlns:a16="http://schemas.microsoft.com/office/drawing/2014/main" id="{16CDC5D4-EF9F-1E42-8920-7294BDBFC568}"/>
              </a:ext>
            </a:extLst>
          </p:cNvPr>
          <p:cNvPicPr>
            <a:picLocks noChangeAspect="1"/>
          </p:cNvPicPr>
          <p:nvPr/>
        </p:nvPicPr>
        <p:blipFill rotWithShape="1">
          <a:blip r:embed="rId3">
            <a:extLst>
              <a:ext uri="{28A0092B-C50C-407E-A947-70E740481C1C}">
                <a14:useLocalDpi xmlns:a14="http://schemas.microsoft.com/office/drawing/2010/main" val="0"/>
              </a:ext>
            </a:extLst>
          </a:blip>
          <a:srcRect t="18"/>
          <a:stretch/>
        </p:blipFill>
        <p:spPr>
          <a:xfrm>
            <a:off x="21" y="962"/>
            <a:ext cx="9143980" cy="5142539"/>
          </a:xfrm>
          <a:prstGeom prst="rect">
            <a:avLst/>
          </a:prstGeom>
        </p:spPr>
      </p:pic>
      <p:sp>
        <p:nvSpPr>
          <p:cNvPr id="5" name="Title 1">
            <a:extLst>
              <a:ext uri="{FF2B5EF4-FFF2-40B4-BE49-F238E27FC236}">
                <a16:creationId xmlns:a16="http://schemas.microsoft.com/office/drawing/2014/main" id="{7273AC68-C1A9-4CB9-979F-839D422AB1F4}"/>
              </a:ext>
            </a:extLst>
          </p:cNvPr>
          <p:cNvSpPr>
            <a:spLocks noGrp="1"/>
          </p:cNvSpPr>
          <p:nvPr>
            <p:ph type="title"/>
          </p:nvPr>
        </p:nvSpPr>
        <p:spPr>
          <a:xfrm>
            <a:off x="457200" y="205979"/>
            <a:ext cx="8229600" cy="857250"/>
          </a:xfrm>
        </p:spPr>
        <p:txBody>
          <a:bodyPr>
            <a:noAutofit/>
          </a:bodyPr>
          <a:lstStyle/>
          <a:p>
            <a:r>
              <a:rPr lang="en-US" sz="4000" dirty="0">
                <a:solidFill>
                  <a:srgbClr val="D6000D"/>
                </a:solidFill>
                <a:latin typeface="Verdana" panose="020B0604030504040204" pitchFamily="34" charset="0"/>
                <a:ea typeface="Verdana" panose="020B0604030504040204" pitchFamily="34" charset="0"/>
              </a:rPr>
              <a:t>Title</a:t>
            </a:r>
          </a:p>
        </p:txBody>
      </p:sp>
      <p:sp>
        <p:nvSpPr>
          <p:cNvPr id="6" name="Content Placeholder 2">
            <a:extLst>
              <a:ext uri="{FF2B5EF4-FFF2-40B4-BE49-F238E27FC236}">
                <a16:creationId xmlns:a16="http://schemas.microsoft.com/office/drawing/2014/main" id="{20C41A5B-5813-4AAB-91AE-AEE1254E0AD0}"/>
              </a:ext>
            </a:extLst>
          </p:cNvPr>
          <p:cNvSpPr>
            <a:spLocks noGrp="1"/>
          </p:cNvSpPr>
          <p:nvPr>
            <p:ph idx="1"/>
          </p:nvPr>
        </p:nvSpPr>
        <p:spPr>
          <a:xfrm>
            <a:off x="457200" y="1200152"/>
            <a:ext cx="8229600" cy="2811759"/>
          </a:xfrm>
        </p:spPr>
        <p:txBody>
          <a:bodyPr/>
          <a:lstStyle/>
          <a:p>
            <a:pPr marL="0" indent="0">
              <a:buNone/>
            </a:pPr>
            <a:r>
              <a:rPr lang="en-US" sz="2000" dirty="0">
                <a:latin typeface="Verdana" panose="020B0604030504040204" pitchFamily="34" charset="0"/>
                <a:ea typeface="Verdana" panose="020B0604030504040204" pitchFamily="34" charset="0"/>
              </a:rPr>
              <a:t>Body copy</a:t>
            </a:r>
          </a:p>
          <a:p>
            <a:endParaRPr lang="en-US" dirty="0">
              <a:latin typeface="Brandon Grotesque Light" panose="020B0303020203060202" pitchFamily="34" charset="77"/>
            </a:endParaRPr>
          </a:p>
          <a:p>
            <a:pPr marL="0" indent="0">
              <a:buNone/>
            </a:pPr>
            <a:endParaRPr lang="en-US" dirty="0">
              <a:latin typeface="Brandon Grotesque Light" panose="020B0303020203060202" pitchFamily="34" charset="77"/>
            </a:endParaRPr>
          </a:p>
        </p:txBody>
      </p:sp>
      <p:pic>
        <p:nvPicPr>
          <p:cNvPr id="7" name="Content Placeholder 3"/>
          <p:cNvPicPr>
            <a:picLocks noChangeAspect="1"/>
          </p:cNvPicPr>
          <p:nvPr/>
        </p:nvPicPr>
        <p:blipFill rotWithShape="1">
          <a:blip r:embed="rId4"/>
          <a:srcRect l="6142" t="27137" r="45704" b="30516"/>
          <a:stretch/>
        </p:blipFill>
        <p:spPr>
          <a:xfrm>
            <a:off x="363682" y="1057430"/>
            <a:ext cx="4218710" cy="2085830"/>
          </a:xfrm>
          <a:prstGeom prst="rect">
            <a:avLst/>
          </a:prstGeom>
        </p:spPr>
      </p:pic>
      <p:pic>
        <p:nvPicPr>
          <p:cNvPr id="8" name="Picture 7"/>
          <p:cNvPicPr>
            <a:picLocks noChangeAspect="1"/>
          </p:cNvPicPr>
          <p:nvPr/>
        </p:nvPicPr>
        <p:blipFill rotWithShape="1">
          <a:blip r:embed="rId5"/>
          <a:srcRect l="9963" t="14489" r="34347" b="6534"/>
          <a:stretch/>
        </p:blipFill>
        <p:spPr>
          <a:xfrm>
            <a:off x="5017304" y="1216757"/>
            <a:ext cx="3505673" cy="2795154"/>
          </a:xfrm>
          <a:prstGeom prst="rect">
            <a:avLst/>
          </a:prstGeom>
        </p:spPr>
      </p:pic>
      <p:pic>
        <p:nvPicPr>
          <p:cNvPr id="9" name="Picture 8"/>
          <p:cNvPicPr>
            <a:picLocks noChangeAspect="1"/>
          </p:cNvPicPr>
          <p:nvPr/>
        </p:nvPicPr>
        <p:blipFill rotWithShape="1">
          <a:blip r:embed="rId6"/>
          <a:srcRect l="6023" t="28504" r="58305" b="60700"/>
          <a:stretch/>
        </p:blipFill>
        <p:spPr>
          <a:xfrm>
            <a:off x="249381" y="3359185"/>
            <a:ext cx="4310743" cy="733471"/>
          </a:xfrm>
          <a:prstGeom prst="rect">
            <a:avLst/>
          </a:prstGeom>
        </p:spPr>
      </p:pic>
      <p:pic>
        <p:nvPicPr>
          <p:cNvPr id="10" name="Picture 9"/>
          <p:cNvPicPr>
            <a:picLocks noChangeAspect="1"/>
          </p:cNvPicPr>
          <p:nvPr/>
        </p:nvPicPr>
        <p:blipFill rotWithShape="1">
          <a:blip r:embed="rId7"/>
          <a:srcRect l="9536" t="21297" r="39565" b="66372"/>
          <a:stretch/>
        </p:blipFill>
        <p:spPr>
          <a:xfrm>
            <a:off x="-10391" y="4092656"/>
            <a:ext cx="4966854" cy="676512"/>
          </a:xfrm>
          <a:prstGeom prst="rect">
            <a:avLst/>
          </a:prstGeom>
        </p:spPr>
      </p:pic>
      <p:pic>
        <p:nvPicPr>
          <p:cNvPr id="11" name="Picture 10"/>
          <p:cNvPicPr>
            <a:picLocks noChangeAspect="1"/>
          </p:cNvPicPr>
          <p:nvPr/>
        </p:nvPicPr>
        <p:blipFill rotWithShape="1">
          <a:blip r:embed="rId8"/>
          <a:srcRect l="18907" t="31534" r="24657" b="55966"/>
          <a:stretch/>
        </p:blipFill>
        <p:spPr>
          <a:xfrm>
            <a:off x="145473" y="296743"/>
            <a:ext cx="6369628" cy="793199"/>
          </a:xfrm>
          <a:prstGeom prst="rect">
            <a:avLst/>
          </a:prstGeom>
        </p:spPr>
      </p:pic>
    </p:spTree>
    <p:extLst>
      <p:ext uri="{BB962C8B-B14F-4D97-AF65-F5344CB8AC3E}">
        <p14:creationId xmlns:p14="http://schemas.microsoft.com/office/powerpoint/2010/main" val="531327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ckground pattern&#10;&#10;Description automatically generated with low confidence">
            <a:extLst>
              <a:ext uri="{FF2B5EF4-FFF2-40B4-BE49-F238E27FC236}">
                <a16:creationId xmlns:a16="http://schemas.microsoft.com/office/drawing/2014/main" id="{16CDC5D4-EF9F-1E42-8920-7294BDBFC568}"/>
              </a:ext>
            </a:extLst>
          </p:cNvPr>
          <p:cNvPicPr>
            <a:picLocks noChangeAspect="1"/>
          </p:cNvPicPr>
          <p:nvPr/>
        </p:nvPicPr>
        <p:blipFill rotWithShape="1">
          <a:blip r:embed="rId3">
            <a:extLst>
              <a:ext uri="{28A0092B-C50C-407E-A947-70E740481C1C}">
                <a14:useLocalDpi xmlns:a14="http://schemas.microsoft.com/office/drawing/2010/main" val="0"/>
              </a:ext>
            </a:extLst>
          </a:blip>
          <a:srcRect t="18"/>
          <a:stretch/>
        </p:blipFill>
        <p:spPr>
          <a:xfrm>
            <a:off x="21" y="962"/>
            <a:ext cx="9143980" cy="5142539"/>
          </a:xfrm>
          <a:prstGeom prst="rect">
            <a:avLst/>
          </a:prstGeom>
        </p:spPr>
      </p:pic>
      <p:sp>
        <p:nvSpPr>
          <p:cNvPr id="5" name="Title 1">
            <a:extLst>
              <a:ext uri="{FF2B5EF4-FFF2-40B4-BE49-F238E27FC236}">
                <a16:creationId xmlns:a16="http://schemas.microsoft.com/office/drawing/2014/main" id="{7273AC68-C1A9-4CB9-979F-839D422AB1F4}"/>
              </a:ext>
            </a:extLst>
          </p:cNvPr>
          <p:cNvSpPr>
            <a:spLocks noGrp="1"/>
          </p:cNvSpPr>
          <p:nvPr>
            <p:ph type="title"/>
          </p:nvPr>
        </p:nvSpPr>
        <p:spPr>
          <a:xfrm>
            <a:off x="457200" y="205979"/>
            <a:ext cx="8229600" cy="857250"/>
          </a:xfrm>
        </p:spPr>
        <p:txBody>
          <a:bodyPr>
            <a:noAutofit/>
          </a:bodyPr>
          <a:lstStyle/>
          <a:p>
            <a:r>
              <a:rPr lang="en-US" sz="3750" dirty="0">
                <a:solidFill>
                  <a:srgbClr val="D6000D"/>
                </a:solidFill>
                <a:latin typeface="Verdana" panose="020B0604030504040204" pitchFamily="34" charset="0"/>
                <a:ea typeface="Verdana" panose="020B0604030504040204" pitchFamily="34" charset="0"/>
              </a:rPr>
              <a:t>“It won’t happen to me!”</a:t>
            </a:r>
          </a:p>
        </p:txBody>
      </p:sp>
      <p:pic>
        <p:nvPicPr>
          <p:cNvPr id="7" name="Content Placeholder 6"/>
          <p:cNvPicPr>
            <a:picLocks noGrp="1" noChangeAspect="1"/>
          </p:cNvPicPr>
          <p:nvPr>
            <p:ph idx="1"/>
          </p:nvPr>
        </p:nvPicPr>
        <p:blipFill rotWithShape="1">
          <a:blip r:embed="rId4"/>
          <a:srcRect l="43611" t="42898" r="23380" b="26231"/>
          <a:stretch/>
        </p:blipFill>
        <p:spPr>
          <a:xfrm>
            <a:off x="1506682" y="1268248"/>
            <a:ext cx="5966081" cy="3137024"/>
          </a:xfrm>
          <a:prstGeom prst="rect">
            <a:avLst/>
          </a:prstGeom>
        </p:spPr>
      </p:pic>
    </p:spTree>
    <p:extLst>
      <p:ext uri="{BB962C8B-B14F-4D97-AF65-F5344CB8AC3E}">
        <p14:creationId xmlns:p14="http://schemas.microsoft.com/office/powerpoint/2010/main" val="1757196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ckground pattern&#10;&#10;Description automatically generated with low confidence">
            <a:extLst>
              <a:ext uri="{FF2B5EF4-FFF2-40B4-BE49-F238E27FC236}">
                <a16:creationId xmlns:a16="http://schemas.microsoft.com/office/drawing/2014/main" id="{16CDC5D4-EF9F-1E42-8920-7294BDBFC568}"/>
              </a:ext>
            </a:extLst>
          </p:cNvPr>
          <p:cNvPicPr>
            <a:picLocks noChangeAspect="1"/>
          </p:cNvPicPr>
          <p:nvPr/>
        </p:nvPicPr>
        <p:blipFill rotWithShape="1">
          <a:blip r:embed="rId3">
            <a:extLst>
              <a:ext uri="{28A0092B-C50C-407E-A947-70E740481C1C}">
                <a14:useLocalDpi xmlns:a14="http://schemas.microsoft.com/office/drawing/2010/main" val="0"/>
              </a:ext>
            </a:extLst>
          </a:blip>
          <a:srcRect t="18"/>
          <a:stretch/>
        </p:blipFill>
        <p:spPr>
          <a:xfrm>
            <a:off x="0" y="11677"/>
            <a:ext cx="9143980" cy="5142539"/>
          </a:xfrm>
          <a:prstGeom prst="rect">
            <a:avLst/>
          </a:prstGeom>
        </p:spPr>
      </p:pic>
      <p:sp>
        <p:nvSpPr>
          <p:cNvPr id="5" name="Title 1">
            <a:extLst>
              <a:ext uri="{FF2B5EF4-FFF2-40B4-BE49-F238E27FC236}">
                <a16:creationId xmlns:a16="http://schemas.microsoft.com/office/drawing/2014/main" id="{7273AC68-C1A9-4CB9-979F-839D422AB1F4}"/>
              </a:ext>
            </a:extLst>
          </p:cNvPr>
          <p:cNvSpPr>
            <a:spLocks noGrp="1"/>
          </p:cNvSpPr>
          <p:nvPr>
            <p:ph type="title"/>
          </p:nvPr>
        </p:nvSpPr>
        <p:spPr>
          <a:xfrm>
            <a:off x="457200" y="205979"/>
            <a:ext cx="8229600" cy="857250"/>
          </a:xfrm>
        </p:spPr>
        <p:txBody>
          <a:bodyPr>
            <a:noAutofit/>
          </a:bodyPr>
          <a:lstStyle/>
          <a:p>
            <a:r>
              <a:rPr lang="en-US" sz="3750" dirty="0">
                <a:solidFill>
                  <a:srgbClr val="D6000D"/>
                </a:solidFill>
                <a:latin typeface="Verdana" panose="020B0604030504040204" pitchFamily="34" charset="0"/>
                <a:ea typeface="Verdana" panose="020B0604030504040204" pitchFamily="34" charset="0"/>
              </a:rPr>
              <a:t>Enjoy your new home!</a:t>
            </a:r>
          </a:p>
        </p:txBody>
      </p:sp>
      <p:sp>
        <p:nvSpPr>
          <p:cNvPr id="6" name="Content Placeholder 2">
            <a:extLst>
              <a:ext uri="{FF2B5EF4-FFF2-40B4-BE49-F238E27FC236}">
                <a16:creationId xmlns:a16="http://schemas.microsoft.com/office/drawing/2014/main" id="{20C41A5B-5813-4AAB-91AE-AEE1254E0AD0}"/>
              </a:ext>
            </a:extLst>
          </p:cNvPr>
          <p:cNvSpPr>
            <a:spLocks noGrp="1"/>
          </p:cNvSpPr>
          <p:nvPr>
            <p:ph idx="1"/>
          </p:nvPr>
        </p:nvSpPr>
        <p:spPr>
          <a:xfrm>
            <a:off x="457200" y="1345624"/>
            <a:ext cx="8229600" cy="410441"/>
          </a:xfrm>
        </p:spPr>
        <p:txBody>
          <a:bodyPr>
            <a:normAutofit lnSpcReduction="10000"/>
          </a:bodyPr>
          <a:lstStyle/>
          <a:p>
            <a:r>
              <a:rPr lang="en-GB" sz="2100" dirty="0">
                <a:latin typeface="Verdana" panose="020B0604030504040204" pitchFamily="34" charset="0"/>
                <a:ea typeface="Verdana" panose="020B0604030504040204" pitchFamily="34" charset="0"/>
              </a:rPr>
              <a:t>Choose your home and housemates carefully </a:t>
            </a:r>
          </a:p>
        </p:txBody>
      </p:sp>
      <p:sp>
        <p:nvSpPr>
          <p:cNvPr id="2" name="TextBox 1"/>
          <p:cNvSpPr txBox="1"/>
          <p:nvPr/>
        </p:nvSpPr>
        <p:spPr>
          <a:xfrm>
            <a:off x="457200" y="1890830"/>
            <a:ext cx="8129148" cy="415498"/>
          </a:xfrm>
          <a:prstGeom prst="rect">
            <a:avLst/>
          </a:prstGeom>
          <a:noFill/>
        </p:spPr>
        <p:txBody>
          <a:bodyPr wrap="none" rtlCol="0">
            <a:spAutoFit/>
          </a:bodyPr>
          <a:lstStyle/>
          <a:p>
            <a:pPr marL="342900" indent="-342900">
              <a:buFont typeface="Arial" panose="020B0604020202020204" pitchFamily="34" charset="0"/>
              <a:buChar char="•"/>
            </a:pPr>
            <a:r>
              <a:rPr lang="en-GB" sz="2100" dirty="0">
                <a:latin typeface="Verdana" panose="020B0604030504040204" pitchFamily="34" charset="0"/>
                <a:ea typeface="Verdana" panose="020B0604030504040204" pitchFamily="34" charset="0"/>
              </a:rPr>
              <a:t>Deal with landlord or housemate problems as they arise</a:t>
            </a:r>
          </a:p>
        </p:txBody>
      </p:sp>
      <p:sp>
        <p:nvSpPr>
          <p:cNvPr id="3" name="TextBox 2"/>
          <p:cNvSpPr txBox="1"/>
          <p:nvPr/>
        </p:nvSpPr>
        <p:spPr>
          <a:xfrm>
            <a:off x="457200" y="2418011"/>
            <a:ext cx="6720238" cy="415498"/>
          </a:xfrm>
          <a:prstGeom prst="rect">
            <a:avLst/>
          </a:prstGeom>
          <a:noFill/>
        </p:spPr>
        <p:txBody>
          <a:bodyPr wrap="none" rtlCol="0">
            <a:spAutoFit/>
          </a:bodyPr>
          <a:lstStyle/>
          <a:p>
            <a:pPr marL="214313" indent="-214313">
              <a:buFont typeface="Arial" panose="020B0604020202020204" pitchFamily="34" charset="0"/>
              <a:buChar char="•"/>
            </a:pPr>
            <a:r>
              <a:rPr lang="en-GB" sz="2100" dirty="0">
                <a:latin typeface="Verdana" panose="020B0604030504040204" pitchFamily="34" charset="0"/>
                <a:ea typeface="Verdana" panose="020B0604030504040204" pitchFamily="34" charset="0"/>
              </a:rPr>
              <a:t> Pay attention to safety and security measures</a:t>
            </a:r>
          </a:p>
        </p:txBody>
      </p:sp>
      <p:sp>
        <p:nvSpPr>
          <p:cNvPr id="7" name="TextBox 6"/>
          <p:cNvSpPr txBox="1"/>
          <p:nvPr/>
        </p:nvSpPr>
        <p:spPr>
          <a:xfrm>
            <a:off x="457201" y="2949010"/>
            <a:ext cx="3943067" cy="415498"/>
          </a:xfrm>
          <a:prstGeom prst="rect">
            <a:avLst/>
          </a:prstGeom>
          <a:noFill/>
        </p:spPr>
        <p:txBody>
          <a:bodyPr wrap="none" rtlCol="0">
            <a:spAutoFit/>
          </a:bodyPr>
          <a:lstStyle/>
          <a:p>
            <a:pPr marL="214313" indent="-214313">
              <a:buFont typeface="Arial" panose="020B0604020202020204" pitchFamily="34" charset="0"/>
              <a:buChar char="•"/>
            </a:pPr>
            <a:r>
              <a:rPr lang="en-GB" sz="2100" dirty="0">
                <a:latin typeface="Verdana" panose="020B0604030504040204" pitchFamily="34" charset="0"/>
                <a:ea typeface="Verdana" panose="020B0604030504040204" pitchFamily="34" charset="0"/>
              </a:rPr>
              <a:t> Respect your neighbours </a:t>
            </a:r>
          </a:p>
        </p:txBody>
      </p:sp>
      <p:sp>
        <p:nvSpPr>
          <p:cNvPr id="8" name="TextBox 7"/>
          <p:cNvSpPr txBox="1"/>
          <p:nvPr/>
        </p:nvSpPr>
        <p:spPr>
          <a:xfrm>
            <a:off x="457201" y="3480010"/>
            <a:ext cx="8047331" cy="415498"/>
          </a:xfrm>
          <a:prstGeom prst="rect">
            <a:avLst/>
          </a:prstGeom>
          <a:noFill/>
        </p:spPr>
        <p:txBody>
          <a:bodyPr wrap="none" rtlCol="0">
            <a:spAutoFit/>
          </a:bodyPr>
          <a:lstStyle/>
          <a:p>
            <a:pPr marL="214313" indent="-214313">
              <a:buFont typeface="Arial" panose="020B0604020202020204" pitchFamily="34" charset="0"/>
              <a:buChar char="•"/>
            </a:pPr>
            <a:r>
              <a:rPr lang="en-GB" sz="2100" dirty="0">
                <a:latin typeface="Verdana" panose="020B0604030504040204" pitchFamily="34" charset="0"/>
                <a:ea typeface="Verdana" panose="020B0604030504040204" pitchFamily="34" charset="0"/>
              </a:rPr>
              <a:t> Monitor Covid regulations and adhere to all restrictions </a:t>
            </a:r>
          </a:p>
        </p:txBody>
      </p:sp>
      <p:sp>
        <p:nvSpPr>
          <p:cNvPr id="9" name="TextBox 8"/>
          <p:cNvSpPr txBox="1"/>
          <p:nvPr/>
        </p:nvSpPr>
        <p:spPr>
          <a:xfrm>
            <a:off x="457201" y="4007191"/>
            <a:ext cx="7160935" cy="415498"/>
          </a:xfrm>
          <a:prstGeom prst="rect">
            <a:avLst/>
          </a:prstGeom>
          <a:noFill/>
        </p:spPr>
        <p:txBody>
          <a:bodyPr wrap="none" rtlCol="0">
            <a:spAutoFit/>
          </a:bodyPr>
          <a:lstStyle/>
          <a:p>
            <a:pPr marL="342900" indent="-342900">
              <a:buFont typeface="Arial" panose="020B0604020202020204" pitchFamily="34" charset="0"/>
              <a:buChar char="•"/>
            </a:pPr>
            <a:r>
              <a:rPr lang="en-GB" sz="2100" dirty="0">
                <a:latin typeface="Verdana" panose="020B0604030504040204" pitchFamily="34" charset="0"/>
                <a:ea typeface="Verdana" panose="020B0604030504040204" pitchFamily="34" charset="0"/>
              </a:rPr>
              <a:t>Contact us for free, impartial, confidential advice</a:t>
            </a:r>
          </a:p>
        </p:txBody>
      </p:sp>
    </p:spTree>
    <p:extLst>
      <p:ext uri="{BB962C8B-B14F-4D97-AF65-F5344CB8AC3E}">
        <p14:creationId xmlns:p14="http://schemas.microsoft.com/office/powerpoint/2010/main" val="338296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P spid="3"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ckground pattern&#10;&#10;Description automatically generated with low confidence">
            <a:extLst>
              <a:ext uri="{FF2B5EF4-FFF2-40B4-BE49-F238E27FC236}">
                <a16:creationId xmlns:a16="http://schemas.microsoft.com/office/drawing/2014/main" id="{16CDC5D4-EF9F-1E42-8920-7294BDBFC568}"/>
              </a:ext>
            </a:extLst>
          </p:cNvPr>
          <p:cNvPicPr>
            <a:picLocks noChangeAspect="1"/>
          </p:cNvPicPr>
          <p:nvPr/>
        </p:nvPicPr>
        <p:blipFill rotWithShape="1">
          <a:blip r:embed="rId2">
            <a:extLst>
              <a:ext uri="{28A0092B-C50C-407E-A947-70E740481C1C}">
                <a14:useLocalDpi xmlns:a14="http://schemas.microsoft.com/office/drawing/2010/main" val="0"/>
              </a:ext>
            </a:extLst>
          </a:blip>
          <a:srcRect t="18"/>
          <a:stretch/>
        </p:blipFill>
        <p:spPr>
          <a:xfrm>
            <a:off x="21" y="962"/>
            <a:ext cx="9143980" cy="5142539"/>
          </a:xfrm>
          <a:prstGeom prst="rect">
            <a:avLst/>
          </a:prstGeom>
        </p:spPr>
      </p:pic>
      <p:sp>
        <p:nvSpPr>
          <p:cNvPr id="6" name="Content Placeholder 2">
            <a:extLst>
              <a:ext uri="{FF2B5EF4-FFF2-40B4-BE49-F238E27FC236}">
                <a16:creationId xmlns:a16="http://schemas.microsoft.com/office/drawing/2014/main" id="{20C41A5B-5813-4AAB-91AE-AEE1254E0AD0}"/>
              </a:ext>
            </a:extLst>
          </p:cNvPr>
          <p:cNvSpPr>
            <a:spLocks noGrp="1"/>
          </p:cNvSpPr>
          <p:nvPr>
            <p:ph idx="1"/>
          </p:nvPr>
        </p:nvSpPr>
        <p:spPr>
          <a:xfrm>
            <a:off x="457210" y="979824"/>
            <a:ext cx="8229600" cy="3789604"/>
          </a:xfrm>
        </p:spPr>
        <p:txBody>
          <a:bodyPr>
            <a:normAutofit/>
          </a:bodyPr>
          <a:lstStyle/>
          <a:p>
            <a:pPr marL="0" indent="0" algn="ctr">
              <a:buNone/>
            </a:pPr>
            <a:endParaRPr lang="en-GB" sz="2250" dirty="0"/>
          </a:p>
          <a:p>
            <a:pPr marL="0" indent="0" algn="ctr">
              <a:buNone/>
            </a:pPr>
            <a:r>
              <a:rPr lang="en-GB" sz="3450" dirty="0"/>
              <a:t>Email us:</a:t>
            </a:r>
          </a:p>
          <a:p>
            <a:pPr marL="0" indent="0" algn="ctr">
              <a:buNone/>
            </a:pPr>
            <a:r>
              <a:rPr lang="en-GB" sz="3450" dirty="0">
                <a:hlinkClick r:id="rId3"/>
              </a:rPr>
              <a:t>studentadvice@qub.ac.uk</a:t>
            </a:r>
            <a:endParaRPr lang="en-GB" sz="3450" dirty="0"/>
          </a:p>
          <a:p>
            <a:pPr marL="0" indent="0" algn="ctr">
              <a:buNone/>
            </a:pPr>
            <a:endParaRPr lang="en-GB" sz="3450" dirty="0"/>
          </a:p>
          <a:p>
            <a:pPr marL="0" indent="0" algn="ctr">
              <a:buNone/>
            </a:pPr>
            <a:endParaRPr lang="en-GB" sz="1050" dirty="0"/>
          </a:p>
          <a:p>
            <a:pPr marL="0" indent="0" algn="ctr">
              <a:buNone/>
            </a:pPr>
            <a:r>
              <a:rPr lang="en-GB" sz="3450" dirty="0"/>
              <a:t>Follow us on Twitter: @</a:t>
            </a:r>
            <a:r>
              <a:rPr lang="en-GB" sz="3450" dirty="0" err="1"/>
              <a:t>QUBSU_Advice</a:t>
            </a:r>
            <a:endParaRPr lang="en-GB" sz="3450" dirty="0"/>
          </a:p>
        </p:txBody>
      </p:sp>
    </p:spTree>
    <p:extLst>
      <p:ext uri="{BB962C8B-B14F-4D97-AF65-F5344CB8AC3E}">
        <p14:creationId xmlns:p14="http://schemas.microsoft.com/office/powerpoint/2010/main" val="1686167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BC4B0-9468-C045-A4BD-585AEBB5BC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D4A6912-C08D-044F-A811-A7FBC45BFCD3}"/>
              </a:ext>
            </a:extLst>
          </p:cNvPr>
          <p:cNvSpPr>
            <a:spLocks noGrp="1"/>
          </p:cNvSpPr>
          <p:nvPr>
            <p:ph idx="1"/>
          </p:nvPr>
        </p:nvSpPr>
        <p:spPr/>
        <p:txBody>
          <a:bodyPr/>
          <a:lstStyle/>
          <a:p>
            <a:endParaRPr lang="en-US"/>
          </a:p>
        </p:txBody>
      </p:sp>
      <p:pic>
        <p:nvPicPr>
          <p:cNvPr id="4" name="Picture 3" descr="A picture containing text, sign, watercraft, boat&#10;&#10;Description automatically generated">
            <a:extLst>
              <a:ext uri="{FF2B5EF4-FFF2-40B4-BE49-F238E27FC236}">
                <a16:creationId xmlns:a16="http://schemas.microsoft.com/office/drawing/2014/main" id="{D4C5F6D3-CF5B-9743-ACC0-E2BD5C70EB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07533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ckground pattern&#10;&#10;Description automatically generated with low confidence">
            <a:extLst>
              <a:ext uri="{FF2B5EF4-FFF2-40B4-BE49-F238E27FC236}">
                <a16:creationId xmlns:a16="http://schemas.microsoft.com/office/drawing/2014/main" id="{AB13521D-B91A-46F2-96F0-AD48441C45A6}"/>
              </a:ext>
            </a:extLst>
          </p:cNvPr>
          <p:cNvPicPr>
            <a:picLocks noChangeAspect="1"/>
          </p:cNvPicPr>
          <p:nvPr/>
        </p:nvPicPr>
        <p:blipFill rotWithShape="1">
          <a:blip r:embed="rId2">
            <a:extLst>
              <a:ext uri="{28A0092B-C50C-407E-A947-70E740481C1C}">
                <a14:useLocalDpi xmlns:a14="http://schemas.microsoft.com/office/drawing/2010/main" val="0"/>
              </a:ext>
            </a:extLst>
          </a:blip>
          <a:srcRect t="18"/>
          <a:stretch/>
        </p:blipFill>
        <p:spPr>
          <a:xfrm>
            <a:off x="20" y="961"/>
            <a:ext cx="9143980" cy="5142539"/>
          </a:xfrm>
          <a:prstGeom prst="rect">
            <a:avLst/>
          </a:prstGeom>
        </p:spPr>
      </p:pic>
      <p:sp>
        <p:nvSpPr>
          <p:cNvPr id="2" name="Title 1">
            <a:extLst>
              <a:ext uri="{FF2B5EF4-FFF2-40B4-BE49-F238E27FC236}">
                <a16:creationId xmlns:a16="http://schemas.microsoft.com/office/drawing/2014/main" id="{73BDFC3F-74C2-4E69-9C02-C20A75F1E296}"/>
              </a:ext>
            </a:extLst>
          </p:cNvPr>
          <p:cNvSpPr>
            <a:spLocks noGrp="1"/>
          </p:cNvSpPr>
          <p:nvPr>
            <p:ph type="title"/>
          </p:nvPr>
        </p:nvSpPr>
        <p:spPr/>
        <p:txBody>
          <a:bodyPr>
            <a:normAutofit fontScale="90000"/>
          </a:bodyPr>
          <a:lstStyle/>
          <a:p>
            <a:r>
              <a:rPr lang="en-US" dirty="0">
                <a:solidFill>
                  <a:srgbClr val="C00000"/>
                </a:solidFill>
              </a:rPr>
              <a:t>Why is My Accommodation Important?</a:t>
            </a:r>
            <a:endParaRPr lang="en-GB" dirty="0">
              <a:solidFill>
                <a:srgbClr val="C00000"/>
              </a:solidFill>
            </a:endParaRPr>
          </a:p>
        </p:txBody>
      </p:sp>
      <p:sp>
        <p:nvSpPr>
          <p:cNvPr id="3" name="Content Placeholder 2">
            <a:extLst>
              <a:ext uri="{FF2B5EF4-FFF2-40B4-BE49-F238E27FC236}">
                <a16:creationId xmlns:a16="http://schemas.microsoft.com/office/drawing/2014/main" id="{C5B32600-1847-4393-8D4C-E079DDFBFE69}"/>
              </a:ext>
            </a:extLst>
          </p:cNvPr>
          <p:cNvSpPr>
            <a:spLocks noGrp="1"/>
          </p:cNvSpPr>
          <p:nvPr>
            <p:ph idx="1"/>
          </p:nvPr>
        </p:nvSpPr>
        <p:spPr/>
        <p:txBody>
          <a:bodyPr/>
          <a:lstStyle/>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Next to studying and classes, the place you live is going to be where you spend most of your time. Your room is your comfort zone, your house is your haven. If you’re not comfortable and the four walls around you are causing you an added stress, you may find your wellbeing and mental health start to struggle.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3088146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ckground pattern&#10;&#10;Description automatically generated with low confidence">
            <a:extLst>
              <a:ext uri="{FF2B5EF4-FFF2-40B4-BE49-F238E27FC236}">
                <a16:creationId xmlns:a16="http://schemas.microsoft.com/office/drawing/2014/main" id="{16CDC5D4-EF9F-1E42-8920-7294BDBFC568}"/>
              </a:ext>
            </a:extLst>
          </p:cNvPr>
          <p:cNvPicPr>
            <a:picLocks noChangeAspect="1"/>
          </p:cNvPicPr>
          <p:nvPr/>
        </p:nvPicPr>
        <p:blipFill rotWithShape="1">
          <a:blip r:embed="rId2">
            <a:extLst>
              <a:ext uri="{28A0092B-C50C-407E-A947-70E740481C1C}">
                <a14:useLocalDpi xmlns:a14="http://schemas.microsoft.com/office/drawing/2010/main" val="0"/>
              </a:ext>
            </a:extLst>
          </a:blip>
          <a:srcRect t="18"/>
          <a:stretch/>
        </p:blipFill>
        <p:spPr>
          <a:xfrm>
            <a:off x="20" y="961"/>
            <a:ext cx="9143980" cy="5142539"/>
          </a:xfrm>
          <a:prstGeom prst="rect">
            <a:avLst/>
          </a:prstGeom>
        </p:spPr>
      </p:pic>
      <p:sp>
        <p:nvSpPr>
          <p:cNvPr id="5" name="Title 1">
            <a:extLst>
              <a:ext uri="{FF2B5EF4-FFF2-40B4-BE49-F238E27FC236}">
                <a16:creationId xmlns:a16="http://schemas.microsoft.com/office/drawing/2014/main" id="{7273AC68-C1A9-4CB9-979F-839D422AB1F4}"/>
              </a:ext>
            </a:extLst>
          </p:cNvPr>
          <p:cNvSpPr>
            <a:spLocks noGrp="1"/>
          </p:cNvSpPr>
          <p:nvPr>
            <p:ph type="title"/>
          </p:nvPr>
        </p:nvSpPr>
        <p:spPr>
          <a:xfrm>
            <a:off x="457200" y="205978"/>
            <a:ext cx="8229600" cy="1069627"/>
          </a:xfrm>
        </p:spPr>
        <p:txBody>
          <a:bodyPr>
            <a:noAutofit/>
          </a:bodyPr>
          <a:lstStyle/>
          <a:p>
            <a:r>
              <a:rPr lang="en-US" sz="4000" dirty="0">
                <a:solidFill>
                  <a:srgbClr val="D6000D"/>
                </a:solidFill>
                <a:latin typeface="Verdana" panose="020B0604030504040204" pitchFamily="34" charset="0"/>
                <a:ea typeface="Verdana" panose="020B0604030504040204" pitchFamily="34" charset="0"/>
              </a:rPr>
              <a:t>Accommodation – Happiness and Home</a:t>
            </a:r>
          </a:p>
        </p:txBody>
      </p:sp>
      <p:sp>
        <p:nvSpPr>
          <p:cNvPr id="6" name="Content Placeholder 2">
            <a:extLst>
              <a:ext uri="{FF2B5EF4-FFF2-40B4-BE49-F238E27FC236}">
                <a16:creationId xmlns:a16="http://schemas.microsoft.com/office/drawing/2014/main" id="{20C41A5B-5813-4AAB-91AE-AEE1254E0AD0}"/>
              </a:ext>
            </a:extLst>
          </p:cNvPr>
          <p:cNvSpPr>
            <a:spLocks noGrp="1"/>
          </p:cNvSpPr>
          <p:nvPr>
            <p:ph idx="1"/>
          </p:nvPr>
        </p:nvSpPr>
        <p:spPr>
          <a:xfrm>
            <a:off x="457200" y="1200151"/>
            <a:ext cx="8229600" cy="2811759"/>
          </a:xfrm>
        </p:spPr>
        <p:txBody>
          <a:bodyPr>
            <a:normAutofit lnSpcReduction="10000"/>
          </a:bodyPr>
          <a:lstStyle/>
          <a:p>
            <a:pPr marL="0" indent="0">
              <a:buNone/>
            </a:pPr>
            <a:r>
              <a:rPr lang="en-US" sz="1400" b="1" u="sng" dirty="0">
                <a:effectLst/>
                <a:ea typeface="Calibri" panose="020F0502020204030204" pitchFamily="34" charset="0"/>
                <a:cs typeface="Times New Roman" panose="02020603050405020304" pitchFamily="18" charset="0"/>
              </a:rPr>
              <a:t>When?</a:t>
            </a:r>
            <a:endParaRPr lang="en-GB" sz="1400" dirty="0">
              <a:effectLst/>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US" sz="1400" dirty="0">
                <a:ea typeface="Verdana" panose="020B0604030504040204" pitchFamily="34" charset="0"/>
              </a:rPr>
              <a:t>Taking time to look for what’s right for you. Signing a contract is legally binding. You will have to pay your rent even if you are not living in the property. Take your time and DON’T RUSH. </a:t>
            </a:r>
          </a:p>
          <a:p>
            <a:pPr marL="0" indent="0">
              <a:buNone/>
            </a:pPr>
            <a:r>
              <a:rPr lang="en-US" sz="1400" b="1" u="sng" dirty="0">
                <a:effectLst/>
                <a:ea typeface="Calibri" panose="020F0502020204030204" pitchFamily="34" charset="0"/>
                <a:cs typeface="Times New Roman" panose="02020603050405020304" pitchFamily="18" charset="0"/>
              </a:rPr>
              <a:t>Where?</a:t>
            </a:r>
            <a:endParaRPr lang="en-GB" sz="1400" dirty="0">
              <a:effectLst/>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US" sz="1400" dirty="0">
                <a:ea typeface="Verdana" panose="020B0604030504040204" pitchFamily="34" charset="0"/>
              </a:rPr>
              <a:t>Thinking about the right type of accommodation is very important. There are three main options. University Halls, Private Halls (Purpose Built Student Accommodation) and Private Rented Housing. Thinking about the pro’s and cons of living in each may help you </a:t>
            </a:r>
            <a:r>
              <a:rPr lang="en-US" sz="1400" dirty="0" err="1">
                <a:ea typeface="Verdana" panose="020B0604030504040204" pitchFamily="34" charset="0"/>
              </a:rPr>
              <a:t>realise</a:t>
            </a:r>
            <a:r>
              <a:rPr lang="en-US" sz="1400" dirty="0">
                <a:ea typeface="Verdana" panose="020B0604030504040204" pitchFamily="34" charset="0"/>
              </a:rPr>
              <a:t> what is going to make you more comfortable throughout the yea</a:t>
            </a:r>
          </a:p>
          <a:p>
            <a:pPr marL="0" indent="0">
              <a:buNone/>
            </a:pPr>
            <a:r>
              <a:rPr lang="en-US" sz="1400" b="1" u="sng" dirty="0">
                <a:effectLst/>
                <a:ea typeface="Calibri" panose="020F0502020204030204" pitchFamily="34" charset="0"/>
                <a:cs typeface="Times New Roman" panose="02020603050405020304" pitchFamily="18" charset="0"/>
              </a:rPr>
              <a:t>Who?</a:t>
            </a:r>
            <a:endParaRPr lang="en-GB" sz="1400" dirty="0">
              <a:effectLst/>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US" sz="1400" dirty="0">
                <a:ea typeface="Verdana" panose="020B0604030504040204" pitchFamily="34" charset="0"/>
              </a:rPr>
              <a:t>Remember, the greatest friends do not always make the greatest housemates. Take time to really get to know what people are like, how they like to live. You don’t want to fall out over mess or noise which may ultimately lead to you feeling isolated in your house and a negative impact on your wellbeing. </a:t>
            </a:r>
          </a:p>
          <a:p>
            <a:pPr marL="0" indent="0">
              <a:buFont typeface="Arial" panose="020B0604020202020204" pitchFamily="34" charset="0"/>
              <a:buNone/>
            </a:pPr>
            <a:endParaRPr lang="en-US" sz="2000" dirty="0">
              <a:latin typeface="Verdana" panose="020B0604030504040204" pitchFamily="34" charset="0"/>
              <a:ea typeface="Verdana" panose="020B0604030504040204" pitchFamily="34" charset="0"/>
            </a:endParaRPr>
          </a:p>
          <a:p>
            <a:pPr marL="0" indent="0">
              <a:buNone/>
            </a:pPr>
            <a:endParaRPr lang="en-US" sz="2000" dirty="0">
              <a:latin typeface="Verdana" panose="020B0604030504040204" pitchFamily="34" charset="0"/>
              <a:ea typeface="Verdana" panose="020B0604030504040204" pitchFamily="34" charset="0"/>
            </a:endParaRPr>
          </a:p>
          <a:p>
            <a:endParaRPr lang="en-US" dirty="0">
              <a:latin typeface="Brandon Grotesque Light" panose="020B0303020203060202" pitchFamily="34" charset="77"/>
            </a:endParaRPr>
          </a:p>
          <a:p>
            <a:pPr marL="0" indent="0">
              <a:buNone/>
            </a:pPr>
            <a:endParaRPr lang="en-US" dirty="0">
              <a:latin typeface="Brandon Grotesque Light" panose="020B0303020203060202" pitchFamily="34" charset="77"/>
            </a:endParaRPr>
          </a:p>
        </p:txBody>
      </p:sp>
    </p:spTree>
    <p:extLst>
      <p:ext uri="{BB962C8B-B14F-4D97-AF65-F5344CB8AC3E}">
        <p14:creationId xmlns:p14="http://schemas.microsoft.com/office/powerpoint/2010/main" val="892605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ckground pattern&#10;&#10;Description automatically generated with low confidence">
            <a:extLst>
              <a:ext uri="{FF2B5EF4-FFF2-40B4-BE49-F238E27FC236}">
                <a16:creationId xmlns:a16="http://schemas.microsoft.com/office/drawing/2014/main" id="{0505B2E7-2393-43F3-A631-A939C3106B4E}"/>
              </a:ext>
            </a:extLst>
          </p:cNvPr>
          <p:cNvPicPr>
            <a:picLocks noChangeAspect="1"/>
          </p:cNvPicPr>
          <p:nvPr/>
        </p:nvPicPr>
        <p:blipFill rotWithShape="1">
          <a:blip r:embed="rId2">
            <a:extLst>
              <a:ext uri="{28A0092B-C50C-407E-A947-70E740481C1C}">
                <a14:useLocalDpi xmlns:a14="http://schemas.microsoft.com/office/drawing/2010/main" val="0"/>
              </a:ext>
            </a:extLst>
          </a:blip>
          <a:srcRect t="18"/>
          <a:stretch/>
        </p:blipFill>
        <p:spPr>
          <a:xfrm>
            <a:off x="-26839" y="0"/>
            <a:ext cx="9143980" cy="5142539"/>
          </a:xfrm>
          <a:prstGeom prst="rect">
            <a:avLst/>
          </a:prstGeom>
        </p:spPr>
      </p:pic>
      <p:sp>
        <p:nvSpPr>
          <p:cNvPr id="2" name="Title 1">
            <a:extLst>
              <a:ext uri="{FF2B5EF4-FFF2-40B4-BE49-F238E27FC236}">
                <a16:creationId xmlns:a16="http://schemas.microsoft.com/office/drawing/2014/main" id="{6C5B016A-06B0-4909-A1C3-F249C83C7F9F}"/>
              </a:ext>
            </a:extLst>
          </p:cNvPr>
          <p:cNvSpPr>
            <a:spLocks noGrp="1"/>
          </p:cNvSpPr>
          <p:nvPr>
            <p:ph type="title"/>
          </p:nvPr>
        </p:nvSpPr>
        <p:spPr/>
        <p:txBody>
          <a:bodyPr/>
          <a:lstStyle/>
          <a:p>
            <a:r>
              <a:rPr lang="en-US" dirty="0">
                <a:solidFill>
                  <a:srgbClr val="C00000"/>
                </a:solidFill>
              </a:rPr>
              <a:t>What to consider </a:t>
            </a:r>
            <a:endParaRPr lang="en-GB" dirty="0">
              <a:solidFill>
                <a:srgbClr val="C00000"/>
              </a:solidFill>
            </a:endParaRPr>
          </a:p>
        </p:txBody>
      </p:sp>
      <p:graphicFrame>
        <p:nvGraphicFramePr>
          <p:cNvPr id="7" name="Content Placeholder 6">
            <a:extLst>
              <a:ext uri="{FF2B5EF4-FFF2-40B4-BE49-F238E27FC236}">
                <a16:creationId xmlns:a16="http://schemas.microsoft.com/office/drawing/2014/main" id="{5D17F6AE-317C-4097-B39C-806C4D12F0CF}"/>
              </a:ext>
            </a:extLst>
          </p:cNvPr>
          <p:cNvGraphicFramePr>
            <a:graphicFrameLocks noGrp="1"/>
          </p:cNvGraphicFramePr>
          <p:nvPr>
            <p:ph idx="1"/>
            <p:extLst>
              <p:ext uri="{D42A27DB-BD31-4B8C-83A1-F6EECF244321}">
                <p14:modId xmlns:p14="http://schemas.microsoft.com/office/powerpoint/2010/main" val="2189107868"/>
              </p:ext>
            </p:extLst>
          </p:nvPr>
        </p:nvGraphicFramePr>
        <p:xfrm>
          <a:off x="1475656" y="1269208"/>
          <a:ext cx="6048671" cy="3390772"/>
        </p:xfrm>
        <a:graphic>
          <a:graphicData uri="http://schemas.openxmlformats.org/drawingml/2006/table">
            <a:tbl>
              <a:tblPr firstRow="1" firstCol="1" bandRow="1">
                <a:tableStyleId>{5C22544A-7EE6-4342-B048-85BDC9FD1C3A}</a:tableStyleId>
              </a:tblPr>
              <a:tblGrid>
                <a:gridCol w="2165160">
                  <a:extLst>
                    <a:ext uri="{9D8B030D-6E8A-4147-A177-3AD203B41FA5}">
                      <a16:colId xmlns:a16="http://schemas.microsoft.com/office/drawing/2014/main" val="1699092942"/>
                    </a:ext>
                  </a:extLst>
                </a:gridCol>
                <a:gridCol w="1305985">
                  <a:extLst>
                    <a:ext uri="{9D8B030D-6E8A-4147-A177-3AD203B41FA5}">
                      <a16:colId xmlns:a16="http://schemas.microsoft.com/office/drawing/2014/main" val="2295004481"/>
                    </a:ext>
                  </a:extLst>
                </a:gridCol>
                <a:gridCol w="1288763">
                  <a:extLst>
                    <a:ext uri="{9D8B030D-6E8A-4147-A177-3AD203B41FA5}">
                      <a16:colId xmlns:a16="http://schemas.microsoft.com/office/drawing/2014/main" val="2377994705"/>
                    </a:ext>
                  </a:extLst>
                </a:gridCol>
                <a:gridCol w="1288763">
                  <a:extLst>
                    <a:ext uri="{9D8B030D-6E8A-4147-A177-3AD203B41FA5}">
                      <a16:colId xmlns:a16="http://schemas.microsoft.com/office/drawing/2014/main" val="180916617"/>
                    </a:ext>
                  </a:extLst>
                </a:gridCol>
              </a:tblGrid>
              <a:tr h="847693">
                <a:tc>
                  <a:txBody>
                    <a:bodyPr/>
                    <a:lstStyle/>
                    <a:p>
                      <a:pPr algn="ctr">
                        <a:lnSpc>
                          <a:spcPct val="107000"/>
                        </a:lnSpc>
                        <a:spcAft>
                          <a:spcPts val="800"/>
                        </a:spcAft>
                      </a:pPr>
                      <a:r>
                        <a:rPr lang="en-GB" sz="1100" dirty="0">
                          <a:effectLst/>
                        </a:rPr>
                        <a:t> </a:t>
                      </a:r>
                    </a:p>
                    <a:p>
                      <a:pPr algn="ctr">
                        <a:lnSpc>
                          <a:spcPct val="107000"/>
                        </a:lnSpc>
                        <a:spcAft>
                          <a:spcPts val="800"/>
                        </a:spcAft>
                      </a:pPr>
                      <a:r>
                        <a:rPr lang="en-GB" sz="1100" dirty="0">
                          <a:effectLst/>
                        </a:rPr>
                        <a:t>Type of Accommodation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 </a:t>
                      </a:r>
                    </a:p>
                    <a:p>
                      <a:pPr algn="ctr">
                        <a:lnSpc>
                          <a:spcPct val="107000"/>
                        </a:lnSpc>
                        <a:spcAft>
                          <a:spcPts val="800"/>
                        </a:spcAft>
                      </a:pPr>
                      <a:r>
                        <a:rPr lang="en-GB" sz="1100">
                          <a:effectLst/>
                        </a:rPr>
                        <a:t>Housemates</a:t>
                      </a:r>
                    </a:p>
                    <a:p>
                      <a:pPr algn="ctr">
                        <a:lnSpc>
                          <a:spcPct val="107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 </a:t>
                      </a:r>
                    </a:p>
                    <a:p>
                      <a:pPr algn="ctr">
                        <a:lnSpc>
                          <a:spcPct val="107000"/>
                        </a:lnSpc>
                        <a:spcAft>
                          <a:spcPts val="800"/>
                        </a:spcAft>
                      </a:pPr>
                      <a:r>
                        <a:rPr lang="en-GB" sz="1100">
                          <a:effectLst/>
                        </a:rPr>
                        <a:t>Contract length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dirty="0">
                          <a:effectLst/>
                        </a:rPr>
                        <a:t> </a:t>
                      </a:r>
                    </a:p>
                    <a:p>
                      <a:pPr algn="ctr">
                        <a:lnSpc>
                          <a:spcPct val="107000"/>
                        </a:lnSpc>
                        <a:spcAft>
                          <a:spcPts val="800"/>
                        </a:spcAft>
                      </a:pPr>
                      <a:r>
                        <a:rPr lang="en-GB" sz="1100" dirty="0">
                          <a:effectLst/>
                        </a:rPr>
                        <a:t>Security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1104785"/>
                  </a:ext>
                </a:extLst>
              </a:tr>
              <a:tr h="847693">
                <a:tc>
                  <a:txBody>
                    <a:bodyPr/>
                    <a:lstStyle/>
                    <a:p>
                      <a:pPr algn="ctr">
                        <a:lnSpc>
                          <a:spcPct val="107000"/>
                        </a:lnSpc>
                        <a:spcAft>
                          <a:spcPts val="800"/>
                        </a:spcAft>
                      </a:pPr>
                      <a:endParaRPr lang="en-GB" sz="1100" dirty="0">
                        <a:effectLst/>
                      </a:endParaRPr>
                    </a:p>
                    <a:p>
                      <a:pPr algn="ctr">
                        <a:lnSpc>
                          <a:spcPct val="107000"/>
                        </a:lnSpc>
                        <a:spcAft>
                          <a:spcPts val="800"/>
                        </a:spcAft>
                      </a:pPr>
                      <a:r>
                        <a:rPr lang="en-GB" sz="1100" dirty="0">
                          <a:effectLst/>
                        </a:rPr>
                        <a:t>University Halls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 </a:t>
                      </a:r>
                    </a:p>
                    <a:p>
                      <a:pPr algn="ctr">
                        <a:lnSpc>
                          <a:spcPct val="107000"/>
                        </a:lnSpc>
                        <a:spcAft>
                          <a:spcPts val="800"/>
                        </a:spcAft>
                      </a:pPr>
                      <a:r>
                        <a:rPr lang="en-GB" sz="1100">
                          <a:effectLst/>
                        </a:rPr>
                        <a:t>Random</a:t>
                      </a:r>
                    </a:p>
                    <a:p>
                      <a:pPr algn="ctr">
                        <a:lnSpc>
                          <a:spcPct val="107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100" dirty="0">
                        <a:effectLst/>
                      </a:endParaRPr>
                    </a:p>
                    <a:p>
                      <a:pPr algn="ctr">
                        <a:lnSpc>
                          <a:spcPct val="107000"/>
                        </a:lnSpc>
                        <a:spcAft>
                          <a:spcPts val="800"/>
                        </a:spcAft>
                      </a:pPr>
                      <a:r>
                        <a:rPr lang="en-GB" sz="1100" dirty="0">
                          <a:effectLst/>
                        </a:rPr>
                        <a:t>Usually 39 weeks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 </a:t>
                      </a:r>
                    </a:p>
                    <a:p>
                      <a:pPr algn="ctr">
                        <a:lnSpc>
                          <a:spcPct val="107000"/>
                        </a:lnSpc>
                        <a:spcAft>
                          <a:spcPts val="800"/>
                        </a:spcAft>
                      </a:pPr>
                      <a:r>
                        <a:rPr lang="en-GB" sz="1100">
                          <a:effectLst/>
                        </a:rPr>
                        <a:t>Provided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4523813"/>
                  </a:ext>
                </a:extLst>
              </a:tr>
              <a:tr h="847693">
                <a:tc>
                  <a:txBody>
                    <a:bodyPr/>
                    <a:lstStyle/>
                    <a:p>
                      <a:pPr algn="ctr">
                        <a:lnSpc>
                          <a:spcPct val="107000"/>
                        </a:lnSpc>
                        <a:spcAft>
                          <a:spcPts val="800"/>
                        </a:spcAft>
                      </a:pPr>
                      <a:endParaRPr lang="en-GB" sz="1100" dirty="0">
                        <a:effectLst/>
                      </a:endParaRPr>
                    </a:p>
                    <a:p>
                      <a:pPr algn="ctr">
                        <a:lnSpc>
                          <a:spcPct val="107000"/>
                        </a:lnSpc>
                        <a:spcAft>
                          <a:spcPts val="800"/>
                        </a:spcAft>
                      </a:pPr>
                      <a:r>
                        <a:rPr lang="en-GB" sz="1100" dirty="0">
                          <a:effectLst/>
                        </a:rPr>
                        <a:t>Private Halls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 </a:t>
                      </a:r>
                    </a:p>
                    <a:p>
                      <a:pPr algn="ctr">
                        <a:lnSpc>
                          <a:spcPct val="107000"/>
                        </a:lnSpc>
                        <a:spcAft>
                          <a:spcPts val="800"/>
                        </a:spcAft>
                      </a:pPr>
                      <a:r>
                        <a:rPr lang="en-GB" sz="1100">
                          <a:effectLst/>
                        </a:rPr>
                        <a:t>Random</a:t>
                      </a:r>
                    </a:p>
                    <a:p>
                      <a:pPr algn="ctr">
                        <a:lnSpc>
                          <a:spcPct val="107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100" dirty="0">
                        <a:effectLst/>
                      </a:endParaRPr>
                    </a:p>
                    <a:p>
                      <a:pPr algn="ctr">
                        <a:lnSpc>
                          <a:spcPct val="107000"/>
                        </a:lnSpc>
                        <a:spcAft>
                          <a:spcPts val="800"/>
                        </a:spcAft>
                      </a:pPr>
                      <a:r>
                        <a:rPr lang="en-GB" sz="1100" dirty="0">
                          <a:effectLst/>
                        </a:rPr>
                        <a:t>Usually 39 weeks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 </a:t>
                      </a:r>
                    </a:p>
                    <a:p>
                      <a:pPr algn="ctr">
                        <a:lnSpc>
                          <a:spcPct val="107000"/>
                        </a:lnSpc>
                        <a:spcAft>
                          <a:spcPts val="800"/>
                        </a:spcAft>
                      </a:pPr>
                      <a:r>
                        <a:rPr lang="en-GB" sz="1100">
                          <a:effectLst/>
                        </a:rPr>
                        <a:t>Provided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3648936"/>
                  </a:ext>
                </a:extLst>
              </a:tr>
              <a:tr h="847693">
                <a:tc>
                  <a:txBody>
                    <a:bodyPr/>
                    <a:lstStyle/>
                    <a:p>
                      <a:pPr algn="ctr">
                        <a:lnSpc>
                          <a:spcPct val="107000"/>
                        </a:lnSpc>
                        <a:spcAft>
                          <a:spcPts val="800"/>
                        </a:spcAft>
                      </a:pPr>
                      <a:endParaRPr lang="en-GB" sz="1100" dirty="0">
                        <a:effectLst/>
                      </a:endParaRPr>
                    </a:p>
                    <a:p>
                      <a:pPr algn="ctr">
                        <a:lnSpc>
                          <a:spcPct val="107000"/>
                        </a:lnSpc>
                        <a:spcAft>
                          <a:spcPts val="800"/>
                        </a:spcAft>
                      </a:pPr>
                      <a:r>
                        <a:rPr lang="en-GB" sz="1100" dirty="0">
                          <a:effectLst/>
                        </a:rPr>
                        <a:t>Private Rented Housing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 </a:t>
                      </a:r>
                    </a:p>
                    <a:p>
                      <a:pPr algn="ctr">
                        <a:lnSpc>
                          <a:spcPct val="107000"/>
                        </a:lnSpc>
                        <a:spcAft>
                          <a:spcPts val="800"/>
                        </a:spcAft>
                      </a:pPr>
                      <a:r>
                        <a:rPr lang="en-GB" sz="1100">
                          <a:effectLst/>
                        </a:rPr>
                        <a:t>You Choose</a:t>
                      </a:r>
                    </a:p>
                    <a:p>
                      <a:pPr algn="ctr">
                        <a:lnSpc>
                          <a:spcPct val="107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GB" sz="1100" dirty="0">
                        <a:effectLst/>
                      </a:endParaRPr>
                    </a:p>
                    <a:p>
                      <a:pPr algn="ctr">
                        <a:lnSpc>
                          <a:spcPct val="107000"/>
                        </a:lnSpc>
                        <a:spcAft>
                          <a:spcPts val="800"/>
                        </a:spcAft>
                      </a:pPr>
                      <a:r>
                        <a:rPr lang="en-GB" sz="1100" dirty="0">
                          <a:effectLst/>
                        </a:rPr>
                        <a:t>Usually 12 months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dirty="0">
                          <a:effectLst/>
                        </a:rPr>
                        <a:t> </a:t>
                      </a:r>
                    </a:p>
                    <a:p>
                      <a:pPr algn="ctr">
                        <a:lnSpc>
                          <a:spcPct val="107000"/>
                        </a:lnSpc>
                        <a:spcAft>
                          <a:spcPts val="800"/>
                        </a:spcAft>
                      </a:pPr>
                      <a:r>
                        <a:rPr lang="en-GB" sz="1100" dirty="0">
                          <a:effectLst/>
                        </a:rPr>
                        <a:t>None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5013598"/>
                  </a:ext>
                </a:extLst>
              </a:tr>
            </a:tbl>
          </a:graphicData>
        </a:graphic>
      </p:graphicFrame>
    </p:spTree>
    <p:extLst>
      <p:ext uri="{BB962C8B-B14F-4D97-AF65-F5344CB8AC3E}">
        <p14:creationId xmlns:p14="http://schemas.microsoft.com/office/powerpoint/2010/main" val="248382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ckground pattern&#10;&#10;Description automatically generated with low confidence">
            <a:extLst>
              <a:ext uri="{FF2B5EF4-FFF2-40B4-BE49-F238E27FC236}">
                <a16:creationId xmlns:a16="http://schemas.microsoft.com/office/drawing/2014/main" id="{AF3A859A-05EC-49AF-A45A-88110EBC483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8"/>
          <a:stretch/>
        </p:blipFill>
        <p:spPr>
          <a:xfrm>
            <a:off x="0" y="0"/>
            <a:ext cx="9144000" cy="5236046"/>
          </a:xfrm>
          <a:prstGeom prst="rect">
            <a:avLst/>
          </a:prstGeom>
        </p:spPr>
      </p:pic>
      <p:sp>
        <p:nvSpPr>
          <p:cNvPr id="2" name="Title 1">
            <a:extLst>
              <a:ext uri="{FF2B5EF4-FFF2-40B4-BE49-F238E27FC236}">
                <a16:creationId xmlns:a16="http://schemas.microsoft.com/office/drawing/2014/main" id="{6C03A541-3206-4EEE-8B49-24AEB7ABDEC6}"/>
              </a:ext>
            </a:extLst>
          </p:cNvPr>
          <p:cNvSpPr>
            <a:spLocks noGrp="1"/>
          </p:cNvSpPr>
          <p:nvPr>
            <p:ph type="title"/>
          </p:nvPr>
        </p:nvSpPr>
        <p:spPr/>
        <p:txBody>
          <a:bodyPr/>
          <a:lstStyle/>
          <a:p>
            <a:r>
              <a:rPr lang="en-US" dirty="0">
                <a:solidFill>
                  <a:srgbClr val="C00000"/>
                </a:solidFill>
              </a:rPr>
              <a:t>When you find the one!</a:t>
            </a:r>
            <a:endParaRPr lang="en-GB" dirty="0">
              <a:solidFill>
                <a:srgbClr val="C00000"/>
              </a:solidFill>
            </a:endParaRPr>
          </a:p>
        </p:txBody>
      </p:sp>
      <p:sp>
        <p:nvSpPr>
          <p:cNvPr id="6" name="TextBox 5">
            <a:extLst>
              <a:ext uri="{FF2B5EF4-FFF2-40B4-BE49-F238E27FC236}">
                <a16:creationId xmlns:a16="http://schemas.microsoft.com/office/drawing/2014/main" id="{A9B76C8A-B265-4EA0-AFDD-41B6B83F3E51}"/>
              </a:ext>
            </a:extLst>
          </p:cNvPr>
          <p:cNvSpPr txBox="1"/>
          <p:nvPr/>
        </p:nvSpPr>
        <p:spPr>
          <a:xfrm>
            <a:off x="894098" y="1131590"/>
            <a:ext cx="2669789" cy="1600438"/>
          </a:xfrm>
          <a:prstGeom prst="rect">
            <a:avLst/>
          </a:prstGeom>
          <a:noFill/>
        </p:spPr>
        <p:txBody>
          <a:bodyPr wrap="square" rtlCol="0">
            <a:spAutoFit/>
          </a:bodyPr>
          <a:lstStyle/>
          <a:p>
            <a:r>
              <a:rPr lang="en-US" sz="1400" b="1" u="sng" dirty="0"/>
              <a:t>Contracts</a:t>
            </a:r>
          </a:p>
          <a:p>
            <a:pPr marL="171450" indent="-171450">
              <a:buFont typeface="Arial" panose="020B0604020202020204" pitchFamily="34" charset="0"/>
              <a:buChar char="•"/>
            </a:pPr>
            <a:r>
              <a:rPr lang="en-US" sz="1400" dirty="0"/>
              <a:t>Read them thoroughly </a:t>
            </a:r>
          </a:p>
          <a:p>
            <a:pPr marL="171450" indent="-171450">
              <a:buFont typeface="Arial" panose="020B0604020202020204" pitchFamily="34" charset="0"/>
              <a:buChar char="•"/>
            </a:pPr>
            <a:r>
              <a:rPr lang="en-US" sz="1400" dirty="0"/>
              <a:t>Check the terms </a:t>
            </a:r>
          </a:p>
          <a:p>
            <a:pPr marL="171450" indent="-171450">
              <a:buFont typeface="Arial" panose="020B0604020202020204" pitchFamily="34" charset="0"/>
              <a:buChar char="•"/>
            </a:pPr>
            <a:r>
              <a:rPr lang="en-US" sz="1400" dirty="0"/>
              <a:t>Make sure everything is included </a:t>
            </a:r>
          </a:p>
          <a:p>
            <a:pPr marL="171450" indent="-171450">
              <a:buFont typeface="Arial" panose="020B0604020202020204" pitchFamily="34" charset="0"/>
              <a:buChar char="•"/>
            </a:pPr>
            <a:r>
              <a:rPr lang="en-US" sz="1400" dirty="0"/>
              <a:t>Don’t rush to sign</a:t>
            </a:r>
          </a:p>
          <a:p>
            <a:pPr marL="171450" indent="-171450">
              <a:buFont typeface="Arial" panose="020B0604020202020204" pitchFamily="34" charset="0"/>
              <a:buChar char="•"/>
            </a:pPr>
            <a:r>
              <a:rPr lang="en-US" sz="1400" dirty="0"/>
              <a:t>Get Advice! </a:t>
            </a:r>
          </a:p>
        </p:txBody>
      </p:sp>
      <p:pic>
        <p:nvPicPr>
          <p:cNvPr id="8" name="Picture 7" descr="Image result for contracts">
            <a:extLst>
              <a:ext uri="{FF2B5EF4-FFF2-40B4-BE49-F238E27FC236}">
                <a16:creationId xmlns:a16="http://schemas.microsoft.com/office/drawing/2014/main" id="{ED966A27-4031-4682-9B0C-1CA0D4B0E68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797" y="3023072"/>
            <a:ext cx="3004131" cy="1708918"/>
          </a:xfrm>
          <a:prstGeom prst="rect">
            <a:avLst/>
          </a:prstGeom>
          <a:noFill/>
          <a:ln>
            <a:noFill/>
          </a:ln>
        </p:spPr>
      </p:pic>
      <p:pic>
        <p:nvPicPr>
          <p:cNvPr id="9" name="Picture 8" descr="Image result for depsoits">
            <a:extLst>
              <a:ext uri="{FF2B5EF4-FFF2-40B4-BE49-F238E27FC236}">
                <a16:creationId xmlns:a16="http://schemas.microsoft.com/office/drawing/2014/main" id="{1F4C8C31-8247-42F4-801C-8E8BB9FA8D5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788024" y="979309"/>
            <a:ext cx="2232248" cy="1600438"/>
          </a:xfrm>
          <a:prstGeom prst="rect">
            <a:avLst/>
          </a:prstGeom>
          <a:noFill/>
          <a:ln>
            <a:noFill/>
          </a:ln>
        </p:spPr>
      </p:pic>
      <p:sp>
        <p:nvSpPr>
          <p:cNvPr id="7" name="TextBox 6">
            <a:extLst>
              <a:ext uri="{FF2B5EF4-FFF2-40B4-BE49-F238E27FC236}">
                <a16:creationId xmlns:a16="http://schemas.microsoft.com/office/drawing/2014/main" id="{BF91CD7D-BDA9-4244-9765-82F313F528A4}"/>
              </a:ext>
            </a:extLst>
          </p:cNvPr>
          <p:cNvSpPr txBox="1"/>
          <p:nvPr/>
        </p:nvSpPr>
        <p:spPr>
          <a:xfrm>
            <a:off x="4989004" y="2596316"/>
            <a:ext cx="1856496" cy="2292935"/>
          </a:xfrm>
          <a:prstGeom prst="rect">
            <a:avLst/>
          </a:prstGeom>
          <a:noFill/>
        </p:spPr>
        <p:txBody>
          <a:bodyPr wrap="square" rtlCol="0">
            <a:spAutoFit/>
          </a:bodyPr>
          <a:lstStyle/>
          <a:p>
            <a:r>
              <a:rPr lang="en-US" sz="1300" b="1" u="sng" dirty="0"/>
              <a:t>Deposits</a:t>
            </a:r>
          </a:p>
          <a:p>
            <a:pPr marL="171450" indent="-171450">
              <a:buFont typeface="Arial" panose="020B0604020202020204" pitchFamily="34" charset="0"/>
              <a:buChar char="•"/>
            </a:pPr>
            <a:r>
              <a:rPr lang="en-US" sz="1300" dirty="0"/>
              <a:t>Check the Scheme</a:t>
            </a:r>
          </a:p>
          <a:p>
            <a:pPr marL="171450" indent="-171450">
              <a:buFont typeface="Arial" panose="020B0604020202020204" pitchFamily="34" charset="0"/>
              <a:buChar char="•"/>
            </a:pPr>
            <a:r>
              <a:rPr lang="en-US" sz="1300" dirty="0"/>
              <a:t>Has it been paid in within 14 days?</a:t>
            </a:r>
          </a:p>
          <a:p>
            <a:pPr marL="171450" indent="-171450">
              <a:buFont typeface="Arial" panose="020B0604020202020204" pitchFamily="34" charset="0"/>
              <a:buChar char="•"/>
            </a:pPr>
            <a:r>
              <a:rPr lang="en-US" sz="1300" dirty="0"/>
              <a:t>Have you received the details within 28 days?</a:t>
            </a:r>
          </a:p>
          <a:p>
            <a:pPr marL="171450" indent="-171450">
              <a:buFont typeface="Arial" panose="020B0604020202020204" pitchFamily="34" charset="0"/>
              <a:buChar char="•"/>
            </a:pPr>
            <a:r>
              <a:rPr lang="en-US" sz="1300" dirty="0"/>
              <a:t>Don’t be afraid to ask your landlord or agent!</a:t>
            </a:r>
          </a:p>
          <a:p>
            <a:pPr marL="171450" indent="-171450">
              <a:buFont typeface="Arial" panose="020B0604020202020204" pitchFamily="34" charset="0"/>
              <a:buChar char="•"/>
            </a:pPr>
            <a:r>
              <a:rPr lang="en-US" sz="1300" dirty="0"/>
              <a:t>Get Advice!</a:t>
            </a:r>
          </a:p>
        </p:txBody>
      </p:sp>
    </p:spTree>
    <p:extLst>
      <p:ext uri="{BB962C8B-B14F-4D97-AF65-F5344CB8AC3E}">
        <p14:creationId xmlns:p14="http://schemas.microsoft.com/office/powerpoint/2010/main" val="2454678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ckground pattern&#10;&#10;Description automatically generated with low confidence">
            <a:extLst>
              <a:ext uri="{FF2B5EF4-FFF2-40B4-BE49-F238E27FC236}">
                <a16:creationId xmlns:a16="http://schemas.microsoft.com/office/drawing/2014/main" id="{D59830D1-1EE6-4214-9678-5479E2279317}"/>
              </a:ext>
            </a:extLst>
          </p:cNvPr>
          <p:cNvPicPr>
            <a:picLocks noChangeAspect="1"/>
          </p:cNvPicPr>
          <p:nvPr/>
        </p:nvPicPr>
        <p:blipFill rotWithShape="1">
          <a:blip r:embed="rId2">
            <a:extLst>
              <a:ext uri="{28A0092B-C50C-407E-A947-70E740481C1C}">
                <a14:useLocalDpi xmlns:a14="http://schemas.microsoft.com/office/drawing/2010/main" val="0"/>
              </a:ext>
            </a:extLst>
          </a:blip>
          <a:srcRect t="18"/>
          <a:stretch/>
        </p:blipFill>
        <p:spPr>
          <a:xfrm>
            <a:off x="20" y="-17047"/>
            <a:ext cx="9143980" cy="5142539"/>
          </a:xfrm>
          <a:prstGeom prst="rect">
            <a:avLst/>
          </a:prstGeom>
        </p:spPr>
      </p:pic>
      <p:sp>
        <p:nvSpPr>
          <p:cNvPr id="7" name="TextBox 6">
            <a:extLst>
              <a:ext uri="{FF2B5EF4-FFF2-40B4-BE49-F238E27FC236}">
                <a16:creationId xmlns:a16="http://schemas.microsoft.com/office/drawing/2014/main" id="{ADED7104-1B0E-4335-BAE1-C7A2D9E232F4}"/>
              </a:ext>
            </a:extLst>
          </p:cNvPr>
          <p:cNvSpPr txBox="1"/>
          <p:nvPr/>
        </p:nvSpPr>
        <p:spPr>
          <a:xfrm>
            <a:off x="505785" y="408359"/>
            <a:ext cx="2808312" cy="2462213"/>
          </a:xfrm>
          <a:prstGeom prst="rect">
            <a:avLst/>
          </a:prstGeom>
          <a:noFill/>
        </p:spPr>
        <p:txBody>
          <a:bodyPr wrap="square" rtlCol="0">
            <a:spAutoFit/>
          </a:bodyPr>
          <a:lstStyle/>
          <a:p>
            <a:r>
              <a:rPr lang="en-US" sz="1400" b="1" u="sng" dirty="0"/>
              <a:t>Viewing before Signing</a:t>
            </a:r>
          </a:p>
          <a:p>
            <a:pPr marL="285750" indent="-285750">
              <a:buFont typeface="Arial" panose="020B0604020202020204" pitchFamily="34" charset="0"/>
              <a:buChar char="•"/>
            </a:pPr>
            <a:r>
              <a:rPr lang="en-US" sz="1400" dirty="0"/>
              <a:t>Check for signs of damp and </a:t>
            </a:r>
            <a:r>
              <a:rPr lang="en-US" sz="1400" dirty="0" err="1"/>
              <a:t>mould</a:t>
            </a:r>
            <a:r>
              <a:rPr lang="en-US" sz="1400" dirty="0"/>
              <a:t> </a:t>
            </a:r>
          </a:p>
          <a:p>
            <a:pPr marL="285750" indent="-285750">
              <a:buFont typeface="Arial" panose="020B0604020202020204" pitchFamily="34" charset="0"/>
              <a:buChar char="•"/>
            </a:pPr>
            <a:r>
              <a:rPr lang="en-US" sz="1400" dirty="0"/>
              <a:t>Check for anything that’s damaged that might need to be replaced </a:t>
            </a:r>
          </a:p>
          <a:p>
            <a:pPr marL="285750" indent="-285750">
              <a:buFont typeface="Arial" panose="020B0604020202020204" pitchFamily="34" charset="0"/>
              <a:buChar char="•"/>
            </a:pPr>
            <a:r>
              <a:rPr lang="en-US" sz="1400" dirty="0"/>
              <a:t>Include anything you agree with the landlord of agent in the contract. </a:t>
            </a:r>
          </a:p>
          <a:p>
            <a:pPr marL="285750" indent="-285750">
              <a:buFont typeface="Arial" panose="020B0604020202020204" pitchFamily="34" charset="0"/>
              <a:buChar char="•"/>
            </a:pPr>
            <a:r>
              <a:rPr lang="en-US" sz="1400" dirty="0"/>
              <a:t>Make sure you get a copy of the contract to keep.</a:t>
            </a:r>
            <a:endParaRPr lang="en-GB" sz="1400" dirty="0"/>
          </a:p>
        </p:txBody>
      </p:sp>
      <p:pic>
        <p:nvPicPr>
          <p:cNvPr id="8" name="Picture 7" descr="Image result for looking for mould">
            <a:extLst>
              <a:ext uri="{FF2B5EF4-FFF2-40B4-BE49-F238E27FC236}">
                <a16:creationId xmlns:a16="http://schemas.microsoft.com/office/drawing/2014/main" id="{6AFD8885-63B4-4932-BC83-62D7C15985A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11560" y="3003798"/>
            <a:ext cx="2880320" cy="1800200"/>
          </a:xfrm>
          <a:prstGeom prst="rect">
            <a:avLst/>
          </a:prstGeom>
          <a:noFill/>
          <a:ln>
            <a:noFill/>
          </a:ln>
        </p:spPr>
      </p:pic>
      <p:pic>
        <p:nvPicPr>
          <p:cNvPr id="9" name="Picture 8" descr="Image result for moving in">
            <a:extLst>
              <a:ext uri="{FF2B5EF4-FFF2-40B4-BE49-F238E27FC236}">
                <a16:creationId xmlns:a16="http://schemas.microsoft.com/office/drawing/2014/main" id="{2E315143-8FFD-4285-A428-E60AED9B341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555526"/>
            <a:ext cx="2952328" cy="1728192"/>
          </a:xfrm>
          <a:prstGeom prst="rect">
            <a:avLst/>
          </a:prstGeom>
          <a:noFill/>
          <a:ln>
            <a:noFill/>
          </a:ln>
        </p:spPr>
      </p:pic>
      <p:sp>
        <p:nvSpPr>
          <p:cNvPr id="10" name="TextBox 9">
            <a:extLst>
              <a:ext uri="{FF2B5EF4-FFF2-40B4-BE49-F238E27FC236}">
                <a16:creationId xmlns:a16="http://schemas.microsoft.com/office/drawing/2014/main" id="{2F77F6A8-91EB-4EC8-BE0E-3222AADD5BEF}"/>
              </a:ext>
            </a:extLst>
          </p:cNvPr>
          <p:cNvSpPr txBox="1"/>
          <p:nvPr/>
        </p:nvSpPr>
        <p:spPr>
          <a:xfrm>
            <a:off x="4775993" y="2571750"/>
            <a:ext cx="2736304" cy="1815882"/>
          </a:xfrm>
          <a:prstGeom prst="rect">
            <a:avLst/>
          </a:prstGeom>
          <a:noFill/>
        </p:spPr>
        <p:txBody>
          <a:bodyPr wrap="square" rtlCol="0">
            <a:spAutoFit/>
          </a:bodyPr>
          <a:lstStyle/>
          <a:p>
            <a:r>
              <a:rPr lang="en-US" sz="1400" b="1" u="sng" dirty="0"/>
              <a:t>When you Move In</a:t>
            </a:r>
          </a:p>
          <a:p>
            <a:pPr marL="285750" indent="-285750">
              <a:buFont typeface="Arial" panose="020B0604020202020204" pitchFamily="34" charset="0"/>
              <a:buChar char="•"/>
            </a:pPr>
            <a:r>
              <a:rPr lang="en-US" sz="1400" dirty="0"/>
              <a:t>Take pictures </a:t>
            </a:r>
          </a:p>
          <a:p>
            <a:pPr marL="285750" indent="-285750">
              <a:buFont typeface="Arial" panose="020B0604020202020204" pitchFamily="34" charset="0"/>
              <a:buChar char="•"/>
            </a:pPr>
            <a:r>
              <a:rPr lang="en-US" sz="1400" dirty="0"/>
              <a:t>Complete an inventory </a:t>
            </a:r>
          </a:p>
          <a:p>
            <a:pPr marL="285750" indent="-285750">
              <a:buFont typeface="Arial" panose="020B0604020202020204" pitchFamily="34" charset="0"/>
              <a:buChar char="•"/>
            </a:pPr>
            <a:r>
              <a:rPr lang="en-US" sz="1400" dirty="0"/>
              <a:t>Email any concerns and always keep evidence of correspondence</a:t>
            </a:r>
          </a:p>
          <a:p>
            <a:pPr marL="285750" indent="-285750">
              <a:buFont typeface="Arial" panose="020B0604020202020204" pitchFamily="34" charset="0"/>
              <a:buChar char="•"/>
            </a:pPr>
            <a:r>
              <a:rPr lang="en-US" sz="1400" dirty="0"/>
              <a:t>Make your house a home! </a:t>
            </a:r>
          </a:p>
          <a:p>
            <a:endParaRPr lang="en-GB" sz="1400" b="1" u="sng" dirty="0"/>
          </a:p>
        </p:txBody>
      </p:sp>
    </p:spTree>
    <p:extLst>
      <p:ext uri="{BB962C8B-B14F-4D97-AF65-F5344CB8AC3E}">
        <p14:creationId xmlns:p14="http://schemas.microsoft.com/office/powerpoint/2010/main" val="152456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ckground pattern&#10;&#10;Description automatically generated with low confidence">
            <a:extLst>
              <a:ext uri="{FF2B5EF4-FFF2-40B4-BE49-F238E27FC236}">
                <a16:creationId xmlns:a16="http://schemas.microsoft.com/office/drawing/2014/main" id="{AB13521D-B91A-46F2-96F0-AD48441C45A6}"/>
              </a:ext>
            </a:extLst>
          </p:cNvPr>
          <p:cNvPicPr>
            <a:picLocks noChangeAspect="1"/>
          </p:cNvPicPr>
          <p:nvPr/>
        </p:nvPicPr>
        <p:blipFill rotWithShape="1">
          <a:blip r:embed="rId2">
            <a:extLst>
              <a:ext uri="{28A0092B-C50C-407E-A947-70E740481C1C}">
                <a14:useLocalDpi xmlns:a14="http://schemas.microsoft.com/office/drawing/2010/main" val="0"/>
              </a:ext>
            </a:extLst>
          </a:blip>
          <a:srcRect t="18"/>
          <a:stretch/>
        </p:blipFill>
        <p:spPr>
          <a:xfrm>
            <a:off x="20" y="-47166"/>
            <a:ext cx="9143980" cy="5142539"/>
          </a:xfrm>
          <a:prstGeom prst="rect">
            <a:avLst/>
          </a:prstGeom>
        </p:spPr>
      </p:pic>
      <p:sp>
        <p:nvSpPr>
          <p:cNvPr id="2" name="Title 1">
            <a:extLst>
              <a:ext uri="{FF2B5EF4-FFF2-40B4-BE49-F238E27FC236}">
                <a16:creationId xmlns:a16="http://schemas.microsoft.com/office/drawing/2014/main" id="{73BDFC3F-74C2-4E69-9C02-C20A75F1E296}"/>
              </a:ext>
            </a:extLst>
          </p:cNvPr>
          <p:cNvSpPr>
            <a:spLocks noGrp="1"/>
          </p:cNvSpPr>
          <p:nvPr>
            <p:ph type="title"/>
          </p:nvPr>
        </p:nvSpPr>
        <p:spPr/>
        <p:txBody>
          <a:bodyPr>
            <a:normAutofit/>
          </a:bodyPr>
          <a:lstStyle/>
          <a:p>
            <a:r>
              <a:rPr lang="en-US" dirty="0">
                <a:solidFill>
                  <a:srgbClr val="C00000"/>
                </a:solidFill>
              </a:rPr>
              <a:t>What about my bills?</a:t>
            </a:r>
            <a:endParaRPr lang="en-GB" dirty="0">
              <a:solidFill>
                <a:srgbClr val="C00000"/>
              </a:solidFill>
            </a:endParaRPr>
          </a:p>
        </p:txBody>
      </p:sp>
      <p:graphicFrame>
        <p:nvGraphicFramePr>
          <p:cNvPr id="18" name="Content Placeholder 6">
            <a:extLst>
              <a:ext uri="{FF2B5EF4-FFF2-40B4-BE49-F238E27FC236}">
                <a16:creationId xmlns:a16="http://schemas.microsoft.com/office/drawing/2014/main" id="{5D17F6AE-317C-4097-B39C-806C4D12F0CF}"/>
              </a:ext>
            </a:extLst>
          </p:cNvPr>
          <p:cNvGraphicFramePr>
            <a:graphicFrameLocks/>
          </p:cNvGraphicFramePr>
          <p:nvPr/>
        </p:nvGraphicFramePr>
        <p:xfrm>
          <a:off x="457200" y="915566"/>
          <a:ext cx="6563070" cy="4024013"/>
        </p:xfrm>
        <a:graphic>
          <a:graphicData uri="http://schemas.openxmlformats.org/drawingml/2006/table">
            <a:tbl>
              <a:tblPr firstRow="1" firstCol="1" bandRow="1">
                <a:tableStyleId>{5C22544A-7EE6-4342-B048-85BDC9FD1C3A}</a:tableStyleId>
              </a:tblPr>
              <a:tblGrid>
                <a:gridCol w="1936658">
                  <a:extLst>
                    <a:ext uri="{9D8B030D-6E8A-4147-A177-3AD203B41FA5}">
                      <a16:colId xmlns:a16="http://schemas.microsoft.com/office/drawing/2014/main" val="1699092942"/>
                    </a:ext>
                  </a:extLst>
                </a:gridCol>
                <a:gridCol w="1168156">
                  <a:extLst>
                    <a:ext uri="{9D8B030D-6E8A-4147-A177-3AD203B41FA5}">
                      <a16:colId xmlns:a16="http://schemas.microsoft.com/office/drawing/2014/main" val="2295004481"/>
                    </a:ext>
                  </a:extLst>
                </a:gridCol>
                <a:gridCol w="1370026">
                  <a:extLst>
                    <a:ext uri="{9D8B030D-6E8A-4147-A177-3AD203B41FA5}">
                      <a16:colId xmlns:a16="http://schemas.microsoft.com/office/drawing/2014/main" val="2377994705"/>
                    </a:ext>
                  </a:extLst>
                </a:gridCol>
                <a:gridCol w="935478">
                  <a:extLst>
                    <a:ext uri="{9D8B030D-6E8A-4147-A177-3AD203B41FA5}">
                      <a16:colId xmlns:a16="http://schemas.microsoft.com/office/drawing/2014/main" val="692036599"/>
                    </a:ext>
                  </a:extLst>
                </a:gridCol>
                <a:gridCol w="1152752">
                  <a:extLst>
                    <a:ext uri="{9D8B030D-6E8A-4147-A177-3AD203B41FA5}">
                      <a16:colId xmlns:a16="http://schemas.microsoft.com/office/drawing/2014/main" val="180916617"/>
                    </a:ext>
                  </a:extLst>
                </a:gridCol>
              </a:tblGrid>
              <a:tr h="1042710">
                <a:tc>
                  <a:txBody>
                    <a:bodyPr/>
                    <a:lstStyle/>
                    <a:p>
                      <a:pPr algn="ctr">
                        <a:lnSpc>
                          <a:spcPct val="107000"/>
                        </a:lnSpc>
                        <a:spcAft>
                          <a:spcPts val="800"/>
                        </a:spcAft>
                      </a:pPr>
                      <a:r>
                        <a:rPr lang="en-GB" sz="1100" dirty="0">
                          <a:effectLst/>
                        </a:rPr>
                        <a:t> </a:t>
                      </a:r>
                    </a:p>
                    <a:p>
                      <a:pPr algn="ctr">
                        <a:lnSpc>
                          <a:spcPct val="107000"/>
                        </a:lnSpc>
                        <a:spcAft>
                          <a:spcPts val="800"/>
                        </a:spcAft>
                      </a:pPr>
                      <a:r>
                        <a:rPr lang="en-GB" sz="1100" dirty="0">
                          <a:effectLst/>
                        </a:rPr>
                        <a:t>Type of Accommodation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100" dirty="0">
                          <a:effectLst/>
                        </a:rPr>
                        <a:t> </a:t>
                      </a:r>
                    </a:p>
                    <a:p>
                      <a:pPr algn="ctr">
                        <a:lnSpc>
                          <a:spcPct val="107000"/>
                        </a:lnSpc>
                        <a:spcAft>
                          <a:spcPts val="800"/>
                        </a:spcAft>
                      </a:pPr>
                      <a:r>
                        <a:rPr lang="en-GB" sz="1100" dirty="0">
                          <a:effectLst/>
                        </a:rPr>
                        <a:t>Rates</a:t>
                      </a:r>
                    </a:p>
                    <a:p>
                      <a:pPr algn="ctr">
                        <a:lnSpc>
                          <a:spcPct val="107000"/>
                        </a:lnSpc>
                        <a:spcAft>
                          <a:spcPts val="8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GB" sz="1100" dirty="0">
                        <a:effectLst/>
                      </a:endParaRPr>
                    </a:p>
                    <a:p>
                      <a:pPr algn="ctr">
                        <a:lnSpc>
                          <a:spcPct val="107000"/>
                        </a:lnSpc>
                        <a:spcAft>
                          <a:spcPts val="800"/>
                        </a:spcAft>
                      </a:pPr>
                      <a:r>
                        <a:rPr lang="en-GB" sz="1100" dirty="0">
                          <a:effectLst/>
                        </a:rPr>
                        <a:t>Utilities</a:t>
                      </a:r>
                    </a:p>
                    <a:p>
                      <a:pPr algn="ctr">
                        <a:lnSpc>
                          <a:spcPct val="107000"/>
                        </a:lnSpc>
                        <a:spcAft>
                          <a:spcPts val="800"/>
                        </a:spcAft>
                      </a:pPr>
                      <a:r>
                        <a:rPr lang="en-GB" sz="1100" dirty="0">
                          <a:effectLst/>
                        </a:rPr>
                        <a:t> &amp;</a:t>
                      </a:r>
                      <a:r>
                        <a:rPr lang="en-GB" sz="1100" baseline="0" dirty="0">
                          <a:effectLst/>
                        </a:rPr>
                        <a:t> </a:t>
                      </a:r>
                    </a:p>
                    <a:p>
                      <a:pPr algn="ctr">
                        <a:lnSpc>
                          <a:spcPct val="107000"/>
                        </a:lnSpc>
                        <a:spcAft>
                          <a:spcPts val="800"/>
                        </a:spcAft>
                      </a:pPr>
                      <a:r>
                        <a:rPr lang="en-GB" sz="1100" baseline="0" dirty="0">
                          <a:effectLst/>
                        </a:rPr>
                        <a:t>Contents Insurance</a:t>
                      </a:r>
                      <a:endParaRPr lang="en-GB" sz="1100" dirty="0">
                        <a:effectLst/>
                      </a:endParaRPr>
                    </a:p>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effectLst/>
                        </a:rPr>
                        <a:t>TV</a:t>
                      </a:r>
                      <a:r>
                        <a:rPr lang="en-GB" sz="1100" baseline="0" dirty="0">
                          <a:effectLst/>
                        </a:rPr>
                        <a:t> Licencing</a:t>
                      </a:r>
                      <a:endParaRPr lang="en-GB" sz="1100" dirty="0">
                        <a:effectLst/>
                      </a:endParaRPr>
                    </a:p>
                  </a:txBody>
                  <a:tcPr marL="68580" marR="68580" marT="0" marB="0" anchor="ctr"/>
                </a:tc>
                <a:tc>
                  <a:txBody>
                    <a:bodyPr/>
                    <a:lstStyle/>
                    <a:p>
                      <a:pPr algn="ctr">
                        <a:lnSpc>
                          <a:spcPct val="107000"/>
                        </a:lnSpc>
                        <a:spcAft>
                          <a:spcPts val="800"/>
                        </a:spcAft>
                      </a:pPr>
                      <a:r>
                        <a:rPr lang="en-GB" sz="1100" dirty="0">
                          <a:effectLst/>
                        </a:rPr>
                        <a:t>Groceries,</a:t>
                      </a:r>
                      <a:r>
                        <a:rPr lang="en-GB" sz="1100" baseline="0" dirty="0">
                          <a:effectLst/>
                        </a:rPr>
                        <a:t> household and cleaning supplies</a:t>
                      </a:r>
                      <a:endParaRPr lang="en-GB" sz="1100" dirty="0">
                        <a:effectLst/>
                      </a:endParaRPr>
                    </a:p>
                  </a:txBody>
                  <a:tcPr marL="68580" marR="68580" marT="0" marB="0" anchor="ctr"/>
                </a:tc>
                <a:extLst>
                  <a:ext uri="{0D108BD9-81ED-4DB2-BD59-A6C34878D82A}">
                    <a16:rowId xmlns:a16="http://schemas.microsoft.com/office/drawing/2014/main" val="671104785"/>
                  </a:ext>
                </a:extLst>
              </a:tr>
              <a:tr h="827368">
                <a:tc>
                  <a:txBody>
                    <a:bodyPr/>
                    <a:lstStyle/>
                    <a:p>
                      <a:pPr algn="ctr">
                        <a:lnSpc>
                          <a:spcPct val="107000"/>
                        </a:lnSpc>
                        <a:spcAft>
                          <a:spcPts val="800"/>
                        </a:spcAft>
                      </a:pPr>
                      <a:endParaRPr lang="en-GB" sz="1100" dirty="0">
                        <a:effectLst/>
                      </a:endParaRPr>
                    </a:p>
                    <a:p>
                      <a:pPr algn="ctr">
                        <a:lnSpc>
                          <a:spcPct val="107000"/>
                        </a:lnSpc>
                        <a:spcAft>
                          <a:spcPts val="800"/>
                        </a:spcAft>
                      </a:pPr>
                      <a:r>
                        <a:rPr lang="en-GB" sz="1100" dirty="0">
                          <a:effectLst/>
                        </a:rPr>
                        <a:t>University Halls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dirty="0">
                          <a:effectLst/>
                        </a:rPr>
                        <a:t> </a:t>
                      </a:r>
                    </a:p>
                    <a:p>
                      <a:pPr algn="ctr">
                        <a:lnSpc>
                          <a:spcPct val="107000"/>
                        </a:lnSpc>
                        <a:spcAft>
                          <a:spcPts val="800"/>
                        </a:spcAft>
                      </a:pPr>
                      <a:r>
                        <a:rPr lang="en-GB" sz="1100" dirty="0">
                          <a:effectLst/>
                        </a:rPr>
                        <a:t>Included</a:t>
                      </a:r>
                    </a:p>
                    <a:p>
                      <a:pPr algn="ctr">
                        <a:lnSpc>
                          <a:spcPct val="107000"/>
                        </a:lnSpc>
                        <a:spcAft>
                          <a:spcPts val="8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dirty="0">
                          <a:effectLst/>
                        </a:rPr>
                        <a:t>Included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Included for Common Areas</a:t>
                      </a:r>
                    </a:p>
                  </a:txBody>
                  <a:tcPr marL="68580" marR="68580" marT="0" marB="0" anchor="ctr"/>
                </a:tc>
                <a:tc>
                  <a:txBody>
                    <a:bodyPr/>
                    <a:lstStyle/>
                    <a:p>
                      <a:pPr algn="ctr">
                        <a:lnSpc>
                          <a:spcPct val="107000"/>
                        </a:lnSpc>
                        <a:spcAft>
                          <a:spcPts val="800"/>
                        </a:spcAft>
                      </a:pPr>
                      <a:r>
                        <a:rPr lang="en-GB" sz="1100" dirty="0">
                          <a:effectLst/>
                        </a:rPr>
                        <a:t>Not included</a:t>
                      </a: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(meal</a:t>
                      </a:r>
                      <a:r>
                        <a:rPr lang="en-GB" sz="1100" baseline="0" dirty="0">
                          <a:effectLst/>
                          <a:latin typeface="Calibri" panose="020F0502020204030204" pitchFamily="34" charset="0"/>
                          <a:ea typeface="Calibri" panose="020F0502020204030204" pitchFamily="34" charset="0"/>
                          <a:cs typeface="Times New Roman" panose="02020603050405020304" pitchFamily="18" charset="0"/>
                        </a:rPr>
                        <a:t> plans included in </a:t>
                      </a:r>
                      <a:r>
                        <a:rPr lang="en-GB" sz="1100" baseline="0" dirty="0" err="1">
                          <a:effectLst/>
                          <a:latin typeface="Calibri" panose="020F0502020204030204" pitchFamily="34" charset="0"/>
                          <a:ea typeface="Calibri" panose="020F0502020204030204" pitchFamily="34" charset="0"/>
                          <a:cs typeface="Times New Roman" panose="02020603050405020304" pitchFamily="18" charset="0"/>
                        </a:rPr>
                        <a:t>Stran</a:t>
                      </a:r>
                      <a:r>
                        <a:rPr lang="en-GB" sz="1100" baseline="0" dirty="0">
                          <a:effectLst/>
                          <a:latin typeface="Calibri" panose="020F0502020204030204" pitchFamily="34" charset="0"/>
                          <a:ea typeface="Calibri" panose="020F0502020204030204" pitchFamily="34" charset="0"/>
                          <a:cs typeface="Times New Roman" panose="02020603050405020304" pitchFamily="18" charset="0"/>
                        </a:rPr>
                        <a:t> Halls)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4523813"/>
                  </a:ext>
                </a:extLst>
              </a:tr>
              <a:tr h="793169">
                <a:tc>
                  <a:txBody>
                    <a:bodyPr/>
                    <a:lstStyle/>
                    <a:p>
                      <a:pPr algn="ctr">
                        <a:lnSpc>
                          <a:spcPct val="107000"/>
                        </a:lnSpc>
                        <a:spcAft>
                          <a:spcPts val="800"/>
                        </a:spcAft>
                      </a:pPr>
                      <a:endParaRPr lang="en-GB" sz="1100" dirty="0">
                        <a:effectLst/>
                      </a:endParaRPr>
                    </a:p>
                    <a:p>
                      <a:pPr algn="ctr">
                        <a:lnSpc>
                          <a:spcPct val="107000"/>
                        </a:lnSpc>
                        <a:spcAft>
                          <a:spcPts val="800"/>
                        </a:spcAft>
                      </a:pPr>
                      <a:r>
                        <a:rPr lang="en-GB" sz="1100" dirty="0">
                          <a:effectLst/>
                        </a:rPr>
                        <a:t>Private Halls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dirty="0">
                          <a:effectLst/>
                        </a:rPr>
                        <a:t>Included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Included</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100" dirty="0">
                        <a:effectLst/>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effectLst/>
                        </a:rPr>
                        <a:t>Varied</a:t>
                      </a:r>
                      <a:r>
                        <a:rPr lang="en-GB" sz="1100" baseline="0" dirty="0">
                          <a:effectLst/>
                        </a:rPr>
                        <a:t> – usually not included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100" dirty="0">
                          <a:effectLst/>
                        </a:rPr>
                        <a:t>Not included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3648936"/>
                  </a:ext>
                </a:extLst>
              </a:tr>
              <a:tr h="793169">
                <a:tc>
                  <a:txBody>
                    <a:bodyPr/>
                    <a:lstStyle/>
                    <a:p>
                      <a:pPr algn="ctr">
                        <a:lnSpc>
                          <a:spcPct val="107000"/>
                        </a:lnSpc>
                        <a:spcAft>
                          <a:spcPts val="800"/>
                        </a:spcAft>
                      </a:pPr>
                      <a:endParaRPr lang="en-GB" sz="1100" dirty="0">
                        <a:effectLst/>
                      </a:endParaRPr>
                    </a:p>
                    <a:p>
                      <a:pPr algn="ctr">
                        <a:lnSpc>
                          <a:spcPct val="107000"/>
                        </a:lnSpc>
                        <a:spcAft>
                          <a:spcPts val="800"/>
                        </a:spcAft>
                      </a:pPr>
                      <a:r>
                        <a:rPr lang="en-GB" sz="1100" dirty="0">
                          <a:effectLst/>
                        </a:rPr>
                        <a:t>Private Rented Housing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dirty="0">
                          <a:effectLst/>
                        </a:rPr>
                        <a:t>Usually Included – double check your contract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100" dirty="0">
                          <a:effectLst/>
                        </a:rPr>
                        <a:t>Not included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Not</a:t>
                      </a:r>
                      <a:r>
                        <a:rPr lang="en-GB" sz="1100" baseline="0" dirty="0">
                          <a:effectLst/>
                          <a:latin typeface="Calibri" panose="020F0502020204030204" pitchFamily="34" charset="0"/>
                          <a:ea typeface="Calibri" panose="020F0502020204030204" pitchFamily="34" charset="0"/>
                          <a:cs typeface="Times New Roman" panose="02020603050405020304" pitchFamily="18" charset="0"/>
                        </a:rPr>
                        <a:t> included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100" dirty="0">
                          <a:effectLst/>
                        </a:rPr>
                        <a:t>Not included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5013598"/>
                  </a:ext>
                </a:extLst>
              </a:tr>
            </a:tbl>
          </a:graphicData>
        </a:graphic>
      </p:graphicFrame>
    </p:spTree>
    <p:extLst>
      <p:ext uri="{BB962C8B-B14F-4D97-AF65-F5344CB8AC3E}">
        <p14:creationId xmlns:p14="http://schemas.microsoft.com/office/powerpoint/2010/main" val="1083259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ckground pattern&#10;&#10;Description automatically generated with low confidence">
            <a:extLst>
              <a:ext uri="{FF2B5EF4-FFF2-40B4-BE49-F238E27FC236}">
                <a16:creationId xmlns:a16="http://schemas.microsoft.com/office/drawing/2014/main" id="{16CDC5D4-EF9F-1E42-8920-7294BDBFC568}"/>
              </a:ext>
            </a:extLst>
          </p:cNvPr>
          <p:cNvPicPr>
            <a:picLocks noChangeAspect="1"/>
          </p:cNvPicPr>
          <p:nvPr/>
        </p:nvPicPr>
        <p:blipFill rotWithShape="1">
          <a:blip r:embed="rId2">
            <a:extLst>
              <a:ext uri="{28A0092B-C50C-407E-A947-70E740481C1C}">
                <a14:useLocalDpi xmlns:a14="http://schemas.microsoft.com/office/drawing/2010/main" val="0"/>
              </a:ext>
            </a:extLst>
          </a:blip>
          <a:srcRect t="18"/>
          <a:stretch/>
        </p:blipFill>
        <p:spPr>
          <a:xfrm>
            <a:off x="20" y="961"/>
            <a:ext cx="9143980" cy="5142539"/>
          </a:xfrm>
          <a:prstGeom prst="rect">
            <a:avLst/>
          </a:prstGeom>
        </p:spPr>
      </p:pic>
      <p:sp>
        <p:nvSpPr>
          <p:cNvPr id="5" name="Title 1">
            <a:extLst>
              <a:ext uri="{FF2B5EF4-FFF2-40B4-BE49-F238E27FC236}">
                <a16:creationId xmlns:a16="http://schemas.microsoft.com/office/drawing/2014/main" id="{7273AC68-C1A9-4CB9-979F-839D422AB1F4}"/>
              </a:ext>
            </a:extLst>
          </p:cNvPr>
          <p:cNvSpPr>
            <a:spLocks noGrp="1"/>
          </p:cNvSpPr>
          <p:nvPr>
            <p:ph type="title"/>
          </p:nvPr>
        </p:nvSpPr>
        <p:spPr>
          <a:xfrm>
            <a:off x="457200" y="205978"/>
            <a:ext cx="8229600" cy="1069627"/>
          </a:xfrm>
        </p:spPr>
        <p:txBody>
          <a:bodyPr>
            <a:noAutofit/>
          </a:bodyPr>
          <a:lstStyle/>
          <a:p>
            <a:r>
              <a:rPr lang="en-US" sz="4000" dirty="0">
                <a:solidFill>
                  <a:srgbClr val="D6000D"/>
                </a:solidFill>
                <a:latin typeface="Verdana" panose="020B0604030504040204" pitchFamily="34" charset="0"/>
                <a:ea typeface="Verdana" panose="020B0604030504040204" pitchFamily="34" charset="0"/>
              </a:rPr>
              <a:t>How to budget?</a:t>
            </a:r>
          </a:p>
        </p:txBody>
      </p:sp>
      <p:sp>
        <p:nvSpPr>
          <p:cNvPr id="6" name="Content Placeholder 2">
            <a:extLst>
              <a:ext uri="{FF2B5EF4-FFF2-40B4-BE49-F238E27FC236}">
                <a16:creationId xmlns:a16="http://schemas.microsoft.com/office/drawing/2014/main" id="{20C41A5B-5813-4AAB-91AE-AEE1254E0AD0}"/>
              </a:ext>
            </a:extLst>
          </p:cNvPr>
          <p:cNvSpPr>
            <a:spLocks noGrp="1"/>
          </p:cNvSpPr>
          <p:nvPr>
            <p:ph idx="1"/>
          </p:nvPr>
        </p:nvSpPr>
        <p:spPr>
          <a:xfrm>
            <a:off x="457200" y="1200151"/>
            <a:ext cx="4474840" cy="2811759"/>
          </a:xfrm>
        </p:spPr>
        <p:txBody>
          <a:bodyPr>
            <a:normAutofit fontScale="85000" lnSpcReduction="20000"/>
          </a:bodyPr>
          <a:lstStyle/>
          <a:p>
            <a:pPr marL="0" indent="0">
              <a:buNone/>
            </a:pPr>
            <a:r>
              <a:rPr lang="en-GB" sz="1400" b="1" u="sng" dirty="0">
                <a:effectLst/>
                <a:ea typeface="Calibri" panose="020F0502020204030204" pitchFamily="34" charset="0"/>
                <a:cs typeface="Times New Roman" panose="02020603050405020304" pitchFamily="18" charset="0"/>
              </a:rPr>
              <a:t>Make a plan and stick to it</a:t>
            </a:r>
          </a:p>
          <a:p>
            <a:pPr marL="0" indent="0">
              <a:buNone/>
            </a:pPr>
            <a:r>
              <a:rPr lang="en-GB" sz="1400" dirty="0">
                <a:ea typeface="Verdana" panose="020B0604030504040204" pitchFamily="34" charset="0"/>
                <a:cs typeface="Times New Roman" panose="02020603050405020304" pitchFamily="18" charset="0"/>
              </a:rPr>
              <a:t>At the start of the year agree how the household bills will be paid and how you will pay your share.</a:t>
            </a:r>
          </a:p>
          <a:p>
            <a:pPr marL="0" indent="0">
              <a:buNone/>
            </a:pPr>
            <a:endParaRPr lang="en-GB" sz="1400" dirty="0">
              <a:ea typeface="Verdana" panose="020B0604030504040204" pitchFamily="34" charset="0"/>
              <a:cs typeface="Times New Roman" panose="02020603050405020304" pitchFamily="18" charset="0"/>
            </a:endParaRPr>
          </a:p>
          <a:p>
            <a:pPr marL="0" indent="0">
              <a:buNone/>
            </a:pPr>
            <a:endParaRPr lang="en-GB" sz="1400" b="1" u="sng" dirty="0">
              <a:ea typeface="Verdana" panose="020B0604030504040204" pitchFamily="34" charset="0"/>
              <a:cs typeface="Times New Roman" panose="02020603050405020304" pitchFamily="18" charset="0"/>
            </a:endParaRPr>
          </a:p>
          <a:p>
            <a:pPr marL="0" indent="0">
              <a:buNone/>
            </a:pPr>
            <a:r>
              <a:rPr lang="en-GB" sz="1400" b="1" u="sng" dirty="0">
                <a:ea typeface="Verdana" panose="020B0604030504040204" pitchFamily="34" charset="0"/>
                <a:cs typeface="Times New Roman" panose="02020603050405020304" pitchFamily="18" charset="0"/>
              </a:rPr>
              <a:t>Be Prepared</a:t>
            </a:r>
          </a:p>
          <a:p>
            <a:pPr marL="0" indent="0">
              <a:buNone/>
            </a:pPr>
            <a:r>
              <a:rPr lang="en-GB" sz="1400" dirty="0">
                <a:ea typeface="Verdana" panose="020B0604030504040204" pitchFamily="34" charset="0"/>
                <a:cs typeface="Times New Roman" panose="02020603050405020304" pitchFamily="18" charset="0"/>
              </a:rPr>
              <a:t>Late payments can lead to your electric being cut off. You can end up running out of gas in the middle of the night and late payments may have an impact on your credit score.</a:t>
            </a:r>
          </a:p>
          <a:p>
            <a:pPr marL="0" indent="0">
              <a:buNone/>
            </a:pPr>
            <a:endParaRPr lang="en-GB" sz="1400" b="1" u="sng" dirty="0">
              <a:ea typeface="Verdana" panose="020B0604030504040204" pitchFamily="34" charset="0"/>
              <a:cs typeface="Times New Roman" panose="02020603050405020304" pitchFamily="18" charset="0"/>
            </a:endParaRPr>
          </a:p>
          <a:p>
            <a:pPr marL="0" indent="0">
              <a:buNone/>
            </a:pPr>
            <a:r>
              <a:rPr lang="en-GB" sz="1400" b="1" u="sng" dirty="0">
                <a:ea typeface="Verdana" panose="020B0604030504040204" pitchFamily="34" charset="0"/>
                <a:cs typeface="Times New Roman" panose="02020603050405020304" pitchFamily="18" charset="0"/>
              </a:rPr>
              <a:t>Agree what is communal</a:t>
            </a:r>
          </a:p>
          <a:p>
            <a:pPr marL="0" indent="0">
              <a:buNone/>
            </a:pPr>
            <a:r>
              <a:rPr lang="en-GB" sz="1400" dirty="0">
                <a:ea typeface="Verdana" panose="020B0604030504040204" pitchFamily="34" charset="0"/>
                <a:cs typeface="Times New Roman" panose="02020603050405020304" pitchFamily="18" charset="0"/>
              </a:rPr>
              <a:t>Will you all chip in for cleaning products? Do you share milk? What about biscuits, tea bags, toilet roll?</a:t>
            </a:r>
          </a:p>
          <a:p>
            <a:pPr marL="0" indent="0">
              <a:buNone/>
            </a:pPr>
            <a:endParaRPr lang="en-GB" sz="1400" b="1" u="sng" dirty="0">
              <a:ea typeface="Verdana" panose="020B0604030504040204" pitchFamily="34" charset="0"/>
              <a:cs typeface="Times New Roman" panose="02020603050405020304" pitchFamily="18" charset="0"/>
            </a:endParaRPr>
          </a:p>
          <a:p>
            <a:pPr marL="0" indent="0">
              <a:buNone/>
            </a:pPr>
            <a:r>
              <a:rPr lang="en-GB" sz="1400" dirty="0">
                <a:ea typeface="Verdana" panose="020B0604030504040204" pitchFamily="34" charset="0"/>
                <a:cs typeface="Times New Roman" panose="02020603050405020304" pitchFamily="18" charset="0"/>
              </a:rPr>
              <a:t> buying these things together saves money</a:t>
            </a:r>
          </a:p>
          <a:p>
            <a:pPr marL="0" indent="0">
              <a:buNone/>
            </a:pPr>
            <a:endParaRPr lang="en-US" sz="1400" dirty="0">
              <a:ea typeface="Verdana" panose="020B0604030504040204" pitchFamily="34" charset="0"/>
            </a:endParaRPr>
          </a:p>
          <a:p>
            <a:pPr marL="0" indent="0">
              <a:buFont typeface="Arial" panose="020B0604020202020204" pitchFamily="34" charset="0"/>
              <a:buNone/>
            </a:pPr>
            <a:endParaRPr lang="en-US" sz="2000" dirty="0">
              <a:latin typeface="Verdana" panose="020B0604030504040204" pitchFamily="34" charset="0"/>
              <a:ea typeface="Verdana" panose="020B0604030504040204" pitchFamily="34" charset="0"/>
            </a:endParaRPr>
          </a:p>
          <a:p>
            <a:pPr marL="0" indent="0">
              <a:buNone/>
            </a:pPr>
            <a:endParaRPr lang="en-US" sz="2000" dirty="0">
              <a:latin typeface="Verdana" panose="020B0604030504040204" pitchFamily="34" charset="0"/>
              <a:ea typeface="Verdana" panose="020B0604030504040204" pitchFamily="34" charset="0"/>
            </a:endParaRPr>
          </a:p>
          <a:p>
            <a:endParaRPr lang="en-US" dirty="0">
              <a:latin typeface="Brandon Grotesque Light" panose="020B0303020203060202" pitchFamily="34" charset="77"/>
            </a:endParaRPr>
          </a:p>
          <a:p>
            <a:pPr marL="0" indent="0">
              <a:buNone/>
            </a:pPr>
            <a:endParaRPr lang="en-US" dirty="0">
              <a:latin typeface="Brandon Grotesque Light" panose="020B0303020203060202" pitchFamily="34" charset="77"/>
            </a:endParaRPr>
          </a:p>
        </p:txBody>
      </p:sp>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1275605"/>
            <a:ext cx="1903532" cy="2786771"/>
          </a:xfrm>
          <a:prstGeom prst="rect">
            <a:avLst/>
          </a:prstGeom>
        </p:spPr>
      </p:pic>
    </p:spTree>
    <p:extLst>
      <p:ext uri="{BB962C8B-B14F-4D97-AF65-F5344CB8AC3E}">
        <p14:creationId xmlns:p14="http://schemas.microsoft.com/office/powerpoint/2010/main" val="752285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ckground pattern&#10;&#10;Description automatically generated with low confidence">
            <a:extLst>
              <a:ext uri="{FF2B5EF4-FFF2-40B4-BE49-F238E27FC236}">
                <a16:creationId xmlns:a16="http://schemas.microsoft.com/office/drawing/2014/main" id="{0505B2E7-2393-43F3-A631-A939C3106B4E}"/>
              </a:ext>
            </a:extLst>
          </p:cNvPr>
          <p:cNvPicPr>
            <a:picLocks noChangeAspect="1"/>
          </p:cNvPicPr>
          <p:nvPr/>
        </p:nvPicPr>
        <p:blipFill rotWithShape="1">
          <a:blip r:embed="rId2">
            <a:extLst>
              <a:ext uri="{28A0092B-C50C-407E-A947-70E740481C1C}">
                <a14:useLocalDpi xmlns:a14="http://schemas.microsoft.com/office/drawing/2010/main" val="0"/>
              </a:ext>
            </a:extLst>
          </a:blip>
          <a:srcRect t="18"/>
          <a:stretch/>
        </p:blipFill>
        <p:spPr>
          <a:xfrm>
            <a:off x="-26839" y="0"/>
            <a:ext cx="9143980" cy="5142539"/>
          </a:xfrm>
          <a:prstGeom prst="rect">
            <a:avLst/>
          </a:prstGeom>
        </p:spPr>
      </p:pic>
      <p:sp>
        <p:nvSpPr>
          <p:cNvPr id="2" name="Title 1">
            <a:extLst>
              <a:ext uri="{FF2B5EF4-FFF2-40B4-BE49-F238E27FC236}">
                <a16:creationId xmlns:a16="http://schemas.microsoft.com/office/drawing/2014/main" id="{6C5B016A-06B0-4909-A1C3-F249C83C7F9F}"/>
              </a:ext>
            </a:extLst>
          </p:cNvPr>
          <p:cNvSpPr>
            <a:spLocks noGrp="1"/>
          </p:cNvSpPr>
          <p:nvPr>
            <p:ph type="title"/>
          </p:nvPr>
        </p:nvSpPr>
        <p:spPr/>
        <p:txBody>
          <a:bodyPr>
            <a:normAutofit fontScale="90000"/>
          </a:bodyPr>
          <a:lstStyle/>
          <a:p>
            <a:r>
              <a:rPr lang="en-US" dirty="0">
                <a:solidFill>
                  <a:srgbClr val="C00000"/>
                </a:solidFill>
              </a:rPr>
              <a:t>What if my housemate owes me money?</a:t>
            </a:r>
            <a:endParaRPr lang="en-GB" dirty="0">
              <a:solidFill>
                <a:srgbClr val="C00000"/>
              </a:solidFill>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638800" y="1707654"/>
            <a:ext cx="3048000" cy="2033016"/>
          </a:xfrm>
        </p:spPr>
      </p:pic>
      <p:sp>
        <p:nvSpPr>
          <p:cNvPr id="6" name="TextBox 5"/>
          <p:cNvSpPr txBox="1"/>
          <p:nvPr/>
        </p:nvSpPr>
        <p:spPr>
          <a:xfrm>
            <a:off x="457200" y="1491630"/>
            <a:ext cx="3970784" cy="3416320"/>
          </a:xfrm>
          <a:prstGeom prst="rect">
            <a:avLst/>
          </a:prstGeom>
          <a:noFill/>
        </p:spPr>
        <p:txBody>
          <a:bodyPr wrap="square" rtlCol="0">
            <a:spAutoFit/>
          </a:bodyPr>
          <a:lstStyle/>
          <a:p>
            <a:r>
              <a:rPr lang="en-GB" dirty="0"/>
              <a:t>Agreements between housemates are not legally binding.</a:t>
            </a:r>
          </a:p>
          <a:p>
            <a:endParaRPr lang="en-GB" dirty="0"/>
          </a:p>
          <a:p>
            <a:r>
              <a:rPr lang="en-GB" dirty="0"/>
              <a:t>Household conflicts usually always revolve around someone not paying for the oil, or not contributing to household budgets.</a:t>
            </a:r>
          </a:p>
          <a:p>
            <a:endParaRPr lang="en-GB" dirty="0"/>
          </a:p>
          <a:p>
            <a:r>
              <a:rPr lang="en-GB" dirty="0"/>
              <a:t>You can make a claim through the Small Claims Court - </a:t>
            </a:r>
            <a:r>
              <a:rPr lang="en-GB" dirty="0">
                <a:hlinkClick r:id="rId4"/>
              </a:rPr>
              <a:t>https://www.nidirect.gov.uk/articles/small-claims-process</a:t>
            </a:r>
            <a:r>
              <a:rPr lang="en-GB" dirty="0"/>
              <a:t> </a:t>
            </a:r>
          </a:p>
        </p:txBody>
      </p:sp>
    </p:spTree>
    <p:extLst>
      <p:ext uri="{BB962C8B-B14F-4D97-AF65-F5344CB8AC3E}">
        <p14:creationId xmlns:p14="http://schemas.microsoft.com/office/powerpoint/2010/main" val="3109860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835</Words>
  <Application>Microsoft Office PowerPoint</Application>
  <PresentationFormat>On-screen Show (16:9)</PresentationFormat>
  <Paragraphs>168</Paragraphs>
  <Slides>18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Brandon Grotesque Light</vt:lpstr>
      <vt:lpstr>Calibri</vt:lpstr>
      <vt:lpstr>Verdana</vt:lpstr>
      <vt:lpstr>Office Theme</vt:lpstr>
      <vt:lpstr>PowerPoint Presentation</vt:lpstr>
      <vt:lpstr>Why is My Accommodation Important?</vt:lpstr>
      <vt:lpstr>Accommodation – Happiness and Home</vt:lpstr>
      <vt:lpstr>What to consider </vt:lpstr>
      <vt:lpstr>When you find the one!</vt:lpstr>
      <vt:lpstr>PowerPoint Presentation</vt:lpstr>
      <vt:lpstr>What about my bills?</vt:lpstr>
      <vt:lpstr>How to budget?</vt:lpstr>
      <vt:lpstr>What if my housemate owes me money?</vt:lpstr>
      <vt:lpstr>Renting in a Pandemic</vt:lpstr>
      <vt:lpstr>How to keep my household safe</vt:lpstr>
      <vt:lpstr>What could possibly go wrong?!</vt:lpstr>
      <vt:lpstr>Title</vt:lpstr>
      <vt:lpstr>Title</vt:lpstr>
      <vt:lpstr>“It won’t happen to me!”</vt:lpstr>
      <vt:lpstr>Enjoy your new home!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support</dc:creator>
  <cp:lastModifiedBy>Pelin Yildir</cp:lastModifiedBy>
  <cp:revision>19</cp:revision>
  <dcterms:created xsi:type="dcterms:W3CDTF">2018-10-18T16:10:40Z</dcterms:created>
  <dcterms:modified xsi:type="dcterms:W3CDTF">2021-02-19T16:49:15Z</dcterms:modified>
</cp:coreProperties>
</file>