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4.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707" r:id="rId4"/>
    <p:sldMasterId id="2147483719" r:id="rId5"/>
    <p:sldMasterId id="2147483731" r:id="rId6"/>
    <p:sldMasterId id="2147483743" r:id="rId7"/>
    <p:sldMasterId id="2147483755" r:id="rId8"/>
    <p:sldMasterId id="2147483767" r:id="rId9"/>
    <p:sldMasterId id="2147483769" r:id="rId10"/>
    <p:sldMasterId id="2147483778" r:id="rId11"/>
    <p:sldMasterId id="2147483786" r:id="rId12"/>
    <p:sldMasterId id="2147483793" r:id="rId13"/>
    <p:sldMasterId id="2147483805" r:id="rId14"/>
    <p:sldMasterId id="2147483817" r:id="rId15"/>
  </p:sldMasterIdLst>
  <p:notesMasterIdLst>
    <p:notesMasterId r:id="rId52"/>
  </p:notesMasterIdLst>
  <p:sldIdLst>
    <p:sldId id="258" r:id="rId16"/>
    <p:sldId id="286" r:id="rId17"/>
    <p:sldId id="257" r:id="rId18"/>
    <p:sldId id="281" r:id="rId19"/>
    <p:sldId id="297" r:id="rId20"/>
    <p:sldId id="262" r:id="rId21"/>
    <p:sldId id="263" r:id="rId22"/>
    <p:sldId id="295" r:id="rId23"/>
    <p:sldId id="296" r:id="rId24"/>
    <p:sldId id="264" r:id="rId25"/>
    <p:sldId id="279" r:id="rId26"/>
    <p:sldId id="285" r:id="rId27"/>
    <p:sldId id="266" r:id="rId28"/>
    <p:sldId id="267" r:id="rId29"/>
    <p:sldId id="283" r:id="rId30"/>
    <p:sldId id="260" r:id="rId31"/>
    <p:sldId id="269" r:id="rId32"/>
    <p:sldId id="299" r:id="rId33"/>
    <p:sldId id="300" r:id="rId34"/>
    <p:sldId id="284" r:id="rId35"/>
    <p:sldId id="268" r:id="rId36"/>
    <p:sldId id="282" r:id="rId37"/>
    <p:sldId id="301" r:id="rId38"/>
    <p:sldId id="272" r:id="rId39"/>
    <p:sldId id="273" r:id="rId40"/>
    <p:sldId id="274" r:id="rId41"/>
    <p:sldId id="275" r:id="rId42"/>
    <p:sldId id="276" r:id="rId43"/>
    <p:sldId id="277" r:id="rId44"/>
    <p:sldId id="278" r:id="rId45"/>
    <p:sldId id="290" r:id="rId46"/>
    <p:sldId id="288" r:id="rId47"/>
    <p:sldId id="287" r:id="rId48"/>
    <p:sldId id="289" r:id="rId49"/>
    <p:sldId id="292" r:id="rId50"/>
    <p:sldId id="29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713"/>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66" d="100"/>
          <a:sy n="66" d="100"/>
        </p:scale>
        <p:origin x="60" y="1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75704695696179E-3"/>
          <c:y val="0.14230931323679843"/>
          <c:w val="0.46122621391076107"/>
          <c:h val="0.8199578331813695"/>
        </c:manualLayout>
      </c:layout>
      <c:pieChart>
        <c:varyColors val="1"/>
        <c:ser>
          <c:idx val="0"/>
          <c:order val="0"/>
          <c:tx>
            <c:strRef>
              <c:f>Sheet1!$B$1</c:f>
              <c:strCache>
                <c:ptCount val="1"/>
                <c:pt idx="0">
                  <c:v>IGFS staff</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E4F-4AAA-94A3-9D2B2FFF10F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53A-455C-9123-D12FED67C93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53A-455C-9123-D12FED67C93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53A-455C-9123-D12FED67C93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53A-455C-9123-D12FED67C93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53A-455C-9123-D12FED67C936}"/>
              </c:ext>
            </c:extLst>
          </c:dPt>
          <c:dLbls>
            <c:delete val="1"/>
          </c:dLbls>
          <c:cat>
            <c:strRef>
              <c:f>Sheet1!$A$2:$A$7</c:f>
              <c:strCache>
                <c:ptCount val="6"/>
                <c:pt idx="0">
                  <c:v>School of Biological Sciences</c:v>
                </c:pt>
                <c:pt idx="1">
                  <c:v>School of Medicine, Dentistry &amp; Biomedical Sciences</c:v>
                </c:pt>
                <c:pt idx="2">
                  <c:v>School of Chemistry &amp; Chemical Engineering</c:v>
                </c:pt>
                <c:pt idx="3">
                  <c:v>School of Pharmacy</c:v>
                </c:pt>
                <c:pt idx="4">
                  <c:v>School of Mechanical &amp; Aerospace Engineering</c:v>
                </c:pt>
                <c:pt idx="5">
                  <c:v>ECIT (GRI)</c:v>
                </c:pt>
              </c:strCache>
            </c:strRef>
          </c:cat>
          <c:val>
            <c:numRef>
              <c:f>Sheet1!$B$2:$B$7</c:f>
              <c:numCache>
                <c:formatCode>General</c:formatCode>
                <c:ptCount val="6"/>
                <c:pt idx="0">
                  <c:v>7.6</c:v>
                </c:pt>
                <c:pt idx="1">
                  <c:v>2</c:v>
                </c:pt>
                <c:pt idx="2">
                  <c:v>0.5</c:v>
                </c:pt>
                <c:pt idx="3">
                  <c:v>0.8</c:v>
                </c:pt>
                <c:pt idx="4">
                  <c:v>0.5</c:v>
                </c:pt>
                <c:pt idx="5">
                  <c:v>0.8</c:v>
                </c:pt>
              </c:numCache>
            </c:numRef>
          </c:val>
          <c:extLst>
            <c:ext xmlns:c16="http://schemas.microsoft.com/office/drawing/2014/chart" uri="{C3380CC4-5D6E-409C-BE32-E72D297353CC}">
              <c16:uniqueId val="{00000000-1E4F-4AAA-94A3-9D2B2FFF10F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9756532156364164"/>
          <c:y val="0.26478543366789559"/>
          <c:w val="0.45872358923884515"/>
          <c:h val="0.644940143143151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drawing1.xml><?xml version="1.0" encoding="utf-8"?>
<c:userShapes xmlns:c="http://schemas.openxmlformats.org/drawingml/2006/chart">
  <cdr:relSizeAnchor xmlns:cdr="http://schemas.openxmlformats.org/drawingml/2006/chartDrawing">
    <cdr:from>
      <cdr:x>0.23206</cdr:x>
      <cdr:y>0.61509</cdr:y>
    </cdr:from>
    <cdr:to>
      <cdr:x>0.37135</cdr:x>
      <cdr:y>0.80794</cdr:y>
    </cdr:to>
    <cdr:sp macro="" textlink="">
      <cdr:nvSpPr>
        <cdr:cNvPr id="2" name="TextBox 1"/>
        <cdr:cNvSpPr txBox="1"/>
      </cdr:nvSpPr>
      <cdr:spPr>
        <a:xfrm xmlns:a="http://schemas.openxmlformats.org/drawingml/2006/main">
          <a:off x="2883159" y="4352173"/>
          <a:ext cx="1730518" cy="1364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smtClean="0">
              <a:latin typeface="Arial" panose="020B0604020202020204" pitchFamily="34" charset="0"/>
              <a:cs typeface="Arial" panose="020B0604020202020204" pitchFamily="34" charset="0"/>
            </a:rPr>
            <a:t>School of Biological Sciences</a:t>
          </a:r>
          <a:endParaRPr lang="en-GB"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0.02361</cdr:x>
      <cdr:y>0.56154</cdr:y>
    </cdr:from>
    <cdr:to>
      <cdr:x>0.12897</cdr:x>
      <cdr:y>0.81801</cdr:y>
    </cdr:to>
    <cdr:sp macro="" textlink="">
      <cdr:nvSpPr>
        <cdr:cNvPr id="3" name="TextBox 2"/>
        <cdr:cNvSpPr txBox="1"/>
      </cdr:nvSpPr>
      <cdr:spPr>
        <a:xfrm xmlns:a="http://schemas.openxmlformats.org/drawingml/2006/main">
          <a:off x="293361" y="3973285"/>
          <a:ext cx="1309016" cy="18147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smtClean="0">
              <a:latin typeface="Arial" panose="020B0604020202020204" pitchFamily="34" charset="0"/>
              <a:cs typeface="Arial" panose="020B0604020202020204" pitchFamily="34" charset="0"/>
            </a:rPr>
            <a:t>School of Medicine, </a:t>
          </a:r>
        </a:p>
        <a:p xmlns:a="http://schemas.openxmlformats.org/drawingml/2006/main">
          <a:r>
            <a:rPr lang="en-GB" sz="1400" dirty="0" smtClean="0">
              <a:latin typeface="Arial" panose="020B0604020202020204" pitchFamily="34" charset="0"/>
              <a:cs typeface="Arial" panose="020B0604020202020204" pitchFamily="34" charset="0"/>
            </a:rPr>
            <a:t>Dentistry &amp; Biomedical </a:t>
          </a:r>
        </a:p>
        <a:p xmlns:a="http://schemas.openxmlformats.org/drawingml/2006/main">
          <a:r>
            <a:rPr lang="en-GB" sz="1400" dirty="0" smtClean="0">
              <a:latin typeface="Arial" panose="020B0604020202020204" pitchFamily="34" charset="0"/>
              <a:cs typeface="Arial" panose="020B0604020202020204" pitchFamily="34" charset="0"/>
            </a:rPr>
            <a:t>Sciences</a:t>
          </a:r>
          <a:endParaRPr lang="en-GB"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0.02293</cdr:x>
      <cdr:y>0.03077</cdr:y>
    </cdr:from>
    <cdr:to>
      <cdr:x>0.26544</cdr:x>
      <cdr:y>0.12409</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84862" y="217714"/>
          <a:ext cx="3012965" cy="660284"/>
        </a:xfrm>
        <a:prstGeom xmlns:a="http://schemas.openxmlformats.org/drawingml/2006/main" prst="rect">
          <a:avLst/>
        </a:prstGeom>
      </cdr:spPr>
    </cdr:pic>
  </cdr:relSizeAnchor>
  <cdr:relSizeAnchor xmlns:cdr="http://schemas.openxmlformats.org/drawingml/2006/chartDrawing">
    <cdr:from>
      <cdr:x>0.43173</cdr:x>
      <cdr:y>0.04324</cdr:y>
    </cdr:from>
    <cdr:to>
      <cdr:x>0.98381</cdr:x>
      <cdr:y>0.16504</cdr:y>
    </cdr:to>
    <cdr:sp macro="" textlink="">
      <cdr:nvSpPr>
        <cdr:cNvPr id="6" name="TextBox 6"/>
        <cdr:cNvSpPr txBox="1">
          <a:spLocks xmlns:a="http://schemas.openxmlformats.org/drawingml/2006/main" noChangeArrowheads="1"/>
        </cdr:cNvSpPr>
      </cdr:nvSpPr>
      <cdr:spPr bwMode="auto">
        <a:xfrm xmlns:a="http://schemas.openxmlformats.org/drawingml/2006/main">
          <a:off x="5363852" y="305978"/>
          <a:ext cx="6859271" cy="86177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fontAlgn="base">
            <a:spcBef>
              <a:spcPct val="0"/>
            </a:spcBef>
            <a:spcAft>
              <a:spcPct val="0"/>
            </a:spcAft>
            <a:defRPr/>
          </a:pPr>
          <a:r>
            <a:rPr kumimoji="0" lang="en-US" altLang="en-US" sz="2500" b="1" i="0" u="none" strike="noStrike" kern="1200" cap="none" spc="0" normalizeH="0" baseline="0" noProof="0" dirty="0" smtClean="0">
              <a:ln>
                <a:noFill/>
              </a:ln>
              <a:solidFill>
                <a:srgbClr val="E30613"/>
              </a:solidFill>
              <a:effectLst/>
              <a:uLnTx/>
              <a:uFillTx/>
              <a:latin typeface="Arial" panose="020B0604020202020204" pitchFamily="34" charset="0"/>
              <a:cs typeface="Arial" panose="020B0604020202020204" pitchFamily="34" charset="0"/>
            </a:rPr>
            <a:t>IGFS has</a:t>
          </a:r>
          <a:r>
            <a:rPr lang="en-US" altLang="en-US" sz="2500" b="1" dirty="0">
              <a:solidFill>
                <a:srgbClr val="E30613"/>
              </a:solidFill>
              <a:latin typeface="Arial" panose="020B0604020202020204" pitchFamily="34" charset="0"/>
              <a:cs typeface="Arial" panose="020B0604020202020204" pitchFamily="34" charset="0"/>
            </a:rPr>
            <a:t> </a:t>
          </a:r>
          <a:r>
            <a:rPr lang="en-US" altLang="en-US" sz="2500" b="1" dirty="0" smtClean="0">
              <a:solidFill>
                <a:srgbClr val="E30613"/>
              </a:solidFill>
              <a:latin typeface="Arial" panose="020B0604020202020204" pitchFamily="34" charset="0"/>
              <a:cs typeface="Arial" panose="020B0604020202020204" pitchFamily="34" charset="0"/>
            </a:rPr>
            <a:t>more </a:t>
          </a:r>
          <a:r>
            <a:rPr lang="en-US" altLang="en-US" sz="2500" b="1" dirty="0">
              <a:solidFill>
                <a:srgbClr val="E30613"/>
              </a:solidFill>
              <a:latin typeface="Arial" panose="020B0604020202020204" pitchFamily="34" charset="0"/>
              <a:cs typeface="Arial" panose="020B0604020202020204" pitchFamily="34" charset="0"/>
            </a:rPr>
            <a:t>than 70 PI’s </a:t>
          </a:r>
          <a:r>
            <a:rPr lang="en-US" altLang="en-US" sz="2500" b="1" dirty="0" smtClean="0">
              <a:solidFill>
                <a:srgbClr val="E30613"/>
              </a:solidFill>
              <a:latin typeface="Arial" panose="020B0604020202020204" pitchFamily="34" charset="0"/>
              <a:cs typeface="Arial" panose="020B0604020202020204" pitchFamily="34" charset="0"/>
            </a:rPr>
            <a:t>and </a:t>
          </a:r>
          <a:r>
            <a:rPr lang="en-US" altLang="en-US" sz="2500" b="1" dirty="0">
              <a:solidFill>
                <a:srgbClr val="E30613"/>
              </a:solidFill>
              <a:latin typeface="Arial" panose="020B0604020202020204" pitchFamily="34" charset="0"/>
              <a:cs typeface="Arial" panose="020B0604020202020204" pitchFamily="34" charset="0"/>
            </a:rPr>
            <a:t>their teams conducting multiple research projects</a:t>
          </a:r>
          <a:endParaRPr kumimoji="0" lang="en-US" altLang="en-US" sz="2500" b="1" i="0" u="none" strike="noStrike" kern="1200" cap="none" spc="0" normalizeH="0" baseline="0" noProof="0" dirty="0">
            <a:ln>
              <a:noFill/>
            </a:ln>
            <a:solidFill>
              <a:srgbClr val="E30613"/>
            </a:solidFill>
            <a:effectLst/>
            <a:uLnTx/>
            <a:uFillTx/>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3A934-9E7B-4EF5-B43D-AB756547171E}" type="datetimeFigureOut">
              <a:rPr lang="en-GB" smtClean="0"/>
              <a:t>11/04/2019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A519A-F2DB-4EF9-8BD0-35CD2B5A9838}" type="slidenum">
              <a:rPr lang="en-GB" smtClean="0"/>
              <a:t>‹#›</a:t>
            </a:fld>
            <a:endParaRPr lang="en-GB"/>
          </a:p>
        </p:txBody>
      </p:sp>
    </p:spTree>
    <p:extLst>
      <p:ext uri="{BB962C8B-B14F-4D97-AF65-F5344CB8AC3E}">
        <p14:creationId xmlns:p14="http://schemas.microsoft.com/office/powerpoint/2010/main" val="409797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3D785-C6DD-2548-8DEA-9BB48BF05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83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57824-228A-4D67-9A1C-7D237EC464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3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EC1FB-0273-4D8D-828F-E977D0E6C0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2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294BD-4D83-42CB-9EC3-D4E21A0D9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40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701BB5-69DE-4D49-A6C0-8010959418D0}"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69C232-3E91-4E70-9F52-230A1DC8770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74229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60D8B0-8153-47BF-8D40-725C79227A7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28816-41A9-4E5A-A59B-A872B857BB1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876463"/>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spTree>
    <p:extLst>
      <p:ext uri="{BB962C8B-B14F-4D97-AF65-F5344CB8AC3E}">
        <p14:creationId xmlns:p14="http://schemas.microsoft.com/office/powerpoint/2010/main" val="101492721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extLst>
      <p:ext uri="{BB962C8B-B14F-4D97-AF65-F5344CB8AC3E}">
        <p14:creationId xmlns:p14="http://schemas.microsoft.com/office/powerpoint/2010/main" val="357916596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smtClean="0"/>
              <a:t>TITLE GOES HERE IN UPPERCASE BOLD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a:t>
            </a:r>
            <a:endParaRPr lang="en-US" dirty="0"/>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smtClean="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a:t>
            </a:r>
            <a:endParaRPr lang="en-US" dirty="0"/>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smtClean="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a:t>
            </a:r>
            <a:endParaRPr lang="en-US" dirty="0"/>
          </a:p>
        </p:txBody>
      </p:sp>
    </p:spTree>
    <p:extLst>
      <p:ext uri="{BB962C8B-B14F-4D97-AF65-F5344CB8AC3E}">
        <p14:creationId xmlns:p14="http://schemas.microsoft.com/office/powerpoint/2010/main" val="281348024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3171" y="5909855"/>
            <a:ext cx="2638569" cy="578416"/>
          </a:xfrm>
          <a:prstGeom prst="rect">
            <a:avLst/>
          </a:prstGeom>
        </p:spPr>
      </p:pic>
    </p:spTree>
    <p:extLst>
      <p:ext uri="{BB962C8B-B14F-4D97-AF65-F5344CB8AC3E}">
        <p14:creationId xmlns:p14="http://schemas.microsoft.com/office/powerpoint/2010/main" val="282487145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ext uri="{BB962C8B-B14F-4D97-AF65-F5344CB8AC3E}">
        <p14:creationId xmlns:p14="http://schemas.microsoft.com/office/powerpoint/2010/main" val="30450956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extLst>
      <p:ext uri="{BB962C8B-B14F-4D97-AF65-F5344CB8AC3E}">
        <p14:creationId xmlns:p14="http://schemas.microsoft.com/office/powerpoint/2010/main" val="59056062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extLst>
      <p:ext uri="{BB962C8B-B14F-4D97-AF65-F5344CB8AC3E}">
        <p14:creationId xmlns:p14="http://schemas.microsoft.com/office/powerpoint/2010/main" val="114349041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8771" y="6017360"/>
            <a:ext cx="2501337" cy="548333"/>
          </a:xfrm>
          <a:prstGeom prst="rect">
            <a:avLst/>
          </a:prstGeom>
        </p:spPr>
      </p:pic>
    </p:spTree>
    <p:extLst>
      <p:ext uri="{BB962C8B-B14F-4D97-AF65-F5344CB8AC3E}">
        <p14:creationId xmlns:p14="http://schemas.microsoft.com/office/powerpoint/2010/main" val="357743251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smtClean="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3095" y="6023042"/>
            <a:ext cx="3805881" cy="622907"/>
          </a:xfrm>
          <a:prstGeom prst="rect">
            <a:avLst/>
          </a:prstGeom>
        </p:spPr>
      </p:pic>
    </p:spTree>
    <p:extLst>
      <p:ext uri="{BB962C8B-B14F-4D97-AF65-F5344CB8AC3E}">
        <p14:creationId xmlns:p14="http://schemas.microsoft.com/office/powerpoint/2010/main" val="17693333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655AB6-7196-4735-B8BB-B1368B71E1A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DB3A72-B99F-4F7B-8A5F-2ABD733537E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83780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61EFA5-0B80-4A63-A825-84A04ED7421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FCBA07-3B25-4D61-B3CA-5FA6B0AB6F6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553914"/>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D7FA96-D32C-4571-A9CA-C6D27E83CDE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148A5-4BFA-41CF-9FE1-5FC7D7EDE8A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714293"/>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0CEFE2-8AAF-48E0-BA7A-756D063A3B7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D22A8-B7C8-46DD-9F7A-B682AC53FFC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617314"/>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8FE711-24D7-4588-B67E-6E463A3CCE3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F55330-093A-40E8-9C23-590CE9D5098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699486"/>
      </p:ext>
    </p:extLst>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529587-2AF0-4487-A04A-AD83248E525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31333C-7552-4BD4-B297-C5D4C9D1909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431492"/>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96D095-79E5-4E57-BD9D-1E654AAA90F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E3F419-94FC-4AE1-B344-2F5F38D1352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98279"/>
      </p:ext>
    </p:extLst>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0B79A3-A7B0-421E-A4A6-A7948470FD5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A56D01-F102-409C-B6D2-B5961789CD7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97262"/>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6B1A81-3941-4F85-84A5-F8720C3EFBF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B7994E-3672-43E2-895B-D3361609C16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091605"/>
      </p:ext>
    </p:extLst>
  </p:cSld>
  <p:clrMapOvr>
    <a:masterClrMapping/>
  </p:clrMapOvr>
  <p:transition spd="slow"/>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8F9B5-DAF5-4061-9AC1-4D679092635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825BCF-7601-4467-8D19-F8FA35E20F3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537778"/>
      </p:ext>
    </p:extLst>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3F00D8-8E70-47C2-87F0-FFFB94BDD19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C475D9-9D3F-4EFB-AB9D-3A9636ADC12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109716"/>
      </p:ext>
    </p:extLst>
  </p:cSld>
  <p:clrMapOvr>
    <a:masterClrMapping/>
  </p:clrMapOvr>
  <p:transition spd="slow"/>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20A287-ED68-4EFD-AAA7-BB559FFE966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BFD211-18A8-4A47-B0D3-7081DC16EC3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55847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smtClean="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4810" y="5964800"/>
            <a:ext cx="3194166" cy="700212"/>
          </a:xfrm>
          <a:prstGeom prst="rect">
            <a:avLst/>
          </a:prstGeom>
        </p:spPr>
      </p:pic>
    </p:spTree>
    <p:extLst>
      <p:ext uri="{BB962C8B-B14F-4D97-AF65-F5344CB8AC3E}">
        <p14:creationId xmlns:p14="http://schemas.microsoft.com/office/powerpoint/2010/main" val="94880281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655AB6-7196-4735-B8BB-B1368B71E1A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DB3A72-B99F-4F7B-8A5F-2ABD733537E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056625"/>
      </p:ext>
    </p:extLst>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D7FA96-D32C-4571-A9CA-C6D27E83CDE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148A5-4BFA-41CF-9FE1-5FC7D7EDE8A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487183"/>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0CEFE2-8AAF-48E0-BA7A-756D063A3B7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D22A8-B7C8-46DD-9F7A-B682AC53FFC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788137"/>
      </p:ext>
    </p:extLst>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8FE711-24D7-4588-B67E-6E463A3CCE3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F55330-093A-40E8-9C23-590CE9D5098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081837"/>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529587-2AF0-4487-A04A-AD83248E525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31333C-7552-4BD4-B297-C5D4C9D1909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407686"/>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96D095-79E5-4E57-BD9D-1E654AAA90F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E3F419-94FC-4AE1-B344-2F5F38D1352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548762"/>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0B79A3-A7B0-421E-A4A6-A7948470FD5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A56D01-F102-409C-B6D2-B5961789CD7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3304"/>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6B1A81-3941-4F85-84A5-F8720C3EFBF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B7994E-3672-43E2-895B-D3361609C16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946462"/>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8F9B5-DAF5-4061-9AC1-4D679092635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825BCF-7601-4467-8D19-F8FA35E20F3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314388"/>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3F00D8-8E70-47C2-87F0-FFFB94BDD19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C475D9-9D3F-4EFB-AB9D-3A9636ADC12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25145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y-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2483" y="5881029"/>
            <a:ext cx="2824717" cy="619030"/>
          </a:xfrm>
          <a:prstGeom prst="rect">
            <a:avLst/>
          </a:prstGeom>
        </p:spPr>
      </p:pic>
    </p:spTree>
    <p:extLst>
      <p:ext uri="{BB962C8B-B14F-4D97-AF65-F5344CB8AC3E}">
        <p14:creationId xmlns:p14="http://schemas.microsoft.com/office/powerpoint/2010/main" val="107807119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20A287-ED68-4EFD-AAA7-BB559FFE966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BFD211-18A8-4A47-B0D3-7081DC16EC3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19766"/>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655AB6-7196-4735-B8BB-B1368B71E1A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DB3A72-B99F-4F7B-8A5F-2ABD733537E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7481"/>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D7FA96-D32C-4571-A9CA-C6D27E83CDE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7148A5-4BFA-41CF-9FE1-5FC7D7EDE8A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335595"/>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0CEFE2-8AAF-48E0-BA7A-756D063A3B7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D22A8-B7C8-46DD-9F7A-B682AC53FFC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750984"/>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8FE711-24D7-4588-B67E-6E463A3CCE3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F55330-093A-40E8-9C23-590CE9D5098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54259"/>
      </p:ext>
    </p:extLst>
  </p:cSld>
  <p:clrMapOvr>
    <a:masterClrMapping/>
  </p:clrMapOvr>
  <p:transition spd="slow"/>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529587-2AF0-4487-A04A-AD83248E525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31333C-7552-4BD4-B297-C5D4C9D1909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25176"/>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96D095-79E5-4E57-BD9D-1E654AAA90F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E3F419-94FC-4AE1-B344-2F5F38D1352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222121"/>
      </p:ext>
    </p:extLst>
  </p:cSld>
  <p:clrMapOvr>
    <a:masterClrMapping/>
  </p:clrMapOvr>
  <p:transition spd="slow"/>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0B79A3-A7B0-421E-A4A6-A7948470FD5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A56D01-F102-409C-B6D2-B5961789CD7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358507"/>
      </p:ext>
    </p:extLst>
  </p:cSld>
  <p:clrMapOvr>
    <a:masterClrMapping/>
  </p:clrMapOvr>
  <p:transition spd="slow"/>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6B1A81-3941-4F85-84A5-F8720C3EFBF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B7994E-3672-43E2-895B-D3361609C16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471038"/>
      </p:ext>
    </p:extLst>
  </p:cSld>
  <p:clrMapOvr>
    <a:masterClrMapping/>
  </p:clrMapOvr>
  <p:transition spd="slow"/>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8F9B5-DAF5-4061-9AC1-4D679092635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825BCF-7601-4467-8D19-F8FA35E20F3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9851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text">
    <p:spTree>
      <p:nvGrpSpPr>
        <p:cNvPr id="1" name=""/>
        <p:cNvGrpSpPr/>
        <p:nvPr/>
      </p:nvGrpSpPr>
      <p:grpSpPr>
        <a:xfrm>
          <a:off x="0" y="0"/>
          <a:ext cx="0" cy="0"/>
          <a:chOff x="0" y="0"/>
          <a:chExt cx="0" cy="0"/>
        </a:xfrm>
      </p:grpSpPr>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smtClean="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8614" y="5925657"/>
            <a:ext cx="2566771" cy="562502"/>
          </a:xfrm>
          <a:prstGeom prst="rect">
            <a:avLst/>
          </a:prstGeom>
        </p:spPr>
      </p:pic>
    </p:spTree>
    <p:extLst>
      <p:ext uri="{BB962C8B-B14F-4D97-AF65-F5344CB8AC3E}">
        <p14:creationId xmlns:p14="http://schemas.microsoft.com/office/powerpoint/2010/main" val="244883418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3F00D8-8E70-47C2-87F0-FFFB94BDD19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C475D9-9D3F-4EFB-AB9D-3A9636ADC12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462594"/>
      </p:ext>
    </p:extLst>
  </p:cSld>
  <p:clrMapOvr>
    <a:masterClrMapping/>
  </p:clrMapOvr>
  <p:transition spd="slow"/>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20A287-ED68-4EFD-AAA7-BB559FFE966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BFD211-18A8-4A47-B0D3-7081DC16EC3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48554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extLst>
      <p:ext uri="{BB962C8B-B14F-4D97-AF65-F5344CB8AC3E}">
        <p14:creationId xmlns:p14="http://schemas.microsoft.com/office/powerpoint/2010/main" val="42687367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ext uri="{BB962C8B-B14F-4D97-AF65-F5344CB8AC3E}">
        <p14:creationId xmlns:p14="http://schemas.microsoft.com/office/powerpoint/2010/main" val="42004449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extLst>
      <p:ext uri="{BB962C8B-B14F-4D97-AF65-F5344CB8AC3E}">
        <p14:creationId xmlns:p14="http://schemas.microsoft.com/office/powerpoint/2010/main" val="18494593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extLst>
      <p:ext uri="{BB962C8B-B14F-4D97-AF65-F5344CB8AC3E}">
        <p14:creationId xmlns:p14="http://schemas.microsoft.com/office/powerpoint/2010/main" val="24787805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extLst>
      <p:ext uri="{BB962C8B-B14F-4D97-AF65-F5344CB8AC3E}">
        <p14:creationId xmlns:p14="http://schemas.microsoft.com/office/powerpoint/2010/main" val="27340020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2D2FCF-1A87-4829-A53C-E83BA521C2B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E894FC-9052-4506-9493-0E9547E6A3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67165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smtClean="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spTree>
    <p:extLst>
      <p:ext uri="{BB962C8B-B14F-4D97-AF65-F5344CB8AC3E}">
        <p14:creationId xmlns:p14="http://schemas.microsoft.com/office/powerpoint/2010/main" val="1639674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89335-813B-4107-BD97-ED58B0B18C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8665E-1B32-4C47-A6A6-F5D8DA611F0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8575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B8DD47-3DDE-47D3-9257-657A46D5E3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D5A97-8B9E-4B63-AB22-63C97F8928A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125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25D84-D881-48F8-BC29-69B02FD1F7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C79271-FAD4-4587-9A35-BF7D6E216D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95571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8C923-5206-4767-91C3-84AA99D3A3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3631E-70A9-4C07-9399-2E93039FF9C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24121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8A42F-46DE-4D5B-9FDF-826089B87C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83C7CF-7D59-4867-BEEC-DFF6887CFF3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81720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EB856-0068-491B-9BD7-D2E602DA69F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02F42-986D-48D3-BEC7-E7F25258C9B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28615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B464E1-E2BF-4DE3-8A4D-6239033A7B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CEB3B-FA06-4DD7-BE1B-50BF3F1723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9745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C83D5-77FE-4D2D-BAA9-57CA3201F47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765E-0204-44C6-858D-BF0BA515F1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43059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80E10-E7E0-450C-AF44-ADE6B42B258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15572-C54B-4855-9BDE-E337AC6106F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85242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C1E8A2-BB7C-4925-9DF8-4B584E13DFA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9A32FD-3BC4-4ECC-B3D7-BA98ACDCD3F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88701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ED4C46-F05C-4DE6-8ADE-D87A229606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02263-6877-42AF-8D04-B3C6D7CC7A6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698687"/>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665AA-1A05-4C06-BA9E-C160821944E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1CEEEF-205F-4C0F-8DAD-35421C1CD4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315097"/>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89335-813B-4107-BD97-ED58B0B18C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8665E-1B32-4C47-A6A6-F5D8DA611F0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87170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B8DD47-3DDE-47D3-9257-657A46D5E3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D5A97-8B9E-4B63-AB22-63C97F8928A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0787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25D84-D881-48F8-BC29-69B02FD1F7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C79271-FAD4-4587-9A35-BF7D6E216D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73902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8C923-5206-4767-91C3-84AA99D3A3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3631E-70A9-4C07-9399-2E93039FF9C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360318"/>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8A42F-46DE-4D5B-9FDF-826089B87C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83C7CF-7D59-4867-BEEC-DFF6887CFF3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2855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EB856-0068-491B-9BD7-D2E602DA69F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02F42-986D-48D3-BEC7-E7F25258C9B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737419"/>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B464E1-E2BF-4DE3-8A4D-6239033A7B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CEB3B-FA06-4DD7-BE1B-50BF3F1723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009203"/>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C83D5-77FE-4D2D-BAA9-57CA3201F47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765E-0204-44C6-858D-BF0BA515F1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28855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3D8EA9-9801-4BA7-B925-3DFF9B17CBB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3A9347-9521-4BF2-9C04-109E15ADBEE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8346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80E10-E7E0-450C-AF44-ADE6B42B258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15572-C54B-4855-9BDE-E337AC6106F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030309"/>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ED4C46-F05C-4DE6-8ADE-D87A229606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02263-6877-42AF-8D04-B3C6D7CC7A6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81332"/>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665AA-1A05-4C06-BA9E-C160821944E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1CEEEF-205F-4C0F-8DAD-35421C1CD4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810836"/>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89335-813B-4107-BD97-ED58B0B18C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8665E-1B32-4C47-A6A6-F5D8DA611F0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33630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B8DD47-3DDE-47D3-9257-657A46D5E3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D5A97-8B9E-4B63-AB22-63C97F8928A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40012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25D84-D881-48F8-BC29-69B02FD1F7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C79271-FAD4-4587-9A35-BF7D6E216D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27154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8C923-5206-4767-91C3-84AA99D3A3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3631E-70A9-4C07-9399-2E93039FF9C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56939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8A42F-46DE-4D5B-9FDF-826089B87C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83C7CF-7D59-4867-BEEC-DFF6887CFF3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40577"/>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EB856-0068-491B-9BD7-D2E602DA69F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02F42-986D-48D3-BEC7-E7F25258C9B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36360"/>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B464E1-E2BF-4DE3-8A4D-6239033A7B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CEB3B-FA06-4DD7-BE1B-50BF3F1723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93742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7C84C5-8033-467D-8D04-61513DF313A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2A1B89-498F-474C-B6BB-CDE9D17C589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385898"/>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C83D5-77FE-4D2D-BAA9-57CA3201F47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765E-0204-44C6-858D-BF0BA515F1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57806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80E10-E7E0-450C-AF44-ADE6B42B258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15572-C54B-4855-9BDE-E337AC6106F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44851"/>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ED4C46-F05C-4DE6-8ADE-D87A229606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02263-6877-42AF-8D04-B3C6D7CC7A6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339041"/>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665AA-1A05-4C06-BA9E-C160821944E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1CEEEF-205F-4C0F-8DAD-35421C1CD4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80258"/>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89335-813B-4107-BD97-ED58B0B18C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8665E-1B32-4C47-A6A6-F5D8DA611F0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695408"/>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B8DD47-3DDE-47D3-9257-657A46D5E3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D5A97-8B9E-4B63-AB22-63C97F8928A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598901"/>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25D84-D881-48F8-BC29-69B02FD1F7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C79271-FAD4-4587-9A35-BF7D6E216D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208679"/>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8C923-5206-4767-91C3-84AA99D3A3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3631E-70A9-4C07-9399-2E93039FF9C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13195"/>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8A42F-46DE-4D5B-9FDF-826089B87C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83C7CF-7D59-4867-BEEC-DFF6887CFF3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14111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EB856-0068-491B-9BD7-D2E602DA69F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02F42-986D-48D3-BEC7-E7F25258C9B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7475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062166-E591-4A70-98A5-52937A0EB29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8A19F6-442D-412F-9903-13A87E5C28B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912940"/>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B464E1-E2BF-4DE3-8A4D-6239033A7B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CEB3B-FA06-4DD7-BE1B-50BF3F1723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744735"/>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C83D5-77FE-4D2D-BAA9-57CA3201F47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765E-0204-44C6-858D-BF0BA515F1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75416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80E10-E7E0-450C-AF44-ADE6B42B258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15572-C54B-4855-9BDE-E337AC6106F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342937"/>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ED4C46-F05C-4DE6-8ADE-D87A229606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02263-6877-42AF-8D04-B3C6D7CC7A6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15756"/>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665AA-1A05-4C06-BA9E-C160821944E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1CEEEF-205F-4C0F-8DAD-35421C1CD4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460729"/>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89335-813B-4107-BD97-ED58B0B18C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8665E-1B32-4C47-A6A6-F5D8DA611F0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229446"/>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B8DD47-3DDE-47D3-9257-657A46D5E3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D5A97-8B9E-4B63-AB22-63C97F8928A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416191"/>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25D84-D881-48F8-BC29-69B02FD1F7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C79271-FAD4-4587-9A35-BF7D6E216D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541699"/>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8C923-5206-4767-91C3-84AA99D3A3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3631E-70A9-4C07-9399-2E93039FF9C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309995"/>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8A42F-46DE-4D5B-9FDF-826089B87C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83C7CF-7D59-4867-BEEC-DFF6887CFF3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21865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ED1AD7-F34C-4EE7-AC09-CBC6E1029F1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88EB7-DF1D-4E9A-8196-A694583A62A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54320"/>
      </p:ext>
    </p:extLst>
  </p:cSld>
  <p:clrMapOvr>
    <a:masterClrMapping/>
  </p:clrMapOvr>
  <p:transition spd="slow"/>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EB856-0068-491B-9BD7-D2E602DA69F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02F42-986D-48D3-BEC7-E7F25258C9B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302974"/>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B464E1-E2BF-4DE3-8A4D-6239033A7B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CEB3B-FA06-4DD7-BE1B-50BF3F1723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918515"/>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C83D5-77FE-4D2D-BAA9-57CA3201F47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765E-0204-44C6-858D-BF0BA515F1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562970"/>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80E10-E7E0-450C-AF44-ADE6B42B258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15572-C54B-4855-9BDE-E337AC6106F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31343"/>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ED4C46-F05C-4DE6-8ADE-D87A229606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02263-6877-42AF-8D04-B3C6D7CC7A6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41340"/>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665AA-1A05-4C06-BA9E-C160821944E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1CEEEF-205F-4C0F-8DAD-35421C1CD4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850744"/>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89335-813B-4107-BD97-ED58B0B18C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28665E-1B32-4C47-A6A6-F5D8DA611F03}"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251245"/>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B8DD47-3DDE-47D3-9257-657A46D5E3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D5A97-8B9E-4B63-AB22-63C97F8928A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550462"/>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725D84-D881-48F8-BC29-69B02FD1F708}"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C79271-FAD4-4587-9A35-BF7D6E216D7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97609"/>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88C923-5206-4767-91C3-84AA99D3A39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3631E-70A9-4C07-9399-2E93039FF9C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0487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DD9CC-94A2-412F-9A95-6AC3C9D2194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EBA588-2786-41C0-9FD2-1CEA67D713C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26362"/>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E8A42F-46DE-4D5B-9FDF-826089B87C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83C7CF-7D59-4867-BEEC-DFF6887CFF3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894865"/>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0EB856-0068-491B-9BD7-D2E602DA69F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502F42-986D-48D3-BEC7-E7F25258C9B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78691"/>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B464E1-E2BF-4DE3-8A4D-6239033A7BC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ACEB3B-FA06-4DD7-BE1B-50BF3F1723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838363"/>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C83D5-77FE-4D2D-BAA9-57CA3201F47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765E-0204-44C6-858D-BF0BA515F17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874947"/>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80E10-E7E0-450C-AF44-ADE6B42B258E}"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15572-C54B-4855-9BDE-E337AC6106F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141763"/>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ED4C46-F05C-4DE6-8ADE-D87A229606B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002263-6877-42AF-8D04-B3C6D7CC7A6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814342"/>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665AA-1A05-4C06-BA9E-C160821944E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1CEEEF-205F-4C0F-8DAD-35421C1CD4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58323"/>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HLS open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59652"/>
      </p:ext>
    </p:extLst>
  </p:cSld>
  <p:clrMapOvr>
    <a:masterClrMapping/>
  </p:clrMapOvr>
  <p:transition spd="slow"/>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6971" y="5976593"/>
            <a:ext cx="2714699" cy="594920"/>
          </a:xfrm>
          <a:prstGeom prst="rect">
            <a:avLst/>
          </a:prstGeom>
        </p:spPr>
      </p:pic>
    </p:spTree>
    <p:extLst>
      <p:ext uri="{BB962C8B-B14F-4D97-AF65-F5344CB8AC3E}">
        <p14:creationId xmlns:p14="http://schemas.microsoft.com/office/powerpoint/2010/main" val="256338237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ext uri="{BB962C8B-B14F-4D97-AF65-F5344CB8AC3E}">
        <p14:creationId xmlns:p14="http://schemas.microsoft.com/office/powerpoint/2010/main" val="2306723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3F71DA-F540-4813-83CF-DEFA8ADBCF0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338A02-80D0-4E71-9918-6F59AA070D1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023786"/>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48013964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375348478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smtClean="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spTree>
    <p:extLst>
      <p:ext uri="{BB962C8B-B14F-4D97-AF65-F5344CB8AC3E}">
        <p14:creationId xmlns:p14="http://schemas.microsoft.com/office/powerpoint/2010/main" val="4902999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extLst>
      <p:ext uri="{BB962C8B-B14F-4D97-AF65-F5344CB8AC3E}">
        <p14:creationId xmlns:p14="http://schemas.microsoft.com/office/powerpoint/2010/main" val="251306810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smtClean="0"/>
              <a:t>PRESENTATION TITLE ARIAL BOLD 32PT WITH A MAXIMUM OF 12 WORDS</a:t>
            </a:r>
            <a:endParaRPr lang="en-US" dirty="0"/>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smtClean="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smtClean="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smtClean="0"/>
              <a:t>DATE OF PRESENTATION</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95208" y="393087"/>
            <a:ext cx="3019901" cy="661804"/>
          </a:xfrm>
          <a:prstGeom prst="rect">
            <a:avLst/>
          </a:prstGeom>
        </p:spPr>
      </p:pic>
    </p:spTree>
    <p:extLst>
      <p:ext uri="{BB962C8B-B14F-4D97-AF65-F5344CB8AC3E}">
        <p14:creationId xmlns:p14="http://schemas.microsoft.com/office/powerpoint/2010/main" val="26927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smtClean="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smtClean="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smtClean="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smtClean="0"/>
              <a:t>PRESENTATION TITLE GOES HERE UPPERCASE 48PT </a:t>
            </a:r>
          </a:p>
        </p:txBody>
      </p:sp>
    </p:spTree>
    <p:extLst>
      <p:ext uri="{BB962C8B-B14F-4D97-AF65-F5344CB8AC3E}">
        <p14:creationId xmlns:p14="http://schemas.microsoft.com/office/powerpoint/2010/main" val="38168086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3232" y="6030098"/>
            <a:ext cx="2492109" cy="546140"/>
          </a:xfrm>
          <a:prstGeom prst="rect">
            <a:avLst/>
          </a:prstGeom>
        </p:spPr>
      </p:pic>
    </p:spTree>
    <p:extLst>
      <p:ext uri="{BB962C8B-B14F-4D97-AF65-F5344CB8AC3E}">
        <p14:creationId xmlns:p14="http://schemas.microsoft.com/office/powerpoint/2010/main" val="325460737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ext uri="{BB962C8B-B14F-4D97-AF65-F5344CB8AC3E}">
        <p14:creationId xmlns:p14="http://schemas.microsoft.com/office/powerpoint/2010/main" val="170051719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234056833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460243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5.xml"/><Relationship Id="rId7" Type="http://schemas.openxmlformats.org/officeDocument/2006/relationships/theme" Target="../theme/theme12.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3.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4.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5.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801EA9-8085-4C76-9279-78165AB4918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633FC6-FBF7-464C-99C4-D9F773DB303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85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9" r:id="rId12"/>
    <p:sldLayoutId id="2147483680" r:id="rId13"/>
    <p:sldLayoutId id="2147483682" r:id="rId14"/>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101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63967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02264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1C1ABE-3EDE-458E-8BF9-6F6F30264E3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CF030-D375-42B6-A42C-1BA465C2F4A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16178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1C1ABE-3EDE-458E-8BF9-6F6F30264E3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CF030-D375-42B6-A42C-1BA465C2F4A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65300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1C1ABE-3EDE-458E-8BF9-6F6F30264E36}"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4CF030-D375-42B6-A42C-1BA465C2F4A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16373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499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F37BA-8076-4DC4-AA52-44F46946B8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DF24C-380F-4EBF-AA6D-0C8FA0889C5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0305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F37BA-8076-4DC4-AA52-44F46946B8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DF24C-380F-4EBF-AA6D-0C8FA0889C5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6851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F37BA-8076-4DC4-AA52-44F46946B8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DF24C-380F-4EBF-AA6D-0C8FA0889C5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00453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F37BA-8076-4DC4-AA52-44F46946B8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DF24C-380F-4EBF-AA6D-0C8FA0889C5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67477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F37BA-8076-4DC4-AA52-44F46946B8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DF24C-380F-4EBF-AA6D-0C8FA0889C5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28212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F37BA-8076-4DC4-AA52-44F46946B8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DF24C-380F-4EBF-AA6D-0C8FA0889C5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99289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736" y="2717127"/>
            <a:ext cx="6510528" cy="1423746"/>
          </a:xfrm>
          <a:prstGeom prst="rect">
            <a:avLst/>
          </a:prstGeom>
        </p:spPr>
      </p:pic>
    </p:spTree>
    <p:extLst>
      <p:ext uri="{BB962C8B-B14F-4D97-AF65-F5344CB8AC3E}">
        <p14:creationId xmlns:p14="http://schemas.microsoft.com/office/powerpoint/2010/main" val="330565904"/>
      </p:ext>
    </p:extLst>
  </p:cSld>
  <p:clrMap bg1="lt1" tx1="dk1" bg2="lt2" tx2="dk2" accent1="accent1" accent2="accent2" accent3="accent3" accent4="accent4" accent5="accent5" accent6="accent6" hlink="hlink" folHlink="folHlink"/>
  <p:sldLayoutIdLst>
    <p:sldLayoutId id="2147483768"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44.wmf"/><Relationship Id="rId12" Type="http://schemas.openxmlformats.org/officeDocument/2006/relationships/image" Target="../media/image47.png"/><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5.wmf"/></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06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53" y="2140388"/>
            <a:ext cx="7143694" cy="2577224"/>
          </a:xfrm>
          <a:prstGeom prst="rect">
            <a:avLst/>
          </a:prstGeom>
        </p:spPr>
      </p:pic>
    </p:spTree>
    <p:extLst>
      <p:ext uri="{BB962C8B-B14F-4D97-AF65-F5344CB8AC3E}">
        <p14:creationId xmlns:p14="http://schemas.microsoft.com/office/powerpoint/2010/main" val="196229620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69736" y="595363"/>
            <a:ext cx="10444038" cy="1402269"/>
          </a:xfrm>
        </p:spPr>
        <p:txBody>
          <a:bodyPr/>
          <a:lstStyle/>
          <a:p>
            <a:r>
              <a:rPr lang="en-US" dirty="0" smtClean="0"/>
              <a:t>Research </a:t>
            </a:r>
            <a:r>
              <a:rPr lang="en-US" dirty="0" err="1" smtClean="0"/>
              <a:t>commercialisation</a:t>
            </a:r>
            <a:r>
              <a:rPr lang="en-US" dirty="0" smtClean="0"/>
              <a:t>  </a:t>
            </a:r>
            <a:endParaRPr lang="en-US" dirty="0"/>
          </a:p>
        </p:txBody>
      </p:sp>
      <p:sp>
        <p:nvSpPr>
          <p:cNvPr id="3" name="Text Placeholder 2"/>
          <p:cNvSpPr>
            <a:spLocks noGrp="1"/>
          </p:cNvSpPr>
          <p:nvPr>
            <p:ph type="body" sz="quarter" idx="13"/>
          </p:nvPr>
        </p:nvSpPr>
        <p:spPr>
          <a:xfrm>
            <a:off x="369736" y="1750889"/>
            <a:ext cx="8087044" cy="4461225"/>
          </a:xfrm>
        </p:spPr>
        <p:txBody>
          <a:bodyPr/>
          <a:lstStyle/>
          <a:p>
            <a:pPr>
              <a:buClr>
                <a:srgbClr val="FF0000"/>
              </a:buClr>
            </a:pPr>
            <a:r>
              <a:rPr lang="en-GB" sz="2800" dirty="0" smtClean="0"/>
              <a:t>Queen’s is </a:t>
            </a:r>
            <a:r>
              <a:rPr lang="en-GB" sz="2800" b="1" dirty="0">
                <a:solidFill>
                  <a:srgbClr val="FF0000"/>
                </a:solidFill>
              </a:rPr>
              <a:t>NO 1 IN THE UK </a:t>
            </a:r>
            <a:r>
              <a:rPr lang="en-GB" sz="2800" dirty="0" smtClean="0"/>
              <a:t>for </a:t>
            </a:r>
            <a:r>
              <a:rPr lang="en-GB" sz="2800" dirty="0"/>
              <a:t>Intellectual Property (IP) commercialisation revenue  </a:t>
            </a:r>
            <a:endParaRPr lang="en-GB" sz="2800" dirty="0" smtClean="0"/>
          </a:p>
          <a:p>
            <a:pPr>
              <a:buClr>
                <a:srgbClr val="FF0000"/>
              </a:buClr>
            </a:pPr>
            <a:endParaRPr lang="en-GB" sz="2800" dirty="0" smtClean="0"/>
          </a:p>
          <a:p>
            <a:pPr>
              <a:buClr>
                <a:srgbClr val="FF0000"/>
              </a:buClr>
            </a:pPr>
            <a:r>
              <a:rPr lang="en-GB" sz="3200" dirty="0" smtClean="0"/>
              <a:t>Queen’s </a:t>
            </a:r>
            <a:r>
              <a:rPr lang="en-GB" sz="3200" dirty="0"/>
              <a:t>is </a:t>
            </a:r>
            <a:r>
              <a:rPr lang="en-GB" sz="2800" b="1" dirty="0">
                <a:solidFill>
                  <a:srgbClr val="FF0000"/>
                </a:solidFill>
              </a:rPr>
              <a:t>NO 1 IN THE UK </a:t>
            </a:r>
            <a:r>
              <a:rPr lang="en-GB" sz="2800" dirty="0" smtClean="0"/>
              <a:t>for KTPs</a:t>
            </a:r>
          </a:p>
          <a:p>
            <a:pPr>
              <a:buClr>
                <a:srgbClr val="FF0000"/>
              </a:buClr>
            </a:pPr>
            <a:endParaRPr lang="en-GB" sz="2800" dirty="0"/>
          </a:p>
          <a:p>
            <a:pPr>
              <a:buClr>
                <a:srgbClr val="FF0000"/>
              </a:buClr>
            </a:pPr>
            <a:r>
              <a:rPr lang="en-GB" sz="2800" dirty="0" smtClean="0"/>
              <a:t>Queen’s </a:t>
            </a:r>
            <a:r>
              <a:rPr lang="en-GB" sz="2800" dirty="0"/>
              <a:t>has created over 70 spin-out </a:t>
            </a:r>
            <a:r>
              <a:rPr lang="en-GB" sz="2800" dirty="0" smtClean="0"/>
              <a:t>companies. Three </a:t>
            </a:r>
            <a:r>
              <a:rPr lang="en-GB" sz="2800" dirty="0"/>
              <a:t>of </a:t>
            </a:r>
            <a:r>
              <a:rPr lang="en-GB" sz="2800" dirty="0" smtClean="0"/>
              <a:t>these (</a:t>
            </a:r>
            <a:r>
              <a:rPr lang="en-GB" sz="2800" dirty="0" err="1"/>
              <a:t>Kainos</a:t>
            </a:r>
            <a:r>
              <a:rPr lang="en-GB" sz="2800" dirty="0"/>
              <a:t>, </a:t>
            </a:r>
            <a:r>
              <a:rPr lang="en-GB" sz="2800" dirty="0" err="1"/>
              <a:t>Andor</a:t>
            </a:r>
            <a:r>
              <a:rPr lang="en-GB" sz="2800" dirty="0"/>
              <a:t> Technology and Fusion Antibodies) </a:t>
            </a:r>
            <a:r>
              <a:rPr lang="en-GB" sz="2800" dirty="0" smtClean="0"/>
              <a:t>are </a:t>
            </a:r>
            <a:r>
              <a:rPr lang="en-GB" sz="2800" dirty="0"/>
              <a:t>listed on the London Stock </a:t>
            </a:r>
            <a:r>
              <a:rPr lang="en-GB" sz="2800" dirty="0" smtClean="0"/>
              <a:t>Exchange</a:t>
            </a:r>
          </a:p>
          <a:p>
            <a:pPr marL="0" indent="0">
              <a:buClr>
                <a:srgbClr val="FF0000"/>
              </a:buClr>
              <a:buNone/>
            </a:pPr>
            <a:r>
              <a:rPr lang="en-GB" sz="2800" dirty="0"/>
              <a:t/>
            </a:r>
            <a:br>
              <a:rPr lang="en-GB" sz="2800" dirty="0"/>
            </a:br>
            <a:endParaRPr lang="en-US" sz="2800" dirty="0"/>
          </a:p>
        </p:txBody>
      </p:sp>
      <p:sp>
        <p:nvSpPr>
          <p:cNvPr id="5" name="Oval 4"/>
          <p:cNvSpPr/>
          <p:nvPr/>
        </p:nvSpPr>
        <p:spPr bwMode="auto">
          <a:xfrm>
            <a:off x="9430500" y="595640"/>
            <a:ext cx="2340586" cy="24523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9600" dirty="0">
                <a:solidFill>
                  <a:prstClr val="white"/>
                </a:solidFill>
                <a:latin typeface="Arial" panose="020B0604020202020204" pitchFamily="34" charset="0"/>
                <a:cs typeface="Arial" panose="020B0604020202020204" pitchFamily="34" charset="0"/>
              </a:rPr>
              <a:t>£</a:t>
            </a:r>
            <a:endParaRPr kumimoji="0" lang="en-US" sz="9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95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51839" y="1886495"/>
            <a:ext cx="9488323" cy="308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3066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68478" y="1155393"/>
            <a:ext cx="1025504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 WORLD LEADING INSTITUTE WORKING WITH A GREAT INDUSTRY TO DELIVER A WORLD LEADING FOOD SYSTEM  </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243" y="3923072"/>
            <a:ext cx="8261513" cy="2686128"/>
          </a:xfrm>
          <a:prstGeom prst="rect">
            <a:avLst/>
          </a:prstGeom>
        </p:spPr>
      </p:pic>
    </p:spTree>
    <p:extLst>
      <p:ext uri="{BB962C8B-B14F-4D97-AF65-F5344CB8AC3E}">
        <p14:creationId xmlns:p14="http://schemas.microsoft.com/office/powerpoint/2010/main" val="23603541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90239" y="1052404"/>
            <a:ext cx="11687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One of four Global</a:t>
            </a:r>
            <a:r>
              <a:rPr kumimoji="0" lang="en-US" altLang="en-US" sz="3600" b="1" i="0" u="none" strike="noStrike" kern="1200" cap="none" spc="0" normalizeH="0" noProof="0" dirty="0" smtClean="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rPr>
              <a:t> Research Institutes at Queen’s:</a:t>
            </a:r>
            <a:endParaRPr kumimoji="0" lang="en-US" altLang="en-US" sz="3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589" y="4301221"/>
            <a:ext cx="6243638" cy="9886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93" y="5315544"/>
            <a:ext cx="7023797" cy="11414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239" y="2034755"/>
            <a:ext cx="5699545" cy="128312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336" y="3125524"/>
            <a:ext cx="5880416" cy="1151213"/>
          </a:xfrm>
          <a:prstGeom prst="rect">
            <a:avLst/>
          </a:prstGeom>
        </p:spPr>
      </p:pic>
    </p:spTree>
    <p:extLst>
      <p:ext uri="{BB962C8B-B14F-4D97-AF65-F5344CB8AC3E}">
        <p14:creationId xmlns:p14="http://schemas.microsoft.com/office/powerpoint/2010/main" val="4054654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6851904" cy="1402269"/>
          </a:xfrm>
        </p:spPr>
        <p:txBody>
          <a:bodyPr/>
          <a:lstStyle/>
          <a:p>
            <a:r>
              <a:rPr lang="en-US" dirty="0" smtClean="0">
                <a:solidFill>
                  <a:schemeClr val="tx1">
                    <a:lumMod val="50000"/>
                    <a:lumOff val="50000"/>
                  </a:schemeClr>
                </a:solidFill>
              </a:rPr>
              <a:t>Where IGFS sits:</a:t>
            </a:r>
            <a:endParaRPr lang="en-US" dirty="0">
              <a:solidFill>
                <a:schemeClr val="tx1">
                  <a:lumMod val="50000"/>
                  <a:lumOff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424" y="1313599"/>
            <a:ext cx="4542389" cy="18577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362" y="3369570"/>
            <a:ext cx="3876676" cy="1556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731" y="5124611"/>
            <a:ext cx="3309938" cy="1103313"/>
          </a:xfrm>
          <a:prstGeom prst="rect">
            <a:avLst/>
          </a:prstGeom>
        </p:spPr>
      </p:pic>
    </p:spTree>
    <p:extLst>
      <p:ext uri="{BB962C8B-B14F-4D97-AF65-F5344CB8AC3E}">
        <p14:creationId xmlns:p14="http://schemas.microsoft.com/office/powerpoint/2010/main" val="245045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02101" y="1899348"/>
            <a:ext cx="10151086" cy="37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tIns="288000" rIns="288000" bIns="28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100" b="0"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…exists when all people, at all times, have physical and economic access to sufficient, safe, and nutritious food to meet their dietary needs and food preferences for an active and healthy life</a:t>
            </a:r>
            <a:endParaRPr kumimoji="0" lang="en-US" altLang="en-US" sz="41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8439" y="4891479"/>
            <a:ext cx="793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123078" y="368300"/>
            <a:ext cx="2680269"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827" y="1899348"/>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6494" y="855191"/>
            <a:ext cx="5461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FOOD SECURITY</a:t>
            </a:r>
            <a:endParaRPr kumimoji="0" lang="en-US" altLang="en-US" sz="40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5858190" y="5753491"/>
            <a:ext cx="4338047" cy="61555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(definition from the 1996 World Food Summit)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24204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70833E-6 -7.40741E-7 L 0.10404 0.18843 " pathEditMode="relative" rAng="0" ptsTypes="AA">
                                      <p:cBhvr>
                                        <p:cTn id="6" dur="1000" spd="-100000" fill="hold"/>
                                        <p:tgtEl>
                                          <p:spTgt spid="11"/>
                                        </p:tgtEl>
                                        <p:attrNameLst>
                                          <p:attrName>ppt_x</p:attrName>
                                          <p:attrName>ppt_y</p:attrName>
                                        </p:attrNameLst>
                                      </p:cBhvr>
                                      <p:rCtr x="5247" y="9421"/>
                                    </p:animMotion>
                                  </p:childTnLst>
                                </p:cTn>
                              </p:par>
                              <p:par>
                                <p:cTn id="7" presetID="0" presetClass="path" presetSubtype="0" accel="50000" decel="50000" fill="hold" nodeType="withEffect">
                                  <p:stCondLst>
                                    <p:cond delay="0"/>
                                  </p:stCondLst>
                                  <p:childTnLst>
                                    <p:animMotion origin="layout" path="M 0.00052 0.00069 L -0.17344 -0.14514 " pathEditMode="relative" ptsTypes="AA">
                                      <p:cBhvr>
                                        <p:cTn id="8" dur="1000" spd="-100000" fill="hold"/>
                                        <p:tgtEl>
                                          <p:spTgt spid="6"/>
                                        </p:tgtEl>
                                        <p:attrNameLst>
                                          <p:attrName>ppt_x</p:attrName>
                                          <p:attrName>ppt_y</p:attrName>
                                        </p:attrNameLst>
                                      </p:cBhvr>
                                    </p:animMotion>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3"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12126" y="6307138"/>
            <a:ext cx="2512874"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7724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95439" y="1276349"/>
            <a:ext cx="9397240" cy="39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tIns="288000" rIns="288000" bIns="28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5400" b="1" dirty="0" smtClean="0">
              <a:solidFill>
                <a:srgbClr val="D6000D"/>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5400" b="1" dirty="0" smtClean="0">
                <a:solidFill>
                  <a:srgbClr val="D6000D"/>
                </a:solidFill>
                <a:latin typeface="Arial" panose="020B0604020202020204" pitchFamily="34" charset="0"/>
                <a:cs typeface="Arial" panose="020B0604020202020204" pitchFamily="34" charset="0"/>
              </a:rPr>
              <a:t>Food Science at Queen’s – Ranked No 1 in the UK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5400" b="1" dirty="0" smtClean="0">
                <a:solidFill>
                  <a:srgbClr val="D6000D"/>
                </a:solidFill>
                <a:latin typeface="Arial" panose="020B0604020202020204" pitchFamily="34" charset="0"/>
                <a:cs typeface="Arial" panose="020B0604020202020204" pitchFamily="34" charset="0"/>
              </a:rPr>
              <a:t>(REF 2014)</a:t>
            </a:r>
            <a:endParaRPr kumimoji="0" lang="en-US" altLang="en-US" sz="5400" b="1" i="0" u="none" strike="noStrike" kern="1200" cap="none" spc="0" normalizeH="0" baseline="0" noProof="0" dirty="0" smtClean="0">
              <a:ln>
                <a:noFill/>
              </a:ln>
              <a:solidFill>
                <a:srgbClr val="D6000D"/>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7184" y="4932481"/>
            <a:ext cx="793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8564" y="1594402"/>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2827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70833E-6 -7.40741E-7 L 0.10404 0.18843 " pathEditMode="relative" rAng="0" ptsTypes="AA">
                                      <p:cBhvr>
                                        <p:cTn id="6" dur="1000" spd="-100000" fill="hold"/>
                                        <p:tgtEl>
                                          <p:spTgt spid="11"/>
                                        </p:tgtEl>
                                        <p:attrNameLst>
                                          <p:attrName>ppt_x</p:attrName>
                                          <p:attrName>ppt_y</p:attrName>
                                        </p:attrNameLst>
                                      </p:cBhvr>
                                      <p:rCtr x="5247" y="9421"/>
                                    </p:animMotion>
                                  </p:childTnLst>
                                </p:cTn>
                              </p:par>
                              <p:par>
                                <p:cTn id="7" presetID="0" presetClass="path" presetSubtype="0" accel="50000" decel="50000" fill="hold" nodeType="withEffect">
                                  <p:stCondLst>
                                    <p:cond delay="0"/>
                                  </p:stCondLst>
                                  <p:childTnLst>
                                    <p:animMotion origin="layout" path="M 0.00052 0.00069 L -0.17344 -0.14514 " pathEditMode="relative" ptsTypes="AA">
                                      <p:cBhvr>
                                        <p:cTn id="8" dur="1000" spd="-100000" fill="hold"/>
                                        <p:tgtEl>
                                          <p:spTgt spid="6"/>
                                        </p:tgtEl>
                                        <p:attrNameLst>
                                          <p:attrName>ppt_x</p:attrName>
                                          <p:attrName>ppt_y</p:attrName>
                                        </p:attrNameLst>
                                      </p:cBhvr>
                                    </p:animMotion>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23078" y="368300"/>
            <a:ext cx="2680269"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48798" y="368300"/>
            <a:ext cx="69664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Global Research Impact</a:t>
            </a:r>
            <a:endParaRPr kumimoji="0" lang="en-US" altLang="en-US" sz="40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448" y="1339867"/>
            <a:ext cx="9352155" cy="5355894"/>
          </a:xfrm>
          <a:prstGeom prst="rect">
            <a:avLst/>
          </a:prstGeom>
        </p:spPr>
      </p:pic>
    </p:spTree>
    <p:extLst>
      <p:ext uri="{BB962C8B-B14F-4D97-AF65-F5344CB8AC3E}">
        <p14:creationId xmlns:p14="http://schemas.microsoft.com/office/powerpoint/2010/main" val="5901837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23078" y="368300"/>
            <a:ext cx="2680269"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48798" y="368300"/>
            <a:ext cx="69664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Global Research Impact</a:t>
            </a:r>
            <a:endParaRPr kumimoji="0" lang="en-US" altLang="en-US" sz="40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12" y="1695796"/>
            <a:ext cx="11040144" cy="4720699"/>
          </a:xfrm>
          <a:prstGeom prst="rect">
            <a:avLst/>
          </a:prstGeom>
        </p:spPr>
      </p:pic>
    </p:spTree>
    <p:extLst>
      <p:ext uri="{BB962C8B-B14F-4D97-AF65-F5344CB8AC3E}">
        <p14:creationId xmlns:p14="http://schemas.microsoft.com/office/powerpoint/2010/main" val="39344337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58691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1" name="Rectangle 20"/>
          <p:cNvSpPr/>
          <p:nvPr/>
        </p:nvSpPr>
        <p:spPr>
          <a:xfrm>
            <a:off x="1" y="4795887"/>
            <a:ext cx="12192000" cy="1286741"/>
          </a:xfrm>
          <a:prstGeom prst="rect">
            <a:avLst/>
          </a:prstGeom>
          <a:solidFill>
            <a:srgbClr val="E3061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4221465" y="4882299"/>
            <a:ext cx="3587521"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GLOBAL FOOD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INTEGRITY</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405855" y="4882299"/>
            <a:ext cx="3108544"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FARMS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THE FUTURE</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7906628" y="4882299"/>
            <a:ext cx="4317919"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600" b="1" dirty="0" smtClean="0">
                <a:solidFill>
                  <a:prstClr val="white"/>
                </a:solidFill>
                <a:latin typeface="Arial" panose="020B0604020202020204" pitchFamily="34" charset="0"/>
                <a:cs typeface="Arial" panose="020B0604020202020204" pitchFamily="34" charset="0"/>
              </a:rPr>
              <a:t>FOOD, </a:t>
            </a:r>
            <a:r>
              <a:rPr kumimoji="0" lang="en-GB" sz="3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NUTRITION &amp; HEALTH</a:t>
            </a:r>
            <a:endPar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8570422" y="301625"/>
            <a:ext cx="3621578" cy="785763"/>
          </a:xfrm>
          <a:prstGeom prst="rect">
            <a:avLst/>
          </a:prstGeom>
          <a:solidFill>
            <a:srgbClr val="E3061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47786" y="313379"/>
            <a:ext cx="3379119" cy="74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1" y="301625"/>
            <a:ext cx="6305551" cy="785763"/>
          </a:xfrm>
          <a:prstGeom prst="rect">
            <a:avLst/>
          </a:prstGeom>
          <a:solidFill>
            <a:srgbClr val="E3061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44230" y="406400"/>
            <a:ext cx="612797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THREE GRAND </a:t>
            </a:r>
            <a:r>
              <a:rPr kumimoji="0" lang="en-GB" sz="3200" b="1" i="0" u="none" strike="noStrike" kern="1200" cap="all"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CHALLENGES</a:t>
            </a:r>
            <a:endPar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760176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06120714"/>
              </p:ext>
            </p:extLst>
          </p:nvPr>
        </p:nvGraphicFramePr>
        <p:xfrm>
          <a:off x="-232228" y="-217714"/>
          <a:ext cx="12424228" cy="707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003463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56D7D2-6F84-3343-9791-F07BA7CFA54B}"/>
              </a:ext>
            </a:extLst>
          </p:cNvPr>
          <p:cNvSpPr txBox="1"/>
          <p:nvPr/>
        </p:nvSpPr>
        <p:spPr>
          <a:xfrm>
            <a:off x="6680474" y="377733"/>
            <a:ext cx="5270090" cy="255454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New Biological Sciences Building</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Opened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2019</a:t>
            </a:r>
            <a:endParaRPr kumimoji="0" lang="en-GB"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008" y="6024950"/>
            <a:ext cx="4031672" cy="638372"/>
          </a:xfrm>
          <a:prstGeom prst="rect">
            <a:avLst/>
          </a:prstGeom>
        </p:spPr>
      </p:pic>
    </p:spTree>
    <p:extLst>
      <p:ext uri="{BB962C8B-B14F-4D97-AF65-F5344CB8AC3E}">
        <p14:creationId xmlns:p14="http://schemas.microsoft.com/office/powerpoint/2010/main" val="2861480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123078" y="368300"/>
            <a:ext cx="2680269"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48798" y="368300"/>
            <a:ext cx="69664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Keep up to date </a:t>
            </a:r>
            <a:r>
              <a:rPr lang="en-US" altLang="en-US" sz="4000" b="1" dirty="0" smtClean="0">
                <a:solidFill>
                  <a:srgbClr val="E30613"/>
                </a:solidFill>
                <a:latin typeface="Arial" panose="020B0604020202020204" pitchFamily="34" charset="0"/>
                <a:cs typeface="Arial" panose="020B0604020202020204" pitchFamily="34" charset="0"/>
              </a:rPr>
              <a:t>with IGFS</a:t>
            </a:r>
            <a:endParaRPr kumimoji="0" lang="en-US" altLang="en-US" sz="40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84049265"/>
              </p:ext>
            </p:extLst>
          </p:nvPr>
        </p:nvGraphicFramePr>
        <p:xfrm>
          <a:off x="348798" y="1917406"/>
          <a:ext cx="1007097" cy="988447"/>
        </p:xfrm>
        <a:graphic>
          <a:graphicData uri="http://schemas.openxmlformats.org/presentationml/2006/ole">
            <mc:AlternateContent xmlns:mc="http://schemas.openxmlformats.org/markup-compatibility/2006">
              <mc:Choice xmlns:v="urn:schemas-microsoft-com:vml" Requires="v">
                <p:oleObj spid="_x0000_s1058" r:id="rId4" imgW="2742840" imgH="2691720" progId="">
                  <p:embed/>
                </p:oleObj>
              </mc:Choice>
              <mc:Fallback>
                <p:oleObj r:id="rId4" imgW="2742840" imgH="2691720" progId="">
                  <p:embed/>
                  <p:pic>
                    <p:nvPicPr>
                      <p:cNvPr id="0" name=""/>
                      <p:cNvPicPr/>
                      <p:nvPr/>
                    </p:nvPicPr>
                    <p:blipFill>
                      <a:blip r:embed="rId5"/>
                      <a:stretch>
                        <a:fillRect/>
                      </a:stretch>
                    </p:blipFill>
                    <p:spPr>
                      <a:xfrm>
                        <a:off x="348798" y="1917406"/>
                        <a:ext cx="1007097" cy="988447"/>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8409448"/>
              </p:ext>
            </p:extLst>
          </p:nvPr>
        </p:nvGraphicFramePr>
        <p:xfrm>
          <a:off x="347895" y="3030439"/>
          <a:ext cx="1008000" cy="984338"/>
        </p:xfrm>
        <a:graphic>
          <a:graphicData uri="http://schemas.openxmlformats.org/presentationml/2006/ole">
            <mc:AlternateContent xmlns:mc="http://schemas.openxmlformats.org/markup-compatibility/2006">
              <mc:Choice xmlns:v="urn:schemas-microsoft-com:vml" Requires="v">
                <p:oleObj spid="_x0000_s1059" r:id="rId6" imgW="2704680" imgH="2640960" progId="">
                  <p:embed/>
                </p:oleObj>
              </mc:Choice>
              <mc:Fallback>
                <p:oleObj r:id="rId6" imgW="2704680" imgH="2640960" progId="">
                  <p:embed/>
                  <p:pic>
                    <p:nvPicPr>
                      <p:cNvPr id="0" name=""/>
                      <p:cNvPicPr/>
                      <p:nvPr/>
                    </p:nvPicPr>
                    <p:blipFill>
                      <a:blip r:embed="rId7"/>
                      <a:stretch>
                        <a:fillRect/>
                      </a:stretch>
                    </p:blipFill>
                    <p:spPr>
                      <a:xfrm>
                        <a:off x="347895" y="3030439"/>
                        <a:ext cx="1008000" cy="98433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5959805"/>
              </p:ext>
            </p:extLst>
          </p:nvPr>
        </p:nvGraphicFramePr>
        <p:xfrm>
          <a:off x="347889" y="5247152"/>
          <a:ext cx="1008000" cy="984338"/>
        </p:xfrm>
        <a:graphic>
          <a:graphicData uri="http://schemas.openxmlformats.org/presentationml/2006/ole">
            <mc:AlternateContent xmlns:mc="http://schemas.openxmlformats.org/markup-compatibility/2006">
              <mc:Choice xmlns:v="urn:schemas-microsoft-com:vml" Requires="v">
                <p:oleObj spid="_x0000_s1060" r:id="rId8" imgW="2704680" imgH="2640960" progId="">
                  <p:embed/>
                </p:oleObj>
              </mc:Choice>
              <mc:Fallback>
                <p:oleObj r:id="rId8" imgW="2704680" imgH="2640960" progId="">
                  <p:embed/>
                  <p:pic>
                    <p:nvPicPr>
                      <p:cNvPr id="0" name=""/>
                      <p:cNvPicPr/>
                      <p:nvPr/>
                    </p:nvPicPr>
                    <p:blipFill>
                      <a:blip r:embed="rId9"/>
                      <a:stretch>
                        <a:fillRect/>
                      </a:stretch>
                    </p:blipFill>
                    <p:spPr>
                      <a:xfrm>
                        <a:off x="347889" y="5247152"/>
                        <a:ext cx="1008000" cy="9843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5982398"/>
              </p:ext>
            </p:extLst>
          </p:nvPr>
        </p:nvGraphicFramePr>
        <p:xfrm>
          <a:off x="347889" y="4139362"/>
          <a:ext cx="1008000" cy="984338"/>
        </p:xfrm>
        <a:graphic>
          <a:graphicData uri="http://schemas.openxmlformats.org/presentationml/2006/ole">
            <mc:AlternateContent xmlns:mc="http://schemas.openxmlformats.org/markup-compatibility/2006">
              <mc:Choice xmlns:v="urn:schemas-microsoft-com:vml" Requires="v">
                <p:oleObj spid="_x0000_s1061" r:id="rId10" imgW="2704680" imgH="2640960" progId="">
                  <p:embed/>
                </p:oleObj>
              </mc:Choice>
              <mc:Fallback>
                <p:oleObj r:id="rId10" imgW="2704680" imgH="2640960" progId="">
                  <p:embed/>
                  <p:pic>
                    <p:nvPicPr>
                      <p:cNvPr id="0" name=""/>
                      <p:cNvPicPr/>
                      <p:nvPr/>
                    </p:nvPicPr>
                    <p:blipFill>
                      <a:blip r:embed="rId11"/>
                      <a:stretch>
                        <a:fillRect/>
                      </a:stretch>
                    </p:blipFill>
                    <p:spPr>
                      <a:xfrm>
                        <a:off x="347889" y="4139362"/>
                        <a:ext cx="1008000" cy="984338"/>
                      </a:xfrm>
                      <a:prstGeom prst="rect">
                        <a:avLst/>
                      </a:prstGeom>
                    </p:spPr>
                  </p:pic>
                </p:oleObj>
              </mc:Fallback>
            </mc:AlternateContent>
          </a:graphicData>
        </a:graphic>
      </p:graphicFrame>
      <p:sp>
        <p:nvSpPr>
          <p:cNvPr id="9" name="TextBox 8"/>
          <p:cNvSpPr txBox="1">
            <a:spLocks noChangeArrowheads="1"/>
          </p:cNvSpPr>
          <p:nvPr/>
        </p:nvSpPr>
        <p:spPr bwMode="auto">
          <a:xfrm>
            <a:off x="1355895" y="2119241"/>
            <a:ext cx="6966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@QUBIGFS</a:t>
            </a:r>
            <a:endParaRPr kumimoji="0" lang="en-US" altLang="en-US" sz="32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sp>
        <p:nvSpPr>
          <p:cNvPr id="10" name="TextBox 9"/>
          <p:cNvSpPr txBox="1">
            <a:spLocks noChangeArrowheads="1"/>
          </p:cNvSpPr>
          <p:nvPr/>
        </p:nvSpPr>
        <p:spPr bwMode="auto">
          <a:xfrm>
            <a:off x="1355892" y="3230220"/>
            <a:ext cx="6966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smtClean="0">
                <a:solidFill>
                  <a:srgbClr val="E30613"/>
                </a:solidFill>
                <a:latin typeface="Arial" panose="020B0604020202020204" pitchFamily="34" charset="0"/>
                <a:cs typeface="Arial" panose="020B0604020202020204" pitchFamily="34" charset="0"/>
              </a:rPr>
              <a:t>@QUBIGFS</a:t>
            </a:r>
            <a:endParaRPr kumimoji="0" lang="en-US" altLang="en-US" sz="32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sp>
        <p:nvSpPr>
          <p:cNvPr id="11" name="TextBox 10"/>
          <p:cNvSpPr txBox="1">
            <a:spLocks noChangeArrowheads="1"/>
          </p:cNvSpPr>
          <p:nvPr/>
        </p:nvSpPr>
        <p:spPr bwMode="auto">
          <a:xfrm>
            <a:off x="1355889" y="5446934"/>
            <a:ext cx="6966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fontAlgn="base">
              <a:lnSpc>
                <a:spcPct val="100000"/>
              </a:lnSpc>
              <a:spcBef>
                <a:spcPct val="0"/>
              </a:spcBef>
              <a:spcAft>
                <a:spcPct val="0"/>
              </a:spcAft>
              <a:buNone/>
              <a:defRPr/>
            </a:pPr>
            <a:r>
              <a:rPr lang="en-US" altLang="en-US" sz="3200" b="1" dirty="0">
                <a:solidFill>
                  <a:srgbClr val="E30613"/>
                </a:solidFill>
                <a:latin typeface="Arial" panose="020B0604020202020204" pitchFamily="34" charset="0"/>
                <a:cs typeface="Arial" panose="020B0604020202020204" pitchFamily="34" charset="0"/>
              </a:rPr>
              <a:t>Institute for Global Food Security</a:t>
            </a:r>
          </a:p>
        </p:txBody>
      </p:sp>
      <p:sp>
        <p:nvSpPr>
          <p:cNvPr id="12" name="TextBox 11"/>
          <p:cNvSpPr txBox="1">
            <a:spLocks noChangeArrowheads="1"/>
          </p:cNvSpPr>
          <p:nvPr/>
        </p:nvSpPr>
        <p:spPr bwMode="auto">
          <a:xfrm>
            <a:off x="1355889" y="4344653"/>
            <a:ext cx="6966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IGFS Official</a:t>
            </a:r>
            <a:endParaRPr kumimoji="0" lang="en-US" altLang="en-US" sz="32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945153">
            <a:off x="5336239" y="1796578"/>
            <a:ext cx="1939036" cy="2741693"/>
          </a:xfrm>
          <a:prstGeom prst="rect">
            <a:avLst/>
          </a:prstGeom>
          <a:ln>
            <a:solidFill>
              <a:schemeClr val="tx1"/>
            </a:solidFill>
          </a:ln>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94819">
            <a:off x="6864749" y="1533936"/>
            <a:ext cx="1940400" cy="2743832"/>
          </a:xfrm>
          <a:prstGeom prst="rect">
            <a:avLst/>
          </a:prstGeom>
          <a:ln>
            <a:solidFill>
              <a:schemeClr val="tx1"/>
            </a:solidFill>
          </a:ln>
        </p:spPr>
      </p:pic>
      <p:sp>
        <p:nvSpPr>
          <p:cNvPr id="15" name="TextBox 14"/>
          <p:cNvSpPr txBox="1">
            <a:spLocks noChangeArrowheads="1"/>
          </p:cNvSpPr>
          <p:nvPr/>
        </p:nvSpPr>
        <p:spPr bwMode="auto">
          <a:xfrm>
            <a:off x="8971496" y="2344105"/>
            <a:ext cx="283185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E30613"/>
                </a:solidFill>
                <a:effectLst/>
                <a:uLnTx/>
                <a:uFillTx/>
                <a:latin typeface="Arial" panose="020B0604020202020204" pitchFamily="34" charset="0"/>
                <a:ea typeface="+mn-ea"/>
                <a:cs typeface="Arial" panose="020B0604020202020204" pitchFamily="34" charset="0"/>
              </a:rPr>
              <a:t>IGFS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smtClean="0">
                <a:solidFill>
                  <a:srgbClr val="E30613"/>
                </a:solidFill>
                <a:latin typeface="Arial" panose="020B0604020202020204" pitchFamily="34" charset="0"/>
                <a:cs typeface="Arial" panose="020B0604020202020204" pitchFamily="34" charset="0"/>
              </a:rPr>
              <a:t>Newsletter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E306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smtClean="0">
                <a:solidFill>
                  <a:srgbClr val="E30613"/>
                </a:solidFill>
                <a:latin typeface="Arial" panose="020B0604020202020204" pitchFamily="34" charset="0"/>
                <a:cs typeface="Arial" panose="020B0604020202020204" pitchFamily="34" charset="0"/>
              </a:rPr>
              <a:t>igfs@qub.ac.uk</a:t>
            </a:r>
            <a:endParaRPr kumimoji="0" lang="en-US" altLang="en-US" sz="2400" b="1" i="0" u="none" strike="noStrike" kern="1200" cap="none" spc="0" normalizeH="0" baseline="0" noProof="0" dirty="0">
              <a:ln>
                <a:noFill/>
              </a:ln>
              <a:solidFill>
                <a:srgbClr val="E3061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2303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2087"/>
            <a:ext cx="15843250" cy="877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706993" y="0"/>
            <a:ext cx="4412974" cy="2308324"/>
          </a:xfrm>
          <a:prstGeom prst="rect">
            <a:avLst/>
          </a:prstGeom>
          <a:noFill/>
        </p:spPr>
        <p:txBody>
          <a:bodyPr wrap="square" rtlCol="0">
            <a:spAutoFit/>
          </a:bodyPr>
          <a:lstStyle/>
          <a:p>
            <a:r>
              <a:rPr lang="en-GB" sz="4800" dirty="0" smtClean="0">
                <a:solidFill>
                  <a:srgbClr val="C00000"/>
                </a:solidFill>
                <a:latin typeface="Arial" panose="020B0604020202020204" pitchFamily="34" charset="0"/>
                <a:cs typeface="Arial" panose="020B0604020202020204" pitchFamily="34" charset="0"/>
              </a:rPr>
              <a:t>Queen’s</a:t>
            </a:r>
          </a:p>
          <a:p>
            <a:r>
              <a:rPr lang="en-GB" sz="4800" dirty="0" smtClean="0">
                <a:solidFill>
                  <a:srgbClr val="C00000"/>
                </a:solidFill>
                <a:latin typeface="Arial" panose="020B0604020202020204" pitchFamily="34" charset="0"/>
                <a:cs typeface="Arial" panose="020B0604020202020204" pitchFamily="34" charset="0"/>
              </a:rPr>
              <a:t>overseas partnerships</a:t>
            </a:r>
            <a:endParaRPr lang="en-GB" sz="4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80518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a:spLocks noChangeArrowheads="1"/>
          </p:cNvSpPr>
          <p:nvPr/>
        </p:nvSpPr>
        <p:spPr bwMode="auto">
          <a:xfrm>
            <a:off x="5080552" y="3121162"/>
            <a:ext cx="25328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fontAlgn="base">
              <a:lnSpc>
                <a:spcPct val="100000"/>
              </a:lnSpc>
              <a:spcBef>
                <a:spcPct val="0"/>
              </a:spcBef>
              <a:spcAft>
                <a:spcPct val="0"/>
              </a:spcAft>
              <a:buNone/>
              <a:defRPr/>
            </a:pPr>
            <a:r>
              <a:rPr lang="en-GB" dirty="0" smtClean="0"/>
              <a:t>IGFS has MOUs </a:t>
            </a:r>
            <a:r>
              <a:rPr lang="en-GB" dirty="0"/>
              <a:t>with </a:t>
            </a:r>
            <a:r>
              <a:rPr lang="en-GB" dirty="0" smtClean="0"/>
              <a:t>universities in Ghana, Canada, </a:t>
            </a:r>
            <a:r>
              <a:rPr lang="en-GB" dirty="0" err="1" smtClean="0"/>
              <a:t>Eduador</a:t>
            </a:r>
            <a:r>
              <a:rPr lang="en-GB" dirty="0" smtClean="0"/>
              <a:t> and </a:t>
            </a:r>
            <a:r>
              <a:rPr lang="en-GB" dirty="0" err="1" smtClean="0"/>
              <a:t>Indonseia</a:t>
            </a:r>
            <a:r>
              <a:rPr lang="en-GB" dirty="0" smtClean="0"/>
              <a:t> </a:t>
            </a:r>
            <a:endParaRPr kumimoji="0" lang="en-US" altLang="en-US" sz="1800" b="1" i="0" u="none" strike="noStrike" kern="1200" cap="none" spc="0" normalizeH="0" baseline="0" noProof="0" dirty="0" smtClean="0">
              <a:ln>
                <a:noFill/>
              </a:ln>
              <a:solidFill>
                <a:prstClr val="black">
                  <a:lumMod val="75000"/>
                  <a:lumOff val="25000"/>
                </a:prstClr>
              </a:solidFill>
              <a:effectLst/>
              <a:uLnTx/>
              <a:uFillTx/>
              <a:latin typeface="Arial" charset="0"/>
              <a:ea typeface="Arial" charset="0"/>
              <a:cs typeface="Arial" charset="0"/>
            </a:endParaRPr>
          </a:p>
        </p:txBody>
      </p:sp>
      <p:sp>
        <p:nvSpPr>
          <p:cNvPr id="11" name="TextBox 10"/>
          <p:cNvSpPr txBox="1">
            <a:spLocks noChangeArrowheads="1"/>
          </p:cNvSpPr>
          <p:nvPr/>
        </p:nvSpPr>
        <p:spPr bwMode="auto">
          <a:xfrm>
            <a:off x="8633826" y="3121162"/>
            <a:ext cx="297507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None/>
            </a:pPr>
            <a:r>
              <a:rPr lang="en-GB" dirty="0" smtClean="0"/>
              <a:t>IGFS is about to sign a MOU with Guangzhou Medical University, China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smtClean="0">
              <a:ln>
                <a:noFill/>
              </a:ln>
              <a:solidFill>
                <a:srgbClr val="40404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smtClean="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12" name="TextBox 11"/>
          <p:cNvSpPr txBox="1">
            <a:spLocks noChangeArrowheads="1"/>
          </p:cNvSpPr>
          <p:nvPr/>
        </p:nvSpPr>
        <p:spPr bwMode="auto">
          <a:xfrm>
            <a:off x="564147" y="3121162"/>
            <a:ext cx="339835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i="0" u="none" strike="noStrike" kern="1200" cap="none" spc="0" normalizeH="0" baseline="0" noProof="0" dirty="0" smtClean="0">
                <a:ln>
                  <a:noFill/>
                </a:ln>
                <a:solidFill>
                  <a:prstClr val="black">
                    <a:lumMod val="75000"/>
                    <a:lumOff val="25000"/>
                  </a:prstClr>
                </a:solidFill>
                <a:effectLst/>
                <a:uLnTx/>
                <a:uFillTx/>
                <a:latin typeface="+mn-lt"/>
                <a:ea typeface="Arial" charset="0"/>
                <a:cs typeface="Arial" charset="0"/>
              </a:rPr>
              <a:t>Queen’s has MOUs</a:t>
            </a:r>
            <a:r>
              <a:rPr kumimoji="0" lang="en-US" altLang="en-US" i="0" u="none" strike="noStrike" kern="1200" cap="none" spc="0" normalizeH="0" noProof="0" dirty="0" smtClean="0">
                <a:ln>
                  <a:noFill/>
                </a:ln>
                <a:solidFill>
                  <a:prstClr val="black">
                    <a:lumMod val="75000"/>
                    <a:lumOff val="25000"/>
                  </a:prstClr>
                </a:solidFill>
                <a:effectLst/>
                <a:uLnTx/>
                <a:uFillTx/>
                <a:latin typeface="+mn-lt"/>
                <a:ea typeface="Arial" charset="0"/>
                <a:cs typeface="Arial" charset="0"/>
              </a:rPr>
              <a:t> with universities in  Brazil, South Africa, Palestine, Canada, China, Jordan, Kenya, Malaysia, USA, Vietnam, Dubai, India, Indonesia, Italy, Korea </a:t>
            </a:r>
            <a:endParaRPr kumimoji="0" lang="en-US" altLang="en-US" i="0" u="none" strike="noStrike" kern="1200" cap="none" spc="0" normalizeH="0" baseline="0" noProof="0" dirty="0" smtClean="0">
              <a:ln>
                <a:noFill/>
              </a:ln>
              <a:solidFill>
                <a:prstClr val="black">
                  <a:lumMod val="75000"/>
                  <a:lumOff val="25000"/>
                </a:prstClr>
              </a:solidFill>
              <a:effectLst/>
              <a:uLnTx/>
              <a:uFillTx/>
              <a:latin typeface="+mn-lt"/>
              <a:ea typeface="Arial" charset="0"/>
              <a:cs typeface="Arial" charset="0"/>
            </a:endParaRPr>
          </a:p>
        </p:txBody>
      </p:sp>
      <p:grpSp>
        <p:nvGrpSpPr>
          <p:cNvPr id="4" name="Group 3"/>
          <p:cNvGrpSpPr>
            <a:grpSpLocks/>
          </p:cNvGrpSpPr>
          <p:nvPr/>
        </p:nvGrpSpPr>
        <p:grpSpPr bwMode="auto">
          <a:xfrm>
            <a:off x="5272639" y="672893"/>
            <a:ext cx="2052638" cy="2051050"/>
            <a:chOff x="5032375" y="1521194"/>
            <a:chExt cx="2052638" cy="2051050"/>
          </a:xfrm>
        </p:grpSpPr>
        <p:sp>
          <p:nvSpPr>
            <p:cNvPr id="9" name="Oval 8"/>
            <p:cNvSpPr/>
            <p:nvPr/>
          </p:nvSpPr>
          <p:spPr>
            <a:xfrm>
              <a:off x="5032375" y="1521194"/>
              <a:ext cx="2052638" cy="2051050"/>
            </a:xfrm>
            <a:prstGeom prst="ellipse">
              <a:avLst/>
            </a:prstGeom>
            <a:solidFill>
              <a:srgbClr val="F18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447"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4820" y="2022844"/>
              <a:ext cx="10461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a:grpSpLocks/>
          </p:cNvGrpSpPr>
          <p:nvPr/>
        </p:nvGrpSpPr>
        <p:grpSpPr bwMode="auto">
          <a:xfrm>
            <a:off x="9014826" y="672893"/>
            <a:ext cx="2052638" cy="2051050"/>
            <a:chOff x="5032375" y="1521194"/>
            <a:chExt cx="2052638" cy="2051050"/>
          </a:xfrm>
        </p:grpSpPr>
        <p:sp>
          <p:nvSpPr>
            <p:cNvPr id="17" name="Oval 16"/>
            <p:cNvSpPr/>
            <p:nvPr/>
          </p:nvSpPr>
          <p:spPr>
            <a:xfrm>
              <a:off x="5032375" y="1521194"/>
              <a:ext cx="2052638" cy="2051050"/>
            </a:xfrm>
            <a:prstGeom prst="ellipse">
              <a:avLst/>
            </a:prstGeom>
            <a:solidFill>
              <a:srgbClr val="F18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4820" y="2022844"/>
              <a:ext cx="10461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p:cNvGrpSpPr>
          <p:nvPr/>
        </p:nvGrpSpPr>
        <p:grpSpPr bwMode="auto">
          <a:xfrm>
            <a:off x="1140221" y="673687"/>
            <a:ext cx="2052638" cy="2051050"/>
            <a:chOff x="5032375" y="1521194"/>
            <a:chExt cx="2052638" cy="2051050"/>
          </a:xfrm>
        </p:grpSpPr>
        <p:sp>
          <p:nvSpPr>
            <p:cNvPr id="21" name="Oval 20"/>
            <p:cNvSpPr/>
            <p:nvPr/>
          </p:nvSpPr>
          <p:spPr>
            <a:xfrm>
              <a:off x="5032375" y="1521194"/>
              <a:ext cx="2052638" cy="2051050"/>
            </a:xfrm>
            <a:prstGeom prst="ellipse">
              <a:avLst/>
            </a:prstGeom>
            <a:solidFill>
              <a:srgbClr val="F189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4820" y="2022844"/>
              <a:ext cx="10461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617918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6851904" cy="1402269"/>
          </a:xfrm>
        </p:spPr>
        <p:txBody>
          <a:bodyPr/>
          <a:lstStyle/>
          <a:p>
            <a:r>
              <a:rPr lang="en-US" dirty="0" smtClean="0"/>
              <a:t>1. China</a:t>
            </a:r>
            <a:endParaRPr lang="en-US" dirty="0"/>
          </a:p>
        </p:txBody>
      </p:sp>
      <p:sp>
        <p:nvSpPr>
          <p:cNvPr id="3" name="Text Placeholder 2"/>
          <p:cNvSpPr>
            <a:spLocks noGrp="1"/>
          </p:cNvSpPr>
          <p:nvPr>
            <p:ph type="body" sz="quarter" idx="13"/>
          </p:nvPr>
        </p:nvSpPr>
        <p:spPr>
          <a:xfrm>
            <a:off x="0" y="1392975"/>
            <a:ext cx="11807687" cy="4868678"/>
          </a:xfrm>
        </p:spPr>
        <p:txBody>
          <a:bodyPr/>
          <a:lstStyle/>
          <a:p>
            <a:pPr>
              <a:buClr>
                <a:srgbClr val="FF0000"/>
              </a:buClr>
            </a:pPr>
            <a:r>
              <a:rPr lang="en-GB" sz="2400" dirty="0" smtClean="0"/>
              <a:t>Joint </a:t>
            </a:r>
            <a:r>
              <a:rPr lang="en-GB" sz="2400" dirty="0"/>
              <a:t>College </a:t>
            </a:r>
            <a:r>
              <a:rPr lang="en-GB" sz="2400" dirty="0" smtClean="0"/>
              <a:t>with </a:t>
            </a:r>
            <a:r>
              <a:rPr lang="en-GB" sz="2400" dirty="0"/>
              <a:t>China Medical University (CMU</a:t>
            </a:r>
            <a:r>
              <a:rPr lang="en-GB" sz="2400" dirty="0" smtClean="0"/>
              <a:t>), Shenyang, established in 2014</a:t>
            </a:r>
            <a:endParaRPr lang="en-GB" sz="2400" dirty="0"/>
          </a:p>
          <a:p>
            <a:pPr>
              <a:buClr>
                <a:srgbClr val="FF0000"/>
              </a:buClr>
            </a:pPr>
            <a:r>
              <a:rPr lang="en-GB" sz="2400" dirty="0"/>
              <a:t>Queen’s and Southeast University lead the UK-China University Consortium on Engineering Education and Research – the first of its kind to bring together 15 </a:t>
            </a:r>
            <a:r>
              <a:rPr lang="en-GB" sz="2400" dirty="0" smtClean="0"/>
              <a:t>universities</a:t>
            </a:r>
            <a:r>
              <a:rPr lang="en-GB" sz="2400" dirty="0"/>
              <a:t>, six in the UK and nine in China</a:t>
            </a:r>
          </a:p>
          <a:p>
            <a:pPr>
              <a:buClr>
                <a:srgbClr val="FF0000"/>
              </a:buClr>
            </a:pPr>
            <a:r>
              <a:rPr lang="en-GB" sz="2400" dirty="0" smtClean="0"/>
              <a:t>20 </a:t>
            </a:r>
            <a:r>
              <a:rPr lang="en-GB" sz="2400" dirty="0"/>
              <a:t>years of partnership with Shenzhen University – over 700 students have graduated from Queen’s University Belfast through its Shenzhen Joint Foundation </a:t>
            </a:r>
            <a:r>
              <a:rPr lang="en-GB" sz="2400" dirty="0" smtClean="0"/>
              <a:t>Programme</a:t>
            </a:r>
            <a:endParaRPr lang="en-GB" sz="2400" dirty="0"/>
          </a:p>
          <a:p>
            <a:pPr>
              <a:buClr>
                <a:srgbClr val="FF0000"/>
              </a:buClr>
            </a:pPr>
            <a:r>
              <a:rPr lang="en-GB" sz="2400" b="1" dirty="0">
                <a:solidFill>
                  <a:srgbClr val="C00000"/>
                </a:solidFill>
              </a:rPr>
              <a:t>Leading one of the largest food-safety projects across Europe and China, EU-China-Safe to tackle food </a:t>
            </a:r>
            <a:r>
              <a:rPr lang="en-GB" sz="2400" b="1" dirty="0" smtClean="0">
                <a:solidFill>
                  <a:srgbClr val="C00000"/>
                </a:solidFill>
              </a:rPr>
              <a:t>fraud</a:t>
            </a:r>
            <a:endParaRPr lang="en-GB" sz="2400" b="1" dirty="0">
              <a:solidFill>
                <a:srgbClr val="C00000"/>
              </a:solidFill>
            </a:endParaRPr>
          </a:p>
          <a:p>
            <a:pPr>
              <a:buClr>
                <a:srgbClr val="FF0000"/>
              </a:buClr>
            </a:pPr>
            <a:r>
              <a:rPr lang="en-GB" sz="2400" dirty="0"/>
              <a:t>Queen’s and Beijing Institute of Technology delivered the first Future Engineers’ Leadership and Innovation Academy to 26 PhD students </a:t>
            </a:r>
          </a:p>
        </p:txBody>
      </p:sp>
    </p:spTree>
    <p:extLst>
      <p:ext uri="{BB962C8B-B14F-4D97-AF65-F5344CB8AC3E}">
        <p14:creationId xmlns:p14="http://schemas.microsoft.com/office/powerpoint/2010/main" val="779102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7800230" cy="1402269"/>
          </a:xfrm>
        </p:spPr>
        <p:txBody>
          <a:bodyPr/>
          <a:lstStyle/>
          <a:p>
            <a:r>
              <a:rPr lang="en-US" dirty="0"/>
              <a:t>2</a:t>
            </a:r>
            <a:r>
              <a:rPr lang="en-US" dirty="0" smtClean="0"/>
              <a:t>. South East Asia</a:t>
            </a:r>
            <a:endParaRPr lang="en-US" dirty="0"/>
          </a:p>
        </p:txBody>
      </p:sp>
      <p:sp>
        <p:nvSpPr>
          <p:cNvPr id="3" name="Text Placeholder 2"/>
          <p:cNvSpPr>
            <a:spLocks noGrp="1"/>
          </p:cNvSpPr>
          <p:nvPr>
            <p:ph type="body" sz="quarter" idx="13"/>
          </p:nvPr>
        </p:nvSpPr>
        <p:spPr>
          <a:xfrm>
            <a:off x="0" y="1182623"/>
            <a:ext cx="11901777" cy="5317568"/>
          </a:xfrm>
        </p:spPr>
        <p:txBody>
          <a:bodyPr/>
          <a:lstStyle/>
          <a:p>
            <a:pPr>
              <a:buClr>
                <a:srgbClr val="FF0000"/>
              </a:buClr>
            </a:pPr>
            <a:r>
              <a:rPr lang="en-GB" sz="2400" dirty="0" smtClean="0"/>
              <a:t>Partnership </a:t>
            </a:r>
            <a:r>
              <a:rPr lang="en-GB" sz="2400" dirty="0"/>
              <a:t>with Malaysian oil and gas giant </a:t>
            </a:r>
            <a:r>
              <a:rPr lang="en-GB" sz="2400" dirty="0" smtClean="0"/>
              <a:t>Petronas and strong </a:t>
            </a:r>
            <a:r>
              <a:rPr lang="en-GB" sz="2400" dirty="0"/>
              <a:t>links with Brickfields, University of Malaya and </a:t>
            </a:r>
            <a:r>
              <a:rPr lang="en-GB" sz="2400" dirty="0" err="1"/>
              <a:t>Universiti</a:t>
            </a:r>
            <a:r>
              <a:rPr lang="en-GB" sz="2400" dirty="0"/>
              <a:t> </a:t>
            </a:r>
            <a:r>
              <a:rPr lang="en-GB" sz="2400" dirty="0" err="1"/>
              <a:t>Kebangsaan</a:t>
            </a:r>
            <a:r>
              <a:rPr lang="en-GB" sz="2400" dirty="0"/>
              <a:t> </a:t>
            </a:r>
            <a:r>
              <a:rPr lang="en-GB" sz="2400" dirty="0" smtClean="0"/>
              <a:t>Malaysia</a:t>
            </a:r>
          </a:p>
          <a:p>
            <a:pPr marL="0" indent="0">
              <a:buClr>
                <a:srgbClr val="FF0000"/>
              </a:buClr>
              <a:buNone/>
            </a:pPr>
            <a:endParaRPr lang="en-GB" sz="2400" dirty="0"/>
          </a:p>
          <a:p>
            <a:pPr>
              <a:buClr>
                <a:srgbClr val="FF0000"/>
              </a:buClr>
            </a:pPr>
            <a:r>
              <a:rPr lang="en-GB" sz="2400" dirty="0"/>
              <a:t>Indonesia Endowment Fund for Education (LPDP) sponsors postgraduate studies at </a:t>
            </a:r>
            <a:r>
              <a:rPr lang="en-GB" sz="2400" dirty="0" smtClean="0"/>
              <a:t>Queen’s</a:t>
            </a:r>
          </a:p>
          <a:p>
            <a:pPr marL="0" indent="0">
              <a:buClr>
                <a:srgbClr val="FF0000"/>
              </a:buClr>
              <a:buNone/>
            </a:pPr>
            <a:endParaRPr lang="en-GB" sz="2400" dirty="0"/>
          </a:p>
          <a:p>
            <a:pPr>
              <a:buClr>
                <a:srgbClr val="FF0000"/>
              </a:buClr>
            </a:pPr>
            <a:r>
              <a:rPr lang="en-GB" sz="2400" dirty="0" smtClean="0"/>
              <a:t>Ongoing Newton-funded </a:t>
            </a:r>
            <a:r>
              <a:rPr lang="en-GB" sz="2400" dirty="0"/>
              <a:t>research collaboration with </a:t>
            </a:r>
            <a:r>
              <a:rPr lang="en-GB" sz="2400" dirty="0" err="1"/>
              <a:t>Universitas</a:t>
            </a:r>
            <a:r>
              <a:rPr lang="en-GB" sz="2400" dirty="0"/>
              <a:t> Malaya, Malaysia, in PACED initiative (Promoting Awareness of Cancer and Early Detection</a:t>
            </a:r>
            <a:r>
              <a:rPr lang="en-GB" sz="2400" dirty="0" smtClean="0"/>
              <a:t>)</a:t>
            </a:r>
          </a:p>
          <a:p>
            <a:pPr>
              <a:buClr>
                <a:srgbClr val="FF0000"/>
              </a:buClr>
            </a:pPr>
            <a:endParaRPr lang="en-GB" sz="2400" dirty="0"/>
          </a:p>
          <a:p>
            <a:pPr>
              <a:buClr>
                <a:srgbClr val="FF0000"/>
              </a:buClr>
            </a:pPr>
            <a:r>
              <a:rPr lang="en-GB" sz="2400" dirty="0"/>
              <a:t>Queen’s welcomes PhD students through the Vietnam International Education Development (VIED)</a:t>
            </a:r>
          </a:p>
          <a:p>
            <a:pPr marL="0" indent="0">
              <a:buClr>
                <a:srgbClr val="FF0000"/>
              </a:buClr>
              <a:buNone/>
            </a:pPr>
            <a:endParaRPr lang="en-GB" sz="2400" dirty="0"/>
          </a:p>
          <a:p>
            <a:pPr marL="0" indent="0">
              <a:buNone/>
            </a:pPr>
            <a:endParaRPr lang="en-GB" dirty="0"/>
          </a:p>
        </p:txBody>
      </p:sp>
    </p:spTree>
    <p:extLst>
      <p:ext uri="{BB962C8B-B14F-4D97-AF65-F5344CB8AC3E}">
        <p14:creationId xmlns:p14="http://schemas.microsoft.com/office/powerpoint/2010/main" val="3257179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7800230" cy="1402269"/>
          </a:xfrm>
        </p:spPr>
        <p:txBody>
          <a:bodyPr/>
          <a:lstStyle/>
          <a:p>
            <a:r>
              <a:rPr lang="en-US" dirty="0"/>
              <a:t>3</a:t>
            </a:r>
            <a:r>
              <a:rPr lang="en-US" dirty="0" smtClean="0"/>
              <a:t>. Middle East and Africa</a:t>
            </a:r>
            <a:endParaRPr lang="en-US" dirty="0"/>
          </a:p>
        </p:txBody>
      </p:sp>
      <p:sp>
        <p:nvSpPr>
          <p:cNvPr id="3" name="Text Placeholder 2"/>
          <p:cNvSpPr>
            <a:spLocks noGrp="1"/>
          </p:cNvSpPr>
          <p:nvPr>
            <p:ph type="body" sz="quarter" idx="13"/>
          </p:nvPr>
        </p:nvSpPr>
        <p:spPr>
          <a:xfrm>
            <a:off x="290223" y="1301893"/>
            <a:ext cx="11159655" cy="5317568"/>
          </a:xfrm>
        </p:spPr>
        <p:txBody>
          <a:bodyPr/>
          <a:lstStyle/>
          <a:p>
            <a:pPr>
              <a:buClr>
                <a:srgbClr val="FF0000"/>
              </a:buClr>
            </a:pPr>
            <a:r>
              <a:rPr lang="en-GB" sz="2400" dirty="0"/>
              <a:t>P</a:t>
            </a:r>
            <a:r>
              <a:rPr lang="en-GB" sz="2400" dirty="0" smtClean="0"/>
              <a:t>artnership </a:t>
            </a:r>
            <a:r>
              <a:rPr lang="en-GB" sz="2400" dirty="0"/>
              <a:t>to develop the Mohammed Bin Rashid University of Medicine and Health Sciences in Dubai</a:t>
            </a:r>
          </a:p>
          <a:p>
            <a:pPr>
              <a:buClr>
                <a:srgbClr val="FF0000"/>
              </a:buClr>
            </a:pPr>
            <a:endParaRPr lang="en-GB" sz="2400" dirty="0"/>
          </a:p>
          <a:p>
            <a:pPr>
              <a:buClr>
                <a:srgbClr val="FF0000"/>
              </a:buClr>
            </a:pPr>
            <a:r>
              <a:rPr lang="en-GB" sz="2400" b="1" dirty="0" smtClean="0">
                <a:solidFill>
                  <a:srgbClr val="C00000"/>
                </a:solidFill>
              </a:rPr>
              <a:t>Work in </a:t>
            </a:r>
            <a:r>
              <a:rPr lang="en-GB" sz="2400" b="1" dirty="0">
                <a:solidFill>
                  <a:srgbClr val="C00000"/>
                </a:solidFill>
              </a:rPr>
              <a:t>Kenya to reduce global crop loss in the developing world</a:t>
            </a:r>
          </a:p>
          <a:p>
            <a:pPr>
              <a:buClr>
                <a:srgbClr val="FF0000"/>
              </a:buClr>
            </a:pPr>
            <a:endParaRPr lang="en-GB" sz="2400" dirty="0"/>
          </a:p>
          <a:p>
            <a:pPr>
              <a:buClr>
                <a:srgbClr val="FF0000"/>
              </a:buClr>
            </a:pPr>
            <a:r>
              <a:rPr lang="en-GB" sz="2400" dirty="0" smtClean="0"/>
              <a:t>Improvement of </a:t>
            </a:r>
            <a:r>
              <a:rPr lang="en-GB" sz="2400" dirty="0"/>
              <a:t>child growth outcomes in Africa in partnership with the Bill and Melinda Gates Foundation</a:t>
            </a:r>
          </a:p>
          <a:p>
            <a:pPr>
              <a:buClr>
                <a:srgbClr val="FF0000"/>
              </a:buClr>
            </a:pPr>
            <a:endParaRPr lang="en-GB" sz="2400" dirty="0"/>
          </a:p>
          <a:p>
            <a:pPr>
              <a:buClr>
                <a:srgbClr val="FF0000"/>
              </a:buClr>
            </a:pPr>
            <a:r>
              <a:rPr lang="en-GB" sz="2400" dirty="0" smtClean="0"/>
              <a:t>Development of drug-delivery </a:t>
            </a:r>
            <a:r>
              <a:rPr lang="en-GB" sz="2400" dirty="0"/>
              <a:t>devices to prevent HIV transmission in sub-Saharan Africa</a:t>
            </a:r>
          </a:p>
          <a:p>
            <a:pPr>
              <a:buClr>
                <a:srgbClr val="FF0000"/>
              </a:buClr>
            </a:pPr>
            <a:endParaRPr lang="en-GB" sz="2400" dirty="0"/>
          </a:p>
          <a:p>
            <a:pPr marL="0" indent="0">
              <a:buNone/>
            </a:pPr>
            <a:endParaRPr lang="en-GB" dirty="0"/>
          </a:p>
        </p:txBody>
      </p:sp>
    </p:spTree>
    <p:extLst>
      <p:ext uri="{BB962C8B-B14F-4D97-AF65-F5344CB8AC3E}">
        <p14:creationId xmlns:p14="http://schemas.microsoft.com/office/powerpoint/2010/main" val="2529181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7800230" cy="1402269"/>
          </a:xfrm>
        </p:spPr>
        <p:txBody>
          <a:bodyPr/>
          <a:lstStyle/>
          <a:p>
            <a:r>
              <a:rPr lang="en-US" dirty="0"/>
              <a:t>4</a:t>
            </a:r>
            <a:r>
              <a:rPr lang="en-US" dirty="0" smtClean="0"/>
              <a:t>. North &amp; South America</a:t>
            </a:r>
            <a:endParaRPr lang="en-US" dirty="0"/>
          </a:p>
        </p:txBody>
      </p:sp>
      <p:sp>
        <p:nvSpPr>
          <p:cNvPr id="3" name="Text Placeholder 2"/>
          <p:cNvSpPr>
            <a:spLocks noGrp="1"/>
          </p:cNvSpPr>
          <p:nvPr>
            <p:ph type="body" sz="quarter" idx="13"/>
          </p:nvPr>
        </p:nvSpPr>
        <p:spPr>
          <a:xfrm>
            <a:off x="258417" y="1236862"/>
            <a:ext cx="10893287" cy="5317568"/>
          </a:xfrm>
        </p:spPr>
        <p:txBody>
          <a:bodyPr/>
          <a:lstStyle/>
          <a:p>
            <a:pPr>
              <a:spcBef>
                <a:spcPts val="600"/>
              </a:spcBef>
              <a:buClr>
                <a:srgbClr val="FF0000"/>
              </a:buClr>
            </a:pPr>
            <a:r>
              <a:rPr lang="en-GB" sz="2400" dirty="0"/>
              <a:t>P</a:t>
            </a:r>
            <a:r>
              <a:rPr lang="en-GB" sz="2400" dirty="0" smtClean="0"/>
              <a:t>artnerships </a:t>
            </a:r>
            <a:r>
              <a:rPr lang="en-GB" sz="2400" dirty="0"/>
              <a:t>with Harvard University, Johns Hopkins University, University of California at Berkley, Stanford University, University of Michigan, Boston College and </a:t>
            </a:r>
            <a:r>
              <a:rPr lang="en-GB" sz="2400" dirty="0" smtClean="0"/>
              <a:t>Vanderbilt</a:t>
            </a:r>
          </a:p>
          <a:p>
            <a:pPr>
              <a:spcBef>
                <a:spcPts val="600"/>
              </a:spcBef>
              <a:buClr>
                <a:srgbClr val="FF0000"/>
              </a:buClr>
            </a:pPr>
            <a:endParaRPr lang="en-GB" sz="2400" dirty="0"/>
          </a:p>
          <a:p>
            <a:pPr>
              <a:spcBef>
                <a:spcPts val="600"/>
              </a:spcBef>
              <a:buClr>
                <a:srgbClr val="FF0000"/>
              </a:buClr>
            </a:pPr>
            <a:r>
              <a:rPr lang="en-GB" sz="2400" dirty="0" smtClean="0"/>
              <a:t>Co-ordinating </a:t>
            </a:r>
            <a:r>
              <a:rPr lang="en-GB" sz="2400" dirty="0"/>
              <a:t>the UK’s input into the world’s largest solar telescope with the US National Solar Observatory in </a:t>
            </a:r>
            <a:r>
              <a:rPr lang="en-GB" sz="2400" dirty="0" smtClean="0"/>
              <a:t>Hawaii</a:t>
            </a:r>
          </a:p>
          <a:p>
            <a:pPr>
              <a:spcBef>
                <a:spcPts val="600"/>
              </a:spcBef>
              <a:buClr>
                <a:srgbClr val="FF0000"/>
              </a:buClr>
            </a:pPr>
            <a:endParaRPr lang="en-GB" sz="2400" dirty="0"/>
          </a:p>
          <a:p>
            <a:pPr>
              <a:spcBef>
                <a:spcPts val="600"/>
              </a:spcBef>
              <a:buClr>
                <a:srgbClr val="FF0000"/>
              </a:buClr>
            </a:pPr>
            <a:r>
              <a:rPr lang="en-GB" sz="2400" b="1" dirty="0">
                <a:solidFill>
                  <a:srgbClr val="C00000"/>
                </a:solidFill>
              </a:rPr>
              <a:t>R</a:t>
            </a:r>
            <a:r>
              <a:rPr lang="en-GB" sz="2400" b="1" dirty="0" smtClean="0">
                <a:solidFill>
                  <a:srgbClr val="C00000"/>
                </a:solidFill>
              </a:rPr>
              <a:t>esearch links </a:t>
            </a:r>
            <a:r>
              <a:rPr lang="en-GB" sz="2400" b="1" dirty="0">
                <a:solidFill>
                  <a:srgbClr val="C00000"/>
                </a:solidFill>
              </a:rPr>
              <a:t>with universities in Brazil, Peru, Ecuador and Guyana on the issue of toxic element contamination in </a:t>
            </a:r>
            <a:r>
              <a:rPr lang="en-GB" sz="2400" b="1" dirty="0" smtClean="0">
                <a:solidFill>
                  <a:srgbClr val="C00000"/>
                </a:solidFill>
              </a:rPr>
              <a:t>agriculture</a:t>
            </a:r>
            <a:r>
              <a:rPr lang="en-GB" sz="2400" dirty="0"/>
              <a:t> </a:t>
            </a:r>
          </a:p>
          <a:p>
            <a:pPr>
              <a:spcBef>
                <a:spcPts val="600"/>
              </a:spcBef>
              <a:buClr>
                <a:srgbClr val="FF0000"/>
              </a:buClr>
            </a:pPr>
            <a:endParaRPr lang="en-GB" sz="2400" dirty="0"/>
          </a:p>
          <a:p>
            <a:pPr>
              <a:spcBef>
                <a:spcPts val="600"/>
              </a:spcBef>
              <a:buClr>
                <a:srgbClr val="FF0000"/>
              </a:buClr>
            </a:pPr>
            <a:r>
              <a:rPr lang="en-GB" sz="2400" dirty="0" smtClean="0"/>
              <a:t>Almost </a:t>
            </a:r>
            <a:r>
              <a:rPr lang="en-GB" sz="2400" dirty="0"/>
              <a:t>£23m research funding has been secured since 2012 for collaborative research projects in the </a:t>
            </a:r>
            <a:r>
              <a:rPr lang="en-GB" sz="2400" dirty="0" smtClean="0"/>
              <a:t>USA</a:t>
            </a:r>
          </a:p>
          <a:p>
            <a:endParaRPr lang="en-GB" sz="2400" dirty="0"/>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3433794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635125" y="2384425"/>
            <a:ext cx="8742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Queen’s is in the </a:t>
            </a:r>
          </a:p>
        </p:txBody>
      </p:sp>
      <p:sp>
        <p:nvSpPr>
          <p:cNvPr id="5" name="TextBox 4"/>
          <p:cNvSpPr txBox="1">
            <a:spLocks noChangeArrowheads="1"/>
          </p:cNvSpPr>
          <p:nvPr/>
        </p:nvSpPr>
        <p:spPr bwMode="auto">
          <a:xfrm>
            <a:off x="2738886" y="3266848"/>
            <a:ext cx="65348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Top 200 Universities in the World</a:t>
            </a:r>
          </a:p>
        </p:txBody>
      </p:sp>
      <p:sp>
        <p:nvSpPr>
          <p:cNvPr id="9" name="TextBox 8"/>
          <p:cNvSpPr txBox="1">
            <a:spLocks noChangeArrowheads="1"/>
          </p:cNvSpPr>
          <p:nvPr/>
        </p:nvSpPr>
        <p:spPr bwMode="auto">
          <a:xfrm>
            <a:off x="1685338" y="4887934"/>
            <a:ext cx="88866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(QS World University Rankings 2019)</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8226" y="627248"/>
            <a:ext cx="1450285" cy="145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2313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6851904" cy="1402269"/>
          </a:xfrm>
        </p:spPr>
        <p:txBody>
          <a:bodyPr/>
          <a:lstStyle/>
          <a:p>
            <a:r>
              <a:rPr lang="en-US" dirty="0"/>
              <a:t>5</a:t>
            </a:r>
            <a:r>
              <a:rPr lang="en-US" dirty="0" smtClean="0"/>
              <a:t>. India region</a:t>
            </a:r>
            <a:endParaRPr lang="en-US" dirty="0"/>
          </a:p>
        </p:txBody>
      </p:sp>
      <p:sp>
        <p:nvSpPr>
          <p:cNvPr id="3" name="Text Placeholder 2"/>
          <p:cNvSpPr>
            <a:spLocks noGrp="1"/>
          </p:cNvSpPr>
          <p:nvPr>
            <p:ph type="body" sz="quarter" idx="13"/>
          </p:nvPr>
        </p:nvSpPr>
        <p:spPr>
          <a:xfrm>
            <a:off x="190831" y="1321771"/>
            <a:ext cx="11457830" cy="5297690"/>
          </a:xfrm>
        </p:spPr>
        <p:txBody>
          <a:bodyPr/>
          <a:lstStyle/>
          <a:p>
            <a:pPr>
              <a:buClr>
                <a:srgbClr val="FF0000"/>
              </a:buClr>
            </a:pPr>
            <a:r>
              <a:rPr lang="en-GB" sz="2800" dirty="0"/>
              <a:t>Queen’s is among a select group of </a:t>
            </a:r>
            <a:r>
              <a:rPr lang="en-GB" sz="2800" dirty="0" smtClean="0"/>
              <a:t>institutions to </a:t>
            </a:r>
            <a:r>
              <a:rPr lang="en-GB" sz="2800" dirty="0"/>
              <a:t>partner with Infosys on </a:t>
            </a:r>
            <a:r>
              <a:rPr lang="en-GB" sz="2800" dirty="0" err="1" smtClean="0"/>
              <a:t>InStep</a:t>
            </a:r>
            <a:r>
              <a:rPr lang="en-GB" sz="2800" dirty="0" smtClean="0"/>
              <a:t> </a:t>
            </a:r>
            <a:r>
              <a:rPr lang="en-GB" sz="2800" dirty="0"/>
              <a:t>Global Internship Program. Infosys, a global leader in technology and consulting services, is a corporate member of the </a:t>
            </a:r>
            <a:r>
              <a:rPr lang="en-GB" sz="2800" dirty="0" smtClean="0"/>
              <a:t>Queen’s CSIT</a:t>
            </a:r>
          </a:p>
          <a:p>
            <a:pPr marL="0" indent="0">
              <a:buClr>
                <a:srgbClr val="FF0000"/>
              </a:buClr>
              <a:buNone/>
            </a:pPr>
            <a:endParaRPr lang="en-GB" sz="2800" dirty="0"/>
          </a:p>
          <a:p>
            <a:pPr>
              <a:buClr>
                <a:srgbClr val="FF0000"/>
              </a:buClr>
            </a:pPr>
            <a:r>
              <a:rPr lang="en-GB" sz="2800" b="1" dirty="0">
                <a:solidFill>
                  <a:srgbClr val="C00000"/>
                </a:solidFill>
              </a:rPr>
              <a:t>Project to improve soil nutrients and rice yields in Bangladesh</a:t>
            </a:r>
          </a:p>
          <a:p>
            <a:pPr marL="0" indent="0">
              <a:buClr>
                <a:srgbClr val="FF0000"/>
              </a:buClr>
              <a:buNone/>
            </a:pPr>
            <a:endParaRPr lang="en-GB" sz="2800" dirty="0"/>
          </a:p>
          <a:p>
            <a:pPr>
              <a:buClr>
                <a:srgbClr val="FF0000"/>
              </a:buClr>
            </a:pPr>
            <a:r>
              <a:rPr lang="en-GB" sz="2800" dirty="0" smtClean="0"/>
              <a:t>First-ever </a:t>
            </a:r>
            <a:r>
              <a:rPr lang="en-GB" sz="2800" dirty="0"/>
              <a:t>study </a:t>
            </a:r>
            <a:r>
              <a:rPr lang="en-GB" sz="2800" dirty="0" smtClean="0"/>
              <a:t>on impact </a:t>
            </a:r>
            <a:r>
              <a:rPr lang="en-GB" sz="2800" dirty="0"/>
              <a:t>of the built environment on levels of exercise and physical activity among people in </a:t>
            </a:r>
            <a:r>
              <a:rPr lang="en-GB" sz="2800" dirty="0" smtClean="0"/>
              <a:t>India</a:t>
            </a:r>
          </a:p>
          <a:p>
            <a:pPr>
              <a:buClr>
                <a:srgbClr val="FF0000"/>
              </a:buClr>
            </a:pPr>
            <a:endParaRPr lang="en-GB" sz="2800" dirty="0"/>
          </a:p>
          <a:p>
            <a:pPr marL="0" indent="0">
              <a:buClr>
                <a:srgbClr val="FF0000"/>
              </a:buClr>
              <a:buNone/>
            </a:pPr>
            <a:endParaRPr lang="en-GB" sz="2800" dirty="0"/>
          </a:p>
          <a:p>
            <a:pPr marL="0" indent="0">
              <a:buNone/>
            </a:pPr>
            <a:endParaRPr lang="en-GB" dirty="0"/>
          </a:p>
        </p:txBody>
      </p:sp>
    </p:spTree>
    <p:extLst>
      <p:ext uri="{BB962C8B-B14F-4D97-AF65-F5344CB8AC3E}">
        <p14:creationId xmlns:p14="http://schemas.microsoft.com/office/powerpoint/2010/main" val="605350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20242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57356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71137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74298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graphicFrame>
        <p:nvGraphicFramePr>
          <p:cNvPr id="5" name="Table 4"/>
          <p:cNvGraphicFramePr>
            <a:graphicFrameLocks noGrp="1"/>
          </p:cNvGraphicFramePr>
          <p:nvPr>
            <p:extLst/>
          </p:nvPr>
        </p:nvGraphicFramePr>
        <p:xfrm>
          <a:off x="548640" y="1475544"/>
          <a:ext cx="10972800" cy="378936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473670">
                <a:tc>
                  <a:txBody>
                    <a:bodyPr/>
                    <a:lstStyle/>
                    <a:p>
                      <a:r>
                        <a:rPr lang="en-US" sz="1400" b="1" i="0" dirty="0" smtClean="0">
                          <a:latin typeface="Arial" charset="0"/>
                          <a:ea typeface="Arial" charset="0"/>
                          <a:cs typeface="Arial" charset="0"/>
                        </a:rPr>
                        <a:t>Field</a:t>
                      </a:r>
                      <a:r>
                        <a:rPr lang="en-US" sz="1400" b="1" i="0" baseline="0" dirty="0" smtClean="0">
                          <a:latin typeface="Arial" charset="0"/>
                          <a:ea typeface="Arial" charset="0"/>
                          <a:cs typeface="Arial" charset="0"/>
                        </a:rPr>
                        <a:t> Title</a:t>
                      </a:r>
                      <a:endParaRPr lang="en-US" sz="1400" b="1" i="0" dirty="0">
                        <a:latin typeface="Arial" charset="0"/>
                        <a:ea typeface="Arial" charset="0"/>
                        <a:cs typeface="Arial" charset="0"/>
                      </a:endParaRPr>
                    </a:p>
                  </a:txBody>
                  <a:tcPr marL="216012" marR="91445" marT="45716" marB="45716" anchor="ctr">
                    <a:solidFill>
                      <a:srgbClr val="E305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Arial" charset="0"/>
                          <a:ea typeface="Arial" charset="0"/>
                          <a:cs typeface="Arial" charset="0"/>
                        </a:rPr>
                        <a:t>Field</a:t>
                      </a:r>
                      <a:r>
                        <a:rPr lang="en-US" sz="1400" b="1" i="0" baseline="0" dirty="0" smtClean="0">
                          <a:latin typeface="Arial" charset="0"/>
                          <a:ea typeface="Arial" charset="0"/>
                          <a:cs typeface="Arial" charset="0"/>
                        </a:rPr>
                        <a:t> Title</a:t>
                      </a:r>
                      <a:endParaRPr lang="en-US" sz="1400" b="1" i="0" dirty="0" smtClean="0">
                        <a:latin typeface="Arial" charset="0"/>
                        <a:ea typeface="Arial" charset="0"/>
                        <a:cs typeface="Arial" charset="0"/>
                      </a:endParaRPr>
                    </a:p>
                  </a:txBody>
                  <a:tcPr marL="216012" marR="91445" marT="45716" marB="45716" anchor="ctr">
                    <a:solidFill>
                      <a:srgbClr val="E305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Arial" charset="0"/>
                          <a:ea typeface="Arial" charset="0"/>
                          <a:cs typeface="Arial" charset="0"/>
                        </a:rPr>
                        <a:t>Field</a:t>
                      </a:r>
                      <a:r>
                        <a:rPr lang="en-US" sz="1400" b="1" i="0" baseline="0" dirty="0" smtClean="0">
                          <a:latin typeface="Arial" charset="0"/>
                          <a:ea typeface="Arial" charset="0"/>
                          <a:cs typeface="Arial" charset="0"/>
                        </a:rPr>
                        <a:t> Title</a:t>
                      </a:r>
                      <a:endParaRPr lang="en-US" sz="1400" b="1" i="0" dirty="0" smtClean="0">
                        <a:latin typeface="Arial" charset="0"/>
                        <a:ea typeface="Arial" charset="0"/>
                        <a:cs typeface="Arial" charset="0"/>
                      </a:endParaRPr>
                    </a:p>
                  </a:txBody>
                  <a:tcPr marL="216012" marR="91445" marT="45716" marB="45716" anchor="ctr">
                    <a:solidFill>
                      <a:srgbClr val="E305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Arial" charset="0"/>
                          <a:ea typeface="Arial" charset="0"/>
                          <a:cs typeface="Arial" charset="0"/>
                        </a:rPr>
                        <a:t>Field</a:t>
                      </a:r>
                      <a:r>
                        <a:rPr lang="en-US" sz="1400" b="1" i="0" baseline="0" dirty="0" smtClean="0">
                          <a:latin typeface="Arial" charset="0"/>
                          <a:ea typeface="Arial" charset="0"/>
                          <a:cs typeface="Arial" charset="0"/>
                        </a:rPr>
                        <a:t> Title</a:t>
                      </a:r>
                      <a:endParaRPr lang="en-US" sz="1400" b="1" i="0" dirty="0" smtClean="0">
                        <a:latin typeface="Arial" charset="0"/>
                        <a:ea typeface="Arial" charset="0"/>
                        <a:cs typeface="Arial" charset="0"/>
                      </a:endParaRPr>
                    </a:p>
                  </a:txBody>
                  <a:tcPr marL="216012" marR="91445" marT="45716" marB="45716" anchor="ctr">
                    <a:solidFill>
                      <a:srgbClr val="E305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smtClean="0">
                          <a:latin typeface="Arial" charset="0"/>
                          <a:ea typeface="Arial" charset="0"/>
                          <a:cs typeface="Arial" charset="0"/>
                        </a:rPr>
                        <a:t>Field</a:t>
                      </a:r>
                      <a:r>
                        <a:rPr lang="en-US" sz="1400" b="1" i="0" baseline="0" dirty="0" smtClean="0">
                          <a:latin typeface="Arial" charset="0"/>
                          <a:ea typeface="Arial" charset="0"/>
                          <a:cs typeface="Arial" charset="0"/>
                        </a:rPr>
                        <a:t> Title</a:t>
                      </a:r>
                      <a:endParaRPr lang="en-US" sz="1400" b="1" i="0" dirty="0" smtClean="0">
                        <a:latin typeface="Arial" charset="0"/>
                        <a:ea typeface="Arial" charset="0"/>
                        <a:cs typeface="Arial" charset="0"/>
                      </a:endParaRPr>
                    </a:p>
                  </a:txBody>
                  <a:tcPr marL="216012" marR="91445" marT="45716" marB="45716" anchor="ctr">
                    <a:solidFill>
                      <a:srgbClr val="E30513"/>
                    </a:solidFill>
                  </a:tcPr>
                </a:tc>
                <a:extLst>
                  <a:ext uri="{0D108BD9-81ED-4DB2-BD59-A6C34878D82A}">
                    <a16:rowId xmlns:a16="http://schemas.microsoft.com/office/drawing/2014/main" val="10000"/>
                  </a:ext>
                </a:extLst>
              </a:tr>
              <a:tr h="473670">
                <a:tc>
                  <a:txBody>
                    <a:bodyPr/>
                    <a:lstStyle/>
                    <a:p>
                      <a:r>
                        <a:rPr lang="en-US" sz="1400" b="0" i="0" dirty="0" smtClean="0">
                          <a:solidFill>
                            <a:schemeClr val="tx1">
                              <a:lumMod val="85000"/>
                              <a:lumOff val="15000"/>
                            </a:schemeClr>
                          </a:solidFill>
                          <a:latin typeface="Arial" charset="0"/>
                          <a:ea typeface="Arial" charset="0"/>
                          <a:cs typeface="Arial" charset="0"/>
                        </a:rPr>
                        <a:t>00000</a:t>
                      </a:r>
                      <a:endParaRPr lang="en-US" sz="1400" b="0" i="0" dirty="0">
                        <a:solidFill>
                          <a:schemeClr val="tx1">
                            <a:lumMod val="85000"/>
                            <a:lumOff val="15000"/>
                          </a:schemeClr>
                        </a:solidFill>
                        <a:latin typeface="Arial" charset="0"/>
                        <a:ea typeface="Arial" charset="0"/>
                        <a:cs typeface="Arial" charset="0"/>
                      </a:endParaRP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extLst>
                  <a:ext uri="{0D108BD9-81ED-4DB2-BD59-A6C34878D82A}">
                    <a16:rowId xmlns:a16="http://schemas.microsoft.com/office/drawing/2014/main" val="10001"/>
                  </a:ext>
                </a:extLst>
              </a:tr>
              <a:tr h="473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extLst>
                  <a:ext uri="{0D108BD9-81ED-4DB2-BD59-A6C34878D82A}">
                    <a16:rowId xmlns:a16="http://schemas.microsoft.com/office/drawing/2014/main" val="10002"/>
                  </a:ext>
                </a:extLst>
              </a:tr>
              <a:tr h="473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extLst>
                  <a:ext uri="{0D108BD9-81ED-4DB2-BD59-A6C34878D82A}">
                    <a16:rowId xmlns:a16="http://schemas.microsoft.com/office/drawing/2014/main" val="10003"/>
                  </a:ext>
                </a:extLst>
              </a:tr>
              <a:tr h="473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extLst>
                  <a:ext uri="{0D108BD9-81ED-4DB2-BD59-A6C34878D82A}">
                    <a16:rowId xmlns:a16="http://schemas.microsoft.com/office/drawing/2014/main" val="10004"/>
                  </a:ext>
                </a:extLst>
              </a:tr>
              <a:tr h="473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extLst>
                  <a:ext uri="{0D108BD9-81ED-4DB2-BD59-A6C34878D82A}">
                    <a16:rowId xmlns:a16="http://schemas.microsoft.com/office/drawing/2014/main" val="10005"/>
                  </a:ext>
                </a:extLst>
              </a:tr>
              <a:tr h="473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95000"/>
                      </a:schemeClr>
                    </a:solidFill>
                  </a:tcPr>
                </a:tc>
                <a:extLst>
                  <a:ext uri="{0D108BD9-81ED-4DB2-BD59-A6C34878D82A}">
                    <a16:rowId xmlns:a16="http://schemas.microsoft.com/office/drawing/2014/main" val="10006"/>
                  </a:ext>
                </a:extLst>
              </a:tr>
              <a:tr h="473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lumMod val="85000"/>
                              <a:lumOff val="15000"/>
                            </a:schemeClr>
                          </a:solidFill>
                          <a:latin typeface="Arial" charset="0"/>
                          <a:ea typeface="Arial" charset="0"/>
                          <a:cs typeface="Arial" charset="0"/>
                        </a:rPr>
                        <a:t>00000</a:t>
                      </a:r>
                    </a:p>
                  </a:txBody>
                  <a:tcPr marL="216012" marR="91445" marT="45716" marB="45716" anchor="ct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618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37352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000D"/>
        </a:solid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42913" y="2595563"/>
            <a:ext cx="33924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 the most recent Research Excellence Framework Queen’s </a:t>
            </a:r>
            <a:b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is in the top 20 for research quality </a:t>
            </a:r>
            <a:b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impact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3" y="1720850"/>
            <a:ext cx="6619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508500" y="2595563"/>
            <a:ext cx="317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Queen’s is 8</a:t>
            </a:r>
            <a:r>
              <a:rPr kumimoji="0" lang="en-US" altLang="en-US" sz="20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th</a:t>
            </a: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b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 the UK for </a:t>
            </a:r>
            <a:b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research intensity</a:t>
            </a:r>
          </a:p>
        </p:txBody>
      </p:sp>
      <p:sp>
        <p:nvSpPr>
          <p:cNvPr id="11" name="TextBox 10"/>
          <p:cNvSpPr txBox="1">
            <a:spLocks noChangeArrowheads="1"/>
          </p:cNvSpPr>
          <p:nvPr/>
        </p:nvSpPr>
        <p:spPr bwMode="auto">
          <a:xfrm>
            <a:off x="8401050" y="2595563"/>
            <a:ext cx="317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Over 75% of </a:t>
            </a:r>
            <a:b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our research is </a:t>
            </a:r>
            <a:b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world-class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or internationally leading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938" y="1717675"/>
            <a:ext cx="746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93275" y="1641475"/>
            <a:ext cx="5905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315519" y="5945188"/>
            <a:ext cx="2512874"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266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88" y="0"/>
            <a:ext cx="12485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93688" y="0"/>
            <a:ext cx="6943870" cy="242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00" tIns="288000" rIns="288000" bIns="288000">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Established in 1845, Queen’s is the </a:t>
            </a:r>
            <a:r>
              <a:rPr kumimoji="0" lang="en-US" altLang="en-US" sz="4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altLang="en-US" sz="4000" b="1" i="0" u="none" strike="noStrike" kern="1200" cap="none" spc="0" normalizeH="0" baseline="30000" noProof="0" dirty="0" smtClean="0">
                <a:ln>
                  <a:noFill/>
                </a:ln>
                <a:solidFill>
                  <a:srgbClr val="C00000"/>
                </a:solidFill>
                <a:effectLst/>
                <a:uLnTx/>
                <a:uFillTx/>
                <a:latin typeface="Arial" panose="020B0604020202020204" pitchFamily="34" charset="0"/>
                <a:ea typeface="+mn-ea"/>
                <a:cs typeface="Arial" panose="020B0604020202020204" pitchFamily="34" charset="0"/>
              </a:rPr>
              <a:t>th</a:t>
            </a:r>
            <a:r>
              <a:rPr kumimoji="0" lang="en-US" alt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smtClean="0">
                <a:ln>
                  <a:noFill/>
                </a:ln>
                <a:solidFill>
                  <a:srgbClr val="D6000D"/>
                </a:solidFill>
                <a:effectLst/>
                <a:uLnTx/>
                <a:uFillTx/>
                <a:latin typeface="Arial" panose="020B0604020202020204" pitchFamily="34" charset="0"/>
                <a:ea typeface="+mn-ea"/>
                <a:cs typeface="Arial" panose="020B0604020202020204" pitchFamily="34" charset="0"/>
              </a:rPr>
              <a:t>oldest university in the UK</a:t>
            </a:r>
          </a:p>
        </p:txBody>
      </p:sp>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446148" y="241074"/>
            <a:ext cx="2512874"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3952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59027" y="655528"/>
            <a:ext cx="11231216" cy="5685637"/>
          </a:xfrm>
        </p:spPr>
        <p:txBody>
          <a:bodyPr/>
          <a:lstStyle/>
          <a:p>
            <a:r>
              <a:rPr lang="en-US" sz="4800" dirty="0" smtClean="0"/>
              <a:t>Queen’s is a member of the Russell Group*, the 24 top research-intensive universities in the UK, commonly perceived as the UK’s ‘Ivy League’</a:t>
            </a:r>
          </a:p>
          <a:p>
            <a:endParaRPr lang="en-US" sz="4800" dirty="0" smtClean="0"/>
          </a:p>
          <a:p>
            <a:r>
              <a:rPr lang="en-US" sz="4800" dirty="0" smtClean="0"/>
              <a:t>*</a:t>
            </a:r>
            <a:r>
              <a:rPr lang="en-US" sz="3600" dirty="0" smtClean="0"/>
              <a:t>Includes the universities of Oxford, Cambridge, Durham, LSE and Imperial College, London</a:t>
            </a:r>
            <a:endParaRPr lang="en-US" sz="3600" dirty="0"/>
          </a:p>
        </p:txBody>
      </p:sp>
    </p:spTree>
    <p:extLst>
      <p:ext uri="{BB962C8B-B14F-4D97-AF65-F5344CB8AC3E}">
        <p14:creationId xmlns:p14="http://schemas.microsoft.com/office/powerpoint/2010/main" val="1681163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0713"/>
        </a:solidFill>
        <a:effectLst/>
      </p:bgPr>
    </p:bg>
    <p:spTree>
      <p:nvGrpSpPr>
        <p:cNvPr id="1" name=""/>
        <p:cNvGrpSpPr/>
        <p:nvPr/>
      </p:nvGrpSpPr>
      <p:grpSpPr>
        <a:xfrm>
          <a:off x="0" y="0"/>
          <a:ext cx="0" cy="0"/>
          <a:chOff x="0" y="0"/>
          <a:chExt cx="0" cy="0"/>
        </a:xfrm>
      </p:grpSpPr>
      <p:pic>
        <p:nvPicPr>
          <p:cNvPr id="2050" name="Picture 2" descr="https://daro.qub.ac.uk/image/_2016-rebrand-images/news-image/Queens-contributes-1.9bn-to-UK-economy-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6" y="565609"/>
            <a:ext cx="12034844" cy="576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5320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8"/>
            <a:ext cx="7007225" cy="6859588"/>
          </a:xfrm>
          <a:prstGeom prst="rect">
            <a:avLst/>
          </a:prstGeom>
          <a:solidFill>
            <a:srgbClr val="D6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E30513"/>
                </a:solidFill>
                <a:effectLst/>
                <a:uLnTx/>
                <a:uFillTx/>
                <a:latin typeface="Calibri" panose="020F0502020204030204"/>
                <a:ea typeface="+mn-ea"/>
                <a:cs typeface="+mn-cs"/>
              </a:rPr>
              <a:t>VV</a:t>
            </a:r>
          </a:p>
        </p:txBody>
      </p:sp>
      <p:sp>
        <p:nvSpPr>
          <p:cNvPr id="7171" name="TextBox 6"/>
          <p:cNvSpPr txBox="1">
            <a:spLocks noChangeArrowheads="1"/>
          </p:cNvSpPr>
          <p:nvPr/>
        </p:nvSpPr>
        <p:spPr bwMode="auto">
          <a:xfrm>
            <a:off x="957263" y="1827213"/>
            <a:ext cx="5230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E30513"/>
                </a:solidFill>
                <a:effectLst/>
                <a:uLnTx/>
                <a:uFillTx/>
                <a:latin typeface="Arial" panose="020B0604020202020204" pitchFamily="34" charset="0"/>
                <a:ea typeface="+mn-ea"/>
                <a:cs typeface="Arial" panose="020B0604020202020204" pitchFamily="34" charset="0"/>
              </a:rPr>
              <a:t>NORTHERN IRELAND</a:t>
            </a:r>
          </a:p>
        </p:txBody>
      </p:sp>
      <p:sp>
        <p:nvSpPr>
          <p:cNvPr id="10" name="TextBox 9"/>
          <p:cNvSpPr txBox="1">
            <a:spLocks noChangeArrowheads="1"/>
          </p:cNvSpPr>
          <p:nvPr/>
        </p:nvSpPr>
        <p:spPr bwMode="auto">
          <a:xfrm>
            <a:off x="727075" y="1236663"/>
            <a:ext cx="5461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NORTHERN IRELAND</a:t>
            </a:r>
          </a:p>
        </p:txBody>
      </p:sp>
      <p:sp>
        <p:nvSpPr>
          <p:cNvPr id="11" name="TextBox 10"/>
          <p:cNvSpPr txBox="1">
            <a:spLocks noChangeArrowheads="1"/>
          </p:cNvSpPr>
          <p:nvPr/>
        </p:nvSpPr>
        <p:spPr bwMode="auto">
          <a:xfrm>
            <a:off x="842168" y="2129934"/>
            <a:ext cx="52308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Lowest cost of living in the UK (Mercer, 2016)</a:t>
            </a:r>
            <a:b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b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Northern Ireland is the ‘happiest place in the UK’ </a:t>
            </a:r>
            <a:b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b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(Office of National Statistics, 2016)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sz="1600" b="1" dirty="0">
              <a:solidFill>
                <a:prstClr val="white"/>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World No 1 Food Destination (International Travel &amp; Tourism Awards, 2018)</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Belfast as one of National Geographic’s </a:t>
            </a:r>
            <a:b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b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“Places to Travel for Food in 2016”</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1hr flight to London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Northern Ireland population = 1.8 million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Greater Belfast population = 650,000</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3513" y="765175"/>
            <a:ext cx="37401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655" y="166011"/>
            <a:ext cx="2733215" cy="599164"/>
          </a:xfrm>
          <a:prstGeom prst="rect">
            <a:avLst/>
          </a:prstGeom>
        </p:spPr>
      </p:pic>
    </p:spTree>
    <p:extLst>
      <p:ext uri="{BB962C8B-B14F-4D97-AF65-F5344CB8AC3E}">
        <p14:creationId xmlns:p14="http://schemas.microsoft.com/office/powerpoint/2010/main" val="11107586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par>
                          <p:cTn id="24" fill="hold" nodeType="afterGroup">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par>
                          <p:cTn id="28" fill="hold" nodeType="afterGroup">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childTnLst>
                                </p:cTn>
                              </p:par>
                            </p:childTnLst>
                          </p:cTn>
                        </p:par>
                        <p:par>
                          <p:cTn id="32" fill="hold" nodeType="afterGroup">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animEffect transition="in" filter="fade">
                                      <p:cBhvr>
                                        <p:cTn id="35" dur="500"/>
                                        <p:tgtEl>
                                          <p:spTgt spid="11">
                                            <p:txEl>
                                              <p:pRg st="9" end="9"/>
                                            </p:txEl>
                                          </p:spTgt>
                                        </p:tgtEl>
                                      </p:cBhvr>
                                    </p:animEffect>
                                  </p:childTnLst>
                                </p:cTn>
                              </p:par>
                            </p:childTnLst>
                          </p:cTn>
                        </p:par>
                        <p:par>
                          <p:cTn id="36" fill="hold" nodeType="afterGroup">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animEffect transition="in" filter="fade">
                                      <p:cBhvr>
                                        <p:cTn id="39"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566738" y="549275"/>
            <a:ext cx="279876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288000" rIns="288000" bIns="28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BELFAST</a:t>
            </a:r>
          </a:p>
        </p:txBody>
      </p:sp>
      <p:pic>
        <p:nvPicPr>
          <p:cNvPr id="92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641464"/>
            <a:ext cx="4445000" cy="330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0" tIns="288000" rIns="288000" bIns="288000">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Belfast – ‘</a:t>
            </a:r>
            <a:r>
              <a:rPr kumimoji="0" lang="en-GB" altLang="en-US" sz="4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Best UK City</a:t>
            </a:r>
            <a:r>
              <a:rPr kumimoji="0" lang="en-GB" altLang="en-US"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9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Guardian and Observer Travel Awards</a:t>
            </a:r>
            <a:r>
              <a:rPr kumimoji="0" lang="en-GB" altLang="en-US" sz="2400" b="1" i="0" u="none" strike="noStrike" kern="1200" cap="none" spc="0" normalizeH="0" baseline="3000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alt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2016</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040238" y="386499"/>
            <a:ext cx="2935544" cy="64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4247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HL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802</Words>
  <Application>Microsoft Office PowerPoint</Application>
  <PresentationFormat>Widescreen</PresentationFormat>
  <Paragraphs>159</Paragraphs>
  <Slides>36</Slides>
  <Notes>4</Notes>
  <HiddenSlides>0</HiddenSlides>
  <MMClips>0</MMClips>
  <ScaleCrop>false</ScaleCrop>
  <HeadingPairs>
    <vt:vector size="8" baseType="variant">
      <vt:variant>
        <vt:lpstr>Fonts Used</vt:lpstr>
      </vt:variant>
      <vt:variant>
        <vt:i4>3</vt:i4>
      </vt:variant>
      <vt:variant>
        <vt:lpstr>Theme</vt:lpstr>
      </vt:variant>
      <vt:variant>
        <vt:i4>15</vt:i4>
      </vt:variant>
      <vt:variant>
        <vt:lpstr>Embedded OLE Servers</vt:lpstr>
      </vt:variant>
      <vt:variant>
        <vt:i4>0</vt:i4>
      </vt:variant>
      <vt:variant>
        <vt:lpstr>Slide Titles</vt:lpstr>
      </vt:variant>
      <vt:variant>
        <vt:i4>36</vt:i4>
      </vt:variant>
    </vt:vector>
  </HeadingPairs>
  <TitlesOfParts>
    <vt:vector size="54" baseType="lpstr">
      <vt:lpstr>Arial</vt:lpstr>
      <vt:lpstr>Calibri</vt:lpstr>
      <vt:lpstr>Calibri Light</vt:lpstr>
      <vt:lpstr>8_Office Theme</vt:lpstr>
      <vt:lpstr>Red</vt:lpstr>
      <vt:lpstr>1_Office Theme</vt:lpstr>
      <vt:lpstr>3_Office Theme</vt:lpstr>
      <vt:lpstr>4_Office Theme</vt:lpstr>
      <vt:lpstr>5_Office Theme</vt:lpstr>
      <vt:lpstr>6_Office Theme</vt:lpstr>
      <vt:lpstr>7_Office Theme</vt:lpstr>
      <vt:lpstr>MHLS opener</vt:lpstr>
      <vt:lpstr>White</vt:lpstr>
      <vt:lpstr>Grey</vt:lpstr>
      <vt:lpstr>1_Red</vt:lpstr>
      <vt:lpstr>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Una Bradley</dc:creator>
  <cp:lastModifiedBy>Una Bradley</cp:lastModifiedBy>
  <cp:revision>41</cp:revision>
  <dcterms:created xsi:type="dcterms:W3CDTF">2019-03-26T11:26:15Z</dcterms:created>
  <dcterms:modified xsi:type="dcterms:W3CDTF">2019-04-11T10:27:17Z</dcterms:modified>
</cp:coreProperties>
</file>