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4"/>
  </p:sldMasterIdLst>
  <p:notesMasterIdLst>
    <p:notesMasterId r:id="rId27"/>
  </p:notesMasterIdLst>
  <p:handoutMasterIdLst>
    <p:handoutMasterId r:id="rId28"/>
  </p:handoutMasterIdLst>
  <p:sldIdLst>
    <p:sldId id="345" r:id="rId5"/>
    <p:sldId id="355" r:id="rId6"/>
    <p:sldId id="360" r:id="rId7"/>
    <p:sldId id="361" r:id="rId8"/>
    <p:sldId id="362" r:id="rId9"/>
    <p:sldId id="363" r:id="rId10"/>
    <p:sldId id="366" r:id="rId11"/>
    <p:sldId id="350" r:id="rId12"/>
    <p:sldId id="369" r:id="rId13"/>
    <p:sldId id="370" r:id="rId14"/>
    <p:sldId id="371" r:id="rId15"/>
    <p:sldId id="352" r:id="rId16"/>
    <p:sldId id="353" r:id="rId17"/>
    <p:sldId id="372" r:id="rId18"/>
    <p:sldId id="368" r:id="rId19"/>
    <p:sldId id="375" r:id="rId20"/>
    <p:sldId id="376" r:id="rId21"/>
    <p:sldId id="378" r:id="rId22"/>
    <p:sldId id="373" r:id="rId23"/>
    <p:sldId id="377" r:id="rId24"/>
    <p:sldId id="374" r:id="rId25"/>
    <p:sldId id="349" r:id="rId26"/>
  </p:sldIdLst>
  <p:sldSz cx="9144000" cy="6858000" type="screen4x3"/>
  <p:notesSz cx="6669088"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806" autoAdjust="0"/>
  </p:normalViewPr>
  <p:slideViewPr>
    <p:cSldViewPr>
      <p:cViewPr varScale="1">
        <p:scale>
          <a:sx n="106" d="100"/>
          <a:sy n="106" d="100"/>
        </p:scale>
        <p:origin x="176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889938"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7607" y="1"/>
            <a:ext cx="2889938" cy="496411"/>
          </a:xfrm>
          <a:prstGeom prst="rect">
            <a:avLst/>
          </a:prstGeom>
        </p:spPr>
        <p:txBody>
          <a:bodyPr vert="horz" lIns="91440" tIns="45720" rIns="91440" bIns="45720" rtlCol="0"/>
          <a:lstStyle>
            <a:lvl1pPr algn="r">
              <a:defRPr sz="1200"/>
            </a:lvl1pPr>
          </a:lstStyle>
          <a:p>
            <a:fld id="{731CD4D5-8774-4FAA-B11E-EA26C0D43B50}" type="datetimeFigureOut">
              <a:rPr lang="en-GB" smtClean="0"/>
              <a:pPr/>
              <a:t>24/11/2016</a:t>
            </a:fld>
            <a:endParaRPr lang="en-GB"/>
          </a:p>
        </p:txBody>
      </p:sp>
      <p:sp>
        <p:nvSpPr>
          <p:cNvPr id="4" name="Footer Placeholder 3"/>
          <p:cNvSpPr>
            <a:spLocks noGrp="1"/>
          </p:cNvSpPr>
          <p:nvPr>
            <p:ph type="ftr" sz="quarter" idx="2"/>
          </p:nvPr>
        </p:nvSpPr>
        <p:spPr>
          <a:xfrm>
            <a:off x="1" y="9430091"/>
            <a:ext cx="2889938" cy="496411"/>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7607" y="9430091"/>
            <a:ext cx="2889938" cy="496411"/>
          </a:xfrm>
          <a:prstGeom prst="rect">
            <a:avLst/>
          </a:prstGeom>
        </p:spPr>
        <p:txBody>
          <a:bodyPr vert="horz" lIns="91440" tIns="45720" rIns="91440" bIns="45720" rtlCol="0" anchor="b"/>
          <a:lstStyle>
            <a:lvl1pPr algn="r">
              <a:defRPr sz="1200"/>
            </a:lvl1pPr>
          </a:lstStyle>
          <a:p>
            <a:fld id="{8B9AD9A1-037F-4E6D-A0E0-CDF35C6D6C86}" type="slidenum">
              <a:rPr lang="en-GB" smtClean="0"/>
              <a:pPr/>
              <a:t>‹#›</a:t>
            </a:fld>
            <a:endParaRPr lang="en-GB"/>
          </a:p>
        </p:txBody>
      </p:sp>
    </p:spTree>
    <p:extLst>
      <p:ext uri="{BB962C8B-B14F-4D97-AF65-F5344CB8AC3E}">
        <p14:creationId xmlns:p14="http://schemas.microsoft.com/office/powerpoint/2010/main" val="19346096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890147" cy="49673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377" y="1"/>
            <a:ext cx="2890147" cy="496731"/>
          </a:xfrm>
          <a:prstGeom prst="rect">
            <a:avLst/>
          </a:prstGeom>
        </p:spPr>
        <p:txBody>
          <a:bodyPr vert="horz" lIns="91440" tIns="45720" rIns="91440" bIns="45720" rtlCol="0"/>
          <a:lstStyle>
            <a:lvl1pPr algn="r">
              <a:defRPr sz="1200"/>
            </a:lvl1pPr>
          </a:lstStyle>
          <a:p>
            <a:fld id="{07E0236D-6B37-4C46-8024-4717932BAC08}" type="datetimeFigureOut">
              <a:rPr lang="en-GB" smtClean="0"/>
              <a:pPr/>
              <a:t>24/11/2016</a:t>
            </a:fld>
            <a:endParaRPr lang="en-GB"/>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596" y="4716547"/>
            <a:ext cx="5335896" cy="446738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9429898"/>
            <a:ext cx="2890147" cy="49673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377" y="9429898"/>
            <a:ext cx="2890147" cy="496731"/>
          </a:xfrm>
          <a:prstGeom prst="rect">
            <a:avLst/>
          </a:prstGeom>
        </p:spPr>
        <p:txBody>
          <a:bodyPr vert="horz" lIns="91440" tIns="45720" rIns="91440" bIns="45720" rtlCol="0" anchor="b"/>
          <a:lstStyle>
            <a:lvl1pPr algn="r">
              <a:defRPr sz="1200"/>
            </a:lvl1pPr>
          </a:lstStyle>
          <a:p>
            <a:fld id="{D76FDD8B-365D-4FA7-BE10-5829F8BDF0E4}" type="slidenum">
              <a:rPr lang="en-GB" smtClean="0"/>
              <a:pPr/>
              <a:t>‹#›</a:t>
            </a:fld>
            <a:endParaRPr lang="en-GB"/>
          </a:p>
        </p:txBody>
      </p:sp>
    </p:spTree>
    <p:extLst>
      <p:ext uri="{BB962C8B-B14F-4D97-AF65-F5344CB8AC3E}">
        <p14:creationId xmlns:p14="http://schemas.microsoft.com/office/powerpoint/2010/main" val="13020296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76FDD8B-365D-4FA7-BE10-5829F8BDF0E4}" type="slidenum">
              <a:rPr lang="en-GB" smtClean="0"/>
              <a:pPr/>
              <a:t>17</a:t>
            </a:fld>
            <a:endParaRPr lang="en-GB"/>
          </a:p>
        </p:txBody>
      </p:sp>
    </p:spTree>
    <p:extLst>
      <p:ext uri="{BB962C8B-B14F-4D97-AF65-F5344CB8AC3E}">
        <p14:creationId xmlns:p14="http://schemas.microsoft.com/office/powerpoint/2010/main" val="38951407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pPr eaLnBrk="1" latinLnBrk="0" hangingPunct="1"/>
            <a:fld id="{7976EFEF-EBD4-4F50-9015-0F8A922FECD0}" type="datetime1">
              <a:rPr lang="en-US" smtClean="0"/>
              <a:t>11/24/2016</a:t>
            </a:fld>
            <a:endParaRPr lang="en-US"/>
          </a:p>
        </p:txBody>
      </p:sp>
      <p:sp>
        <p:nvSpPr>
          <p:cNvPr id="17" name="Footer Placeholder 16"/>
          <p:cNvSpPr>
            <a:spLocks noGrp="1"/>
          </p:cNvSpPr>
          <p:nvPr>
            <p:ph type="ftr" sz="quarter" idx="11"/>
          </p:nvPr>
        </p:nvSpPr>
        <p:spPr/>
        <p:txBody>
          <a:bodyPr/>
          <a:lstStyle/>
          <a:p>
            <a:endParaRPr kumimoji="0"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91974DF9-AD47-4691-BA21-BBFCE3637A9A}" type="slidenum">
              <a:rPr kumimoji="0" lang="en-US" smtClean="0"/>
              <a:pPr eaLnBrk="1" latinLnBrk="0" hangingPunct="1"/>
              <a:t>‹#›</a:t>
            </a:fld>
            <a:endParaRPr kumimoji="0"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pic>
        <p:nvPicPr>
          <p:cNvPr id="14" name="Picture 13" descr="du-logo.bmp"/>
          <p:cNvPicPr>
            <a:picLocks noChangeAspect="1"/>
          </p:cNvPicPr>
          <p:nvPr userDrawn="1"/>
        </p:nvPicPr>
        <p:blipFill>
          <a:blip r:embed="rId2" cstate="print"/>
          <a:stretch>
            <a:fillRect/>
          </a:stretch>
        </p:blipFill>
        <p:spPr>
          <a:xfrm>
            <a:off x="755576" y="5949280"/>
            <a:ext cx="1443683" cy="63855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7BCF23DA-1C82-4AD6-9517-78F6B2B5D42C}" type="datetime1">
              <a:rPr lang="en-US" smtClean="0"/>
              <a:t>11/24/2016</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C77FBB57-9362-4AF3-807B-98909235D28B}" type="datetime1">
              <a:rPr lang="en-US" smtClean="0"/>
              <a:t>11/24/2016</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eaLnBrk="1" latinLnBrk="0" hangingPunct="1"/>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eaLnBrk="1" latinLnBrk="0" hangingPunct="1"/>
            <a:fld id="{62B9FC11-F2BB-4550-B73C-6526A463C238}" type="datetime1">
              <a:rPr lang="en-US" smtClean="0"/>
              <a:t>11/24/2016</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eaLnBrk="1" latinLnBrk="0" hangingPunct="1"/>
              <a:t>‹#›</a:t>
            </a:fld>
            <a:endParaRPr kumimoji="0"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eaLnBrk="1" latinLnBrk="0" hangingPunct="1"/>
            <a:fld id="{6B172698-ACB5-4A7B-AF2C-543D315D962A}" type="datetime1">
              <a:rPr lang="en-US" smtClean="0"/>
              <a:t>11/24/2016</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kumimoji="0"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91974DF9-AD47-4691-BA21-BBFCE3637A9A}" type="slidenum">
              <a:rPr kumimoji="0" lang="en-US" smtClean="0"/>
              <a:pPr eaLnBrk="1" latinLnBrk="0" hangingPunct="1"/>
              <a:t>‹#›</a:t>
            </a:fld>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eaLnBrk="1" latinLnBrk="0" hangingPunct="1"/>
            <a:fld id="{725A3C82-082B-4189-98D8-6273591BB87D}" type="datetime1">
              <a:rPr lang="en-US" smtClean="0"/>
              <a:t>11/24/2016</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1974DF9-AD47-4691-BA21-BBFCE3637A9A}" type="slidenum">
              <a:rPr kumimoji="0" lang="en-US" smtClean="0"/>
              <a:pPr eaLnBrk="1" latinLnBrk="0" hangingPunct="1"/>
              <a:t>‹#›</a:t>
            </a:fld>
            <a:endParaRPr kumimoji="0"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eaLnBrk="1" latinLnBrk="0" hangingPunct="1"/>
            <a:fld id="{2292F92E-9E21-4839-833A-E3802902C3C5}" type="datetime1">
              <a:rPr lang="en-US" smtClean="0"/>
              <a:t>11/24/2016</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91974DF9-AD47-4691-BA21-BBFCE3637A9A}" type="slidenum">
              <a:rPr kumimoji="0" lang="en-US" smtClean="0"/>
              <a:pPr eaLnBrk="1" latinLnBrk="0" hangingPunct="1"/>
              <a:t>‹#›</a:t>
            </a:fld>
            <a:endParaRPr kumimoji="0"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eaLnBrk="1" latinLnBrk="0" hangingPunct="1"/>
            <a:fld id="{6E5B6986-7ADB-4782-887E-F658E2686107}" type="datetime1">
              <a:rPr lang="en-US" smtClean="0"/>
              <a:t>11/24/2016</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91974DF9-AD47-4691-BA21-BBFCE3637A9A}" type="slidenum">
              <a:rPr kumimoji="0" lang="en-US" smtClean="0"/>
              <a:pPr eaLnBrk="1" latinLnBrk="0" hangingPunct="1"/>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9D79D980-D66B-48ED-8D29-952B4304999F}" type="datetime1">
              <a:rPr lang="en-US" smtClean="0"/>
              <a:t>11/24/2016</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91974DF9-AD47-4691-BA21-BBFCE3637A9A}" type="slidenum">
              <a:rPr kumimoji="0" lang="en-US" smtClean="0"/>
              <a:pPr eaLnBrk="1" latinLnBrk="0" hangingPunct="1"/>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eaLnBrk="1" latinLnBrk="0" hangingPunct="1"/>
            <a:fld id="{0FBDFD91-E718-4226-B256-9E893E6745BA}" type="datetime1">
              <a:rPr lang="en-US" smtClean="0"/>
              <a:t>11/24/2016</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1974DF9-AD47-4691-BA21-BBFCE3637A9A}" type="slidenum">
              <a:rPr kumimoji="0" lang="en-US" smtClean="0"/>
              <a:pPr eaLnBrk="1" latinLnBrk="0" hangingPunct="1"/>
              <a:t>‹#›</a:t>
            </a:fld>
            <a:endParaRPr kumimoji="0"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eaLnBrk="1" latinLnBrk="0" hangingPunct="1"/>
            <a:fld id="{96822B1F-91A8-4FC0-9C1D-12C03A03BF7E}" type="datetime1">
              <a:rPr lang="en-US" smtClean="0"/>
              <a:t>11/24/2016</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kumimoji="0" lang="en-US"/>
          </a:p>
        </p:txBody>
      </p:sp>
      <p:sp>
        <p:nvSpPr>
          <p:cNvPr id="7" name="Slide Number Placeholder 6"/>
          <p:cNvSpPr>
            <a:spLocks noGrp="1"/>
          </p:cNvSpPr>
          <p:nvPr>
            <p:ph type="sldNum" sz="quarter" idx="12"/>
          </p:nvPr>
        </p:nvSpPr>
        <p:spPr>
          <a:xfrm>
            <a:off x="146304" y="6208776"/>
            <a:ext cx="457200" cy="457200"/>
          </a:xfrm>
        </p:spPr>
        <p:txBody>
          <a:bodyPr/>
          <a:lstStyle/>
          <a:p>
            <a:fld id="{91974DF9-AD47-4691-BA21-BBFCE3637A9A}" type="slidenum">
              <a:rPr kumimoji="0" lang="en-US" smtClean="0"/>
              <a:pPr eaLnBrk="1" latinLnBrk="0" hangingPunct="1"/>
              <a:t>‹#›</a:t>
            </a:fld>
            <a:endParaRPr kumimoji="0"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pPr eaLnBrk="1" latinLnBrk="0" hangingPunct="1"/>
            <a:fld id="{855AA854-92CA-484A-8F74-003539119755}" type="datetime1">
              <a:rPr lang="en-US" smtClean="0"/>
              <a:t>11/24/2016</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kumimoji="0"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91974DF9-AD47-4691-BA21-BBFCE3637A9A}" type="slidenum">
              <a:rPr kumimoji="0" lang="en-US" smtClean="0"/>
              <a:pPr eaLnBrk="1" latinLnBrk="0" hangingPunct="1"/>
              <a:t>‹#›</a:t>
            </a:fld>
            <a:endParaRPr kumimoji="0" lang="en-US"/>
          </a:p>
        </p:txBody>
      </p:sp>
    </p:spTree>
  </p:cSld>
  <p:clrMap bg1="dk1" tx1="lt1" bg2="dk2" tx2="lt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northernbridge.ac.uk/apply"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4.jpg"/><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5.jpeg"/><Relationship Id="rId4" Type="http://schemas.openxmlformats.org/officeDocument/2006/relationships/hyperlink" Target="http://www.apl.ncl.ac.uk/"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4.jpg"/><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image" Target="../media/image5.jpeg"/><Relationship Id="rId4" Type="http://schemas.openxmlformats.org/officeDocument/2006/relationships/hyperlink" Target="http://www.apl.ncl.ac.uk/" TargetMode="External"/></Relationships>
</file>

<file path=ppt/slides/_rels/slide5.xml.rels><?xml version="1.0" encoding="UTF-8" standalone="yes"?>
<Relationships xmlns="http://schemas.openxmlformats.org/package/2006/relationships"><Relationship Id="rId8" Type="http://schemas.openxmlformats.org/officeDocument/2006/relationships/image" Target="../media/image4.jpg"/><Relationship Id="rId3" Type="http://schemas.openxmlformats.org/officeDocument/2006/relationships/hyperlink" Target="http://www.apl.ncl.ac.uk/" TargetMode="External"/><Relationship Id="rId7"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3.png"/><Relationship Id="rId5" Type="http://schemas.openxmlformats.org/officeDocument/2006/relationships/oleObject" Target="../embeddings/oleObject3.bin"/><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pPr algn="ctr"/>
            <a:r>
              <a:rPr lang="en-US" sz="2200" dirty="0">
                <a:latin typeface="Palatino Linotype" panose="02040502050505030304" pitchFamily="18" charset="0"/>
              </a:rPr>
              <a:t>Northern </a:t>
            </a:r>
            <a:r>
              <a:rPr lang="en-US" sz="2200" dirty="0" smtClean="0">
                <a:latin typeface="Palatino Linotype" panose="02040502050505030304" pitchFamily="18" charset="0"/>
              </a:rPr>
              <a:t>Bridge Applicant </a:t>
            </a:r>
            <a:r>
              <a:rPr lang="en-US" sz="2200" dirty="0" err="1" smtClean="0">
                <a:latin typeface="Palatino Linotype" panose="02040502050505030304" pitchFamily="18" charset="0"/>
              </a:rPr>
              <a:t>Masterclasses</a:t>
            </a:r>
            <a:r>
              <a:rPr lang="en-US" sz="2200" smtClean="0">
                <a:latin typeface="Palatino Linotype" panose="02040502050505030304" pitchFamily="18" charset="0"/>
              </a:rPr>
              <a:t/>
            </a:r>
            <a:br>
              <a:rPr lang="en-US" sz="2200" smtClean="0">
                <a:latin typeface="Palatino Linotype" panose="02040502050505030304" pitchFamily="18" charset="0"/>
              </a:rPr>
            </a:br>
            <a:r>
              <a:rPr lang="en-US" sz="2200" dirty="0" smtClean="0">
                <a:latin typeface="Palatino Linotype" panose="02040502050505030304" pitchFamily="18" charset="0"/>
              </a:rPr>
              <a:t/>
            </a:r>
            <a:br>
              <a:rPr lang="en-US" sz="2200" dirty="0" smtClean="0">
                <a:latin typeface="Palatino Linotype" panose="02040502050505030304" pitchFamily="18" charset="0"/>
              </a:rPr>
            </a:br>
            <a:r>
              <a:rPr lang="en-US" sz="2200" dirty="0" smtClean="0">
                <a:latin typeface="Palatino Linotype" panose="02040502050505030304" pitchFamily="18" charset="0"/>
              </a:rPr>
              <a:t>Queen’s, Belfast (1 November) and Durham (2 November)</a:t>
            </a:r>
            <a:endParaRPr lang="en-US" sz="2200" dirty="0">
              <a:latin typeface="Palatino Linotype" panose="02040502050505030304" pitchFamily="18" charset="0"/>
            </a:endParaRPr>
          </a:p>
        </p:txBody>
      </p:sp>
      <p:sp>
        <p:nvSpPr>
          <p:cNvPr id="5" name="Text Placeholder 4"/>
          <p:cNvSpPr>
            <a:spLocks noGrp="1"/>
          </p:cNvSpPr>
          <p:nvPr>
            <p:ph type="body" idx="1"/>
          </p:nvPr>
        </p:nvSpPr>
        <p:spPr>
          <a:xfrm>
            <a:off x="722313" y="2547938"/>
            <a:ext cx="7772400" cy="2609254"/>
          </a:xfrm>
        </p:spPr>
        <p:txBody>
          <a:bodyPr>
            <a:normAutofit lnSpcReduction="10000"/>
          </a:bodyPr>
          <a:lstStyle/>
          <a:p>
            <a:endParaRPr lang="en-US" sz="2000" dirty="0" smtClean="0"/>
          </a:p>
          <a:p>
            <a:pPr algn="ctr"/>
            <a:r>
              <a:rPr lang="en-US" sz="2000" dirty="0"/>
              <a:t/>
            </a:r>
            <a:br>
              <a:rPr lang="en-US" sz="2000" dirty="0"/>
            </a:br>
            <a:r>
              <a:rPr lang="en-US" sz="2200" dirty="0" smtClean="0">
                <a:latin typeface="Palatino Linotype" panose="02040502050505030304" pitchFamily="18" charset="0"/>
              </a:rPr>
              <a:t>Michael Rossington, Consortium Director</a:t>
            </a:r>
            <a:endParaRPr lang="en-US" sz="2200" dirty="0">
              <a:latin typeface="Palatino Linotype" panose="02040502050505030304" pitchFamily="18" charset="0"/>
            </a:endParaRPr>
          </a:p>
          <a:p>
            <a:pPr algn="ctr"/>
            <a:r>
              <a:rPr lang="en-US" sz="2200" dirty="0" smtClean="0">
                <a:latin typeface="Palatino Linotype" panose="02040502050505030304" pitchFamily="18" charset="0"/>
              </a:rPr>
              <a:t>Jonathan Long, Academic Director (Durham)</a:t>
            </a:r>
          </a:p>
          <a:p>
            <a:pPr algn="ctr"/>
            <a:r>
              <a:rPr lang="en-US" sz="2200" dirty="0" smtClean="0">
                <a:latin typeface="Palatino Linotype" panose="02040502050505030304" pitchFamily="18" charset="0"/>
              </a:rPr>
              <a:t>Michael Alcorn, Academic Director (Queen’s University, Belfast)</a:t>
            </a:r>
          </a:p>
          <a:p>
            <a:pPr algn="ctr"/>
            <a:r>
              <a:rPr lang="en-US" sz="2200" dirty="0" smtClean="0">
                <a:latin typeface="Palatino Linotype" panose="02040502050505030304" pitchFamily="18" charset="0"/>
              </a:rPr>
              <a:t>Arts and Humanities Research Council Northern Bridge DTP</a:t>
            </a:r>
          </a:p>
        </p:txBody>
      </p:sp>
      <p:sp>
        <p:nvSpPr>
          <p:cNvPr id="2" name="Slide Number Placeholder 1"/>
          <p:cNvSpPr>
            <a:spLocks noGrp="1"/>
          </p:cNvSpPr>
          <p:nvPr>
            <p:ph type="sldNum" sz="quarter" idx="12"/>
          </p:nvPr>
        </p:nvSpPr>
        <p:spPr/>
        <p:txBody>
          <a:bodyPr/>
          <a:lstStyle/>
          <a:p>
            <a:pPr eaLnBrk="1" latinLnBrk="0" hangingPunct="1"/>
            <a:fld id="{91974DF9-AD47-4691-BA21-BBFCE3637A9A}" type="slidenum">
              <a:rPr kumimoji="0" lang="en-US" smtClean="0"/>
              <a:pPr eaLnBrk="1" latinLnBrk="0" hangingPunct="1"/>
              <a:t>1</a:t>
            </a:fld>
            <a:endParaRPr kumimoji="0" lang="en-US"/>
          </a:p>
        </p:txBody>
      </p:sp>
    </p:spTree>
    <p:extLst>
      <p:ext uri="{BB962C8B-B14F-4D97-AF65-F5344CB8AC3E}">
        <p14:creationId xmlns:p14="http://schemas.microsoft.com/office/powerpoint/2010/main" val="6482151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sz="2400" dirty="0">
                <a:latin typeface="Palatino Linotype" panose="02040502050505030304" pitchFamily="18" charset="0"/>
              </a:rPr>
              <a:t>Subjects in which Northern Bridge offers studentships</a:t>
            </a:r>
            <a:br>
              <a:rPr lang="en-GB" sz="2400" dirty="0">
                <a:latin typeface="Palatino Linotype" panose="02040502050505030304" pitchFamily="18" charset="0"/>
              </a:rPr>
            </a:br>
            <a:r>
              <a:rPr lang="en-GB" sz="2400" dirty="0">
                <a:latin typeface="Palatino Linotype" panose="02040502050505030304" pitchFamily="18" charset="0"/>
              </a:rPr>
              <a:t> (</a:t>
            </a:r>
            <a:r>
              <a:rPr lang="en-GB" sz="2400" dirty="0" err="1">
                <a:latin typeface="Palatino Linotype" panose="02040502050505030304" pitchFamily="18" charset="0"/>
              </a:rPr>
              <a:t>ctd</a:t>
            </a:r>
            <a:r>
              <a:rPr lang="en-GB" sz="2400" dirty="0">
                <a:latin typeface="Palatino Linotype" panose="02040502050505030304" pitchFamily="18" charset="0"/>
              </a:rPr>
              <a:t>.)</a:t>
            </a:r>
            <a:br>
              <a:rPr lang="en-GB" sz="2400" dirty="0">
                <a:latin typeface="Palatino Linotype" panose="02040502050505030304" pitchFamily="18" charset="0"/>
              </a:rPr>
            </a:br>
            <a:r>
              <a:rPr lang="en-GB" sz="2400" i="1" dirty="0" smtClean="0">
                <a:latin typeface="Palatino Linotype" panose="02040502050505030304" pitchFamily="18" charset="0"/>
              </a:rPr>
              <a:t>Panel </a:t>
            </a:r>
            <a:r>
              <a:rPr lang="en-GB" sz="2400" i="1" dirty="0">
                <a:latin typeface="Palatino Linotype" panose="02040502050505030304" pitchFamily="18" charset="0"/>
              </a:rPr>
              <a:t>C = Cultures &amp; Heritage</a:t>
            </a:r>
            <a:endParaRPr lang="en-GB" sz="2400" dirty="0"/>
          </a:p>
        </p:txBody>
      </p:sp>
      <p:sp>
        <p:nvSpPr>
          <p:cNvPr id="3" name="Content Placeholder 2"/>
          <p:cNvSpPr>
            <a:spLocks noGrp="1"/>
          </p:cNvSpPr>
          <p:nvPr>
            <p:ph sz="quarter" idx="1"/>
          </p:nvPr>
        </p:nvSpPr>
        <p:spPr/>
        <p:txBody>
          <a:bodyPr>
            <a:normAutofit/>
          </a:bodyPr>
          <a:lstStyle/>
          <a:p>
            <a:pPr>
              <a:lnSpc>
                <a:spcPct val="150000"/>
              </a:lnSpc>
              <a:spcBef>
                <a:spcPts val="0"/>
              </a:spcBef>
            </a:pPr>
            <a:endParaRPr lang="en-GB" sz="2000" dirty="0" smtClean="0">
              <a:latin typeface="Perpetua" panose="02020502060401020303" pitchFamily="18" charset="0"/>
            </a:endParaRPr>
          </a:p>
          <a:p>
            <a:pPr>
              <a:lnSpc>
                <a:spcPct val="150000"/>
              </a:lnSpc>
              <a:spcBef>
                <a:spcPts val="0"/>
              </a:spcBef>
            </a:pPr>
            <a:r>
              <a:rPr lang="en-GB" sz="2000" dirty="0" smtClean="0">
                <a:latin typeface="Perpetua" panose="02020502060401020303" pitchFamily="18" charset="0"/>
              </a:rPr>
              <a:t>Museum </a:t>
            </a:r>
            <a:r>
              <a:rPr lang="en-GB" sz="2000" dirty="0">
                <a:latin typeface="Perpetua" panose="02020502060401020303" pitchFamily="18" charset="0"/>
              </a:rPr>
              <a:t>Studies	</a:t>
            </a:r>
            <a:endParaRPr lang="en-GB" sz="2000" dirty="0" smtClean="0">
              <a:latin typeface="Perpetua" panose="02020502060401020303" pitchFamily="18" charset="0"/>
            </a:endParaRPr>
          </a:p>
          <a:p>
            <a:pPr>
              <a:lnSpc>
                <a:spcPct val="150000"/>
              </a:lnSpc>
              <a:spcBef>
                <a:spcPts val="0"/>
              </a:spcBef>
            </a:pPr>
            <a:r>
              <a:rPr lang="en-GB" sz="2000" dirty="0">
                <a:latin typeface="Perpetua" panose="02020502060401020303" pitchFamily="18" charset="0"/>
              </a:rPr>
              <a:t>Policy, Arts Management and Creative Industries</a:t>
            </a:r>
          </a:p>
          <a:p>
            <a:pPr>
              <a:lnSpc>
                <a:spcPct val="150000"/>
              </a:lnSpc>
              <a:spcBef>
                <a:spcPts val="0"/>
              </a:spcBef>
            </a:pPr>
            <a:r>
              <a:rPr lang="en-GB" sz="2000" dirty="0" smtClean="0">
                <a:latin typeface="Perpetua" panose="02020502060401020303" pitchFamily="18" charset="0"/>
              </a:rPr>
              <a:t>Cultural Geography</a:t>
            </a:r>
          </a:p>
          <a:p>
            <a:pPr>
              <a:lnSpc>
                <a:spcPct val="150000"/>
              </a:lnSpc>
              <a:spcBef>
                <a:spcPts val="0"/>
              </a:spcBef>
            </a:pPr>
            <a:r>
              <a:rPr lang="en-GB" sz="2000" dirty="0" smtClean="0">
                <a:latin typeface="Perpetua" panose="02020502060401020303" pitchFamily="18" charset="0"/>
              </a:rPr>
              <a:t>Archaeology</a:t>
            </a:r>
          </a:p>
          <a:p>
            <a:pPr>
              <a:lnSpc>
                <a:spcPct val="150000"/>
              </a:lnSpc>
              <a:spcBef>
                <a:spcPts val="0"/>
              </a:spcBef>
            </a:pPr>
            <a:r>
              <a:rPr lang="en-GB" sz="2000" dirty="0" smtClean="0">
                <a:latin typeface="Perpetua" panose="02020502060401020303" pitchFamily="18" charset="0"/>
              </a:rPr>
              <a:t>Classics</a:t>
            </a:r>
            <a:endParaRPr lang="en-GB" sz="2000" dirty="0">
              <a:latin typeface="Perpetua" panose="02020502060401020303" pitchFamily="18" charset="0"/>
            </a:endParaRPr>
          </a:p>
          <a:p>
            <a:endParaRPr lang="en-GB" sz="2000" dirty="0"/>
          </a:p>
        </p:txBody>
      </p:sp>
      <p:sp>
        <p:nvSpPr>
          <p:cNvPr id="4" name="Slide Number Placeholder 3"/>
          <p:cNvSpPr>
            <a:spLocks noGrp="1"/>
          </p:cNvSpPr>
          <p:nvPr>
            <p:ph type="sldNum" sz="quarter" idx="12"/>
          </p:nvPr>
        </p:nvSpPr>
        <p:spPr/>
        <p:txBody>
          <a:bodyPr/>
          <a:lstStyle/>
          <a:p>
            <a:pPr eaLnBrk="1" latinLnBrk="0" hangingPunct="1"/>
            <a:fld id="{91974DF9-AD47-4691-BA21-BBFCE3637A9A}" type="slidenum">
              <a:rPr kumimoji="0" lang="en-US" smtClean="0"/>
              <a:pPr eaLnBrk="1" latinLnBrk="0" hangingPunct="1"/>
              <a:t>10</a:t>
            </a:fld>
            <a:endParaRPr kumimoji="0" lang="en-US"/>
          </a:p>
        </p:txBody>
      </p:sp>
    </p:spTree>
    <p:extLst>
      <p:ext uri="{BB962C8B-B14F-4D97-AF65-F5344CB8AC3E}">
        <p14:creationId xmlns:p14="http://schemas.microsoft.com/office/powerpoint/2010/main" val="13462742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GB" sz="2400" dirty="0">
                <a:latin typeface="Palatino Linotype" panose="02040502050505030304" pitchFamily="18" charset="0"/>
              </a:rPr>
              <a:t>Subjects in which Northern Bridge offers studentships</a:t>
            </a:r>
            <a:br>
              <a:rPr lang="en-GB" sz="2400" dirty="0">
                <a:latin typeface="Palatino Linotype" panose="02040502050505030304" pitchFamily="18" charset="0"/>
              </a:rPr>
            </a:br>
            <a:r>
              <a:rPr lang="en-GB" sz="2400" dirty="0">
                <a:latin typeface="Palatino Linotype" panose="02040502050505030304" pitchFamily="18" charset="0"/>
              </a:rPr>
              <a:t> (</a:t>
            </a:r>
            <a:r>
              <a:rPr lang="en-GB" sz="2400" dirty="0" err="1">
                <a:latin typeface="Palatino Linotype" panose="02040502050505030304" pitchFamily="18" charset="0"/>
              </a:rPr>
              <a:t>ctd</a:t>
            </a:r>
            <a:r>
              <a:rPr lang="en-GB" sz="2400" dirty="0">
                <a:latin typeface="Palatino Linotype" panose="02040502050505030304" pitchFamily="18" charset="0"/>
              </a:rPr>
              <a:t>.)</a:t>
            </a:r>
            <a:br>
              <a:rPr lang="en-GB" sz="2400" dirty="0">
                <a:latin typeface="Palatino Linotype" panose="02040502050505030304" pitchFamily="18" charset="0"/>
              </a:rPr>
            </a:br>
            <a:r>
              <a:rPr lang="en-GB" sz="2400" i="1" dirty="0">
                <a:latin typeface="Palatino Linotype" panose="02040502050505030304" pitchFamily="18" charset="0"/>
              </a:rPr>
              <a:t>Panel </a:t>
            </a:r>
            <a:r>
              <a:rPr lang="en-GB" sz="2400" i="1" dirty="0" smtClean="0">
                <a:latin typeface="Palatino Linotype" panose="02040502050505030304" pitchFamily="18" charset="0"/>
              </a:rPr>
              <a:t>D </a:t>
            </a:r>
            <a:r>
              <a:rPr lang="en-GB" sz="2400" i="1" dirty="0">
                <a:latin typeface="Palatino Linotype" panose="02040502050505030304" pitchFamily="18" charset="0"/>
              </a:rPr>
              <a:t>= </a:t>
            </a:r>
            <a:r>
              <a:rPr lang="en-GB" sz="2400" i="1" dirty="0" smtClean="0">
                <a:latin typeface="Palatino Linotype" panose="02040502050505030304" pitchFamily="18" charset="0"/>
              </a:rPr>
              <a:t>Languages and Literature</a:t>
            </a:r>
            <a:endParaRPr lang="en-GB" sz="2400" dirty="0"/>
          </a:p>
        </p:txBody>
      </p:sp>
      <p:sp>
        <p:nvSpPr>
          <p:cNvPr id="3" name="Content Placeholder 2"/>
          <p:cNvSpPr>
            <a:spLocks noGrp="1"/>
          </p:cNvSpPr>
          <p:nvPr>
            <p:ph sz="quarter" idx="1"/>
          </p:nvPr>
        </p:nvSpPr>
        <p:spPr/>
        <p:txBody>
          <a:bodyPr>
            <a:normAutofit/>
          </a:bodyPr>
          <a:lstStyle/>
          <a:p>
            <a:pPr>
              <a:lnSpc>
                <a:spcPct val="150000"/>
              </a:lnSpc>
              <a:spcBef>
                <a:spcPts val="0"/>
              </a:spcBef>
            </a:pPr>
            <a:r>
              <a:rPr lang="en-GB" sz="2000" dirty="0" smtClean="0">
                <a:latin typeface="Perpetua" panose="02020502060401020303" pitchFamily="18" charset="0"/>
              </a:rPr>
              <a:t>English </a:t>
            </a:r>
            <a:r>
              <a:rPr lang="en-GB" sz="2000" dirty="0">
                <a:latin typeface="Perpetua" panose="02020502060401020303" pitchFamily="18" charset="0"/>
              </a:rPr>
              <a:t>Language and </a:t>
            </a:r>
            <a:r>
              <a:rPr lang="en-GB" sz="2000" dirty="0" smtClean="0">
                <a:latin typeface="Perpetua" panose="02020502060401020303" pitchFamily="18" charset="0"/>
              </a:rPr>
              <a:t>Literature</a:t>
            </a:r>
          </a:p>
          <a:p>
            <a:pPr>
              <a:lnSpc>
                <a:spcPct val="150000"/>
              </a:lnSpc>
              <a:spcBef>
                <a:spcPts val="0"/>
              </a:spcBef>
            </a:pPr>
            <a:r>
              <a:rPr lang="en-GB" sz="2000" dirty="0" smtClean="0">
                <a:latin typeface="Perpetua" panose="02020502060401020303" pitchFamily="18" charset="0"/>
              </a:rPr>
              <a:t>French Studies</a:t>
            </a:r>
          </a:p>
          <a:p>
            <a:pPr>
              <a:lnSpc>
                <a:spcPct val="150000"/>
              </a:lnSpc>
              <a:spcBef>
                <a:spcPts val="0"/>
              </a:spcBef>
            </a:pPr>
            <a:r>
              <a:rPr lang="en-GB" sz="2000" dirty="0" smtClean="0">
                <a:latin typeface="Perpetua" panose="02020502060401020303" pitchFamily="18" charset="0"/>
              </a:rPr>
              <a:t>Hispanic</a:t>
            </a:r>
            <a:r>
              <a:rPr lang="en-GB" sz="2000" dirty="0">
                <a:latin typeface="Perpetua" panose="02020502060401020303" pitchFamily="18" charset="0"/>
              </a:rPr>
              <a:t>, Portuguese and Latin American </a:t>
            </a:r>
            <a:r>
              <a:rPr lang="en-GB" sz="2000" dirty="0" smtClean="0">
                <a:latin typeface="Perpetua" panose="02020502060401020303" pitchFamily="18" charset="0"/>
              </a:rPr>
              <a:t>Studies</a:t>
            </a:r>
          </a:p>
          <a:p>
            <a:pPr>
              <a:lnSpc>
                <a:spcPct val="150000"/>
              </a:lnSpc>
              <a:spcBef>
                <a:spcPts val="0"/>
              </a:spcBef>
            </a:pPr>
            <a:r>
              <a:rPr lang="en-GB" sz="2000" dirty="0" smtClean="0">
                <a:latin typeface="Perpetua" panose="02020502060401020303" pitchFamily="18" charset="0"/>
              </a:rPr>
              <a:t>Interpreting </a:t>
            </a:r>
            <a:r>
              <a:rPr lang="en-GB" sz="2000" dirty="0">
                <a:latin typeface="Perpetua" panose="02020502060401020303" pitchFamily="18" charset="0"/>
              </a:rPr>
              <a:t>and </a:t>
            </a:r>
            <a:r>
              <a:rPr lang="en-GB" sz="2000" dirty="0" smtClean="0">
                <a:latin typeface="Perpetua" panose="02020502060401020303" pitchFamily="18" charset="0"/>
              </a:rPr>
              <a:t>Translation</a:t>
            </a:r>
          </a:p>
          <a:p>
            <a:pPr>
              <a:lnSpc>
                <a:spcPct val="150000"/>
              </a:lnSpc>
              <a:spcBef>
                <a:spcPts val="0"/>
              </a:spcBef>
            </a:pPr>
            <a:r>
              <a:rPr lang="en-GB" sz="2000" dirty="0" smtClean="0">
                <a:latin typeface="Perpetua" panose="02020502060401020303" pitchFamily="18" charset="0"/>
              </a:rPr>
              <a:t>Linguistics</a:t>
            </a:r>
          </a:p>
          <a:p>
            <a:pPr>
              <a:lnSpc>
                <a:spcPct val="150000"/>
              </a:lnSpc>
              <a:spcBef>
                <a:spcPts val="0"/>
              </a:spcBef>
            </a:pPr>
            <a:r>
              <a:rPr lang="en-GB" sz="2000" dirty="0" smtClean="0">
                <a:latin typeface="Perpetua" panose="02020502060401020303" pitchFamily="18" charset="0"/>
              </a:rPr>
              <a:t>German Studies</a:t>
            </a:r>
          </a:p>
          <a:p>
            <a:pPr>
              <a:lnSpc>
                <a:spcPct val="150000"/>
              </a:lnSpc>
              <a:spcBef>
                <a:spcPts val="0"/>
              </a:spcBef>
            </a:pPr>
            <a:r>
              <a:rPr lang="en-GB" sz="2000" dirty="0" smtClean="0">
                <a:latin typeface="Perpetua" panose="02020502060401020303" pitchFamily="18" charset="0"/>
              </a:rPr>
              <a:t>Italian Studies</a:t>
            </a:r>
          </a:p>
          <a:p>
            <a:pPr>
              <a:lnSpc>
                <a:spcPct val="150000"/>
              </a:lnSpc>
              <a:spcBef>
                <a:spcPts val="0"/>
              </a:spcBef>
            </a:pPr>
            <a:r>
              <a:rPr lang="en-GB" sz="2000" dirty="0" smtClean="0">
                <a:latin typeface="Perpetua" panose="02020502060401020303" pitchFamily="18" charset="0"/>
              </a:rPr>
              <a:t>Russian Studies</a:t>
            </a:r>
          </a:p>
          <a:p>
            <a:pPr>
              <a:lnSpc>
                <a:spcPct val="150000"/>
              </a:lnSpc>
              <a:spcBef>
                <a:spcPts val="0"/>
              </a:spcBef>
            </a:pPr>
            <a:r>
              <a:rPr lang="en-GB" sz="2000" dirty="0" smtClean="0">
                <a:latin typeface="Perpetua" panose="02020502060401020303" pitchFamily="18" charset="0"/>
              </a:rPr>
              <a:t>Media </a:t>
            </a:r>
            <a:r>
              <a:rPr lang="en-GB" sz="2000" dirty="0">
                <a:latin typeface="Perpetua" panose="02020502060401020303" pitchFamily="18" charset="0"/>
              </a:rPr>
              <a:t>and Communication Studies </a:t>
            </a:r>
          </a:p>
          <a:p>
            <a:endParaRPr lang="en-GB" dirty="0"/>
          </a:p>
        </p:txBody>
      </p:sp>
      <p:sp>
        <p:nvSpPr>
          <p:cNvPr id="4" name="Slide Number Placeholder 3"/>
          <p:cNvSpPr>
            <a:spLocks noGrp="1"/>
          </p:cNvSpPr>
          <p:nvPr>
            <p:ph type="sldNum" sz="quarter" idx="12"/>
          </p:nvPr>
        </p:nvSpPr>
        <p:spPr/>
        <p:txBody>
          <a:bodyPr/>
          <a:lstStyle/>
          <a:p>
            <a:pPr eaLnBrk="1" latinLnBrk="0" hangingPunct="1"/>
            <a:fld id="{91974DF9-AD47-4691-BA21-BBFCE3637A9A}" type="slidenum">
              <a:rPr kumimoji="0" lang="en-US" smtClean="0"/>
              <a:pPr eaLnBrk="1" latinLnBrk="0" hangingPunct="1"/>
              <a:t>11</a:t>
            </a:fld>
            <a:endParaRPr kumimoji="0" lang="en-US"/>
          </a:p>
        </p:txBody>
      </p:sp>
    </p:spTree>
    <p:extLst>
      <p:ext uri="{BB962C8B-B14F-4D97-AF65-F5344CB8AC3E}">
        <p14:creationId xmlns:p14="http://schemas.microsoft.com/office/powerpoint/2010/main" val="37124090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normAutofit fontScale="90000"/>
          </a:bodyPr>
          <a:lstStyle/>
          <a:p>
            <a:pPr algn="ctr"/>
            <a:r>
              <a:rPr lang="en-GB" altLang="en-US" sz="2700" b="0" dirty="0" smtClean="0">
                <a:latin typeface="Palatino Linotype" panose="02040502050505030304" pitchFamily="18" charset="0"/>
              </a:rPr>
              <a:t/>
            </a:r>
            <a:br>
              <a:rPr lang="en-GB" altLang="en-US" sz="2700" b="0" dirty="0" smtClean="0">
                <a:latin typeface="Palatino Linotype" panose="02040502050505030304" pitchFamily="18" charset="0"/>
              </a:rPr>
            </a:br>
            <a:r>
              <a:rPr lang="en-GB" altLang="en-US" sz="2700" dirty="0">
                <a:latin typeface="Palatino Linotype" panose="02040502050505030304" pitchFamily="18" charset="0"/>
              </a:rPr>
              <a:t/>
            </a:r>
            <a:br>
              <a:rPr lang="en-GB" altLang="en-US" sz="2700" dirty="0">
                <a:latin typeface="Palatino Linotype" panose="02040502050505030304" pitchFamily="18" charset="0"/>
              </a:rPr>
            </a:br>
            <a:r>
              <a:rPr lang="en-GB" altLang="en-US" sz="2700" dirty="0" smtClean="0">
                <a:latin typeface="Palatino Linotype" panose="02040502050505030304" pitchFamily="18" charset="0"/>
              </a:rPr>
              <a:t/>
            </a:r>
            <a:br>
              <a:rPr lang="en-GB" altLang="en-US" sz="2700" dirty="0" smtClean="0">
                <a:latin typeface="Palatino Linotype" panose="02040502050505030304" pitchFamily="18" charset="0"/>
              </a:rPr>
            </a:br>
            <a:r>
              <a:rPr lang="en-GB" altLang="en-US" sz="2700" b="0" dirty="0" smtClean="0">
                <a:latin typeface="Perpetua" panose="02020502060401020303" pitchFamily="18" charset="0"/>
              </a:rPr>
              <a:t>Awards by Subject Area in the 2016 Studentship Competition</a:t>
            </a:r>
            <a:r>
              <a:rPr lang="en-GB" altLang="en-US" sz="2700" dirty="0">
                <a:latin typeface="Perpetua" panose="02020502060401020303" pitchFamily="18" charset="0"/>
              </a:rPr>
              <a:t/>
            </a:r>
            <a:br>
              <a:rPr lang="en-GB" altLang="en-US" sz="2700" dirty="0">
                <a:latin typeface="Perpetua" panose="02020502060401020303" pitchFamily="18" charset="0"/>
              </a:rPr>
            </a:br>
            <a:endParaRPr lang="en-GB" altLang="en-US" sz="2700" b="0" dirty="0" smtClean="0">
              <a:latin typeface="Perpetua" panose="02020502060401020303" pitchFamily="18" charset="0"/>
            </a:endParaRPr>
          </a:p>
        </p:txBody>
      </p:sp>
      <p:sp>
        <p:nvSpPr>
          <p:cNvPr id="30723"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42950" indent="-285750">
              <a:spcBef>
                <a:spcPct val="20000"/>
              </a:spcBef>
              <a:buClr>
                <a:schemeClr val="tx2"/>
              </a:buClr>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lr>
                <a:schemeClr val="tx2"/>
              </a:buClr>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lr>
                <a:schemeClr val="tx2"/>
              </a:buClr>
              <a:buChar char="–"/>
              <a:defRPr>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lr>
                <a:schemeClr val="tx2"/>
              </a:buClr>
              <a:buChar char="»"/>
              <a:defRPr>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Char char="»"/>
              <a:defRPr>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Char char="»"/>
              <a:defRPr>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Char char="»"/>
              <a:defRPr>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Char char="»"/>
              <a:defRPr>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buClrTx/>
              <a:buFontTx/>
              <a:buNone/>
            </a:pPr>
            <a:fld id="{C6B60DD3-32B4-4AF4-90EF-D6E370AB87C6}" type="slidenum">
              <a:rPr lang="en-GB" altLang="en-US" sz="1400" smtClean="0"/>
              <a:pPr>
                <a:spcBef>
                  <a:spcPct val="0"/>
                </a:spcBef>
                <a:buClrTx/>
                <a:buFontTx/>
                <a:buNone/>
              </a:pPr>
              <a:t>12</a:t>
            </a:fld>
            <a:endParaRPr lang="en-GB" altLang="en-US" sz="1400" smtClean="0"/>
          </a:p>
        </p:txBody>
      </p:sp>
      <p:pic>
        <p:nvPicPr>
          <p:cNvPr id="30724" name="Content Placeholder 8"/>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408113" y="1341438"/>
            <a:ext cx="6327775" cy="4784725"/>
          </a:xfrm>
        </p:spPr>
      </p:pic>
    </p:spTree>
    <p:extLst>
      <p:ext uri="{BB962C8B-B14F-4D97-AF65-F5344CB8AC3E}">
        <p14:creationId xmlns:p14="http://schemas.microsoft.com/office/powerpoint/2010/main" val="36016371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22275" y="234950"/>
            <a:ext cx="8229600" cy="850900"/>
          </a:xfrm>
        </p:spPr>
        <p:txBody>
          <a:bodyPr>
            <a:normAutofit/>
          </a:bodyPr>
          <a:lstStyle/>
          <a:p>
            <a:pPr algn="ctr"/>
            <a:r>
              <a:rPr lang="en-GB" altLang="en-US" sz="2400" dirty="0">
                <a:latin typeface="Perpetua" panose="02020502060401020303" pitchFamily="18" charset="0"/>
              </a:rPr>
              <a:t>Awards by </a:t>
            </a:r>
            <a:r>
              <a:rPr lang="en-GB" altLang="en-US" sz="2400" dirty="0" smtClean="0">
                <a:latin typeface="Perpetua" panose="02020502060401020303" pitchFamily="18" charset="0"/>
              </a:rPr>
              <a:t>Panel in </a:t>
            </a:r>
            <a:r>
              <a:rPr lang="en-GB" altLang="en-US" sz="2400" dirty="0">
                <a:latin typeface="Perpetua" panose="02020502060401020303" pitchFamily="18" charset="0"/>
              </a:rPr>
              <a:t>the 2016 Studentship Competition</a:t>
            </a:r>
            <a:endParaRPr lang="en-GB" altLang="en-US" sz="2400" b="0" dirty="0" smtClean="0">
              <a:latin typeface="Palatino Linotype" panose="02040502050505030304" pitchFamily="18" charset="0"/>
            </a:endParaRPr>
          </a:p>
        </p:txBody>
      </p:sp>
      <p:pic>
        <p:nvPicPr>
          <p:cNvPr id="3379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690563" y="1341438"/>
            <a:ext cx="7762875" cy="4784725"/>
          </a:xfrm>
        </p:spPr>
      </p:pic>
      <p:sp>
        <p:nvSpPr>
          <p:cNvPr id="33796"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42950" indent="-285750">
              <a:spcBef>
                <a:spcPct val="20000"/>
              </a:spcBef>
              <a:buClr>
                <a:schemeClr val="tx2"/>
              </a:buClr>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lr>
                <a:schemeClr val="tx2"/>
              </a:buClr>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lr>
                <a:schemeClr val="tx2"/>
              </a:buClr>
              <a:buChar char="–"/>
              <a:defRPr>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lr>
                <a:schemeClr val="tx2"/>
              </a:buClr>
              <a:buChar char="»"/>
              <a:defRPr>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Char char="»"/>
              <a:defRPr>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Char char="»"/>
              <a:defRPr>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Char char="»"/>
              <a:defRPr>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Char char="»"/>
              <a:defRPr>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buClrTx/>
              <a:buFontTx/>
              <a:buNone/>
            </a:pPr>
            <a:fld id="{311220A9-48F9-48AD-A937-C738F5D9C398}" type="slidenum">
              <a:rPr lang="en-GB" altLang="en-US" sz="1400" smtClean="0"/>
              <a:pPr>
                <a:spcBef>
                  <a:spcPct val="0"/>
                </a:spcBef>
                <a:buClrTx/>
                <a:buFontTx/>
                <a:buNone/>
              </a:pPr>
              <a:t>13</a:t>
            </a:fld>
            <a:endParaRPr lang="en-GB" altLang="en-US" sz="1400" smtClean="0"/>
          </a:p>
        </p:txBody>
      </p:sp>
    </p:spTree>
    <p:extLst>
      <p:ext uri="{BB962C8B-B14F-4D97-AF65-F5344CB8AC3E}">
        <p14:creationId xmlns:p14="http://schemas.microsoft.com/office/powerpoint/2010/main" val="8281922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2400" dirty="0" smtClean="0">
                <a:latin typeface="Perpetua" panose="02020502060401020303" pitchFamily="18" charset="0"/>
              </a:rPr>
              <a:t>Interdisciplinary research projects</a:t>
            </a:r>
            <a:endParaRPr lang="en-GB" sz="2400" dirty="0">
              <a:latin typeface="Perpetua" panose="02020502060401020303" pitchFamily="18" charset="0"/>
            </a:endParaRPr>
          </a:p>
        </p:txBody>
      </p:sp>
      <p:sp>
        <p:nvSpPr>
          <p:cNvPr id="3" name="Content Placeholder 2"/>
          <p:cNvSpPr>
            <a:spLocks noGrp="1"/>
          </p:cNvSpPr>
          <p:nvPr>
            <p:ph sz="quarter" idx="1"/>
          </p:nvPr>
        </p:nvSpPr>
        <p:spPr/>
        <p:txBody>
          <a:bodyPr>
            <a:normAutofit/>
          </a:bodyPr>
          <a:lstStyle/>
          <a:p>
            <a:r>
              <a:rPr lang="en-GB" sz="2000" dirty="0" smtClean="0"/>
              <a:t>Please note that Northern Bridge strongly supports interdisciplinary as well as discipline-focussed research projects</a:t>
            </a:r>
            <a:endParaRPr lang="en-GB" sz="2000" dirty="0"/>
          </a:p>
        </p:txBody>
      </p:sp>
      <p:sp>
        <p:nvSpPr>
          <p:cNvPr id="4" name="Slide Number Placeholder 3"/>
          <p:cNvSpPr>
            <a:spLocks noGrp="1"/>
          </p:cNvSpPr>
          <p:nvPr>
            <p:ph type="sldNum" sz="quarter" idx="12"/>
          </p:nvPr>
        </p:nvSpPr>
        <p:spPr/>
        <p:txBody>
          <a:bodyPr/>
          <a:lstStyle/>
          <a:p>
            <a:pPr eaLnBrk="1" latinLnBrk="0" hangingPunct="1"/>
            <a:fld id="{91974DF9-AD47-4691-BA21-BBFCE3637A9A}" type="slidenum">
              <a:rPr kumimoji="0" lang="en-US" smtClean="0"/>
              <a:pPr eaLnBrk="1" latinLnBrk="0" hangingPunct="1"/>
              <a:t>14</a:t>
            </a:fld>
            <a:endParaRPr kumimoji="0" lang="en-US"/>
          </a:p>
        </p:txBody>
      </p:sp>
    </p:spTree>
    <p:extLst>
      <p:ext uri="{BB962C8B-B14F-4D97-AF65-F5344CB8AC3E}">
        <p14:creationId xmlns:p14="http://schemas.microsoft.com/office/powerpoint/2010/main" val="37669198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sz="2400" dirty="0" smtClean="0">
                <a:latin typeface="Perpetua" panose="02020502060401020303" pitchFamily="18" charset="0"/>
              </a:rPr>
              <a:t/>
            </a:r>
            <a:br>
              <a:rPr lang="en-GB" sz="2400" dirty="0" smtClean="0">
                <a:latin typeface="Perpetua" panose="02020502060401020303" pitchFamily="18" charset="0"/>
              </a:rPr>
            </a:br>
            <a:r>
              <a:rPr lang="en-GB" sz="2400" dirty="0">
                <a:latin typeface="Perpetua" panose="02020502060401020303" pitchFamily="18" charset="0"/>
              </a:rPr>
              <a:t/>
            </a:r>
            <a:br>
              <a:rPr lang="en-GB" sz="2400" dirty="0">
                <a:latin typeface="Perpetua" panose="02020502060401020303" pitchFamily="18" charset="0"/>
              </a:rPr>
            </a:br>
            <a:r>
              <a:rPr lang="en-GB" sz="2400" dirty="0" smtClean="0">
                <a:latin typeface="Perpetua" panose="02020502060401020303" pitchFamily="18" charset="0"/>
              </a:rPr>
              <a:t/>
            </a:r>
            <a:br>
              <a:rPr lang="en-GB" sz="2400" dirty="0" smtClean="0">
                <a:latin typeface="Perpetua" panose="02020502060401020303" pitchFamily="18" charset="0"/>
              </a:rPr>
            </a:br>
            <a:r>
              <a:rPr lang="en-GB" sz="2700" dirty="0">
                <a:latin typeface="Perpetua" panose="02020502060401020303" pitchFamily="18" charset="0"/>
              </a:rPr>
              <a:t>4</a:t>
            </a:r>
            <a:r>
              <a:rPr lang="en-GB" sz="2700" dirty="0" smtClean="0">
                <a:latin typeface="Perpetua" panose="02020502060401020303" pitchFamily="18" charset="0"/>
              </a:rPr>
              <a:t>. Eligibility</a:t>
            </a:r>
            <a:br>
              <a:rPr lang="en-GB" sz="2700" dirty="0" smtClean="0">
                <a:latin typeface="Perpetua" panose="02020502060401020303" pitchFamily="18" charset="0"/>
              </a:rPr>
            </a:br>
            <a:r>
              <a:rPr lang="en-GB" sz="1800" dirty="0" smtClean="0">
                <a:latin typeface="Perpetua" panose="02020502060401020303" pitchFamily="18" charset="0"/>
              </a:rPr>
              <a:t>(from the AHRC’s Training Grant Funding Guide, Version 1.1, September 2015)</a:t>
            </a:r>
            <a:endParaRPr lang="en-GB" sz="1800" dirty="0"/>
          </a:p>
        </p:txBody>
      </p:sp>
      <p:sp>
        <p:nvSpPr>
          <p:cNvPr id="3" name="Content Placeholder 2"/>
          <p:cNvSpPr>
            <a:spLocks noGrp="1"/>
          </p:cNvSpPr>
          <p:nvPr>
            <p:ph sz="quarter" idx="1"/>
          </p:nvPr>
        </p:nvSpPr>
        <p:spPr/>
        <p:txBody>
          <a:bodyPr>
            <a:normAutofit/>
          </a:bodyPr>
          <a:lstStyle/>
          <a:p>
            <a:r>
              <a:rPr lang="en-GB" sz="2400" dirty="0" smtClean="0"/>
              <a:t>‘Every </a:t>
            </a:r>
            <a:r>
              <a:rPr lang="en-GB" sz="2400" dirty="0"/>
              <a:t>student, their subject, course of study, and the RO at which they are studying must meet the eligibility criteria set out in the </a:t>
            </a:r>
            <a:r>
              <a:rPr lang="en-GB" sz="2400" i="1" dirty="0"/>
              <a:t>Conditions of Research Council Training Grants </a:t>
            </a:r>
            <a:r>
              <a:rPr lang="en-GB" sz="2400" dirty="0" smtClean="0"/>
              <a:t>and </a:t>
            </a:r>
            <a:r>
              <a:rPr lang="en-GB" sz="2400" i="1" dirty="0"/>
              <a:t>RCUK Training Grant </a:t>
            </a:r>
            <a:r>
              <a:rPr lang="en-GB" sz="2400" i="1" dirty="0" smtClean="0"/>
              <a:t>Guide</a:t>
            </a:r>
            <a:r>
              <a:rPr lang="en-GB" sz="2400" dirty="0" smtClean="0"/>
              <a:t>, </a:t>
            </a:r>
            <a:r>
              <a:rPr lang="en-GB" sz="2400" dirty="0"/>
              <a:t>along with any scheme-specific guidance. Information on the AHRC’s subject domain can be found in Section 7 of the AHRC’s </a:t>
            </a:r>
            <a:r>
              <a:rPr lang="en-GB" sz="2400" i="1" dirty="0"/>
              <a:t>Research Funding </a:t>
            </a:r>
            <a:r>
              <a:rPr lang="en-GB" sz="2400" i="1" dirty="0" smtClean="0"/>
              <a:t>Guide</a:t>
            </a:r>
            <a:r>
              <a:rPr lang="en-GB" sz="2400" dirty="0" smtClean="0"/>
              <a:t>.’ </a:t>
            </a:r>
            <a:endParaRPr lang="en-GB" sz="2400" dirty="0"/>
          </a:p>
          <a:p>
            <a:r>
              <a:rPr lang="en-GB" sz="2400" dirty="0" smtClean="0"/>
              <a:t>‘The </a:t>
            </a:r>
            <a:r>
              <a:rPr lang="en-GB" sz="2400" dirty="0"/>
              <a:t>decision on eligibility for a full award or fees-only award based on residency must be taken by the award holder in discussion with the RO(s) in the consortium, and in accordance with the Research Councils’ Terms and Conditions (TGC 6</a:t>
            </a:r>
            <a:r>
              <a:rPr lang="en-GB" sz="2400" dirty="0" smtClean="0"/>
              <a:t>).’ </a:t>
            </a:r>
          </a:p>
        </p:txBody>
      </p:sp>
      <p:sp>
        <p:nvSpPr>
          <p:cNvPr id="4" name="Slide Number Placeholder 3"/>
          <p:cNvSpPr>
            <a:spLocks noGrp="1"/>
          </p:cNvSpPr>
          <p:nvPr>
            <p:ph type="sldNum" sz="quarter" idx="12"/>
          </p:nvPr>
        </p:nvSpPr>
        <p:spPr/>
        <p:txBody>
          <a:bodyPr/>
          <a:lstStyle/>
          <a:p>
            <a:pPr eaLnBrk="1" latinLnBrk="0" hangingPunct="1"/>
            <a:fld id="{91974DF9-AD47-4691-BA21-BBFCE3637A9A}" type="slidenum">
              <a:rPr kumimoji="0" lang="en-US" smtClean="0"/>
              <a:pPr eaLnBrk="1" latinLnBrk="0" hangingPunct="1"/>
              <a:t>15</a:t>
            </a:fld>
            <a:endParaRPr kumimoji="0" lang="en-US"/>
          </a:p>
        </p:txBody>
      </p:sp>
    </p:spTree>
    <p:extLst>
      <p:ext uri="{BB962C8B-B14F-4D97-AF65-F5344CB8AC3E}">
        <p14:creationId xmlns:p14="http://schemas.microsoft.com/office/powerpoint/2010/main" val="2910530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2400" dirty="0">
                <a:solidFill>
                  <a:srgbClr val="E9E5DC"/>
                </a:solidFill>
                <a:latin typeface="Perpetua" panose="02020502060401020303" pitchFamily="18" charset="0"/>
              </a:rPr>
              <a:t>4. Eligibility</a:t>
            </a:r>
            <a:br>
              <a:rPr lang="en-GB" sz="2400" dirty="0">
                <a:solidFill>
                  <a:srgbClr val="E9E5DC"/>
                </a:solidFill>
                <a:latin typeface="Perpetua" panose="02020502060401020303" pitchFamily="18" charset="0"/>
              </a:rPr>
            </a:br>
            <a:r>
              <a:rPr lang="en-GB" sz="1600" dirty="0">
                <a:solidFill>
                  <a:srgbClr val="E9E5DC"/>
                </a:solidFill>
                <a:latin typeface="Perpetua" panose="02020502060401020303" pitchFamily="18" charset="0"/>
              </a:rPr>
              <a:t>(from the AHRC’s Training Grant Funding Guide, Version 1.1, September 2015)</a:t>
            </a:r>
            <a:endParaRPr lang="en-GB" dirty="0"/>
          </a:p>
        </p:txBody>
      </p:sp>
      <p:sp>
        <p:nvSpPr>
          <p:cNvPr id="3" name="Content Placeholder 2"/>
          <p:cNvSpPr>
            <a:spLocks noGrp="1"/>
          </p:cNvSpPr>
          <p:nvPr>
            <p:ph sz="quarter" idx="1"/>
          </p:nvPr>
        </p:nvSpPr>
        <p:spPr/>
        <p:txBody>
          <a:bodyPr>
            <a:normAutofit fontScale="92500" lnSpcReduction="20000"/>
          </a:bodyPr>
          <a:lstStyle/>
          <a:p>
            <a:r>
              <a:rPr lang="en-GB" dirty="0"/>
              <a:t>‘those applying for a doctoral studentship should normally have, or be studying for, a Master’s degree or similar postgraduate qualification. Where a student is studying for a Master’s degree or similar postgraduate qualification, they should have met all the course requirements prior to the start date of their AHRC doctoral studentship.’ </a:t>
            </a:r>
          </a:p>
          <a:p>
            <a:r>
              <a:rPr lang="en-GB" dirty="0"/>
              <a:t>‘If a student does not have experience of formal postgraduate study, they may be eligible for a studentship only if they can demonstrate evidence of sustained experience beyond undergraduate degree level that is specifically relevant to their proposed research topic, and could be considered equivalent to Master’s study. The RO must have evidence as to how the training and development the student has received is equivalent to that obtained through a Master’s course and, therefore, prepares them to continue to doctoral study.’</a:t>
            </a:r>
          </a:p>
          <a:p>
            <a:endParaRPr lang="en-GB" dirty="0"/>
          </a:p>
        </p:txBody>
      </p:sp>
      <p:sp>
        <p:nvSpPr>
          <p:cNvPr id="4" name="Slide Number Placeholder 3"/>
          <p:cNvSpPr>
            <a:spLocks noGrp="1"/>
          </p:cNvSpPr>
          <p:nvPr>
            <p:ph type="sldNum" sz="quarter" idx="12"/>
          </p:nvPr>
        </p:nvSpPr>
        <p:spPr/>
        <p:txBody>
          <a:bodyPr/>
          <a:lstStyle/>
          <a:p>
            <a:pPr eaLnBrk="1" latinLnBrk="0" hangingPunct="1"/>
            <a:fld id="{91974DF9-AD47-4691-BA21-BBFCE3637A9A}" type="slidenum">
              <a:rPr kumimoji="0" lang="en-US" smtClean="0"/>
              <a:pPr eaLnBrk="1" latinLnBrk="0" hangingPunct="1"/>
              <a:t>16</a:t>
            </a:fld>
            <a:endParaRPr kumimoji="0" lang="en-US"/>
          </a:p>
        </p:txBody>
      </p:sp>
    </p:spTree>
    <p:extLst>
      <p:ext uri="{BB962C8B-B14F-4D97-AF65-F5344CB8AC3E}">
        <p14:creationId xmlns:p14="http://schemas.microsoft.com/office/powerpoint/2010/main" val="16572918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2400" dirty="0">
                <a:latin typeface="Perpetua" panose="02020502060401020303" pitchFamily="18" charset="0"/>
              </a:rPr>
              <a:t>5</a:t>
            </a:r>
            <a:r>
              <a:rPr lang="en-GB" sz="2400" dirty="0" smtClean="0">
                <a:latin typeface="Perpetua" panose="02020502060401020303" pitchFamily="18" charset="0"/>
              </a:rPr>
              <a:t>. The Application Process</a:t>
            </a:r>
            <a:endParaRPr lang="en-GB" sz="2400" dirty="0">
              <a:latin typeface="Perpetua" panose="02020502060401020303" pitchFamily="18" charset="0"/>
            </a:endParaRPr>
          </a:p>
        </p:txBody>
      </p:sp>
      <p:sp>
        <p:nvSpPr>
          <p:cNvPr id="3" name="Content Placeholder 2"/>
          <p:cNvSpPr>
            <a:spLocks noGrp="1"/>
          </p:cNvSpPr>
          <p:nvPr>
            <p:ph sz="quarter" idx="1"/>
          </p:nvPr>
        </p:nvSpPr>
        <p:spPr/>
        <p:txBody>
          <a:bodyPr>
            <a:normAutofit/>
          </a:bodyPr>
          <a:lstStyle/>
          <a:p>
            <a:pPr marL="0" indent="0">
              <a:buNone/>
            </a:pPr>
            <a:r>
              <a:rPr lang="en-GB" sz="2000" dirty="0" smtClean="0"/>
              <a:t>(1) APPLICATION</a:t>
            </a:r>
          </a:p>
          <a:p>
            <a:r>
              <a:rPr lang="en-GB" sz="2000" dirty="0" smtClean="0"/>
              <a:t>You apply to ONE of the three Northern Bridge universities. </a:t>
            </a:r>
          </a:p>
          <a:p>
            <a:endParaRPr lang="en-GB" sz="2000" dirty="0" smtClean="0"/>
          </a:p>
          <a:p>
            <a:r>
              <a:rPr lang="en-GB" sz="2000" dirty="0" smtClean="0"/>
              <a:t>Guidance </a:t>
            </a:r>
            <a:r>
              <a:rPr lang="en-GB" sz="2000" dirty="0"/>
              <a:t>on how to apply is available at:</a:t>
            </a:r>
          </a:p>
          <a:p>
            <a:pPr marL="0" indent="0">
              <a:buNone/>
            </a:pPr>
            <a:r>
              <a:rPr lang="en-GB" sz="2000" dirty="0">
                <a:hlinkClick r:id="rId3"/>
              </a:rPr>
              <a:t>www.northernbridge.ac.uk/</a:t>
            </a:r>
            <a:r>
              <a:rPr lang="en-GB" sz="2000" dirty="0" smtClean="0">
                <a:hlinkClick r:id="rId3"/>
              </a:rPr>
              <a:t>apply</a:t>
            </a:r>
            <a:endParaRPr lang="en-GB" sz="2000" dirty="0" smtClean="0"/>
          </a:p>
          <a:p>
            <a:pPr marL="0" indent="0">
              <a:buNone/>
            </a:pPr>
            <a:endParaRPr lang="en-GB" sz="2000" dirty="0"/>
          </a:p>
          <a:p>
            <a:r>
              <a:rPr lang="en-GB" sz="2000" dirty="0" smtClean="0"/>
              <a:t>You need to attach the following paperwork to your application:</a:t>
            </a:r>
          </a:p>
          <a:p>
            <a:pPr marL="514350" indent="-514350">
              <a:buAutoNum type="romanLcParenBoth"/>
            </a:pPr>
            <a:r>
              <a:rPr lang="en-GB" sz="2000" dirty="0" smtClean="0"/>
              <a:t>Current CV (2 sides of A4 maximum);</a:t>
            </a:r>
          </a:p>
          <a:p>
            <a:pPr marL="514350" indent="-514350">
              <a:buAutoNum type="romanLcParenBoth"/>
            </a:pPr>
            <a:r>
              <a:rPr lang="en-GB" sz="2000" dirty="0" smtClean="0"/>
              <a:t>Research proposal (750 words maximum, excluding bibliography);</a:t>
            </a:r>
          </a:p>
          <a:p>
            <a:pPr marL="514350" indent="-514350">
              <a:buAutoNum type="romanLcParenBoth"/>
            </a:pPr>
            <a:r>
              <a:rPr lang="en-GB" sz="2000" dirty="0" smtClean="0"/>
              <a:t>Contact details of two referees;</a:t>
            </a:r>
          </a:p>
          <a:p>
            <a:pPr marL="514350" indent="-514350">
              <a:buAutoNum type="romanLcParenBoth"/>
            </a:pPr>
            <a:r>
              <a:rPr lang="en-GB" sz="2000" dirty="0" smtClean="0"/>
              <a:t>Transcripts of previous </a:t>
            </a:r>
            <a:r>
              <a:rPr lang="en-GB" sz="2000" dirty="0" err="1" smtClean="0"/>
              <a:t>qualifictions</a:t>
            </a:r>
            <a:r>
              <a:rPr lang="en-GB" sz="2000" dirty="0" smtClean="0"/>
              <a:t>.</a:t>
            </a:r>
            <a:endParaRPr lang="en-GB" sz="2000" dirty="0"/>
          </a:p>
          <a:p>
            <a:pPr marL="0" indent="0">
              <a:buNone/>
            </a:pPr>
            <a:endParaRPr lang="en-GB" sz="2000" dirty="0" smtClean="0"/>
          </a:p>
        </p:txBody>
      </p:sp>
      <p:sp>
        <p:nvSpPr>
          <p:cNvPr id="4" name="Slide Number Placeholder 3"/>
          <p:cNvSpPr>
            <a:spLocks noGrp="1"/>
          </p:cNvSpPr>
          <p:nvPr>
            <p:ph type="sldNum" sz="quarter" idx="12"/>
          </p:nvPr>
        </p:nvSpPr>
        <p:spPr/>
        <p:txBody>
          <a:bodyPr/>
          <a:lstStyle/>
          <a:p>
            <a:pPr eaLnBrk="1" latinLnBrk="0" hangingPunct="1"/>
            <a:fld id="{91974DF9-AD47-4691-BA21-BBFCE3637A9A}" type="slidenum">
              <a:rPr kumimoji="0" lang="en-US" smtClean="0"/>
              <a:pPr eaLnBrk="1" latinLnBrk="0" hangingPunct="1"/>
              <a:t>17</a:t>
            </a:fld>
            <a:endParaRPr kumimoji="0" lang="en-US"/>
          </a:p>
        </p:txBody>
      </p:sp>
    </p:spTree>
    <p:extLst>
      <p:ext uri="{BB962C8B-B14F-4D97-AF65-F5344CB8AC3E}">
        <p14:creationId xmlns:p14="http://schemas.microsoft.com/office/powerpoint/2010/main" val="2633899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dirty="0" smtClean="0">
                <a:latin typeface="+mn-lt"/>
              </a:rPr>
              <a:t>The Application Process (</a:t>
            </a:r>
            <a:r>
              <a:rPr lang="en-US" sz="2400" dirty="0" err="1" smtClean="0">
                <a:latin typeface="+mn-lt"/>
              </a:rPr>
              <a:t>ctd</a:t>
            </a:r>
            <a:r>
              <a:rPr lang="en-US" sz="2400" dirty="0" smtClean="0">
                <a:latin typeface="+mn-lt"/>
              </a:rPr>
              <a:t>)</a:t>
            </a:r>
            <a:endParaRPr lang="en-US" sz="2400" dirty="0">
              <a:latin typeface="+mn-lt"/>
            </a:endParaRPr>
          </a:p>
        </p:txBody>
      </p:sp>
      <p:sp>
        <p:nvSpPr>
          <p:cNvPr id="3" name="Slide Number Placeholder 2"/>
          <p:cNvSpPr>
            <a:spLocks noGrp="1"/>
          </p:cNvSpPr>
          <p:nvPr>
            <p:ph type="sldNum" sz="quarter" idx="12"/>
          </p:nvPr>
        </p:nvSpPr>
        <p:spPr/>
        <p:txBody>
          <a:bodyPr/>
          <a:lstStyle/>
          <a:p>
            <a:pPr eaLnBrk="1" latinLnBrk="0" hangingPunct="1"/>
            <a:fld id="{91974DF9-AD47-4691-BA21-BBFCE3637A9A}" type="slidenum">
              <a:rPr kumimoji="0" lang="en-US" smtClean="0"/>
              <a:pPr eaLnBrk="1" latinLnBrk="0" hangingPunct="1"/>
              <a:t>18</a:t>
            </a:fld>
            <a:endParaRPr kumimoji="0" lang="en-US"/>
          </a:p>
        </p:txBody>
      </p:sp>
      <p:sp>
        <p:nvSpPr>
          <p:cNvPr id="4" name="Content Placeholder 3"/>
          <p:cNvSpPr>
            <a:spLocks noGrp="1"/>
          </p:cNvSpPr>
          <p:nvPr>
            <p:ph sz="quarter" idx="1"/>
          </p:nvPr>
        </p:nvSpPr>
        <p:spPr/>
        <p:txBody>
          <a:bodyPr>
            <a:normAutofit/>
          </a:bodyPr>
          <a:lstStyle/>
          <a:p>
            <a:pPr marL="0" indent="0">
              <a:buNone/>
            </a:pPr>
            <a:r>
              <a:rPr lang="en-GB" sz="2800" dirty="0" smtClean="0"/>
              <a:t>(2) Nomination</a:t>
            </a:r>
          </a:p>
          <a:p>
            <a:pPr marL="0" indent="0">
              <a:buNone/>
            </a:pPr>
            <a:endParaRPr lang="en-GB" sz="2800" dirty="0"/>
          </a:p>
          <a:p>
            <a:pPr marL="457200" indent="-457200">
              <a:buAutoNum type="arabicPeriod"/>
            </a:pPr>
            <a:r>
              <a:rPr lang="en-GB" sz="2000" dirty="0" smtClean="0"/>
              <a:t>If your application is deemed to be sufficiently strong, you will be nominated </a:t>
            </a:r>
            <a:r>
              <a:rPr lang="en-GB" sz="2000" dirty="0"/>
              <a:t>by </a:t>
            </a:r>
            <a:r>
              <a:rPr lang="en-GB" sz="2000" dirty="0" smtClean="0"/>
              <a:t>the Subject Area at the university to which you have applied </a:t>
            </a:r>
            <a:r>
              <a:rPr lang="en-GB" sz="2000" dirty="0"/>
              <a:t>for formal consideration by Northern Bridge. </a:t>
            </a:r>
            <a:endParaRPr lang="en-GB" sz="2000" dirty="0" smtClean="0"/>
          </a:p>
          <a:p>
            <a:pPr marL="457200" indent="-457200">
              <a:buAutoNum type="arabicPeriod"/>
            </a:pPr>
            <a:endParaRPr lang="en-GB" sz="2000" dirty="0"/>
          </a:p>
          <a:p>
            <a:pPr marL="457200" indent="-457200">
              <a:buAutoNum type="arabicPeriod"/>
            </a:pPr>
            <a:r>
              <a:rPr lang="en-GB" sz="2000" dirty="0" smtClean="0"/>
              <a:t>If you are nominated, a Nomination Form will be sent to you for completion. Section A of the nomination is for completion by yourself (it will include space for your academic track record and your research proposal). Section B is for your Subject Area Contact and supervisory team to complete; it will include sections on your supervisory team, your training &amp; development needs, and the research environment/s which will support you.</a:t>
            </a:r>
            <a:endParaRPr lang="en-GB" sz="2000" dirty="0"/>
          </a:p>
          <a:p>
            <a:pPr marL="0" indent="0">
              <a:buNone/>
            </a:pPr>
            <a:endParaRPr lang="en-GB" sz="2000" dirty="0"/>
          </a:p>
          <a:p>
            <a:endParaRPr lang="en-US" dirty="0"/>
          </a:p>
        </p:txBody>
      </p:sp>
    </p:spTree>
    <p:extLst>
      <p:ext uri="{BB962C8B-B14F-4D97-AF65-F5344CB8AC3E}">
        <p14:creationId xmlns:p14="http://schemas.microsoft.com/office/powerpoint/2010/main" val="34734659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2400" dirty="0" smtClean="0">
                <a:latin typeface="Perpetua" panose="02020502060401020303" pitchFamily="18" charset="0"/>
              </a:rPr>
              <a:t>6. Maximising your chances of success</a:t>
            </a:r>
            <a:endParaRPr lang="en-GB" sz="2400" dirty="0">
              <a:latin typeface="Perpetua" panose="02020502060401020303" pitchFamily="18" charset="0"/>
            </a:endParaRPr>
          </a:p>
        </p:txBody>
      </p:sp>
      <p:sp>
        <p:nvSpPr>
          <p:cNvPr id="3" name="Content Placeholder 2"/>
          <p:cNvSpPr>
            <a:spLocks noGrp="1"/>
          </p:cNvSpPr>
          <p:nvPr>
            <p:ph sz="quarter" idx="1"/>
          </p:nvPr>
        </p:nvSpPr>
        <p:spPr/>
        <p:txBody>
          <a:bodyPr>
            <a:normAutofit lnSpcReduction="10000"/>
          </a:bodyPr>
          <a:lstStyle/>
          <a:p>
            <a:r>
              <a:rPr lang="en-GB" sz="2000" dirty="0" smtClean="0"/>
              <a:t>Familiarise yourself thoroughly with the Northern Bridge application procedure (do read </a:t>
            </a:r>
            <a:r>
              <a:rPr lang="en-GB" sz="2000" u="sng" dirty="0" smtClean="0"/>
              <a:t>everything</a:t>
            </a:r>
            <a:r>
              <a:rPr lang="en-GB" sz="2000" dirty="0" smtClean="0"/>
              <a:t> including Appendix 1 of the Applicant Guidance -- the marking scheme and assessment criteria);</a:t>
            </a:r>
          </a:p>
          <a:p>
            <a:r>
              <a:rPr lang="en-GB" sz="2000" dirty="0" smtClean="0"/>
              <a:t>Speak to Subject Area Contacts as soon as possible;</a:t>
            </a:r>
          </a:p>
          <a:p>
            <a:r>
              <a:rPr lang="en-GB" sz="2000" dirty="0" smtClean="0"/>
              <a:t>Maintain contact throughout with your prospective supervisors;</a:t>
            </a:r>
          </a:p>
          <a:p>
            <a:r>
              <a:rPr lang="en-GB" sz="2000" dirty="0" smtClean="0"/>
              <a:t>Sketch out your research proposal early to allow time for refinement and revision;</a:t>
            </a:r>
          </a:p>
          <a:p>
            <a:r>
              <a:rPr lang="en-GB" sz="2000" dirty="0" smtClean="0"/>
              <a:t>Discuss your training needs with your prospective supervisor: what will you need be able to do in order to complete your project and function effectively as a researcher in your field? Do you need any specialist or technical skills? Do you need language training? How will you meet these training needs? Your supervisor or subject area contact will complete this portion of your nomination to Northern Bridge, but it is important to have discussed training so that they can complete the form fully and effectively.</a:t>
            </a:r>
          </a:p>
          <a:p>
            <a:endParaRPr lang="en-GB" sz="2000" dirty="0" smtClean="0"/>
          </a:p>
        </p:txBody>
      </p:sp>
      <p:sp>
        <p:nvSpPr>
          <p:cNvPr id="4" name="Slide Number Placeholder 3"/>
          <p:cNvSpPr>
            <a:spLocks noGrp="1"/>
          </p:cNvSpPr>
          <p:nvPr>
            <p:ph type="sldNum" sz="quarter" idx="12"/>
          </p:nvPr>
        </p:nvSpPr>
        <p:spPr/>
        <p:txBody>
          <a:bodyPr/>
          <a:lstStyle/>
          <a:p>
            <a:pPr eaLnBrk="1" latinLnBrk="0" hangingPunct="1"/>
            <a:fld id="{91974DF9-AD47-4691-BA21-BBFCE3637A9A}" type="slidenum">
              <a:rPr kumimoji="0" lang="en-US" smtClean="0"/>
              <a:pPr eaLnBrk="1" latinLnBrk="0" hangingPunct="1"/>
              <a:t>19</a:t>
            </a:fld>
            <a:endParaRPr kumimoji="0" lang="en-US"/>
          </a:p>
        </p:txBody>
      </p:sp>
    </p:spTree>
    <p:extLst>
      <p:ext uri="{BB962C8B-B14F-4D97-AF65-F5344CB8AC3E}">
        <p14:creationId xmlns:p14="http://schemas.microsoft.com/office/powerpoint/2010/main" val="37391984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2800" dirty="0" smtClean="0">
                <a:latin typeface="Palatino Linotype" panose="02040502050505030304" pitchFamily="18" charset="0"/>
              </a:rPr>
              <a:t>Outline</a:t>
            </a:r>
            <a:endParaRPr lang="en-GB" sz="2800" dirty="0">
              <a:latin typeface="Palatino Linotype" panose="02040502050505030304" pitchFamily="18" charset="0"/>
            </a:endParaRPr>
          </a:p>
        </p:txBody>
      </p:sp>
      <p:sp>
        <p:nvSpPr>
          <p:cNvPr id="3" name="Content Placeholder 2"/>
          <p:cNvSpPr>
            <a:spLocks noGrp="1"/>
          </p:cNvSpPr>
          <p:nvPr>
            <p:ph sz="quarter" idx="1"/>
          </p:nvPr>
        </p:nvSpPr>
        <p:spPr/>
        <p:txBody>
          <a:bodyPr>
            <a:normAutofit/>
          </a:bodyPr>
          <a:lstStyle/>
          <a:p>
            <a:pPr marL="0" indent="0">
              <a:spcBef>
                <a:spcPts val="0"/>
              </a:spcBef>
              <a:buNone/>
            </a:pPr>
            <a:r>
              <a:rPr lang="en-GB" sz="1600" dirty="0" smtClean="0">
                <a:latin typeface="Palatino Linotype" panose="02040502050505030304" pitchFamily="18" charset="0"/>
              </a:rPr>
              <a:t>1. What is Northern Bridge?</a:t>
            </a:r>
          </a:p>
          <a:p>
            <a:pPr marL="0" indent="0">
              <a:spcBef>
                <a:spcPts val="0"/>
              </a:spcBef>
              <a:buNone/>
            </a:pPr>
            <a:endParaRPr lang="en-GB" sz="1600" dirty="0">
              <a:latin typeface="Palatino Linotype" panose="02040502050505030304" pitchFamily="18" charset="0"/>
            </a:endParaRPr>
          </a:p>
          <a:p>
            <a:pPr marL="0" indent="0">
              <a:spcBef>
                <a:spcPts val="0"/>
              </a:spcBef>
              <a:buNone/>
            </a:pPr>
            <a:r>
              <a:rPr lang="en-GB" sz="1600" dirty="0">
                <a:latin typeface="Palatino Linotype" panose="02040502050505030304" pitchFamily="18" charset="0"/>
              </a:rPr>
              <a:t>2</a:t>
            </a:r>
            <a:r>
              <a:rPr lang="en-GB" sz="1600" dirty="0" smtClean="0">
                <a:latin typeface="Palatino Linotype" panose="02040502050505030304" pitchFamily="18" charset="0"/>
              </a:rPr>
              <a:t>. Awards available</a:t>
            </a:r>
          </a:p>
          <a:p>
            <a:pPr marL="0" indent="0">
              <a:spcBef>
                <a:spcPts val="0"/>
              </a:spcBef>
              <a:buNone/>
            </a:pPr>
            <a:endParaRPr lang="en-GB" sz="1600" dirty="0">
              <a:latin typeface="Palatino Linotype" panose="02040502050505030304" pitchFamily="18" charset="0"/>
            </a:endParaRPr>
          </a:p>
          <a:p>
            <a:pPr marL="0" indent="0">
              <a:spcBef>
                <a:spcPts val="0"/>
              </a:spcBef>
              <a:buNone/>
            </a:pPr>
            <a:r>
              <a:rPr lang="en-GB" sz="1600" dirty="0">
                <a:latin typeface="Palatino Linotype" panose="02040502050505030304" pitchFamily="18" charset="0"/>
              </a:rPr>
              <a:t>3</a:t>
            </a:r>
            <a:r>
              <a:rPr lang="en-GB" sz="1600" dirty="0" smtClean="0">
                <a:latin typeface="Palatino Linotype" panose="02040502050505030304" pitchFamily="18" charset="0"/>
              </a:rPr>
              <a:t>. Subjects covered</a:t>
            </a:r>
          </a:p>
          <a:p>
            <a:pPr marL="0" indent="0">
              <a:spcBef>
                <a:spcPts val="0"/>
              </a:spcBef>
              <a:buNone/>
            </a:pPr>
            <a:endParaRPr lang="en-GB" sz="1600" dirty="0">
              <a:latin typeface="Palatino Linotype" panose="02040502050505030304" pitchFamily="18" charset="0"/>
            </a:endParaRPr>
          </a:p>
          <a:p>
            <a:pPr marL="0" indent="0">
              <a:spcBef>
                <a:spcPts val="0"/>
              </a:spcBef>
              <a:buNone/>
            </a:pPr>
            <a:r>
              <a:rPr lang="en-GB" sz="1600" dirty="0">
                <a:latin typeface="Palatino Linotype" panose="02040502050505030304" pitchFamily="18" charset="0"/>
              </a:rPr>
              <a:t>4</a:t>
            </a:r>
            <a:r>
              <a:rPr lang="en-GB" sz="1600" dirty="0" smtClean="0">
                <a:latin typeface="Palatino Linotype" panose="02040502050505030304" pitchFamily="18" charset="0"/>
              </a:rPr>
              <a:t>. Eligibility</a:t>
            </a:r>
          </a:p>
          <a:p>
            <a:pPr marL="0" indent="0">
              <a:spcBef>
                <a:spcPts val="0"/>
              </a:spcBef>
              <a:buNone/>
            </a:pPr>
            <a:endParaRPr lang="en-GB" sz="1600" dirty="0">
              <a:latin typeface="Palatino Linotype" panose="02040502050505030304" pitchFamily="18" charset="0"/>
            </a:endParaRPr>
          </a:p>
          <a:p>
            <a:pPr marL="0" indent="0">
              <a:spcBef>
                <a:spcPts val="0"/>
              </a:spcBef>
              <a:buNone/>
            </a:pPr>
            <a:r>
              <a:rPr lang="en-GB" sz="1600" dirty="0" smtClean="0">
                <a:latin typeface="Palatino Linotype" panose="02040502050505030304" pitchFamily="18" charset="0"/>
              </a:rPr>
              <a:t>5. The Application Process </a:t>
            </a:r>
          </a:p>
          <a:p>
            <a:pPr marL="0" indent="0">
              <a:spcBef>
                <a:spcPts val="0"/>
              </a:spcBef>
              <a:buNone/>
            </a:pPr>
            <a:endParaRPr lang="en-GB" sz="1600" dirty="0">
              <a:latin typeface="Palatino Linotype" panose="02040502050505030304" pitchFamily="18" charset="0"/>
            </a:endParaRPr>
          </a:p>
          <a:p>
            <a:pPr marL="0" indent="0">
              <a:spcBef>
                <a:spcPts val="0"/>
              </a:spcBef>
              <a:buNone/>
            </a:pPr>
            <a:r>
              <a:rPr lang="en-GB" sz="1600" dirty="0" smtClean="0">
                <a:latin typeface="Palatino Linotype" panose="02040502050505030304" pitchFamily="18" charset="0"/>
              </a:rPr>
              <a:t>6. Maximising your chances of success</a:t>
            </a:r>
          </a:p>
          <a:p>
            <a:pPr marL="0" indent="0">
              <a:spcBef>
                <a:spcPts val="0"/>
              </a:spcBef>
              <a:buNone/>
            </a:pPr>
            <a:endParaRPr lang="en-GB" sz="1600" dirty="0">
              <a:latin typeface="Palatino Linotype" panose="02040502050505030304" pitchFamily="18" charset="0"/>
            </a:endParaRPr>
          </a:p>
          <a:p>
            <a:pPr marL="0" indent="0">
              <a:spcBef>
                <a:spcPts val="0"/>
              </a:spcBef>
              <a:buNone/>
            </a:pPr>
            <a:r>
              <a:rPr lang="en-GB" sz="1600" dirty="0" smtClean="0">
                <a:latin typeface="Palatino Linotype" panose="02040502050505030304" pitchFamily="18" charset="0"/>
              </a:rPr>
              <a:t>7. What we’re looking for in applications</a:t>
            </a:r>
          </a:p>
          <a:p>
            <a:pPr marL="0" indent="0">
              <a:spcBef>
                <a:spcPts val="0"/>
              </a:spcBef>
              <a:buNone/>
            </a:pPr>
            <a:endParaRPr lang="en-GB" sz="1600" dirty="0">
              <a:latin typeface="Palatino Linotype" panose="02040502050505030304" pitchFamily="18" charset="0"/>
            </a:endParaRPr>
          </a:p>
          <a:p>
            <a:pPr marL="0" indent="0">
              <a:spcBef>
                <a:spcPts val="0"/>
              </a:spcBef>
              <a:buNone/>
            </a:pPr>
            <a:r>
              <a:rPr lang="en-GB" sz="1600" dirty="0" smtClean="0">
                <a:latin typeface="Palatino Linotype" panose="02040502050505030304" pitchFamily="18" charset="0"/>
              </a:rPr>
              <a:t>8. Key deadlines</a:t>
            </a:r>
          </a:p>
          <a:p>
            <a:pPr marL="0" indent="0">
              <a:spcBef>
                <a:spcPts val="0"/>
              </a:spcBef>
              <a:buNone/>
            </a:pPr>
            <a:endParaRPr lang="en-GB" sz="1600" dirty="0">
              <a:latin typeface="Palatino Linotype" panose="02040502050505030304" pitchFamily="18" charset="0"/>
            </a:endParaRPr>
          </a:p>
          <a:p>
            <a:pPr marL="0" indent="0">
              <a:spcBef>
                <a:spcPts val="0"/>
              </a:spcBef>
              <a:buNone/>
            </a:pPr>
            <a:r>
              <a:rPr lang="en-GB" sz="1600" dirty="0" smtClean="0">
                <a:latin typeface="Palatino Linotype" panose="02040502050505030304" pitchFamily="18" charset="0"/>
              </a:rPr>
              <a:t>Questions?</a:t>
            </a:r>
          </a:p>
          <a:p>
            <a:pPr marL="0" indent="0">
              <a:spcBef>
                <a:spcPts val="0"/>
              </a:spcBef>
              <a:buNone/>
            </a:pPr>
            <a:r>
              <a:rPr lang="en-GB" sz="2000" dirty="0" smtClean="0">
                <a:latin typeface="Palatino Linotype" panose="02040502050505030304" pitchFamily="18" charset="0"/>
              </a:rPr>
              <a:t>    </a:t>
            </a:r>
            <a:r>
              <a:rPr lang="en-GB" sz="1800" dirty="0" smtClean="0">
                <a:latin typeface="Palatino Linotype" panose="02040502050505030304" pitchFamily="18" charset="0"/>
              </a:rPr>
              <a:t> </a:t>
            </a:r>
            <a:endParaRPr lang="en-GB" dirty="0" smtClean="0"/>
          </a:p>
          <a:p>
            <a:endParaRPr lang="en-GB" dirty="0"/>
          </a:p>
        </p:txBody>
      </p:sp>
      <p:sp>
        <p:nvSpPr>
          <p:cNvPr id="4" name="Slide Number Placeholder 3"/>
          <p:cNvSpPr>
            <a:spLocks noGrp="1"/>
          </p:cNvSpPr>
          <p:nvPr>
            <p:ph type="sldNum" sz="quarter" idx="12"/>
          </p:nvPr>
        </p:nvSpPr>
        <p:spPr/>
        <p:txBody>
          <a:bodyPr/>
          <a:lstStyle/>
          <a:p>
            <a:pPr eaLnBrk="1" latinLnBrk="0" hangingPunct="1"/>
            <a:fld id="{91974DF9-AD47-4691-BA21-BBFCE3637A9A}" type="slidenum">
              <a:rPr kumimoji="0" lang="en-US" smtClean="0"/>
              <a:pPr eaLnBrk="1" latinLnBrk="0" hangingPunct="1"/>
              <a:t>2</a:t>
            </a:fld>
            <a:endParaRPr kumimoji="0" lang="en-US"/>
          </a:p>
        </p:txBody>
      </p:sp>
    </p:spTree>
    <p:extLst>
      <p:ext uri="{BB962C8B-B14F-4D97-AF65-F5344CB8AC3E}">
        <p14:creationId xmlns:p14="http://schemas.microsoft.com/office/powerpoint/2010/main" val="15886257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2400" dirty="0">
                <a:latin typeface="Perpetua" panose="02020502060401020303" pitchFamily="18" charset="0"/>
              </a:rPr>
              <a:t>7</a:t>
            </a:r>
            <a:r>
              <a:rPr lang="en-GB" sz="2400" dirty="0" smtClean="0">
                <a:latin typeface="Perpetua" panose="02020502060401020303" pitchFamily="18" charset="0"/>
              </a:rPr>
              <a:t>. What we are looking for</a:t>
            </a:r>
            <a:endParaRPr lang="en-GB" sz="2400" dirty="0">
              <a:latin typeface="Perpetua" panose="02020502060401020303" pitchFamily="18" charset="0"/>
            </a:endParaRPr>
          </a:p>
        </p:txBody>
      </p:sp>
      <p:sp>
        <p:nvSpPr>
          <p:cNvPr id="3" name="Content Placeholder 2"/>
          <p:cNvSpPr>
            <a:spLocks noGrp="1"/>
          </p:cNvSpPr>
          <p:nvPr>
            <p:ph sz="quarter" idx="1"/>
          </p:nvPr>
        </p:nvSpPr>
        <p:spPr/>
        <p:txBody>
          <a:bodyPr>
            <a:normAutofit/>
          </a:bodyPr>
          <a:lstStyle/>
          <a:p>
            <a:r>
              <a:rPr lang="en-GB" sz="2000" dirty="0" smtClean="0"/>
              <a:t>An excellent academic track record: a first or high upper second first degree, and performance at or around distinction level in a master’s qualification.</a:t>
            </a:r>
          </a:p>
          <a:p>
            <a:r>
              <a:rPr lang="en-GB" sz="2000" dirty="0" smtClean="0"/>
              <a:t>For those who have been out of academia for a period and may not have a formal master’s qualification, evidence that equivalent knowledge and research skills have been acquired through professional practice.</a:t>
            </a:r>
          </a:p>
          <a:p>
            <a:r>
              <a:rPr lang="en-GB" sz="2000" dirty="0" smtClean="0"/>
              <a:t>An excellent research proposal that addresses ‘clearly-articulated research questions, issues or problems, set in a clear context of other research in that area, and using appropriate research methods and/or approaches’ (AHRC research funding guide);</a:t>
            </a:r>
          </a:p>
          <a:p>
            <a:r>
              <a:rPr lang="en-GB" sz="2000" dirty="0" smtClean="0"/>
              <a:t>A research proposal articulated in terms that are accessible to non-specialists;</a:t>
            </a:r>
          </a:p>
          <a:p>
            <a:r>
              <a:rPr lang="en-GB" sz="2000" dirty="0" smtClean="0"/>
              <a:t>A comprehensive assessment of your training needs;</a:t>
            </a:r>
          </a:p>
          <a:p>
            <a:r>
              <a:rPr lang="en-GB" sz="2000" dirty="0" smtClean="0"/>
              <a:t>An absolutely professional approach to all aspects of the completion and presentation of your application.</a:t>
            </a:r>
            <a:endParaRPr lang="en-GB" sz="2000" dirty="0"/>
          </a:p>
        </p:txBody>
      </p:sp>
      <p:sp>
        <p:nvSpPr>
          <p:cNvPr id="4" name="Slide Number Placeholder 3"/>
          <p:cNvSpPr>
            <a:spLocks noGrp="1"/>
          </p:cNvSpPr>
          <p:nvPr>
            <p:ph type="sldNum" sz="quarter" idx="12"/>
          </p:nvPr>
        </p:nvSpPr>
        <p:spPr/>
        <p:txBody>
          <a:bodyPr/>
          <a:lstStyle/>
          <a:p>
            <a:pPr eaLnBrk="1" latinLnBrk="0" hangingPunct="1"/>
            <a:fld id="{91974DF9-AD47-4691-BA21-BBFCE3637A9A}" type="slidenum">
              <a:rPr kumimoji="0" lang="en-US" smtClean="0"/>
              <a:pPr eaLnBrk="1" latinLnBrk="0" hangingPunct="1"/>
              <a:t>20</a:t>
            </a:fld>
            <a:endParaRPr kumimoji="0" lang="en-US"/>
          </a:p>
        </p:txBody>
      </p:sp>
    </p:spTree>
    <p:extLst>
      <p:ext uri="{BB962C8B-B14F-4D97-AF65-F5344CB8AC3E}">
        <p14:creationId xmlns:p14="http://schemas.microsoft.com/office/powerpoint/2010/main" val="25471771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2800" dirty="0" smtClean="0">
                <a:latin typeface="+mn-lt"/>
              </a:rPr>
              <a:t>8. Key deadlines</a:t>
            </a:r>
            <a:endParaRPr lang="en-GB" sz="2800" dirty="0">
              <a:latin typeface="+mn-lt"/>
            </a:endParaRPr>
          </a:p>
        </p:txBody>
      </p:sp>
      <p:sp>
        <p:nvSpPr>
          <p:cNvPr id="3" name="Content Placeholder 2"/>
          <p:cNvSpPr>
            <a:spLocks noGrp="1"/>
          </p:cNvSpPr>
          <p:nvPr>
            <p:ph sz="quarter" idx="1"/>
          </p:nvPr>
        </p:nvSpPr>
        <p:spPr/>
        <p:txBody>
          <a:bodyPr/>
          <a:lstStyle/>
          <a:p>
            <a:r>
              <a:rPr lang="en-GB" sz="2000" dirty="0" smtClean="0"/>
              <a:t>As soon as possible, make contact with the Subject Area Contact.</a:t>
            </a:r>
          </a:p>
          <a:p>
            <a:r>
              <a:rPr lang="en-GB" sz="2000" dirty="0" smtClean="0"/>
              <a:t>Ensure that you submit your application by the deadline of  </a:t>
            </a:r>
            <a:r>
              <a:rPr lang="en-GB" sz="2000" b="1" dirty="0" smtClean="0"/>
              <a:t>Wednesday 11 January</a:t>
            </a:r>
            <a:r>
              <a:rPr lang="en-GB" sz="2000" dirty="0" smtClean="0"/>
              <a:t> at 5pm. Please note that late applications will not be accepted.</a:t>
            </a:r>
          </a:p>
          <a:p>
            <a:r>
              <a:rPr lang="en-GB" sz="2000" dirty="0" smtClean="0"/>
              <a:t>Soon after the </a:t>
            </a:r>
            <a:r>
              <a:rPr lang="en-GB" sz="2000" b="1" dirty="0" smtClean="0"/>
              <a:t>11 January </a:t>
            </a:r>
            <a:r>
              <a:rPr lang="en-GB" sz="2000" dirty="0" smtClean="0"/>
              <a:t>deadline, you can expect to be informed by the Subject Area Contact whether you have been selected for nomination.</a:t>
            </a:r>
          </a:p>
          <a:p>
            <a:r>
              <a:rPr lang="en-GB" sz="2000" dirty="0" smtClean="0"/>
              <a:t>If you are invited to put yourself forward for nomination you will need to complete Section A of the Nomination Form by the end of January/early February in order for the Subject Area to complete Section B and the whole form to be submitted by the deadline of </a:t>
            </a:r>
            <a:r>
              <a:rPr lang="en-GB" sz="2000" b="1" dirty="0" smtClean="0"/>
              <a:t>Wednesday 15 February</a:t>
            </a:r>
            <a:r>
              <a:rPr lang="en-GB" sz="2000" dirty="0" smtClean="0"/>
              <a:t>.</a:t>
            </a:r>
          </a:p>
          <a:p>
            <a:r>
              <a:rPr lang="en-GB" sz="2000" dirty="0" smtClean="0"/>
              <a:t>The results of the competition will be announced on </a:t>
            </a:r>
            <a:r>
              <a:rPr lang="en-GB" sz="2000" b="1" dirty="0" smtClean="0"/>
              <a:t>Friday 24 March</a:t>
            </a:r>
            <a:r>
              <a:rPr lang="en-GB" sz="2000" dirty="0" smtClean="0"/>
              <a:t>.</a:t>
            </a:r>
          </a:p>
          <a:p>
            <a:endParaRPr lang="en-GB" dirty="0"/>
          </a:p>
        </p:txBody>
      </p:sp>
      <p:sp>
        <p:nvSpPr>
          <p:cNvPr id="4" name="Slide Number Placeholder 3"/>
          <p:cNvSpPr>
            <a:spLocks noGrp="1"/>
          </p:cNvSpPr>
          <p:nvPr>
            <p:ph type="sldNum" sz="quarter" idx="12"/>
          </p:nvPr>
        </p:nvSpPr>
        <p:spPr/>
        <p:txBody>
          <a:bodyPr/>
          <a:lstStyle/>
          <a:p>
            <a:pPr eaLnBrk="1" latinLnBrk="0" hangingPunct="1"/>
            <a:fld id="{91974DF9-AD47-4691-BA21-BBFCE3637A9A}" type="slidenum">
              <a:rPr kumimoji="0" lang="en-US" smtClean="0"/>
              <a:pPr eaLnBrk="1" latinLnBrk="0" hangingPunct="1"/>
              <a:t>21</a:t>
            </a:fld>
            <a:endParaRPr kumimoji="0" lang="en-US"/>
          </a:p>
        </p:txBody>
      </p:sp>
    </p:spTree>
    <p:extLst>
      <p:ext uri="{BB962C8B-B14F-4D97-AF65-F5344CB8AC3E}">
        <p14:creationId xmlns:p14="http://schemas.microsoft.com/office/powerpoint/2010/main" val="6591703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dirty="0" smtClean="0">
                <a:latin typeface="Perpetua" panose="02020502060401020303" pitchFamily="18" charset="0"/>
              </a:rPr>
              <a:t>Questions?</a:t>
            </a:r>
            <a:endParaRPr lang="en-US" sz="2400" dirty="0">
              <a:latin typeface="Perpetua" panose="02020502060401020303" pitchFamily="18" charset="0"/>
            </a:endParaRPr>
          </a:p>
        </p:txBody>
      </p:sp>
      <p:sp>
        <p:nvSpPr>
          <p:cNvPr id="3" name="Content Placeholder 2"/>
          <p:cNvSpPr>
            <a:spLocks noGrp="1"/>
          </p:cNvSpPr>
          <p:nvPr>
            <p:ph sz="quarter" idx="1"/>
          </p:nvPr>
        </p:nvSpPr>
        <p:spPr/>
        <p:txBody>
          <a:bodyPr/>
          <a:lstStyle/>
          <a:p>
            <a:endParaRPr lang="en-US"/>
          </a:p>
        </p:txBody>
      </p:sp>
      <p:sp>
        <p:nvSpPr>
          <p:cNvPr id="4" name="Slide Number Placeholder 3"/>
          <p:cNvSpPr>
            <a:spLocks noGrp="1"/>
          </p:cNvSpPr>
          <p:nvPr>
            <p:ph type="sldNum" sz="quarter" idx="12"/>
          </p:nvPr>
        </p:nvSpPr>
        <p:spPr/>
        <p:txBody>
          <a:bodyPr/>
          <a:lstStyle/>
          <a:p>
            <a:pPr eaLnBrk="1" latinLnBrk="0" hangingPunct="1"/>
            <a:fld id="{91974DF9-AD47-4691-BA21-BBFCE3637A9A}" type="slidenum">
              <a:rPr kumimoji="0" lang="en-US" smtClean="0"/>
              <a:pPr eaLnBrk="1" latinLnBrk="0" hangingPunct="1"/>
              <a:t>22</a:t>
            </a:fld>
            <a:endParaRPr kumimoji="0" lang="en-US"/>
          </a:p>
        </p:txBody>
      </p:sp>
    </p:spTree>
    <p:extLst>
      <p:ext uri="{BB962C8B-B14F-4D97-AF65-F5344CB8AC3E}">
        <p14:creationId xmlns:p14="http://schemas.microsoft.com/office/powerpoint/2010/main" val="4910035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1570186"/>
          </a:xfrm>
        </p:spPr>
        <p:txBody>
          <a:bodyPr>
            <a:noAutofit/>
          </a:bodyPr>
          <a:lstStyle/>
          <a:p>
            <a:pPr algn="ctr"/>
            <a:r>
              <a:rPr lang="en-GB" sz="2800" dirty="0" smtClean="0">
                <a:latin typeface="+mn-lt"/>
              </a:rPr>
              <a:t/>
            </a:r>
            <a:br>
              <a:rPr lang="en-GB" sz="2800" dirty="0" smtClean="0">
                <a:latin typeface="+mn-lt"/>
              </a:rPr>
            </a:br>
            <a:r>
              <a:rPr lang="en-GB" sz="2400" dirty="0" smtClean="0">
                <a:latin typeface="Perpetua" panose="02020502060401020303" pitchFamily="18" charset="0"/>
              </a:rPr>
              <a:t>1. </a:t>
            </a:r>
            <a:r>
              <a:rPr lang="en-GB" sz="2400" dirty="0">
                <a:latin typeface="Perpetua" panose="02020502060401020303" pitchFamily="18" charset="0"/>
              </a:rPr>
              <a:t>What is Northern Bridge</a:t>
            </a:r>
            <a:r>
              <a:rPr lang="en-GB" sz="2400" dirty="0" smtClean="0">
                <a:latin typeface="Perpetua" panose="02020502060401020303" pitchFamily="18" charset="0"/>
              </a:rPr>
              <a:t>?</a:t>
            </a:r>
            <a:br>
              <a:rPr lang="en-GB" sz="2400" dirty="0" smtClean="0">
                <a:latin typeface="Perpetua" panose="02020502060401020303" pitchFamily="18" charset="0"/>
              </a:rPr>
            </a:br>
            <a:r>
              <a:rPr lang="en-GB" sz="2400" dirty="0" smtClean="0">
                <a:latin typeface="+mn-lt"/>
              </a:rPr>
              <a:t>www.northernbridge.ac.uk</a:t>
            </a:r>
            <a:r>
              <a:rPr lang="en-GB" sz="2400" dirty="0">
                <a:latin typeface="+mn-lt"/>
              </a:rPr>
              <a:t/>
            </a:r>
            <a:br>
              <a:rPr lang="en-GB" sz="2400" dirty="0">
                <a:latin typeface="+mn-lt"/>
              </a:rPr>
            </a:br>
            <a:endParaRPr lang="en-GB" sz="2400" dirty="0">
              <a:latin typeface="+mn-lt"/>
            </a:endParaRPr>
          </a:p>
        </p:txBody>
      </p:sp>
      <p:sp>
        <p:nvSpPr>
          <p:cNvPr id="5" name="Content Placeholder 4"/>
          <p:cNvSpPr>
            <a:spLocks noGrp="1"/>
          </p:cNvSpPr>
          <p:nvPr>
            <p:ph sz="quarter" idx="1"/>
          </p:nvPr>
        </p:nvSpPr>
        <p:spPr>
          <a:xfrm>
            <a:off x="467544" y="1988840"/>
            <a:ext cx="8229600" cy="4032448"/>
          </a:xfrm>
        </p:spPr>
        <p:txBody>
          <a:bodyPr>
            <a:noAutofit/>
          </a:bodyPr>
          <a:lstStyle/>
          <a:p>
            <a:pPr marL="0" indent="0">
              <a:buNone/>
            </a:pPr>
            <a:endParaRPr lang="en-GB" sz="2000" dirty="0"/>
          </a:p>
          <a:p>
            <a:r>
              <a:rPr lang="en-GB" sz="2000" dirty="0" smtClean="0"/>
              <a:t>3 universities – Newcastle University, Durham University and Queen’s University Belfast;</a:t>
            </a:r>
          </a:p>
          <a:p>
            <a:r>
              <a:rPr lang="en-GB" sz="2000" dirty="0" smtClean="0"/>
              <a:t>AHRC  award of £11.2m allows us  to offer </a:t>
            </a:r>
            <a:r>
              <a:rPr lang="en-GB" sz="2000" dirty="0"/>
              <a:t>157 fully-funded </a:t>
            </a:r>
            <a:r>
              <a:rPr lang="en-GB" sz="2000" dirty="0" smtClean="0"/>
              <a:t>doctoral studentships to Home/EU applicants over the period 2014-19;</a:t>
            </a:r>
          </a:p>
          <a:p>
            <a:r>
              <a:rPr lang="en-GB" sz="2000" dirty="0" smtClean="0"/>
              <a:t>NU, DU and QUB are making a further combined investment of over £9m in NBDTP;</a:t>
            </a:r>
          </a:p>
          <a:p>
            <a:r>
              <a:rPr lang="en-GB" sz="2000" dirty="0" smtClean="0"/>
              <a:t>We’re awarding c. 50 doctoral studentships p.a. for five years from 2014 to 2019.</a:t>
            </a:r>
          </a:p>
          <a:p>
            <a:r>
              <a:rPr lang="en-GB" sz="2000" dirty="0" smtClean="0"/>
              <a:t>As of 1 October 2016, there are approximately 150 Northern Bridge-funded doctoral students across the three universities.</a:t>
            </a:r>
          </a:p>
          <a:p>
            <a:endParaRPr lang="en-GB" sz="1800" dirty="0" smtClean="0"/>
          </a:p>
          <a:p>
            <a:pPr marL="0" indent="0">
              <a:buNone/>
            </a:pPr>
            <a:endParaRPr lang="en-GB" sz="1800" dirty="0" smtClean="0"/>
          </a:p>
        </p:txBody>
      </p:sp>
      <p:sp>
        <p:nvSpPr>
          <p:cNvPr id="6" name="Line 4"/>
          <p:cNvSpPr>
            <a:spLocks noChangeShapeType="1"/>
          </p:cNvSpPr>
          <p:nvPr/>
        </p:nvSpPr>
        <p:spPr bwMode="auto">
          <a:xfrm>
            <a:off x="468312" y="1772816"/>
            <a:ext cx="8207375" cy="0"/>
          </a:xfrm>
          <a:prstGeom prst="line">
            <a:avLst/>
          </a:prstGeom>
          <a:noFill/>
          <a:ln w="57150">
            <a:solidFill>
              <a:schemeClr val="accent2">
                <a:lumMod val="50000"/>
              </a:schemeClr>
            </a:solidFill>
            <a:round/>
            <a:headEnd/>
            <a:tailEnd/>
          </a:ln>
          <a:extLst>
            <a:ext uri="{909E8E84-426E-40dd-AFC4-6F175D3DCCD1}">
              <a14:hiddenFill xmlns:a14="http://schemas.microsoft.com/office/drawing/2010/main" xmlns="">
                <a:noFill/>
              </a14:hiddenFill>
            </a:ext>
          </a:extLst>
        </p:spPr>
        <p:txBody>
          <a:bodyPr wrap="none" anchor="ctr"/>
          <a:lstStyle/>
          <a:p>
            <a:pPr fontAlgn="base">
              <a:spcBef>
                <a:spcPct val="0"/>
              </a:spcBef>
              <a:spcAft>
                <a:spcPct val="0"/>
              </a:spcAft>
            </a:pPr>
            <a:endParaRPr lang="en-GB" smtClean="0">
              <a:solidFill>
                <a:srgbClr val="000000"/>
              </a:solidFill>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68344" y="277019"/>
            <a:ext cx="1266825" cy="847725"/>
          </a:xfrm>
          <a:prstGeom prst="rect">
            <a:avLst/>
          </a:prstGeom>
        </p:spPr>
      </p:pic>
      <p:pic>
        <p:nvPicPr>
          <p:cNvPr id="8" name="Picture 24" descr="Newcastle University">
            <a:hlinkClick r:id="rId4"/>
          </p:cNvPr>
          <p:cNvPicPr>
            <a:picLocks noChangeAspect="1" noChangeArrowheads="1"/>
          </p:cNvPicPr>
          <p:nvPr/>
        </p:nvPicPr>
        <p:blipFill>
          <a:blip r:embed="rId5" cstate="print"/>
          <a:srcRect/>
          <a:stretch>
            <a:fillRect/>
          </a:stretch>
        </p:blipFill>
        <p:spPr bwMode="auto">
          <a:xfrm>
            <a:off x="2495816" y="5990854"/>
            <a:ext cx="1368151" cy="478853"/>
          </a:xfrm>
          <a:prstGeom prst="rect">
            <a:avLst/>
          </a:prstGeom>
          <a:noFill/>
        </p:spPr>
      </p:pic>
      <p:graphicFrame>
        <p:nvGraphicFramePr>
          <p:cNvPr id="9" name="Object 8"/>
          <p:cNvGraphicFramePr>
            <a:graphicFrameLocks noChangeAspect="1"/>
          </p:cNvGraphicFramePr>
          <p:nvPr>
            <p:extLst/>
          </p:nvPr>
        </p:nvGraphicFramePr>
        <p:xfrm>
          <a:off x="4079992" y="5906076"/>
          <a:ext cx="1265540" cy="547260"/>
        </p:xfrm>
        <a:graphic>
          <a:graphicData uri="http://schemas.openxmlformats.org/presentationml/2006/ole">
            <mc:AlternateContent xmlns:mc="http://schemas.openxmlformats.org/markup-compatibility/2006">
              <mc:Choice xmlns:v="urn:schemas-microsoft-com:vml" Requires="v">
                <p:oleObj spid="_x0000_s3094" r:id="rId6" imgW="2019048" imgH="876190" progId="MSPhotoEd.3">
                  <p:embed/>
                </p:oleObj>
              </mc:Choice>
              <mc:Fallback>
                <p:oleObj r:id="rId6" imgW="2019048" imgH="876190" progId="MSPhotoEd.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079992" y="5906076"/>
                        <a:ext cx="1265540" cy="547260"/>
                      </a:xfrm>
                      <a:prstGeom prst="rect">
                        <a:avLst/>
                      </a:prstGeom>
                      <a:noFill/>
                      <a:ln>
                        <a:noFill/>
                      </a:ln>
                      <a:extLst/>
                    </p:spPr>
                  </p:pic>
                </p:oleObj>
              </mc:Fallback>
            </mc:AlternateContent>
          </a:graphicData>
        </a:graphic>
      </p:graphicFrame>
      <p:pic>
        <p:nvPicPr>
          <p:cNvPr id="10" name="Picture 9" descr="C:\Users\naf17\AppData\Local\Microsoft\Windows\Temporary Internet Files\Content.Outlook\2UE2TKB5\Queens_lscape_logo_cmyk (2).jpg"/>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520152" y="5739623"/>
            <a:ext cx="1230921" cy="747864"/>
          </a:xfrm>
          <a:prstGeom prst="rect">
            <a:avLst/>
          </a:prstGeom>
          <a:noFill/>
          <a:ln>
            <a:noFill/>
          </a:ln>
        </p:spPr>
      </p:pic>
      <p:sp>
        <p:nvSpPr>
          <p:cNvPr id="2" name="Slide Number Placeholder 1"/>
          <p:cNvSpPr>
            <a:spLocks noGrp="1"/>
          </p:cNvSpPr>
          <p:nvPr>
            <p:ph type="sldNum" sz="quarter" idx="12"/>
          </p:nvPr>
        </p:nvSpPr>
        <p:spPr/>
        <p:txBody>
          <a:bodyPr/>
          <a:lstStyle/>
          <a:p>
            <a:pPr eaLnBrk="1" latinLnBrk="0" hangingPunct="1"/>
            <a:fld id="{91974DF9-AD47-4691-BA21-BBFCE3637A9A}" type="slidenum">
              <a:rPr kumimoji="0" lang="en-US" smtClean="0"/>
              <a:pPr eaLnBrk="1" latinLnBrk="0" hangingPunct="1"/>
              <a:t>3</a:t>
            </a:fld>
            <a:endParaRPr kumimoji="0" lang="en-US"/>
          </a:p>
        </p:txBody>
      </p:sp>
    </p:spTree>
    <p:extLst>
      <p:ext uri="{BB962C8B-B14F-4D97-AF65-F5344CB8AC3E}">
        <p14:creationId xmlns:p14="http://schemas.microsoft.com/office/powerpoint/2010/main" val="10488814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940966"/>
          </a:xfrm>
        </p:spPr>
        <p:txBody>
          <a:bodyPr>
            <a:noAutofit/>
          </a:bodyPr>
          <a:lstStyle/>
          <a:p>
            <a:pPr algn="ctr"/>
            <a:r>
              <a:rPr lang="en-GB" sz="2400" dirty="0">
                <a:latin typeface="+mn-lt"/>
              </a:rPr>
              <a:t>K</a:t>
            </a:r>
            <a:r>
              <a:rPr lang="en-GB" sz="2400" dirty="0" smtClean="0">
                <a:latin typeface="+mn-lt"/>
              </a:rPr>
              <a:t>ey objectives of Northern Bridge</a:t>
            </a:r>
            <a:endParaRPr lang="en-GB" sz="2400" dirty="0">
              <a:latin typeface="+mn-lt"/>
            </a:endParaRPr>
          </a:p>
        </p:txBody>
      </p:sp>
      <p:sp>
        <p:nvSpPr>
          <p:cNvPr id="3" name="Content Placeholder 2"/>
          <p:cNvSpPr>
            <a:spLocks noGrp="1"/>
          </p:cNvSpPr>
          <p:nvPr>
            <p:ph sz="quarter" idx="1"/>
          </p:nvPr>
        </p:nvSpPr>
        <p:spPr/>
        <p:txBody>
          <a:bodyPr>
            <a:normAutofit/>
          </a:bodyPr>
          <a:lstStyle/>
          <a:p>
            <a:endParaRPr lang="en-GB" sz="2200" dirty="0" smtClean="0"/>
          </a:p>
          <a:p>
            <a:endParaRPr lang="en-GB" sz="2200" dirty="0"/>
          </a:p>
          <a:p>
            <a:r>
              <a:rPr lang="en-GB" sz="2000" dirty="0" smtClean="0"/>
              <a:t>Prepare award-holders to </a:t>
            </a:r>
            <a:r>
              <a:rPr lang="en-GB" sz="2000" dirty="0"/>
              <a:t>undertake world-leading </a:t>
            </a:r>
            <a:r>
              <a:rPr lang="en-GB" sz="2000" dirty="0" smtClean="0"/>
              <a:t>research;</a:t>
            </a:r>
            <a:endParaRPr lang="en-GB" sz="2000" dirty="0"/>
          </a:p>
          <a:p>
            <a:r>
              <a:rPr lang="en-GB" sz="2000" dirty="0" smtClean="0"/>
              <a:t>Enhance their skills </a:t>
            </a:r>
            <a:r>
              <a:rPr lang="en-GB" sz="2000" dirty="0"/>
              <a:t>and </a:t>
            </a:r>
            <a:r>
              <a:rPr lang="en-GB" sz="2000" dirty="0" smtClean="0"/>
              <a:t>employability;</a:t>
            </a:r>
          </a:p>
          <a:p>
            <a:r>
              <a:rPr lang="en-GB" sz="2000" dirty="0" smtClean="0"/>
              <a:t>Address recognized national skills shortages;</a:t>
            </a:r>
          </a:p>
          <a:p>
            <a:r>
              <a:rPr lang="en-GB" sz="2000" dirty="0" smtClean="0"/>
              <a:t>Enable NB students to contribute to our Consortium’s identity and direction;</a:t>
            </a:r>
            <a:endParaRPr lang="en-GB" sz="2000" dirty="0"/>
          </a:p>
          <a:p>
            <a:r>
              <a:rPr lang="en-GB" sz="2000" dirty="0" smtClean="0"/>
              <a:t>Prepare award-holders to be future leaders;</a:t>
            </a:r>
          </a:p>
          <a:p>
            <a:r>
              <a:rPr lang="en-GB" sz="2000" dirty="0" smtClean="0"/>
              <a:t>Raise the profile of Arts &amp; Humanities research within our universities and outside them (in our cities, regions, the UK and internationally)</a:t>
            </a:r>
            <a:endParaRPr lang="en-GB" sz="2000" dirty="0"/>
          </a:p>
          <a:p>
            <a:pPr marL="0" indent="0">
              <a:buNone/>
            </a:pPr>
            <a:endParaRPr lang="en-GB" sz="2200" dirty="0"/>
          </a:p>
          <a:p>
            <a:pPr marL="514350" indent="-514350">
              <a:buFont typeface="+mj-lt"/>
              <a:buAutoNum type="arabicPeriod"/>
            </a:pPr>
            <a:endParaRPr lang="en-GB" sz="2400" dirty="0"/>
          </a:p>
        </p:txBody>
      </p:sp>
      <p:sp>
        <p:nvSpPr>
          <p:cNvPr id="4" name="Line 4"/>
          <p:cNvSpPr>
            <a:spLocks noChangeShapeType="1"/>
          </p:cNvSpPr>
          <p:nvPr/>
        </p:nvSpPr>
        <p:spPr bwMode="auto">
          <a:xfrm>
            <a:off x="468313" y="1484784"/>
            <a:ext cx="8207375" cy="0"/>
          </a:xfrm>
          <a:prstGeom prst="line">
            <a:avLst/>
          </a:prstGeom>
          <a:noFill/>
          <a:ln w="57150">
            <a:solidFill>
              <a:schemeClr val="accent2">
                <a:lumMod val="50000"/>
              </a:schemeClr>
            </a:solidFill>
            <a:round/>
            <a:headEnd/>
            <a:tailEnd/>
          </a:ln>
          <a:extLst>
            <a:ext uri="{909E8E84-426E-40dd-AFC4-6F175D3DCCD1}">
              <a14:hiddenFill xmlns:a14="http://schemas.microsoft.com/office/drawing/2010/main" xmlns="">
                <a:noFill/>
              </a14:hiddenFill>
            </a:ext>
          </a:extLst>
        </p:spPr>
        <p:txBody>
          <a:bodyPr wrap="none" anchor="ctr"/>
          <a:lstStyle/>
          <a:p>
            <a:pPr fontAlgn="base">
              <a:spcBef>
                <a:spcPct val="0"/>
              </a:spcBef>
              <a:spcAft>
                <a:spcPct val="0"/>
              </a:spcAft>
            </a:pPr>
            <a:endParaRPr lang="en-GB" smtClean="0">
              <a:solidFill>
                <a:srgbClr val="000000"/>
              </a:solidFil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24328" y="277019"/>
            <a:ext cx="1266825" cy="847725"/>
          </a:xfrm>
          <a:prstGeom prst="rect">
            <a:avLst/>
          </a:prstGeom>
        </p:spPr>
      </p:pic>
      <p:pic>
        <p:nvPicPr>
          <p:cNvPr id="11" name="Picture 24" descr="Newcastle University">
            <a:hlinkClick r:id="rId4"/>
          </p:cNvPr>
          <p:cNvPicPr>
            <a:picLocks noChangeAspect="1" noChangeArrowheads="1"/>
          </p:cNvPicPr>
          <p:nvPr/>
        </p:nvPicPr>
        <p:blipFill>
          <a:blip r:embed="rId5" cstate="print"/>
          <a:srcRect/>
          <a:stretch>
            <a:fillRect/>
          </a:stretch>
        </p:blipFill>
        <p:spPr bwMode="auto">
          <a:xfrm>
            <a:off x="2495816" y="5990854"/>
            <a:ext cx="1368151" cy="478853"/>
          </a:xfrm>
          <a:prstGeom prst="rect">
            <a:avLst/>
          </a:prstGeom>
          <a:noFill/>
        </p:spPr>
      </p:pic>
      <p:graphicFrame>
        <p:nvGraphicFramePr>
          <p:cNvPr id="12" name="Object 11"/>
          <p:cNvGraphicFramePr>
            <a:graphicFrameLocks noChangeAspect="1"/>
          </p:cNvGraphicFramePr>
          <p:nvPr>
            <p:extLst/>
          </p:nvPr>
        </p:nvGraphicFramePr>
        <p:xfrm>
          <a:off x="4079992" y="5906076"/>
          <a:ext cx="1265540" cy="547260"/>
        </p:xfrm>
        <a:graphic>
          <a:graphicData uri="http://schemas.openxmlformats.org/presentationml/2006/ole">
            <mc:AlternateContent xmlns:mc="http://schemas.openxmlformats.org/markup-compatibility/2006">
              <mc:Choice xmlns:v="urn:schemas-microsoft-com:vml" Requires="v">
                <p:oleObj spid="_x0000_s4116" r:id="rId6" imgW="2019048" imgH="876190" progId="MSPhotoEd.3">
                  <p:embed/>
                </p:oleObj>
              </mc:Choice>
              <mc:Fallback>
                <p:oleObj r:id="rId6" imgW="2019048" imgH="876190" progId="MSPhotoEd.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079992" y="5906076"/>
                        <a:ext cx="1265540" cy="547260"/>
                      </a:xfrm>
                      <a:prstGeom prst="rect">
                        <a:avLst/>
                      </a:prstGeom>
                      <a:noFill/>
                      <a:ln>
                        <a:noFill/>
                      </a:ln>
                      <a:extLst/>
                    </p:spPr>
                  </p:pic>
                </p:oleObj>
              </mc:Fallback>
            </mc:AlternateContent>
          </a:graphicData>
        </a:graphic>
      </p:graphicFrame>
      <p:pic>
        <p:nvPicPr>
          <p:cNvPr id="13" name="Picture 12" descr="C:\Users\naf17\AppData\Local\Microsoft\Windows\Temporary Internet Files\Content.Outlook\2UE2TKB5\Queens_lscape_logo_cmyk (2).jpg"/>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520152" y="5739623"/>
            <a:ext cx="1230921" cy="747864"/>
          </a:xfrm>
          <a:prstGeom prst="rect">
            <a:avLst/>
          </a:prstGeom>
          <a:noFill/>
          <a:ln>
            <a:noFill/>
          </a:ln>
        </p:spPr>
      </p:pic>
      <p:sp>
        <p:nvSpPr>
          <p:cNvPr id="6" name="Slide Number Placeholder 5"/>
          <p:cNvSpPr>
            <a:spLocks noGrp="1"/>
          </p:cNvSpPr>
          <p:nvPr>
            <p:ph type="sldNum" sz="quarter" idx="12"/>
          </p:nvPr>
        </p:nvSpPr>
        <p:spPr/>
        <p:txBody>
          <a:bodyPr/>
          <a:lstStyle/>
          <a:p>
            <a:pPr eaLnBrk="1" latinLnBrk="0" hangingPunct="1"/>
            <a:fld id="{91974DF9-AD47-4691-BA21-BBFCE3637A9A}" type="slidenum">
              <a:rPr kumimoji="0" lang="en-US" smtClean="0"/>
              <a:pPr eaLnBrk="1" latinLnBrk="0" hangingPunct="1"/>
              <a:t>4</a:t>
            </a:fld>
            <a:endParaRPr kumimoji="0" lang="en-US"/>
          </a:p>
        </p:txBody>
      </p:sp>
    </p:spTree>
    <p:extLst>
      <p:ext uri="{BB962C8B-B14F-4D97-AF65-F5344CB8AC3E}">
        <p14:creationId xmlns:p14="http://schemas.microsoft.com/office/powerpoint/2010/main" val="32469706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553244"/>
            <a:ext cx="7772400" cy="1143000"/>
          </a:xfrm>
        </p:spPr>
        <p:txBody>
          <a:bodyPr>
            <a:normAutofit/>
          </a:bodyPr>
          <a:lstStyle/>
          <a:p>
            <a:pPr algn="ctr"/>
            <a:r>
              <a:rPr lang="en-US" sz="2400" dirty="0" smtClean="0">
                <a:latin typeface="+mn-lt"/>
              </a:rPr>
              <a:t>Benefits of Northern Bridge for </a:t>
            </a:r>
            <a:br>
              <a:rPr lang="en-US" sz="2400" dirty="0" smtClean="0">
                <a:latin typeface="+mn-lt"/>
              </a:rPr>
            </a:br>
            <a:r>
              <a:rPr lang="en-US" sz="2400" dirty="0" smtClean="0">
                <a:latin typeface="+mn-lt"/>
              </a:rPr>
              <a:t>Arts &amp; Humanities PhDs</a:t>
            </a:r>
            <a:endParaRPr lang="en-US" sz="2400" dirty="0">
              <a:latin typeface="+mn-lt"/>
            </a:endParaRPr>
          </a:p>
        </p:txBody>
      </p:sp>
      <p:sp>
        <p:nvSpPr>
          <p:cNvPr id="3" name="Content Placeholder 2"/>
          <p:cNvSpPr>
            <a:spLocks noGrp="1"/>
          </p:cNvSpPr>
          <p:nvPr>
            <p:ph sz="quarter" idx="1"/>
          </p:nvPr>
        </p:nvSpPr>
        <p:spPr/>
        <p:txBody>
          <a:bodyPr/>
          <a:lstStyle/>
          <a:p>
            <a:endParaRPr lang="en-GB" sz="2800" dirty="0" smtClean="0"/>
          </a:p>
          <a:p>
            <a:r>
              <a:rPr lang="en-GB" sz="2000" dirty="0" smtClean="0"/>
              <a:t>Training </a:t>
            </a:r>
            <a:r>
              <a:rPr lang="en-GB" sz="2000" dirty="0"/>
              <a:t>&amp; development with students and staff at the two other </a:t>
            </a:r>
            <a:r>
              <a:rPr lang="en-GB" sz="2000" dirty="0" smtClean="0"/>
              <a:t>universities (critical mass, broader range of expertise to draw upon, access to resources and expertise at the other two institutions);</a:t>
            </a:r>
            <a:endParaRPr lang="en-GB" sz="2000" dirty="0"/>
          </a:p>
          <a:p>
            <a:r>
              <a:rPr lang="en-GB" sz="2000" dirty="0" smtClean="0"/>
              <a:t>Cross</a:t>
            </a:r>
            <a:r>
              <a:rPr lang="en-GB" sz="2000" dirty="0"/>
              <a:t>-institutional supervision</a:t>
            </a:r>
            <a:r>
              <a:rPr lang="en-GB" sz="2000" dirty="0" smtClean="0"/>
              <a:t>;</a:t>
            </a:r>
          </a:p>
          <a:p>
            <a:r>
              <a:rPr lang="en-GB" sz="2000" dirty="0" smtClean="0"/>
              <a:t>Opportunities for students to engage in collaborative research initiatives with peers and staff (conferences, workshops, training);</a:t>
            </a:r>
            <a:endParaRPr lang="en-GB" sz="2000" dirty="0"/>
          </a:p>
          <a:p>
            <a:r>
              <a:rPr lang="en-GB" sz="2000" dirty="0"/>
              <a:t>Cross-institutional student representation in our </a:t>
            </a:r>
            <a:r>
              <a:rPr lang="en-GB" sz="2000" dirty="0" smtClean="0"/>
              <a:t>governance;</a:t>
            </a:r>
            <a:endParaRPr lang="en-GB" sz="2000" dirty="0"/>
          </a:p>
          <a:p>
            <a:r>
              <a:rPr lang="en-GB" sz="2000" dirty="0" smtClean="0"/>
              <a:t>Access to the resources of our 14 Strategic </a:t>
            </a:r>
            <a:r>
              <a:rPr lang="en-GB" sz="2000" dirty="0"/>
              <a:t>Partners (resources, placements, specialist </a:t>
            </a:r>
            <a:r>
              <a:rPr lang="en-GB" sz="2000" dirty="0" smtClean="0"/>
              <a:t>expertise) – see next slide.</a:t>
            </a:r>
          </a:p>
          <a:p>
            <a:r>
              <a:rPr lang="en-GB" sz="2000" dirty="0" smtClean="0"/>
              <a:t>Access to a dedicated Student Development Fund (to support training and development in relation to your project, placements, student innovation).</a:t>
            </a:r>
          </a:p>
          <a:p>
            <a:endParaRPr lang="en-US" dirty="0"/>
          </a:p>
        </p:txBody>
      </p:sp>
      <p:pic>
        <p:nvPicPr>
          <p:cNvPr id="4" name="Picture 24" descr="Newcastle University">
            <a:hlinkClick r:id="rId3"/>
          </p:cNvPr>
          <p:cNvPicPr>
            <a:picLocks noChangeAspect="1" noChangeArrowheads="1"/>
          </p:cNvPicPr>
          <p:nvPr/>
        </p:nvPicPr>
        <p:blipFill>
          <a:blip r:embed="rId4" cstate="print"/>
          <a:srcRect/>
          <a:stretch>
            <a:fillRect/>
          </a:stretch>
        </p:blipFill>
        <p:spPr bwMode="auto">
          <a:xfrm>
            <a:off x="2495816" y="5990854"/>
            <a:ext cx="1368151" cy="478853"/>
          </a:xfrm>
          <a:prstGeom prst="rect">
            <a:avLst/>
          </a:prstGeom>
          <a:noFill/>
        </p:spPr>
      </p:pic>
      <p:graphicFrame>
        <p:nvGraphicFramePr>
          <p:cNvPr id="5" name="Object 4"/>
          <p:cNvGraphicFramePr>
            <a:graphicFrameLocks noChangeAspect="1"/>
          </p:cNvGraphicFramePr>
          <p:nvPr>
            <p:extLst/>
          </p:nvPr>
        </p:nvGraphicFramePr>
        <p:xfrm>
          <a:off x="4079992" y="5906076"/>
          <a:ext cx="1265540" cy="547260"/>
        </p:xfrm>
        <a:graphic>
          <a:graphicData uri="http://schemas.openxmlformats.org/presentationml/2006/ole">
            <mc:AlternateContent xmlns:mc="http://schemas.openxmlformats.org/markup-compatibility/2006">
              <mc:Choice xmlns:v="urn:schemas-microsoft-com:vml" Requires="v">
                <p:oleObj spid="_x0000_s5142" r:id="rId5" imgW="2019048" imgH="876190" progId="MSPhotoEd.3">
                  <p:embed/>
                </p:oleObj>
              </mc:Choice>
              <mc:Fallback>
                <p:oleObj r:id="rId5" imgW="2019048" imgH="876190" progId="MSPhotoEd.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79992" y="5906076"/>
                        <a:ext cx="1265540" cy="547260"/>
                      </a:xfrm>
                      <a:prstGeom prst="rect">
                        <a:avLst/>
                      </a:prstGeom>
                      <a:noFill/>
                      <a:ln>
                        <a:noFill/>
                      </a:ln>
                      <a:extLst/>
                    </p:spPr>
                  </p:pic>
                </p:oleObj>
              </mc:Fallback>
            </mc:AlternateContent>
          </a:graphicData>
        </a:graphic>
      </p:graphicFrame>
      <p:pic>
        <p:nvPicPr>
          <p:cNvPr id="6" name="Picture 5" descr="C:\Users\naf17\AppData\Local\Microsoft\Windows\Temporary Internet Files\Content.Outlook\2UE2TKB5\Queens_lscape_logo_cmyk (2).jpg"/>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520152" y="5739623"/>
            <a:ext cx="1230921" cy="747864"/>
          </a:xfrm>
          <a:prstGeom prst="rect">
            <a:avLst/>
          </a:prstGeom>
          <a:noFill/>
          <a:ln>
            <a:noFill/>
          </a:ln>
        </p:spPr>
      </p:pic>
      <p:pic>
        <p:nvPicPr>
          <p:cNvPr id="7" name="Picture 6"/>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524328" y="277019"/>
            <a:ext cx="1266825" cy="847725"/>
          </a:xfrm>
          <a:prstGeom prst="rect">
            <a:avLst/>
          </a:prstGeom>
        </p:spPr>
      </p:pic>
      <p:sp>
        <p:nvSpPr>
          <p:cNvPr id="8" name="Slide Number Placeholder 7"/>
          <p:cNvSpPr>
            <a:spLocks noGrp="1"/>
          </p:cNvSpPr>
          <p:nvPr>
            <p:ph type="sldNum" sz="quarter" idx="12"/>
          </p:nvPr>
        </p:nvSpPr>
        <p:spPr/>
        <p:txBody>
          <a:bodyPr/>
          <a:lstStyle/>
          <a:p>
            <a:pPr eaLnBrk="1" latinLnBrk="0" hangingPunct="1"/>
            <a:fld id="{91974DF9-AD47-4691-BA21-BBFCE3637A9A}" type="slidenum">
              <a:rPr kumimoji="0" lang="en-US" smtClean="0"/>
              <a:pPr eaLnBrk="1" latinLnBrk="0" hangingPunct="1"/>
              <a:t>5</a:t>
            </a:fld>
            <a:endParaRPr kumimoji="0" lang="en-US"/>
          </a:p>
        </p:txBody>
      </p:sp>
    </p:spTree>
    <p:extLst>
      <p:ext uri="{BB962C8B-B14F-4D97-AF65-F5344CB8AC3E}">
        <p14:creationId xmlns:p14="http://schemas.microsoft.com/office/powerpoint/2010/main" val="27897782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2400" dirty="0" smtClean="0">
                <a:latin typeface="+mn-lt"/>
              </a:rPr>
              <a:t>Northern Bridge’s Strategic Partners</a:t>
            </a:r>
            <a:endParaRPr lang="en-GB" sz="2400" dirty="0">
              <a:latin typeface="+mn-lt"/>
            </a:endParaRPr>
          </a:p>
        </p:txBody>
      </p:sp>
      <p:sp>
        <p:nvSpPr>
          <p:cNvPr id="3" name="Content Placeholder 2"/>
          <p:cNvSpPr>
            <a:spLocks noGrp="1"/>
          </p:cNvSpPr>
          <p:nvPr>
            <p:ph sz="quarter" idx="1"/>
          </p:nvPr>
        </p:nvSpPr>
        <p:spPr/>
        <p:txBody>
          <a:bodyPr>
            <a:noAutofit/>
          </a:bodyPr>
          <a:lstStyle/>
          <a:p>
            <a:r>
              <a:rPr lang="en-GB" sz="2000" dirty="0" smtClean="0"/>
              <a:t>B</a:t>
            </a:r>
            <a:r>
              <a:rPr lang="en-GB" sz="1800" dirty="0" smtClean="0"/>
              <a:t>ALTIC Centre for Contemporary Art</a:t>
            </a:r>
          </a:p>
          <a:p>
            <a:r>
              <a:rPr lang="en-GB" sz="1800" dirty="0" smtClean="0"/>
              <a:t>BBC Northern Ireland</a:t>
            </a:r>
          </a:p>
          <a:p>
            <a:r>
              <a:rPr lang="en-GB" sz="1800" dirty="0" smtClean="0"/>
              <a:t>Belfast City Council</a:t>
            </a:r>
          </a:p>
          <a:p>
            <a:r>
              <a:rPr lang="en-GB" sz="1800" dirty="0" smtClean="0"/>
              <a:t>Department for Communities (Northern Ireland)</a:t>
            </a:r>
          </a:p>
          <a:p>
            <a:r>
              <a:rPr lang="en-GB" sz="1800" dirty="0" smtClean="0"/>
              <a:t>Durham Cathedral</a:t>
            </a:r>
          </a:p>
          <a:p>
            <a:r>
              <a:rPr lang="en-GB" sz="1800" dirty="0" smtClean="0"/>
              <a:t>Historic England</a:t>
            </a:r>
          </a:p>
          <a:p>
            <a:r>
              <a:rPr lang="en-GB" sz="1800" dirty="0" smtClean="0"/>
              <a:t>National Media Museum</a:t>
            </a:r>
          </a:p>
          <a:p>
            <a:r>
              <a:rPr lang="en-GB" sz="1800" dirty="0" smtClean="0"/>
              <a:t>New Writing North</a:t>
            </a:r>
          </a:p>
          <a:p>
            <a:r>
              <a:rPr lang="en-GB" sz="1800" dirty="0" smtClean="0"/>
              <a:t>Newcastle City Council</a:t>
            </a:r>
          </a:p>
          <a:p>
            <a:r>
              <a:rPr lang="en-GB" sz="1800" dirty="0" smtClean="0"/>
              <a:t>Seven Stories: National Centre for Children’s Books</a:t>
            </a:r>
          </a:p>
          <a:p>
            <a:r>
              <a:rPr lang="en-GB" sz="1800" dirty="0" smtClean="0"/>
              <a:t>The Bowes Museum</a:t>
            </a:r>
          </a:p>
          <a:p>
            <a:r>
              <a:rPr lang="en-GB" sz="1800" dirty="0" smtClean="0"/>
              <a:t>Sage Gateshead</a:t>
            </a:r>
          </a:p>
          <a:p>
            <a:r>
              <a:rPr lang="en-GB" sz="1800" dirty="0" smtClean="0"/>
              <a:t>Tyne &amp; Wear Archives &amp; Museums</a:t>
            </a:r>
          </a:p>
          <a:p>
            <a:r>
              <a:rPr lang="en-GB" sz="1800" dirty="0" smtClean="0"/>
              <a:t>Wordsworth Trust</a:t>
            </a:r>
          </a:p>
        </p:txBody>
      </p:sp>
      <p:sp>
        <p:nvSpPr>
          <p:cNvPr id="4" name="Line 4"/>
          <p:cNvSpPr>
            <a:spLocks noChangeShapeType="1"/>
          </p:cNvSpPr>
          <p:nvPr/>
        </p:nvSpPr>
        <p:spPr bwMode="auto">
          <a:xfrm>
            <a:off x="468313" y="1484784"/>
            <a:ext cx="8207375" cy="0"/>
          </a:xfrm>
          <a:prstGeom prst="line">
            <a:avLst/>
          </a:prstGeom>
          <a:noFill/>
          <a:ln w="57150">
            <a:solidFill>
              <a:schemeClr val="accent2">
                <a:lumMod val="50000"/>
              </a:schemeClr>
            </a:solidFill>
            <a:round/>
            <a:headEnd/>
            <a:tailEnd/>
          </a:ln>
          <a:extLst>
            <a:ext uri="{909E8E84-426E-40dd-AFC4-6F175D3DCCD1}">
              <a14:hiddenFill xmlns:a14="http://schemas.microsoft.com/office/drawing/2010/main" xmlns="">
                <a:noFill/>
              </a14:hiddenFill>
            </a:ext>
          </a:extLst>
        </p:spPr>
        <p:txBody>
          <a:bodyPr wrap="none" anchor="ctr"/>
          <a:lstStyle/>
          <a:p>
            <a:pPr fontAlgn="base">
              <a:spcBef>
                <a:spcPct val="0"/>
              </a:spcBef>
              <a:spcAft>
                <a:spcPct val="0"/>
              </a:spcAft>
            </a:pPr>
            <a:endParaRPr lang="en-GB" smtClean="0">
              <a:solidFill>
                <a:srgbClr val="000000"/>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24328" y="277019"/>
            <a:ext cx="1266825" cy="847725"/>
          </a:xfrm>
          <a:prstGeom prst="rect">
            <a:avLst/>
          </a:prstGeom>
        </p:spPr>
      </p:pic>
      <p:sp>
        <p:nvSpPr>
          <p:cNvPr id="6" name="Slide Number Placeholder 5"/>
          <p:cNvSpPr>
            <a:spLocks noGrp="1"/>
          </p:cNvSpPr>
          <p:nvPr>
            <p:ph type="sldNum" sz="quarter" idx="12"/>
          </p:nvPr>
        </p:nvSpPr>
        <p:spPr/>
        <p:txBody>
          <a:bodyPr/>
          <a:lstStyle/>
          <a:p>
            <a:pPr eaLnBrk="1" latinLnBrk="0" hangingPunct="1"/>
            <a:fld id="{91974DF9-AD47-4691-BA21-BBFCE3637A9A}" type="slidenum">
              <a:rPr kumimoji="0" lang="en-US" smtClean="0"/>
              <a:pPr eaLnBrk="1" latinLnBrk="0" hangingPunct="1"/>
              <a:t>6</a:t>
            </a:fld>
            <a:endParaRPr kumimoji="0" lang="en-US"/>
          </a:p>
        </p:txBody>
      </p:sp>
    </p:spTree>
    <p:extLst>
      <p:ext uri="{BB962C8B-B14F-4D97-AF65-F5344CB8AC3E}">
        <p14:creationId xmlns:p14="http://schemas.microsoft.com/office/powerpoint/2010/main" val="12804633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2400" dirty="0">
                <a:latin typeface="+mn-lt"/>
              </a:rPr>
              <a:t>2</a:t>
            </a:r>
            <a:r>
              <a:rPr lang="en-GB" sz="2400" dirty="0" smtClean="0">
                <a:latin typeface="+mn-lt"/>
              </a:rPr>
              <a:t>. Awards </a:t>
            </a:r>
            <a:r>
              <a:rPr lang="en-GB" sz="2400" dirty="0">
                <a:latin typeface="+mn-lt"/>
              </a:rPr>
              <a:t>available</a:t>
            </a:r>
          </a:p>
        </p:txBody>
      </p:sp>
      <p:sp>
        <p:nvSpPr>
          <p:cNvPr id="3" name="Content Placeholder 2"/>
          <p:cNvSpPr>
            <a:spLocks noGrp="1"/>
          </p:cNvSpPr>
          <p:nvPr>
            <p:ph sz="quarter" idx="1"/>
          </p:nvPr>
        </p:nvSpPr>
        <p:spPr/>
        <p:txBody>
          <a:bodyPr>
            <a:normAutofit fontScale="92500"/>
          </a:bodyPr>
          <a:lstStyle/>
          <a:p>
            <a:r>
              <a:rPr lang="en-GB" sz="1800" dirty="0" smtClean="0"/>
              <a:t>Standard Awards and Partnership Awards.</a:t>
            </a:r>
          </a:p>
          <a:p>
            <a:endParaRPr lang="en-GB" sz="1800" dirty="0" smtClean="0"/>
          </a:p>
          <a:p>
            <a:r>
              <a:rPr lang="en-GB" sz="1800" dirty="0"/>
              <a:t>D</a:t>
            </a:r>
            <a:r>
              <a:rPr lang="en-GB" sz="1800" dirty="0" smtClean="0"/>
              <a:t>uration </a:t>
            </a:r>
            <a:r>
              <a:rPr lang="en-GB" sz="1800" dirty="0"/>
              <a:t>of doctoral studentships is </a:t>
            </a:r>
            <a:r>
              <a:rPr lang="en-GB" sz="1800" dirty="0" smtClean="0"/>
              <a:t>3years </a:t>
            </a:r>
            <a:r>
              <a:rPr lang="en-GB" sz="1800" dirty="0"/>
              <a:t>for full-time and </a:t>
            </a:r>
            <a:r>
              <a:rPr lang="en-GB" sz="1800" dirty="0" smtClean="0"/>
              <a:t>6years </a:t>
            </a:r>
            <a:r>
              <a:rPr lang="en-GB" sz="1800" dirty="0"/>
              <a:t>for part-time award-holders though students may apply to extend their period of funded </a:t>
            </a:r>
            <a:r>
              <a:rPr lang="en-GB" sz="1800" dirty="0" smtClean="0"/>
              <a:t>study (though not the candidature of their PhD) by between one month and six months to </a:t>
            </a:r>
            <a:r>
              <a:rPr lang="en-GB" sz="1800" dirty="0"/>
              <a:t>undertake a placement. </a:t>
            </a:r>
            <a:endParaRPr lang="en-GB" sz="1800" dirty="0" smtClean="0"/>
          </a:p>
          <a:p>
            <a:endParaRPr lang="en-GB" sz="1800" dirty="0"/>
          </a:p>
          <a:p>
            <a:r>
              <a:rPr lang="en-GB" sz="1800" dirty="0" smtClean="0"/>
              <a:t>All </a:t>
            </a:r>
            <a:r>
              <a:rPr lang="en-GB" sz="1800" dirty="0"/>
              <a:t>applicants must have at least </a:t>
            </a:r>
            <a:r>
              <a:rPr lang="en-GB" sz="1800" dirty="0" smtClean="0"/>
              <a:t>18 months </a:t>
            </a:r>
            <a:r>
              <a:rPr lang="en-GB" sz="1800" dirty="0"/>
              <a:t>of full-time </a:t>
            </a:r>
            <a:r>
              <a:rPr lang="en-GB" sz="1800"/>
              <a:t>or </a:t>
            </a:r>
            <a:r>
              <a:rPr lang="en-GB" sz="1800" smtClean="0"/>
              <a:t>3 years </a:t>
            </a:r>
            <a:r>
              <a:rPr lang="en-GB" sz="1800" dirty="0"/>
              <a:t>part-time study remaining. </a:t>
            </a:r>
            <a:endParaRPr lang="en-GB" sz="1800" dirty="0" smtClean="0"/>
          </a:p>
          <a:p>
            <a:endParaRPr lang="en-GB" sz="1800" dirty="0"/>
          </a:p>
          <a:p>
            <a:r>
              <a:rPr lang="en-GB" sz="1800" dirty="0" smtClean="0"/>
              <a:t>Part-time </a:t>
            </a:r>
            <a:r>
              <a:rPr lang="en-GB" sz="1800" dirty="0"/>
              <a:t>students cannot also work full time.  </a:t>
            </a:r>
            <a:endParaRPr lang="en-GB" sz="1800" dirty="0" smtClean="0"/>
          </a:p>
          <a:p>
            <a:endParaRPr lang="en-GB" sz="1800" dirty="0"/>
          </a:p>
          <a:p>
            <a:r>
              <a:rPr lang="en-GB" sz="1800" dirty="0" smtClean="0"/>
              <a:t>For </a:t>
            </a:r>
            <a:r>
              <a:rPr lang="en-GB" sz="1800" dirty="0"/>
              <a:t>students classified as ‘Home’ students under AHRC rules, awards provide successful applicants with full tuition fees </a:t>
            </a:r>
            <a:r>
              <a:rPr lang="en-GB" sz="1800" dirty="0" smtClean="0"/>
              <a:t>(£4,121 p.a. in 2016-17) and </a:t>
            </a:r>
            <a:r>
              <a:rPr lang="en-GB" sz="1800" dirty="0"/>
              <a:t>a maintenance grant set at AHRC’s national </a:t>
            </a:r>
            <a:r>
              <a:rPr lang="en-GB" sz="1800" dirty="0" smtClean="0"/>
              <a:t>rate (£14,296 p.a. in 2016-17). </a:t>
            </a:r>
            <a:r>
              <a:rPr lang="en-GB" sz="1800" dirty="0"/>
              <a:t>Students classified as ‘EU’ under AHRC rules receive tuition fees only</a:t>
            </a:r>
            <a:r>
              <a:rPr lang="en-GB" sz="1800" dirty="0" smtClean="0"/>
              <a:t>.</a:t>
            </a:r>
            <a:endParaRPr lang="en-GB" sz="1800" dirty="0"/>
          </a:p>
          <a:p>
            <a:endParaRPr lang="en-GB" sz="1800" dirty="0"/>
          </a:p>
          <a:p>
            <a:endParaRPr lang="en-GB" dirty="0"/>
          </a:p>
        </p:txBody>
      </p:sp>
      <p:sp>
        <p:nvSpPr>
          <p:cNvPr id="4" name="Slide Number Placeholder 3"/>
          <p:cNvSpPr>
            <a:spLocks noGrp="1"/>
          </p:cNvSpPr>
          <p:nvPr>
            <p:ph type="sldNum" sz="quarter" idx="12"/>
          </p:nvPr>
        </p:nvSpPr>
        <p:spPr/>
        <p:txBody>
          <a:bodyPr/>
          <a:lstStyle/>
          <a:p>
            <a:pPr eaLnBrk="1" latinLnBrk="0" hangingPunct="1"/>
            <a:fld id="{91974DF9-AD47-4691-BA21-BBFCE3637A9A}" type="slidenum">
              <a:rPr kumimoji="0" lang="en-US" smtClean="0"/>
              <a:pPr eaLnBrk="1" latinLnBrk="0" hangingPunct="1"/>
              <a:t>7</a:t>
            </a:fld>
            <a:endParaRPr kumimoji="0" lang="en-US"/>
          </a:p>
        </p:txBody>
      </p:sp>
    </p:spTree>
    <p:extLst>
      <p:ext uri="{BB962C8B-B14F-4D97-AF65-F5344CB8AC3E}">
        <p14:creationId xmlns:p14="http://schemas.microsoft.com/office/powerpoint/2010/main" val="24058838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sz="2700" dirty="0" smtClean="0">
                <a:latin typeface="Palatino Linotype" panose="02040502050505030304" pitchFamily="18" charset="0"/>
              </a:rPr>
              <a:t/>
            </a:r>
            <a:br>
              <a:rPr lang="en-GB" sz="2700" dirty="0" smtClean="0">
                <a:latin typeface="Palatino Linotype" panose="02040502050505030304" pitchFamily="18" charset="0"/>
              </a:rPr>
            </a:br>
            <a:r>
              <a:rPr lang="en-GB" sz="2200" dirty="0">
                <a:latin typeface="Palatino Linotype" panose="02040502050505030304" pitchFamily="18" charset="0"/>
              </a:rPr>
              <a:t>3</a:t>
            </a:r>
            <a:r>
              <a:rPr lang="en-GB" sz="2200" dirty="0" smtClean="0">
                <a:latin typeface="Palatino Linotype" panose="02040502050505030304" pitchFamily="18" charset="0"/>
              </a:rPr>
              <a:t>. Subjects in which Northern Bridge offers studentships</a:t>
            </a:r>
            <a:br>
              <a:rPr lang="en-GB" sz="2200" dirty="0" smtClean="0">
                <a:latin typeface="Palatino Linotype" panose="02040502050505030304" pitchFamily="18" charset="0"/>
              </a:rPr>
            </a:br>
            <a:r>
              <a:rPr lang="en-GB" sz="2200" i="1" dirty="0" smtClean="0">
                <a:latin typeface="Palatino Linotype" panose="02040502050505030304" pitchFamily="18" charset="0"/>
              </a:rPr>
              <a:t>Panel A = History, Thought &amp; Systems of Belief</a:t>
            </a:r>
            <a:endParaRPr lang="en-GB" sz="2200" dirty="0">
              <a:latin typeface="Palatino Linotype" panose="02040502050505030304" pitchFamily="18" charset="0"/>
            </a:endParaRPr>
          </a:p>
        </p:txBody>
      </p:sp>
      <p:sp>
        <p:nvSpPr>
          <p:cNvPr id="3" name="Content Placeholder 2"/>
          <p:cNvSpPr>
            <a:spLocks noGrp="1"/>
          </p:cNvSpPr>
          <p:nvPr>
            <p:ph sz="quarter" idx="1"/>
          </p:nvPr>
        </p:nvSpPr>
        <p:spPr>
          <a:xfrm>
            <a:off x="914400" y="1447800"/>
            <a:ext cx="7772400" cy="4933528"/>
          </a:xfrm>
        </p:spPr>
        <p:txBody>
          <a:bodyPr>
            <a:normAutofit/>
          </a:bodyPr>
          <a:lstStyle/>
          <a:p>
            <a:pPr>
              <a:lnSpc>
                <a:spcPct val="150000"/>
              </a:lnSpc>
              <a:spcBef>
                <a:spcPts val="0"/>
              </a:spcBef>
            </a:pPr>
            <a:endParaRPr lang="en-GB" sz="2200" dirty="0" smtClean="0">
              <a:latin typeface="Perpetua" panose="02020502060401020303" pitchFamily="18" charset="0"/>
            </a:endParaRPr>
          </a:p>
          <a:p>
            <a:pPr>
              <a:lnSpc>
                <a:spcPct val="150000"/>
              </a:lnSpc>
              <a:spcBef>
                <a:spcPts val="0"/>
              </a:spcBef>
            </a:pPr>
            <a:r>
              <a:rPr lang="en-GB" sz="2200" dirty="0" smtClean="0">
                <a:latin typeface="Perpetua" panose="02020502060401020303" pitchFamily="18" charset="0"/>
              </a:rPr>
              <a:t>History </a:t>
            </a:r>
            <a:r>
              <a:rPr lang="en-GB" sz="2200" dirty="0">
                <a:latin typeface="Perpetua" panose="02020502060401020303" pitchFamily="18" charset="0"/>
              </a:rPr>
              <a:t>(including Historical </a:t>
            </a:r>
            <a:r>
              <a:rPr lang="en-GB" sz="2200" dirty="0" smtClean="0">
                <a:latin typeface="Perpetua" panose="02020502060401020303" pitchFamily="18" charset="0"/>
              </a:rPr>
              <a:t>Geography)</a:t>
            </a:r>
            <a:endParaRPr lang="en-GB" sz="2200" dirty="0">
              <a:latin typeface="Perpetua" panose="02020502060401020303" pitchFamily="18" charset="0"/>
            </a:endParaRPr>
          </a:p>
          <a:p>
            <a:pPr>
              <a:lnSpc>
                <a:spcPct val="150000"/>
              </a:lnSpc>
              <a:spcBef>
                <a:spcPts val="0"/>
              </a:spcBef>
            </a:pPr>
            <a:r>
              <a:rPr lang="en-GB" sz="2200" dirty="0" smtClean="0">
                <a:latin typeface="Perpetua" panose="02020502060401020303" pitchFamily="18" charset="0"/>
              </a:rPr>
              <a:t>Law </a:t>
            </a:r>
            <a:r>
              <a:rPr lang="en-GB" sz="2200" dirty="0">
                <a:latin typeface="Perpetua" panose="02020502060401020303" pitchFamily="18" charset="0"/>
              </a:rPr>
              <a:t>and Legal </a:t>
            </a:r>
            <a:r>
              <a:rPr lang="en-GB" sz="2200" dirty="0" smtClean="0">
                <a:latin typeface="Perpetua" panose="02020502060401020303" pitchFamily="18" charset="0"/>
              </a:rPr>
              <a:t>Studies</a:t>
            </a:r>
            <a:endParaRPr lang="en-GB" sz="2200" dirty="0">
              <a:latin typeface="Perpetua" panose="02020502060401020303" pitchFamily="18" charset="0"/>
            </a:endParaRPr>
          </a:p>
          <a:p>
            <a:pPr>
              <a:lnSpc>
                <a:spcPct val="150000"/>
              </a:lnSpc>
              <a:spcBef>
                <a:spcPts val="0"/>
              </a:spcBef>
            </a:pPr>
            <a:r>
              <a:rPr lang="en-GB" sz="2200" dirty="0" smtClean="0">
                <a:latin typeface="Perpetua" panose="02020502060401020303" pitchFamily="18" charset="0"/>
              </a:rPr>
              <a:t>Philosophy</a:t>
            </a:r>
            <a:endParaRPr lang="en-GB" sz="2200" dirty="0">
              <a:latin typeface="Perpetua" panose="02020502060401020303" pitchFamily="18" charset="0"/>
            </a:endParaRPr>
          </a:p>
          <a:p>
            <a:pPr>
              <a:lnSpc>
                <a:spcPct val="150000"/>
              </a:lnSpc>
              <a:spcBef>
                <a:spcPts val="0"/>
              </a:spcBef>
            </a:pPr>
            <a:r>
              <a:rPr lang="en-GB" sz="2200" dirty="0" smtClean="0">
                <a:latin typeface="Perpetua" panose="02020502060401020303" pitchFamily="18" charset="0"/>
              </a:rPr>
              <a:t>Political </a:t>
            </a:r>
            <a:r>
              <a:rPr lang="en-GB" sz="2200" dirty="0">
                <a:latin typeface="Perpetua" panose="02020502060401020303" pitchFamily="18" charset="0"/>
              </a:rPr>
              <a:t>Science and International </a:t>
            </a:r>
            <a:r>
              <a:rPr lang="en-GB" sz="2200" dirty="0" smtClean="0">
                <a:latin typeface="Perpetua" panose="02020502060401020303" pitchFamily="18" charset="0"/>
              </a:rPr>
              <a:t>Studies</a:t>
            </a:r>
          </a:p>
          <a:p>
            <a:pPr>
              <a:lnSpc>
                <a:spcPct val="150000"/>
              </a:lnSpc>
              <a:spcBef>
                <a:spcPts val="0"/>
              </a:spcBef>
            </a:pPr>
            <a:r>
              <a:rPr lang="en-GB" sz="2200" dirty="0" smtClean="0">
                <a:latin typeface="Perpetua" panose="02020502060401020303" pitchFamily="18" charset="0"/>
              </a:rPr>
              <a:t>Theology, Divinity and Religion</a:t>
            </a:r>
            <a:endParaRPr lang="en-GB" sz="2200" dirty="0">
              <a:latin typeface="Perpetua" panose="02020502060401020303" pitchFamily="18" charset="0"/>
            </a:endParaRPr>
          </a:p>
          <a:p>
            <a:pPr marL="0" indent="0">
              <a:lnSpc>
                <a:spcPct val="150000"/>
              </a:lnSpc>
              <a:spcBef>
                <a:spcPts val="0"/>
              </a:spcBef>
              <a:buNone/>
            </a:pPr>
            <a:r>
              <a:rPr lang="en-GB" sz="2200" dirty="0">
                <a:latin typeface="Perpetua" panose="02020502060401020303" pitchFamily="18" charset="0"/>
              </a:rPr>
              <a:t>	</a:t>
            </a:r>
            <a:endParaRPr lang="en-GB" sz="1600" dirty="0">
              <a:latin typeface="Perpetua" panose="02020502060401020303" pitchFamily="18" charset="0"/>
            </a:endParaRPr>
          </a:p>
          <a:p>
            <a:endParaRPr lang="en-GB" sz="1200" dirty="0"/>
          </a:p>
        </p:txBody>
      </p:sp>
      <p:sp>
        <p:nvSpPr>
          <p:cNvPr id="4" name="Slide Number Placeholder 3"/>
          <p:cNvSpPr>
            <a:spLocks noGrp="1"/>
          </p:cNvSpPr>
          <p:nvPr>
            <p:ph type="sldNum" sz="quarter" idx="12"/>
          </p:nvPr>
        </p:nvSpPr>
        <p:spPr/>
        <p:txBody>
          <a:bodyPr/>
          <a:lstStyle/>
          <a:p>
            <a:pPr eaLnBrk="1" latinLnBrk="0" hangingPunct="1"/>
            <a:fld id="{91974DF9-AD47-4691-BA21-BBFCE3637A9A}" type="slidenum">
              <a:rPr kumimoji="0" lang="en-US" smtClean="0"/>
              <a:pPr eaLnBrk="1" latinLnBrk="0" hangingPunct="1"/>
              <a:t>8</a:t>
            </a:fld>
            <a:endParaRPr kumimoji="0" lang="en-US"/>
          </a:p>
        </p:txBody>
      </p:sp>
    </p:spTree>
    <p:extLst>
      <p:ext uri="{BB962C8B-B14F-4D97-AF65-F5344CB8AC3E}">
        <p14:creationId xmlns:p14="http://schemas.microsoft.com/office/powerpoint/2010/main" val="31027618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2000" dirty="0" smtClean="0">
                <a:latin typeface="Palatino Linotype" panose="02040502050505030304" pitchFamily="18" charset="0"/>
              </a:rPr>
              <a:t>Subjects </a:t>
            </a:r>
            <a:r>
              <a:rPr lang="en-GB" sz="2000" dirty="0">
                <a:latin typeface="Palatino Linotype" panose="02040502050505030304" pitchFamily="18" charset="0"/>
              </a:rPr>
              <a:t>in which Northern Bridge offers studentships</a:t>
            </a:r>
            <a:br>
              <a:rPr lang="en-GB" sz="2000" dirty="0">
                <a:latin typeface="Palatino Linotype" panose="02040502050505030304" pitchFamily="18" charset="0"/>
              </a:rPr>
            </a:br>
            <a:r>
              <a:rPr lang="en-GB" sz="2000" dirty="0">
                <a:latin typeface="Palatino Linotype" panose="02040502050505030304" pitchFamily="18" charset="0"/>
              </a:rPr>
              <a:t> (</a:t>
            </a:r>
            <a:r>
              <a:rPr lang="en-GB" sz="2000" dirty="0" err="1" smtClean="0">
                <a:latin typeface="Palatino Linotype" panose="02040502050505030304" pitchFamily="18" charset="0"/>
              </a:rPr>
              <a:t>ctd</a:t>
            </a:r>
            <a:r>
              <a:rPr lang="en-GB" sz="2000" dirty="0" smtClean="0">
                <a:latin typeface="Palatino Linotype" panose="02040502050505030304" pitchFamily="18" charset="0"/>
              </a:rPr>
              <a:t>.)</a:t>
            </a:r>
            <a:r>
              <a:rPr lang="en-GB" sz="2000" dirty="0">
                <a:latin typeface="Palatino Linotype" panose="02040502050505030304" pitchFamily="18" charset="0"/>
              </a:rPr>
              <a:t/>
            </a:r>
            <a:br>
              <a:rPr lang="en-GB" sz="2000" dirty="0">
                <a:latin typeface="Palatino Linotype" panose="02040502050505030304" pitchFamily="18" charset="0"/>
              </a:rPr>
            </a:br>
            <a:r>
              <a:rPr lang="en-GB" sz="2000" i="1" dirty="0" smtClean="0">
                <a:latin typeface="Palatino Linotype" panose="02040502050505030304" pitchFamily="18" charset="0"/>
              </a:rPr>
              <a:t>Panel </a:t>
            </a:r>
            <a:r>
              <a:rPr lang="en-GB" sz="2000" i="1" dirty="0">
                <a:latin typeface="Palatino Linotype" panose="02040502050505030304" pitchFamily="18" charset="0"/>
              </a:rPr>
              <a:t>B = Creative &amp; Performing Arts</a:t>
            </a:r>
            <a:endParaRPr lang="en-GB" sz="2000" dirty="0"/>
          </a:p>
        </p:txBody>
      </p:sp>
      <p:sp>
        <p:nvSpPr>
          <p:cNvPr id="3" name="Content Placeholder 2"/>
          <p:cNvSpPr>
            <a:spLocks noGrp="1"/>
          </p:cNvSpPr>
          <p:nvPr>
            <p:ph sz="quarter" idx="1"/>
          </p:nvPr>
        </p:nvSpPr>
        <p:spPr/>
        <p:txBody>
          <a:bodyPr>
            <a:normAutofit/>
          </a:bodyPr>
          <a:lstStyle/>
          <a:p>
            <a:pPr>
              <a:lnSpc>
                <a:spcPct val="150000"/>
              </a:lnSpc>
              <a:spcBef>
                <a:spcPts val="0"/>
              </a:spcBef>
            </a:pPr>
            <a:r>
              <a:rPr lang="en-GB" sz="2000" dirty="0" smtClean="0">
                <a:latin typeface="Perpetua" panose="02020502060401020303" pitchFamily="18" charset="0"/>
              </a:rPr>
              <a:t>Fine </a:t>
            </a:r>
            <a:r>
              <a:rPr lang="en-GB" sz="2000" dirty="0">
                <a:latin typeface="Perpetua" panose="02020502060401020303" pitchFamily="18" charset="0"/>
              </a:rPr>
              <a:t>Art: Practice, History and Theory		</a:t>
            </a:r>
            <a:endParaRPr lang="en-GB" sz="2000" dirty="0" smtClean="0">
              <a:latin typeface="Perpetua" panose="02020502060401020303" pitchFamily="18" charset="0"/>
            </a:endParaRPr>
          </a:p>
          <a:p>
            <a:pPr>
              <a:lnSpc>
                <a:spcPct val="150000"/>
              </a:lnSpc>
              <a:spcBef>
                <a:spcPts val="0"/>
              </a:spcBef>
            </a:pPr>
            <a:r>
              <a:rPr lang="en-GB" sz="2000" dirty="0" smtClean="0">
                <a:latin typeface="Perpetua" panose="02020502060401020303" pitchFamily="18" charset="0"/>
              </a:rPr>
              <a:t>Photography</a:t>
            </a:r>
            <a:r>
              <a:rPr lang="en-GB" sz="2000" dirty="0">
                <a:latin typeface="Perpetua" panose="02020502060401020303" pitchFamily="18" charset="0"/>
              </a:rPr>
              <a:t>: Practice, History and </a:t>
            </a:r>
            <a:r>
              <a:rPr lang="en-GB" sz="2000" dirty="0" smtClean="0">
                <a:latin typeface="Perpetua" panose="02020502060401020303" pitchFamily="18" charset="0"/>
              </a:rPr>
              <a:t>Theory</a:t>
            </a:r>
          </a:p>
          <a:p>
            <a:pPr>
              <a:lnSpc>
                <a:spcPct val="150000"/>
              </a:lnSpc>
              <a:spcBef>
                <a:spcPts val="0"/>
              </a:spcBef>
            </a:pPr>
            <a:r>
              <a:rPr lang="en-GB" sz="2000" dirty="0" smtClean="0">
                <a:latin typeface="Perpetua" panose="02020502060401020303" pitchFamily="18" charset="0"/>
              </a:rPr>
              <a:t>Digital </a:t>
            </a:r>
            <a:r>
              <a:rPr lang="en-GB" sz="2000" dirty="0">
                <a:latin typeface="Perpetua" panose="02020502060401020303" pitchFamily="18" charset="0"/>
              </a:rPr>
              <a:t>Arts: Practice, History and Theory 		</a:t>
            </a:r>
            <a:endParaRPr lang="en-GB" sz="2000" dirty="0" smtClean="0">
              <a:latin typeface="Perpetua" panose="02020502060401020303" pitchFamily="18" charset="0"/>
            </a:endParaRPr>
          </a:p>
          <a:p>
            <a:pPr>
              <a:lnSpc>
                <a:spcPct val="150000"/>
              </a:lnSpc>
              <a:spcBef>
                <a:spcPts val="0"/>
              </a:spcBef>
            </a:pPr>
            <a:r>
              <a:rPr lang="en-GB" sz="2000" dirty="0" smtClean="0">
                <a:latin typeface="Perpetua" panose="02020502060401020303" pitchFamily="18" charset="0"/>
              </a:rPr>
              <a:t>Architecture</a:t>
            </a:r>
            <a:r>
              <a:rPr lang="en-GB" sz="2000" dirty="0">
                <a:latin typeface="Perpetua" panose="02020502060401020303" pitchFamily="18" charset="0"/>
              </a:rPr>
              <a:t>: Practice, History and </a:t>
            </a:r>
            <a:r>
              <a:rPr lang="en-GB" sz="2000" dirty="0" smtClean="0">
                <a:latin typeface="Perpetua" panose="02020502060401020303" pitchFamily="18" charset="0"/>
              </a:rPr>
              <a:t>Theory</a:t>
            </a:r>
          </a:p>
          <a:p>
            <a:pPr>
              <a:lnSpc>
                <a:spcPct val="150000"/>
              </a:lnSpc>
              <a:spcBef>
                <a:spcPts val="0"/>
              </a:spcBef>
            </a:pPr>
            <a:r>
              <a:rPr lang="en-GB" sz="2000" dirty="0" smtClean="0">
                <a:latin typeface="Perpetua" panose="02020502060401020303" pitchFamily="18" charset="0"/>
              </a:rPr>
              <a:t>Film</a:t>
            </a:r>
            <a:r>
              <a:rPr lang="en-GB" sz="2000" dirty="0">
                <a:latin typeface="Perpetua" panose="02020502060401020303" pitchFamily="18" charset="0"/>
              </a:rPr>
              <a:t>: Practice, History, Theory and Criticism	</a:t>
            </a:r>
            <a:endParaRPr lang="en-GB" sz="2000" dirty="0" smtClean="0">
              <a:latin typeface="Perpetua" panose="02020502060401020303" pitchFamily="18" charset="0"/>
            </a:endParaRPr>
          </a:p>
          <a:p>
            <a:pPr>
              <a:lnSpc>
                <a:spcPct val="150000"/>
              </a:lnSpc>
              <a:spcBef>
                <a:spcPts val="0"/>
              </a:spcBef>
            </a:pPr>
            <a:r>
              <a:rPr lang="en-GB" sz="2000" dirty="0" smtClean="0">
                <a:latin typeface="Perpetua" panose="02020502060401020303" pitchFamily="18" charset="0"/>
              </a:rPr>
              <a:t>Creative Writing</a:t>
            </a:r>
          </a:p>
          <a:p>
            <a:pPr>
              <a:lnSpc>
                <a:spcPct val="150000"/>
              </a:lnSpc>
              <a:spcBef>
                <a:spcPts val="0"/>
              </a:spcBef>
            </a:pPr>
            <a:r>
              <a:rPr lang="en-GB" sz="2000" dirty="0" smtClean="0">
                <a:latin typeface="Perpetua" panose="02020502060401020303" pitchFamily="18" charset="0"/>
              </a:rPr>
              <a:t>Music</a:t>
            </a:r>
            <a:r>
              <a:rPr lang="en-GB" sz="2000" dirty="0">
                <a:latin typeface="Perpetua" panose="02020502060401020303" pitchFamily="18" charset="0"/>
              </a:rPr>
              <a:t>				</a:t>
            </a:r>
            <a:endParaRPr lang="en-GB" sz="2000" dirty="0" smtClean="0">
              <a:latin typeface="Perpetua" panose="02020502060401020303" pitchFamily="18" charset="0"/>
            </a:endParaRPr>
          </a:p>
          <a:p>
            <a:pPr>
              <a:lnSpc>
                <a:spcPct val="150000"/>
              </a:lnSpc>
              <a:spcBef>
                <a:spcPts val="0"/>
              </a:spcBef>
            </a:pPr>
            <a:r>
              <a:rPr lang="en-GB" sz="2000" dirty="0" smtClean="0">
                <a:latin typeface="Perpetua" panose="02020502060401020303" pitchFamily="18" charset="0"/>
              </a:rPr>
              <a:t>Drama </a:t>
            </a:r>
            <a:r>
              <a:rPr lang="en-GB" sz="2000" dirty="0">
                <a:latin typeface="Perpetua" panose="02020502060401020303" pitchFamily="18" charset="0"/>
              </a:rPr>
              <a:t>and Theatre </a:t>
            </a:r>
            <a:r>
              <a:rPr lang="en-GB" sz="2000" dirty="0" smtClean="0">
                <a:latin typeface="Perpetua" panose="02020502060401020303" pitchFamily="18" charset="0"/>
              </a:rPr>
              <a:t>Studies</a:t>
            </a:r>
          </a:p>
          <a:p>
            <a:pPr>
              <a:lnSpc>
                <a:spcPct val="150000"/>
              </a:lnSpc>
              <a:spcBef>
                <a:spcPts val="0"/>
              </a:spcBef>
            </a:pPr>
            <a:r>
              <a:rPr lang="en-GB" sz="2000" dirty="0">
                <a:latin typeface="Perpetua" panose="02020502060401020303" pitchFamily="18" charset="0"/>
              </a:rPr>
              <a:t>Ethnography and </a:t>
            </a:r>
            <a:r>
              <a:rPr lang="en-GB" sz="2000" dirty="0" smtClean="0">
                <a:latin typeface="Perpetua" panose="02020502060401020303" pitchFamily="18" charset="0"/>
              </a:rPr>
              <a:t>Anthropology</a:t>
            </a:r>
            <a:endParaRPr lang="en-GB" sz="2000" dirty="0">
              <a:latin typeface="Perpetua" panose="02020502060401020303" pitchFamily="18" charset="0"/>
            </a:endParaRPr>
          </a:p>
          <a:p>
            <a:pPr>
              <a:lnSpc>
                <a:spcPct val="150000"/>
              </a:lnSpc>
              <a:spcBef>
                <a:spcPts val="0"/>
              </a:spcBef>
            </a:pPr>
            <a:endParaRPr lang="en-GB" sz="2000" dirty="0">
              <a:latin typeface="Perpetua" panose="02020502060401020303" pitchFamily="18" charset="0"/>
            </a:endParaRPr>
          </a:p>
          <a:p>
            <a:endParaRPr lang="en-GB" dirty="0"/>
          </a:p>
        </p:txBody>
      </p:sp>
      <p:sp>
        <p:nvSpPr>
          <p:cNvPr id="4" name="Slide Number Placeholder 3"/>
          <p:cNvSpPr>
            <a:spLocks noGrp="1"/>
          </p:cNvSpPr>
          <p:nvPr>
            <p:ph type="sldNum" sz="quarter" idx="12"/>
          </p:nvPr>
        </p:nvSpPr>
        <p:spPr/>
        <p:txBody>
          <a:bodyPr/>
          <a:lstStyle/>
          <a:p>
            <a:pPr eaLnBrk="1" latinLnBrk="0" hangingPunct="1"/>
            <a:fld id="{91974DF9-AD47-4691-BA21-BBFCE3637A9A}" type="slidenum">
              <a:rPr kumimoji="0" lang="en-US" smtClean="0"/>
              <a:pPr eaLnBrk="1" latinLnBrk="0" hangingPunct="1"/>
              <a:t>9</a:t>
            </a:fld>
            <a:endParaRPr kumimoji="0" lang="en-US"/>
          </a:p>
        </p:txBody>
      </p:sp>
    </p:spTree>
    <p:extLst>
      <p:ext uri="{BB962C8B-B14F-4D97-AF65-F5344CB8AC3E}">
        <p14:creationId xmlns:p14="http://schemas.microsoft.com/office/powerpoint/2010/main" val="31726338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68A9145751C774A88B5235BECF2641D" ma:contentTypeVersion="0" ma:contentTypeDescription="Create a new document." ma:contentTypeScope="" ma:versionID="83a0ee30342ef1912f8b7acb35fc48dc">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E6CFEFD-6DCC-4C2A-9744-0DB0DB0F5B3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9B89B6AC-DB46-4121-B10D-4210EF61AD2C}">
  <ds:schemaRefs>
    <ds:schemaRef ds:uri="http://purl.org/dc/dcmitype/"/>
    <ds:schemaRef ds:uri="http://purl.org/dc/elements/1.1/"/>
    <ds:schemaRef ds:uri="http://purl.org/dc/terms/"/>
    <ds:schemaRef ds:uri="http://schemas.microsoft.com/office/2006/documentManagement/types"/>
    <ds:schemaRef ds:uri="http://www.w3.org/XML/1998/namespace"/>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EA9CED17-4342-4B92-B1C9-DA2CCEF6546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Equity</Template>
  <TotalTime>3747</TotalTime>
  <Words>1537</Words>
  <Application>Microsoft Office PowerPoint</Application>
  <PresentationFormat>On-screen Show (4:3)</PresentationFormat>
  <Paragraphs>180</Paragraphs>
  <Slides>22</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1" baseType="lpstr">
      <vt:lpstr>MS PGothic</vt:lpstr>
      <vt:lpstr>Arial</vt:lpstr>
      <vt:lpstr>Calibri</vt:lpstr>
      <vt:lpstr>Franklin Gothic Book</vt:lpstr>
      <vt:lpstr>Palatino Linotype</vt:lpstr>
      <vt:lpstr>Perpetua</vt:lpstr>
      <vt:lpstr>Wingdings 2</vt:lpstr>
      <vt:lpstr>Equity</vt:lpstr>
      <vt:lpstr>MSPhotoEd.3</vt:lpstr>
      <vt:lpstr>Northern Bridge Applicant Masterclasses  Queen’s, Belfast (1 November) and Durham (2 November)</vt:lpstr>
      <vt:lpstr>Outline</vt:lpstr>
      <vt:lpstr> 1. What is Northern Bridge? www.northernbridge.ac.uk </vt:lpstr>
      <vt:lpstr>Key objectives of Northern Bridge</vt:lpstr>
      <vt:lpstr>Benefits of Northern Bridge for  Arts &amp; Humanities PhDs</vt:lpstr>
      <vt:lpstr>Northern Bridge’s Strategic Partners</vt:lpstr>
      <vt:lpstr>2. Awards available</vt:lpstr>
      <vt:lpstr> 3. Subjects in which Northern Bridge offers studentships Panel A = History, Thought &amp; Systems of Belief</vt:lpstr>
      <vt:lpstr>Subjects in which Northern Bridge offers studentships  (ctd.) Panel B = Creative &amp; Performing Arts</vt:lpstr>
      <vt:lpstr>Subjects in which Northern Bridge offers studentships  (ctd.) Panel C = Cultures &amp; Heritage</vt:lpstr>
      <vt:lpstr>Subjects in which Northern Bridge offers studentships  (ctd.) Panel D = Languages and Literature</vt:lpstr>
      <vt:lpstr>   Awards by Subject Area in the 2016 Studentship Competition </vt:lpstr>
      <vt:lpstr>Awards by Panel in the 2016 Studentship Competition</vt:lpstr>
      <vt:lpstr>Interdisciplinary research projects</vt:lpstr>
      <vt:lpstr>   4. Eligibility (from the AHRC’s Training Grant Funding Guide, Version 1.1, September 2015)</vt:lpstr>
      <vt:lpstr>4. Eligibility (from the AHRC’s Training Grant Funding Guide, Version 1.1, September 2015)</vt:lpstr>
      <vt:lpstr>5. The Application Process</vt:lpstr>
      <vt:lpstr>The Application Process (ctd)</vt:lpstr>
      <vt:lpstr>6. Maximising your chances of success</vt:lpstr>
      <vt:lpstr>7. What we are looking for</vt:lpstr>
      <vt:lpstr>8. Key deadlines</vt:lpstr>
      <vt:lpstr>Questions?</vt:lpstr>
    </vt:vector>
  </TitlesOfParts>
  <Company>RCUK SSC 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NBDTP Town Meeting</dc:title>
  <dc:creator>Michael Rossington;Ann Williamson-Forster</dc:creator>
  <cp:lastModifiedBy>Deirdre McCrory</cp:lastModifiedBy>
  <cp:revision>215</cp:revision>
  <cp:lastPrinted>2013-10-23T08:52:39Z</cp:lastPrinted>
  <dcterms:created xsi:type="dcterms:W3CDTF">2012-04-25T11:34:21Z</dcterms:created>
  <dcterms:modified xsi:type="dcterms:W3CDTF">2016-11-24T16:46:20Z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0x010100268A9145751C774A88B5235BECF2641D</vt:lpwstr>
  </property>
  <property fmtid="{D5CDD505-2E9C-101B-9397-08002B2CF9AE}" pid="3" name="_NewReviewCycle">
    <vt:lpwstr/>
  </property>
</Properties>
</file>