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5.xml" ContentType="application/vnd.openxmlformats-officedocument.theme+xml"/>
  <Override PartName="/ppt/slideLayouts/slideLayout45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69" r:id="rId5"/>
    <p:sldMasterId id="2147483673" r:id="rId6"/>
    <p:sldMasterId id="2147483675" r:id="rId7"/>
    <p:sldMasterId id="2147483677" r:id="rId8"/>
    <p:sldMasterId id="2147483679" r:id="rId9"/>
    <p:sldMasterId id="2147483681" r:id="rId10"/>
    <p:sldMasterId id="2147483683" r:id="rId11"/>
    <p:sldMasterId id="2147483710" r:id="rId12"/>
    <p:sldMasterId id="2147483712" r:id="rId13"/>
    <p:sldMasterId id="2147483714" r:id="rId14"/>
    <p:sldMasterId id="2147483716" r:id="rId15"/>
    <p:sldMasterId id="2147483718" r:id="rId16"/>
    <p:sldMasterId id="2147483720" r:id="rId17"/>
    <p:sldMasterId id="2147483722" r:id="rId18"/>
    <p:sldMasterId id="2147483724" r:id="rId19"/>
    <p:sldMasterId id="2147483726" r:id="rId20"/>
    <p:sldMasterId id="2147483730" r:id="rId21"/>
    <p:sldMasterId id="2147483732" r:id="rId22"/>
    <p:sldMasterId id="2147483734" r:id="rId23"/>
    <p:sldMasterId id="2147483736" r:id="rId24"/>
    <p:sldMasterId id="2147483738" r:id="rId25"/>
    <p:sldMasterId id="2147483650" r:id="rId26"/>
    <p:sldMasterId id="2147483663" r:id="rId27"/>
    <p:sldMasterId id="2147483659" r:id="rId28"/>
    <p:sldMasterId id="2147483687" r:id="rId29"/>
  </p:sldMasterIdLst>
  <p:notesMasterIdLst>
    <p:notesMasterId r:id="rId54"/>
  </p:notesMasterIdLst>
  <p:handoutMasterIdLst>
    <p:handoutMasterId r:id="rId55"/>
  </p:handoutMasterIdLst>
  <p:sldIdLst>
    <p:sldId id="264" r:id="rId30"/>
    <p:sldId id="377" r:id="rId31"/>
    <p:sldId id="380" r:id="rId32"/>
    <p:sldId id="378" r:id="rId33"/>
    <p:sldId id="379" r:id="rId34"/>
    <p:sldId id="384" r:id="rId35"/>
    <p:sldId id="372" r:id="rId36"/>
    <p:sldId id="257" r:id="rId37"/>
    <p:sldId id="336" r:id="rId38"/>
    <p:sldId id="373" r:id="rId39"/>
    <p:sldId id="337" r:id="rId40"/>
    <p:sldId id="374" r:id="rId41"/>
    <p:sldId id="375" r:id="rId42"/>
    <p:sldId id="341" r:id="rId43"/>
    <p:sldId id="367" r:id="rId44"/>
    <p:sldId id="365" r:id="rId45"/>
    <p:sldId id="366" r:id="rId46"/>
    <p:sldId id="376" r:id="rId47"/>
    <p:sldId id="343" r:id="rId48"/>
    <p:sldId id="371" r:id="rId49"/>
    <p:sldId id="324" r:id="rId50"/>
    <p:sldId id="382" r:id="rId51"/>
    <p:sldId id="381" r:id="rId52"/>
    <p:sldId id="383" r:id="rId53"/>
  </p:sldIdLst>
  <p:sldSz cx="12192000" cy="6858000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3"/>
    <a:srgbClr val="FF9999"/>
    <a:srgbClr val="E2D8DF"/>
    <a:srgbClr val="D6000D"/>
    <a:srgbClr val="FFCC00"/>
    <a:srgbClr val="00AFAB"/>
    <a:srgbClr val="004D7E"/>
    <a:srgbClr val="2F2F2F"/>
    <a:srgbClr val="F2F2F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1" autoAdjust="0"/>
    <p:restoredTop sz="93484" autoAdjust="0"/>
  </p:normalViewPr>
  <p:slideViewPr>
    <p:cSldViewPr snapToGrid="0" snapToObjects="1">
      <p:cViewPr varScale="1">
        <p:scale>
          <a:sx n="105" d="100"/>
          <a:sy n="105" d="100"/>
        </p:scale>
        <p:origin x="504" y="114"/>
      </p:cViewPr>
      <p:guideLst/>
    </p:cSldViewPr>
  </p:slideViewPr>
  <p:outlineViewPr>
    <p:cViewPr>
      <p:scale>
        <a:sx n="33" d="100"/>
        <a:sy n="33" d="100"/>
      </p:scale>
      <p:origin x="0" y="-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handoutMaster" Target="handoutMasters/handoutMaster1.xml"/><Relationship Id="rId89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" Target="slides/slide12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MHLS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11. I have received helpful comments on my work.</c:v>
                </c:pt>
                <c:pt idx="1">
                  <c:v>10. Feedback on my work has been timely.
</c:v>
                </c:pt>
                <c:pt idx="2">
                  <c:v>9. Marking and assessment has been fair.</c:v>
                </c:pt>
                <c:pt idx="3">
                  <c:v>8. The criteria used in marking have been clear in advance.</c:v>
                </c:pt>
                <c:pt idx="4">
                  <c:v>Assessment &amp; Feedback (Overall)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68</c:v>
                </c:pt>
                <c:pt idx="1">
                  <c:v>66</c:v>
                </c:pt>
                <c:pt idx="2">
                  <c:v>74</c:v>
                </c:pt>
                <c:pt idx="3">
                  <c:v>69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7-40BF-8B50-6773CFD1D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11. I have received helpful comments on my work.</c:v>
                </c:pt>
                <c:pt idx="1">
                  <c:v>10. Feedback on my work has been timely.
</c:v>
                </c:pt>
                <c:pt idx="2">
                  <c:v>9. Marking and assessment has been fair.</c:v>
                </c:pt>
                <c:pt idx="3">
                  <c:v>8. The criteria used in marking have been clear in advance.</c:v>
                </c:pt>
                <c:pt idx="4">
                  <c:v>Assessment &amp; Feedback (Overall)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67</c:v>
                </c:pt>
                <c:pt idx="1">
                  <c:v>71</c:v>
                </c:pt>
                <c:pt idx="2">
                  <c:v>76</c:v>
                </c:pt>
                <c:pt idx="3">
                  <c:v>70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7-40BF-8B50-6773CFD1D5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AHSS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11. I have received helpful comments on my work.</c:v>
                </c:pt>
                <c:pt idx="1">
                  <c:v>10. Feedback on my work has been timely.
</c:v>
                </c:pt>
                <c:pt idx="2">
                  <c:v>9. Marking and assessment has been fair.</c:v>
                </c:pt>
                <c:pt idx="3">
                  <c:v>8. The criteria used in marking have been clear in advance.</c:v>
                </c:pt>
                <c:pt idx="4">
                  <c:v>Assessment &amp; Feedback (Overall)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70</c:v>
                </c:pt>
                <c:pt idx="1">
                  <c:v>72</c:v>
                </c:pt>
                <c:pt idx="2">
                  <c:v>75</c:v>
                </c:pt>
                <c:pt idx="3">
                  <c:v>75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27-40BF-8B50-6773CFD1D5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11. I have received helpful comments on my work.</c:v>
                </c:pt>
                <c:pt idx="1">
                  <c:v>10. Feedback on my work has been timely.
</c:v>
                </c:pt>
                <c:pt idx="2">
                  <c:v>9. Marking and assessment has been fair.</c:v>
                </c:pt>
                <c:pt idx="3">
                  <c:v>8. The criteria used in marking have been clear in advance.</c:v>
                </c:pt>
                <c:pt idx="4">
                  <c:v>Assessment &amp; Feedback (Overall)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69</c:v>
                </c:pt>
                <c:pt idx="1">
                  <c:v>70</c:v>
                </c:pt>
                <c:pt idx="2">
                  <c:v>75</c:v>
                </c:pt>
                <c:pt idx="3">
                  <c:v>71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27-40BF-8B50-6773CFD1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9622472"/>
        <c:axId val="309621688"/>
      </c:barChart>
      <c:catAx>
        <c:axId val="309622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09621688"/>
        <c:crosses val="autoZero"/>
        <c:auto val="1"/>
        <c:lblAlgn val="ctr"/>
        <c:lblOffset val="100"/>
        <c:noMultiLvlLbl val="0"/>
      </c:catAx>
      <c:valAx>
        <c:axId val="309621688"/>
        <c:scaling>
          <c:orientation val="minMax"/>
          <c:max val="100"/>
          <c:min val="40"/>
        </c:scaling>
        <c:delete val="1"/>
        <c:axPos val="b"/>
        <c:numFmt formatCode="General" sourceLinked="1"/>
        <c:majorTickMark val="out"/>
        <c:minorTickMark val="none"/>
        <c:tickLblPos val="nextTo"/>
        <c:crossAx val="30962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30328287615627"/>
          <c:y val="0.94341819706486185"/>
          <c:w val="0.25641907165835615"/>
          <c:h val="4.6917732124132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MHLS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22. I have had the right opportunities to work with other students as part of my course.</c:v>
                </c:pt>
                <c:pt idx="1">
                  <c:v>21. I feel part of a community of staff and students.</c:v>
                </c:pt>
                <c:pt idx="2">
                  <c:v>Learning Community (Overall)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</c:v>
                </c:pt>
                <c:pt idx="1">
                  <c:v>77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4-4B87-9DD5-5A35BABC72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22. I have had the right opportunities to work with other students as part of my course.</c:v>
                </c:pt>
                <c:pt idx="1">
                  <c:v>21. I feel part of a community of staff and students.</c:v>
                </c:pt>
                <c:pt idx="2">
                  <c:v>Learning Community (Overall)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87</c:v>
                </c:pt>
                <c:pt idx="1">
                  <c:v>62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4-4B87-9DD5-5A35BABC72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AHSS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22. I have had the right opportunities to work with other students as part of my course.</c:v>
                </c:pt>
                <c:pt idx="1">
                  <c:v>21. I feel part of a community of staff and students.</c:v>
                </c:pt>
                <c:pt idx="2">
                  <c:v>Learning Community (Overall)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79</c:v>
                </c:pt>
                <c:pt idx="1">
                  <c:v>60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4-4B87-9DD5-5A35BABC72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22. I have had the right opportunities to work with other students as part of my course.</c:v>
                </c:pt>
                <c:pt idx="1">
                  <c:v>21. I feel part of a community of staff and students.</c:v>
                </c:pt>
                <c:pt idx="2">
                  <c:v>Learning Community (Overall)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86</c:v>
                </c:pt>
                <c:pt idx="1">
                  <c:v>66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C4-4B87-9DD5-5A35BABC7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9623648"/>
        <c:axId val="264444792"/>
      </c:barChart>
      <c:catAx>
        <c:axId val="30962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64444792"/>
        <c:crosses val="autoZero"/>
        <c:auto val="1"/>
        <c:lblAlgn val="ctr"/>
        <c:lblOffset val="100"/>
        <c:noMultiLvlLbl val="0"/>
      </c:catAx>
      <c:valAx>
        <c:axId val="264444792"/>
        <c:scaling>
          <c:orientation val="minMax"/>
          <c:max val="100"/>
          <c:min val="40"/>
        </c:scaling>
        <c:delete val="1"/>
        <c:axPos val="b"/>
        <c:numFmt formatCode="General" sourceLinked="1"/>
        <c:majorTickMark val="out"/>
        <c:minorTickMark val="none"/>
        <c:tickLblPos val="nextTo"/>
        <c:crossAx val="3096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30328287615627"/>
          <c:y val="0.94341819706486185"/>
          <c:w val="0.25641907165835615"/>
          <c:h val="4.6917732124132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MHLS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25. It is clear how students’ feedback on the course has been acted on.</c:v>
                </c:pt>
                <c:pt idx="1">
                  <c:v>24. Staff value students’ views and opinions about the course.</c:v>
                </c:pt>
                <c:pt idx="2">
                  <c:v>23. I have had the right opportunities to provide feedback on my course.</c:v>
                </c:pt>
                <c:pt idx="3">
                  <c:v>Student Voice (Overall)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75</c:v>
                </c:pt>
                <c:pt idx="2">
                  <c:v>89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F-48A6-86A0-A298110249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25. It is clear how students’ feedback on the course has been acted on.</c:v>
                </c:pt>
                <c:pt idx="1">
                  <c:v>24. Staff value students’ views and opinions about the course.</c:v>
                </c:pt>
                <c:pt idx="2">
                  <c:v>23. I have had the right opportunities to provide feedback on my course.</c:v>
                </c:pt>
                <c:pt idx="3">
                  <c:v>Student Voice (Overall)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52</c:v>
                </c:pt>
                <c:pt idx="1">
                  <c:v>70</c:v>
                </c:pt>
                <c:pt idx="2">
                  <c:v>85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F-48A6-86A0-A298110249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AHSS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25. It is clear how students’ feedback on the course has been acted on.</c:v>
                </c:pt>
                <c:pt idx="1">
                  <c:v>24. Staff value students’ views and opinions about the course.</c:v>
                </c:pt>
                <c:pt idx="2">
                  <c:v>23. I have had the right opportunities to provide feedback on my course.</c:v>
                </c:pt>
                <c:pt idx="3">
                  <c:v>Student Voice (Overall)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46</c:v>
                </c:pt>
                <c:pt idx="1">
                  <c:v>71</c:v>
                </c:pt>
                <c:pt idx="2">
                  <c:v>83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6F-48A6-86A0-A298110249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25. It is clear how students’ feedback on the course has been acted on.</c:v>
                </c:pt>
                <c:pt idx="1">
                  <c:v>24. Staff value students’ views and opinions about the course.</c:v>
                </c:pt>
                <c:pt idx="2">
                  <c:v>23. I have had the right opportunities to provide feedback on my course.</c:v>
                </c:pt>
                <c:pt idx="3">
                  <c:v>Student Voice (Overall)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54</c:v>
                </c:pt>
                <c:pt idx="1">
                  <c:v>72</c:v>
                </c:pt>
                <c:pt idx="2">
                  <c:v>86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6F-48A6-86A0-A29811024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2239368"/>
        <c:axId val="332235448"/>
      </c:barChart>
      <c:catAx>
        <c:axId val="332239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32235448"/>
        <c:crosses val="autoZero"/>
        <c:auto val="1"/>
        <c:lblAlgn val="ctr"/>
        <c:lblOffset val="100"/>
        <c:noMultiLvlLbl val="0"/>
      </c:catAx>
      <c:valAx>
        <c:axId val="332235448"/>
        <c:scaling>
          <c:orientation val="minMax"/>
          <c:max val="100"/>
          <c:min val="40"/>
        </c:scaling>
        <c:delete val="1"/>
        <c:axPos val="b"/>
        <c:numFmt formatCode="General" sourceLinked="1"/>
        <c:majorTickMark val="out"/>
        <c:minorTickMark val="none"/>
        <c:tickLblPos val="nextTo"/>
        <c:crossAx val="33223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30328287615627"/>
          <c:y val="0.94341819706486185"/>
          <c:w val="0.25641907165835615"/>
          <c:h val="4.6917732124132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7A1F6-8644-4404-A560-121BB1D2586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0A7B06-352F-48FD-8DB5-4A6DF991C19C}">
      <dgm:prSet phldrT="[Text]"/>
      <dgm:spPr/>
      <dgm:t>
        <a:bodyPr/>
        <a:lstStyle/>
        <a:p>
          <a:r>
            <a:rPr lang="en-GB" dirty="0" err="1" smtClean="0"/>
            <a:t>MLibArts</a:t>
          </a:r>
          <a:endParaRPr lang="en-GB" dirty="0"/>
        </a:p>
      </dgm:t>
    </dgm:pt>
    <dgm:pt modelId="{EEE076A1-770A-47A1-A549-7F622DD4CA1B}" type="parTrans" cxnId="{51646B18-4B7D-4AFA-88BC-47A81E677614}">
      <dgm:prSet/>
      <dgm:spPr/>
      <dgm:t>
        <a:bodyPr/>
        <a:lstStyle/>
        <a:p>
          <a:endParaRPr lang="en-GB"/>
        </a:p>
      </dgm:t>
    </dgm:pt>
    <dgm:pt modelId="{A1B1EF04-7FEE-4BB6-987F-F5314A6339A7}" type="sibTrans" cxnId="{51646B18-4B7D-4AFA-88BC-47A81E677614}">
      <dgm:prSet/>
      <dgm:spPr/>
      <dgm:t>
        <a:bodyPr/>
        <a:lstStyle/>
        <a:p>
          <a:endParaRPr lang="en-GB"/>
        </a:p>
      </dgm:t>
    </dgm:pt>
    <dgm:pt modelId="{C84BCB5C-3197-4D66-9C11-54D454BF4CD5}">
      <dgm:prSet phldrT="[Text]"/>
      <dgm:spPr/>
      <dgm:t>
        <a:bodyPr anchor="b"/>
        <a:lstStyle/>
        <a:p>
          <a:r>
            <a:rPr lang="en-GB" dirty="0" smtClean="0"/>
            <a:t>Flexible Degree</a:t>
          </a:r>
          <a:endParaRPr lang="en-GB" dirty="0"/>
        </a:p>
      </dgm:t>
    </dgm:pt>
    <dgm:pt modelId="{EF3E5D99-A56E-4159-80EF-C4271C926DAC}" type="parTrans" cxnId="{30177902-CCED-414C-AF36-F5FDD6AD9DEE}">
      <dgm:prSet/>
      <dgm:spPr/>
      <dgm:t>
        <a:bodyPr/>
        <a:lstStyle/>
        <a:p>
          <a:endParaRPr lang="en-GB"/>
        </a:p>
      </dgm:t>
    </dgm:pt>
    <dgm:pt modelId="{0D204DD6-C76C-40CC-B6BE-947852ED9346}" type="sibTrans" cxnId="{30177902-CCED-414C-AF36-F5FDD6AD9DEE}">
      <dgm:prSet/>
      <dgm:spPr/>
      <dgm:t>
        <a:bodyPr/>
        <a:lstStyle/>
        <a:p>
          <a:endParaRPr lang="en-GB"/>
        </a:p>
      </dgm:t>
    </dgm:pt>
    <dgm:pt modelId="{17F0CBF9-B53D-4E8B-9DA2-852635D877ED}">
      <dgm:prSet phldrT="[Text]"/>
      <dgm:spPr/>
      <dgm:t>
        <a:bodyPr anchor="b"/>
        <a:lstStyle/>
        <a:p>
          <a:r>
            <a:rPr lang="en-GB" dirty="0" smtClean="0"/>
            <a:t>International Study</a:t>
          </a:r>
          <a:endParaRPr lang="en-GB" dirty="0"/>
        </a:p>
      </dgm:t>
    </dgm:pt>
    <dgm:pt modelId="{57C7577F-24B9-4AD7-B6E6-F6186B5A3129}" type="parTrans" cxnId="{5C6CB216-2FD8-4264-B579-72C1FB584715}">
      <dgm:prSet/>
      <dgm:spPr/>
      <dgm:t>
        <a:bodyPr/>
        <a:lstStyle/>
        <a:p>
          <a:endParaRPr lang="en-GB"/>
        </a:p>
      </dgm:t>
    </dgm:pt>
    <dgm:pt modelId="{F4DB9095-8B28-4A95-9AAE-C1689653A047}" type="sibTrans" cxnId="{5C6CB216-2FD8-4264-B579-72C1FB584715}">
      <dgm:prSet/>
      <dgm:spPr/>
      <dgm:t>
        <a:bodyPr/>
        <a:lstStyle/>
        <a:p>
          <a:endParaRPr lang="en-GB"/>
        </a:p>
      </dgm:t>
    </dgm:pt>
    <dgm:pt modelId="{45516ED9-4D8A-4D0C-AA61-3DE1B1B560E9}">
      <dgm:prSet phldrT="[Text]"/>
      <dgm:spPr/>
      <dgm:t>
        <a:bodyPr anchor="t"/>
        <a:lstStyle/>
        <a:p>
          <a:r>
            <a:rPr lang="en-GB" dirty="0" smtClean="0"/>
            <a:t>Placement Opportunities</a:t>
          </a:r>
          <a:endParaRPr lang="en-GB" dirty="0"/>
        </a:p>
      </dgm:t>
    </dgm:pt>
    <dgm:pt modelId="{50006DBD-7CA5-4B88-B8ED-CCA2153966BD}" type="parTrans" cxnId="{A85543A9-E4F2-4F83-AC09-CA27CB5D5FC5}">
      <dgm:prSet/>
      <dgm:spPr/>
      <dgm:t>
        <a:bodyPr/>
        <a:lstStyle/>
        <a:p>
          <a:endParaRPr lang="en-GB"/>
        </a:p>
      </dgm:t>
    </dgm:pt>
    <dgm:pt modelId="{E6A3833C-98BC-45AE-A874-E977C76939E5}" type="sibTrans" cxnId="{A85543A9-E4F2-4F83-AC09-CA27CB5D5FC5}">
      <dgm:prSet/>
      <dgm:spPr/>
      <dgm:t>
        <a:bodyPr/>
        <a:lstStyle/>
        <a:p>
          <a:endParaRPr lang="en-GB"/>
        </a:p>
      </dgm:t>
    </dgm:pt>
    <dgm:pt modelId="{4E912731-33E0-448E-8D51-9FFE5E73FFA4}">
      <dgm:prSet phldrT="[Text]"/>
      <dgm:spPr/>
      <dgm:t>
        <a:bodyPr anchor="t"/>
        <a:lstStyle/>
        <a:p>
          <a:r>
            <a:rPr lang="en-GB" dirty="0" smtClean="0"/>
            <a:t>Multi and Inter-disciplinary Teaching</a:t>
          </a:r>
          <a:endParaRPr lang="en-GB" dirty="0"/>
        </a:p>
      </dgm:t>
    </dgm:pt>
    <dgm:pt modelId="{B210C8BC-CDCD-49BE-8CD9-3A487C3405F5}" type="parTrans" cxnId="{CB660F6D-385E-41F4-A279-C844333916A9}">
      <dgm:prSet/>
      <dgm:spPr/>
      <dgm:t>
        <a:bodyPr/>
        <a:lstStyle/>
        <a:p>
          <a:endParaRPr lang="en-GB"/>
        </a:p>
      </dgm:t>
    </dgm:pt>
    <dgm:pt modelId="{86AB1413-1CCB-481E-9B5E-CAF8D965A207}" type="sibTrans" cxnId="{CB660F6D-385E-41F4-A279-C844333916A9}">
      <dgm:prSet/>
      <dgm:spPr/>
      <dgm:t>
        <a:bodyPr/>
        <a:lstStyle/>
        <a:p>
          <a:endParaRPr lang="en-GB"/>
        </a:p>
      </dgm:t>
    </dgm:pt>
    <dgm:pt modelId="{EF50631E-D097-42AD-ABD1-91B8530DE515}" type="pres">
      <dgm:prSet presAssocID="{0D07A1F6-8644-4404-A560-121BB1D2586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0BC3CB-1E5C-4928-854F-DA70F3C2B4C5}" type="pres">
      <dgm:prSet presAssocID="{0D07A1F6-8644-4404-A560-121BB1D25865}" presName="matrix" presStyleCnt="0"/>
      <dgm:spPr/>
      <dgm:t>
        <a:bodyPr/>
        <a:lstStyle/>
        <a:p>
          <a:endParaRPr lang="en-GB"/>
        </a:p>
      </dgm:t>
    </dgm:pt>
    <dgm:pt modelId="{AC80BA74-5E94-4ACE-A353-FD83281A9B8C}" type="pres">
      <dgm:prSet presAssocID="{0D07A1F6-8644-4404-A560-121BB1D25865}" presName="tile1" presStyleLbl="node1" presStyleIdx="0" presStyleCnt="4"/>
      <dgm:spPr/>
      <dgm:t>
        <a:bodyPr/>
        <a:lstStyle/>
        <a:p>
          <a:endParaRPr lang="en-GB"/>
        </a:p>
      </dgm:t>
    </dgm:pt>
    <dgm:pt modelId="{461DDEC9-56C7-485E-B5B4-59D4F4FAD8FC}" type="pres">
      <dgm:prSet presAssocID="{0D07A1F6-8644-4404-A560-121BB1D258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F269FB-8BAD-45B0-A119-1DAF7D82D63D}" type="pres">
      <dgm:prSet presAssocID="{0D07A1F6-8644-4404-A560-121BB1D25865}" presName="tile2" presStyleLbl="node1" presStyleIdx="1" presStyleCnt="4"/>
      <dgm:spPr/>
      <dgm:t>
        <a:bodyPr/>
        <a:lstStyle/>
        <a:p>
          <a:endParaRPr lang="en-GB"/>
        </a:p>
      </dgm:t>
    </dgm:pt>
    <dgm:pt modelId="{B3D2B802-EB9E-4F96-ABD9-D4E54BDAD8C7}" type="pres">
      <dgm:prSet presAssocID="{0D07A1F6-8644-4404-A560-121BB1D258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7B280E-DDE6-4E96-B0A8-1D928954CDE4}" type="pres">
      <dgm:prSet presAssocID="{0D07A1F6-8644-4404-A560-121BB1D25865}" presName="tile3" presStyleLbl="node1" presStyleIdx="2" presStyleCnt="4"/>
      <dgm:spPr/>
      <dgm:t>
        <a:bodyPr/>
        <a:lstStyle/>
        <a:p>
          <a:endParaRPr lang="en-GB"/>
        </a:p>
      </dgm:t>
    </dgm:pt>
    <dgm:pt modelId="{17015FF7-28B6-4C56-B9FA-6F4D2D406A1E}" type="pres">
      <dgm:prSet presAssocID="{0D07A1F6-8644-4404-A560-121BB1D258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413931-359B-48AB-A02A-FE6DBF1A138A}" type="pres">
      <dgm:prSet presAssocID="{0D07A1F6-8644-4404-A560-121BB1D25865}" presName="tile4" presStyleLbl="node1" presStyleIdx="3" presStyleCnt="4"/>
      <dgm:spPr/>
      <dgm:t>
        <a:bodyPr/>
        <a:lstStyle/>
        <a:p>
          <a:endParaRPr lang="en-GB"/>
        </a:p>
      </dgm:t>
    </dgm:pt>
    <dgm:pt modelId="{25C67ADD-6A48-4644-835D-0A529AF9D511}" type="pres">
      <dgm:prSet presAssocID="{0D07A1F6-8644-4404-A560-121BB1D258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864A65-84BE-4B41-97ED-E804D82376F4}" type="pres">
      <dgm:prSet presAssocID="{0D07A1F6-8644-4404-A560-121BB1D2586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5C6CB216-2FD8-4264-B579-72C1FB584715}" srcId="{9E0A7B06-352F-48FD-8DB5-4A6DF991C19C}" destId="{17F0CBF9-B53D-4E8B-9DA2-852635D877ED}" srcOrd="1" destOrd="0" parTransId="{57C7577F-24B9-4AD7-B6E6-F6186B5A3129}" sibTransId="{F4DB9095-8B28-4A95-9AAE-C1689653A047}"/>
    <dgm:cxn modelId="{A2A8E8C1-FF68-4FE2-BA7E-90D46E17A323}" type="presOf" srcId="{4E912731-33E0-448E-8D51-9FFE5E73FFA4}" destId="{25C67ADD-6A48-4644-835D-0A529AF9D511}" srcOrd="1" destOrd="0" presId="urn:microsoft.com/office/officeart/2005/8/layout/matrix1"/>
    <dgm:cxn modelId="{82A0454D-0640-4AD4-B095-9FD8F7C482E4}" type="presOf" srcId="{45516ED9-4D8A-4D0C-AA61-3DE1B1B560E9}" destId="{17015FF7-28B6-4C56-B9FA-6F4D2D406A1E}" srcOrd="1" destOrd="0" presId="urn:microsoft.com/office/officeart/2005/8/layout/matrix1"/>
    <dgm:cxn modelId="{783C85B6-FF40-49E4-976F-59FBAB24516E}" type="presOf" srcId="{17F0CBF9-B53D-4E8B-9DA2-852635D877ED}" destId="{00F269FB-8BAD-45B0-A119-1DAF7D82D63D}" srcOrd="0" destOrd="0" presId="urn:microsoft.com/office/officeart/2005/8/layout/matrix1"/>
    <dgm:cxn modelId="{79232E4A-1322-4A35-9B5F-E5EDB6FCCCF1}" type="presOf" srcId="{C84BCB5C-3197-4D66-9C11-54D454BF4CD5}" destId="{461DDEC9-56C7-485E-B5B4-59D4F4FAD8FC}" srcOrd="1" destOrd="0" presId="urn:microsoft.com/office/officeart/2005/8/layout/matrix1"/>
    <dgm:cxn modelId="{7F57A065-398A-4B24-B4DE-4113648062FC}" type="presOf" srcId="{4E912731-33E0-448E-8D51-9FFE5E73FFA4}" destId="{3F413931-359B-48AB-A02A-FE6DBF1A138A}" srcOrd="0" destOrd="0" presId="urn:microsoft.com/office/officeart/2005/8/layout/matrix1"/>
    <dgm:cxn modelId="{A85543A9-E4F2-4F83-AC09-CA27CB5D5FC5}" srcId="{9E0A7B06-352F-48FD-8DB5-4A6DF991C19C}" destId="{45516ED9-4D8A-4D0C-AA61-3DE1B1B560E9}" srcOrd="2" destOrd="0" parTransId="{50006DBD-7CA5-4B88-B8ED-CCA2153966BD}" sibTransId="{E6A3833C-98BC-45AE-A874-E977C76939E5}"/>
    <dgm:cxn modelId="{CB660F6D-385E-41F4-A279-C844333916A9}" srcId="{9E0A7B06-352F-48FD-8DB5-4A6DF991C19C}" destId="{4E912731-33E0-448E-8D51-9FFE5E73FFA4}" srcOrd="3" destOrd="0" parTransId="{B210C8BC-CDCD-49BE-8CD9-3A487C3405F5}" sibTransId="{86AB1413-1CCB-481E-9B5E-CAF8D965A207}"/>
    <dgm:cxn modelId="{30177902-CCED-414C-AF36-F5FDD6AD9DEE}" srcId="{9E0A7B06-352F-48FD-8DB5-4A6DF991C19C}" destId="{C84BCB5C-3197-4D66-9C11-54D454BF4CD5}" srcOrd="0" destOrd="0" parTransId="{EF3E5D99-A56E-4159-80EF-C4271C926DAC}" sibTransId="{0D204DD6-C76C-40CC-B6BE-947852ED9346}"/>
    <dgm:cxn modelId="{84157421-E5FE-4552-9126-FF560D8CD154}" type="presOf" srcId="{0D07A1F6-8644-4404-A560-121BB1D25865}" destId="{EF50631E-D097-42AD-ABD1-91B8530DE515}" srcOrd="0" destOrd="0" presId="urn:microsoft.com/office/officeart/2005/8/layout/matrix1"/>
    <dgm:cxn modelId="{51646B18-4B7D-4AFA-88BC-47A81E677614}" srcId="{0D07A1F6-8644-4404-A560-121BB1D25865}" destId="{9E0A7B06-352F-48FD-8DB5-4A6DF991C19C}" srcOrd="0" destOrd="0" parTransId="{EEE076A1-770A-47A1-A549-7F622DD4CA1B}" sibTransId="{A1B1EF04-7FEE-4BB6-987F-F5314A6339A7}"/>
    <dgm:cxn modelId="{58E34766-EEEB-4746-9C5D-17FC179904E9}" type="presOf" srcId="{17F0CBF9-B53D-4E8B-9DA2-852635D877ED}" destId="{B3D2B802-EB9E-4F96-ABD9-D4E54BDAD8C7}" srcOrd="1" destOrd="0" presId="urn:microsoft.com/office/officeart/2005/8/layout/matrix1"/>
    <dgm:cxn modelId="{09224C7D-A6B2-4E85-9E70-4926BE59CBA0}" type="presOf" srcId="{9E0A7B06-352F-48FD-8DB5-4A6DF991C19C}" destId="{F7864A65-84BE-4B41-97ED-E804D82376F4}" srcOrd="0" destOrd="0" presId="urn:microsoft.com/office/officeart/2005/8/layout/matrix1"/>
    <dgm:cxn modelId="{F4828E23-880E-4343-A181-8954F5D42EB8}" type="presOf" srcId="{C84BCB5C-3197-4D66-9C11-54D454BF4CD5}" destId="{AC80BA74-5E94-4ACE-A353-FD83281A9B8C}" srcOrd="0" destOrd="0" presId="urn:microsoft.com/office/officeart/2005/8/layout/matrix1"/>
    <dgm:cxn modelId="{2771C09B-67DD-4712-9E8A-49AFD5FFD2CF}" type="presOf" srcId="{45516ED9-4D8A-4D0C-AA61-3DE1B1B560E9}" destId="{5E7B280E-DDE6-4E96-B0A8-1D928954CDE4}" srcOrd="0" destOrd="0" presId="urn:microsoft.com/office/officeart/2005/8/layout/matrix1"/>
    <dgm:cxn modelId="{8C909C14-4759-4841-A986-1833649A686C}" type="presParOf" srcId="{EF50631E-D097-42AD-ABD1-91B8530DE515}" destId="{A40BC3CB-1E5C-4928-854F-DA70F3C2B4C5}" srcOrd="0" destOrd="0" presId="urn:microsoft.com/office/officeart/2005/8/layout/matrix1"/>
    <dgm:cxn modelId="{D7A2A443-D21C-4844-8FDD-266733808869}" type="presParOf" srcId="{A40BC3CB-1E5C-4928-854F-DA70F3C2B4C5}" destId="{AC80BA74-5E94-4ACE-A353-FD83281A9B8C}" srcOrd="0" destOrd="0" presId="urn:microsoft.com/office/officeart/2005/8/layout/matrix1"/>
    <dgm:cxn modelId="{B79E55EC-B7AB-4AD2-8683-35E84E03CE75}" type="presParOf" srcId="{A40BC3CB-1E5C-4928-854F-DA70F3C2B4C5}" destId="{461DDEC9-56C7-485E-B5B4-59D4F4FAD8FC}" srcOrd="1" destOrd="0" presId="urn:microsoft.com/office/officeart/2005/8/layout/matrix1"/>
    <dgm:cxn modelId="{D2A4DC87-D785-48C5-8952-B40F932E71B2}" type="presParOf" srcId="{A40BC3CB-1E5C-4928-854F-DA70F3C2B4C5}" destId="{00F269FB-8BAD-45B0-A119-1DAF7D82D63D}" srcOrd="2" destOrd="0" presId="urn:microsoft.com/office/officeart/2005/8/layout/matrix1"/>
    <dgm:cxn modelId="{3A156E20-56B1-4A0E-B24F-80F183C3356A}" type="presParOf" srcId="{A40BC3CB-1E5C-4928-854F-DA70F3C2B4C5}" destId="{B3D2B802-EB9E-4F96-ABD9-D4E54BDAD8C7}" srcOrd="3" destOrd="0" presId="urn:microsoft.com/office/officeart/2005/8/layout/matrix1"/>
    <dgm:cxn modelId="{CBB4AF39-98DE-4354-ACF1-EDF88590A36E}" type="presParOf" srcId="{A40BC3CB-1E5C-4928-854F-DA70F3C2B4C5}" destId="{5E7B280E-DDE6-4E96-B0A8-1D928954CDE4}" srcOrd="4" destOrd="0" presId="urn:microsoft.com/office/officeart/2005/8/layout/matrix1"/>
    <dgm:cxn modelId="{6CB32099-E696-45EB-B486-546F4B3167C1}" type="presParOf" srcId="{A40BC3CB-1E5C-4928-854F-DA70F3C2B4C5}" destId="{17015FF7-28B6-4C56-B9FA-6F4D2D406A1E}" srcOrd="5" destOrd="0" presId="urn:microsoft.com/office/officeart/2005/8/layout/matrix1"/>
    <dgm:cxn modelId="{059F5418-FDD7-47D3-80AA-6621BE8CD9F1}" type="presParOf" srcId="{A40BC3CB-1E5C-4928-854F-DA70F3C2B4C5}" destId="{3F413931-359B-48AB-A02A-FE6DBF1A138A}" srcOrd="6" destOrd="0" presId="urn:microsoft.com/office/officeart/2005/8/layout/matrix1"/>
    <dgm:cxn modelId="{51C3972C-2A58-4ECE-9C3E-84675E76A9C4}" type="presParOf" srcId="{A40BC3CB-1E5C-4928-854F-DA70F3C2B4C5}" destId="{25C67ADD-6A48-4644-835D-0A529AF9D511}" srcOrd="7" destOrd="0" presId="urn:microsoft.com/office/officeart/2005/8/layout/matrix1"/>
    <dgm:cxn modelId="{9AC6DA02-3183-4567-82A7-41AD592BBBA4}" type="presParOf" srcId="{EF50631E-D097-42AD-ABD1-91B8530DE515}" destId="{F7864A65-84BE-4B41-97ED-E804D82376F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0BA74-5E94-4ACE-A353-FD83281A9B8C}">
      <dsp:nvSpPr>
        <dsp:cNvPr id="0" name=""/>
        <dsp:cNvSpPr/>
      </dsp:nvSpPr>
      <dsp:spPr>
        <a:xfrm rot="16200000">
          <a:off x="837423" y="-837423"/>
          <a:ext cx="1613715" cy="32885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Flexible Degree</a:t>
          </a:r>
          <a:endParaRPr lang="en-GB" sz="2500" kern="1200" dirty="0"/>
        </a:p>
      </dsp:txBody>
      <dsp:txXfrm rot="5400000">
        <a:off x="-1" y="1"/>
        <a:ext cx="3288562" cy="1210286"/>
      </dsp:txXfrm>
    </dsp:sp>
    <dsp:sp modelId="{00F269FB-8BAD-45B0-A119-1DAF7D82D63D}">
      <dsp:nvSpPr>
        <dsp:cNvPr id="0" name=""/>
        <dsp:cNvSpPr/>
      </dsp:nvSpPr>
      <dsp:spPr>
        <a:xfrm>
          <a:off x="3288562" y="0"/>
          <a:ext cx="3288562" cy="161371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International Study</a:t>
          </a:r>
          <a:endParaRPr lang="en-GB" sz="2500" kern="1200" dirty="0"/>
        </a:p>
      </dsp:txBody>
      <dsp:txXfrm>
        <a:off x="3288562" y="0"/>
        <a:ext cx="3288562" cy="1210286"/>
      </dsp:txXfrm>
    </dsp:sp>
    <dsp:sp modelId="{5E7B280E-DDE6-4E96-B0A8-1D928954CDE4}">
      <dsp:nvSpPr>
        <dsp:cNvPr id="0" name=""/>
        <dsp:cNvSpPr/>
      </dsp:nvSpPr>
      <dsp:spPr>
        <a:xfrm rot="10800000">
          <a:off x="0" y="1613715"/>
          <a:ext cx="3288562" cy="161371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Placement Opportunities</a:t>
          </a:r>
          <a:endParaRPr lang="en-GB" sz="2500" kern="1200" dirty="0"/>
        </a:p>
      </dsp:txBody>
      <dsp:txXfrm rot="10800000">
        <a:off x="0" y="2017144"/>
        <a:ext cx="3288562" cy="1210286"/>
      </dsp:txXfrm>
    </dsp:sp>
    <dsp:sp modelId="{3F413931-359B-48AB-A02A-FE6DBF1A138A}">
      <dsp:nvSpPr>
        <dsp:cNvPr id="0" name=""/>
        <dsp:cNvSpPr/>
      </dsp:nvSpPr>
      <dsp:spPr>
        <a:xfrm rot="5400000">
          <a:off x="4125985" y="776292"/>
          <a:ext cx="1613715" cy="32885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Multi and Inter-disciplinary Teaching</a:t>
          </a:r>
          <a:endParaRPr lang="en-GB" sz="2500" kern="1200" dirty="0"/>
        </a:p>
      </dsp:txBody>
      <dsp:txXfrm rot="-5400000">
        <a:off x="3288561" y="2017144"/>
        <a:ext cx="3288562" cy="1210286"/>
      </dsp:txXfrm>
    </dsp:sp>
    <dsp:sp modelId="{F7864A65-84BE-4B41-97ED-E804D82376F4}">
      <dsp:nvSpPr>
        <dsp:cNvPr id="0" name=""/>
        <dsp:cNvSpPr/>
      </dsp:nvSpPr>
      <dsp:spPr>
        <a:xfrm>
          <a:off x="2301993" y="1210286"/>
          <a:ext cx="1973137" cy="80685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/>
            <a:t>MLibArts</a:t>
          </a:r>
          <a:endParaRPr lang="en-GB" sz="2500" kern="1200" dirty="0"/>
        </a:p>
      </dsp:txBody>
      <dsp:txXfrm>
        <a:off x="2341381" y="1249674"/>
        <a:ext cx="1894361" cy="72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432C15-F8AF-0B40-982F-0BA5A29FB15A}" type="datetimeFigureOut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8FE1A4-D884-6E4C-AEAD-70AA9EC7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84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9AA2F-938E-F049-85F2-A4CAC9B6B12F}" type="datetimeFigureOut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3D785-C6DD-2548-8DEA-9BB48BF0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S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F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P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I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mac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cholog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ES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E0FD11-55AC-40EE-8D71-E99A19AC6A73}" type="datetimeFigureOut">
              <a:rPr lang="en-US" altLang="en-US"/>
              <a:pPr/>
              <a:t>10/20/2017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027420-74A8-45DC-AECC-D66B0970D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373736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16966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16966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8009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09955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39" y="401637"/>
            <a:ext cx="8900161" cy="6086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824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0728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9521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521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5632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4425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4425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1654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1654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8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PSJ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38" y="5768912"/>
            <a:ext cx="1830322" cy="704889"/>
          </a:xfrm>
          <a:prstGeom prst="rect">
            <a:avLst/>
          </a:prstGeom>
        </p:spPr>
      </p:pic>
      <p:sp>
        <p:nvSpPr>
          <p:cNvPr id="7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832" y="414339"/>
            <a:ext cx="434092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832" y="1584325"/>
            <a:ext cx="434092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96297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28243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36259"/>
            <a:ext cx="5596128" cy="46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548640" y="1122363"/>
            <a:ext cx="11070336" cy="448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66" y="5768912"/>
            <a:ext cx="1830322" cy="70488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01700" y="1889125"/>
            <a:ext cx="6376924" cy="2719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 FOR THE SLIDE GOES HERE IN UPPERCASE BOLD 40PT</a:t>
            </a:r>
          </a:p>
        </p:txBody>
      </p:sp>
    </p:spTree>
    <p:extLst>
      <p:ext uri="{BB962C8B-B14F-4D97-AF65-F5344CB8AC3E}">
        <p14:creationId xmlns:p14="http://schemas.microsoft.com/office/powerpoint/2010/main" val="15685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GF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H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HL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L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2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2" y="2671062"/>
            <a:ext cx="7547356" cy="15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544855"/>
            <a:ext cx="6913372" cy="17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60" y="2508643"/>
            <a:ext cx="7205980" cy="18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611243"/>
            <a:ext cx="6913372" cy="16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2574923"/>
            <a:ext cx="7022592" cy="16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6" y="2650011"/>
            <a:ext cx="5779008" cy="15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6" y="2572582"/>
            <a:ext cx="6888988" cy="17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2597971"/>
            <a:ext cx="6559296" cy="16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88" y="2611689"/>
            <a:ext cx="6376924" cy="16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88" y="2562775"/>
            <a:ext cx="7596124" cy="17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2673096"/>
            <a:ext cx="6047232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2807885"/>
            <a:ext cx="7583424" cy="12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617768"/>
            <a:ext cx="6169152" cy="16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2634558"/>
            <a:ext cx="6120384" cy="15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12" y="2543956"/>
            <a:ext cx="7059676" cy="17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658" r:id="rId3"/>
    <p:sldLayoutId id="2147483657" r:id="rId4"/>
    <p:sldLayoutId id="2147483694" r:id="rId5"/>
    <p:sldLayoutId id="2147483700" r:id="rId6"/>
    <p:sldLayoutId id="2147483692" r:id="rId7"/>
    <p:sldLayoutId id="2147483699" r:id="rId8"/>
    <p:sldLayoutId id="214748374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9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7" r:id="rId2"/>
    <p:sldLayoutId id="2147483665" r:id="rId3"/>
    <p:sldLayoutId id="2147483666" r:id="rId4"/>
    <p:sldLayoutId id="2147483693" r:id="rId5"/>
    <p:sldLayoutId id="2147483701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1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8" r:id="rId2"/>
    <p:sldLayoutId id="2147483661" r:id="rId3"/>
    <p:sldLayoutId id="2147483662" r:id="rId4"/>
    <p:sldLayoutId id="2147483695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3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2624778"/>
            <a:ext cx="7485888" cy="16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780581"/>
            <a:ext cx="8071104" cy="12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68" y="2584698"/>
            <a:ext cx="7839964" cy="16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2671340"/>
            <a:ext cx="7046976" cy="1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2717127"/>
            <a:ext cx="6510528" cy="1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4" y="2719686"/>
            <a:ext cx="8363712" cy="13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2517509"/>
            <a:ext cx="7461504" cy="1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philip.mcgowan@qub.ac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82738" y="5389563"/>
            <a:ext cx="3586670" cy="603613"/>
          </a:xfrm>
        </p:spPr>
        <p:txBody>
          <a:bodyPr/>
          <a:lstStyle/>
          <a:p>
            <a:r>
              <a:rPr lang="en-US" dirty="0"/>
              <a:t>AHSS Faculty Focus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October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sz="3600" dirty="0"/>
          </a:p>
          <a:p>
            <a:endParaRPr lang="en-US" sz="3600" dirty="0" smtClean="0"/>
          </a:p>
          <a:p>
            <a:r>
              <a:rPr lang="en-US" sz="4400" dirty="0" err="1" smtClean="0"/>
              <a:t>MLibArts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58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291788"/>
            <a:ext cx="10438236" cy="999934"/>
          </a:xfrm>
        </p:spPr>
        <p:txBody>
          <a:bodyPr/>
          <a:lstStyle/>
          <a:p>
            <a:r>
              <a:rPr lang="en-US" dirty="0" smtClean="0"/>
              <a:t>UNDERPERFORMING AREAS BY FACULTY</a:t>
            </a:r>
            <a:endParaRPr lang="en-US" dirty="0"/>
          </a:p>
        </p:txBody>
      </p:sp>
      <p:pic>
        <p:nvPicPr>
          <p:cNvPr id="631" name="Picture 63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t="575" r="66881" b="47966"/>
          <a:stretch/>
        </p:blipFill>
        <p:spPr bwMode="auto">
          <a:xfrm>
            <a:off x="585087" y="1091381"/>
            <a:ext cx="9198010" cy="4650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26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291788"/>
            <a:ext cx="10438236" cy="999934"/>
          </a:xfrm>
        </p:spPr>
        <p:txBody>
          <a:bodyPr/>
          <a:lstStyle/>
          <a:p>
            <a:r>
              <a:rPr lang="en-US" dirty="0" smtClean="0"/>
              <a:t>UNDERPERFORMING AREAS BY FACULTY</a:t>
            </a:r>
            <a:endParaRPr lang="en-US" dirty="0"/>
          </a:p>
        </p:txBody>
      </p:sp>
      <p:pic>
        <p:nvPicPr>
          <p:cNvPr id="631" name="Picture 63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51464" r="66807" b="-126"/>
          <a:stretch/>
        </p:blipFill>
        <p:spPr bwMode="auto">
          <a:xfrm>
            <a:off x="589935" y="1179871"/>
            <a:ext cx="9193161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32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861640"/>
              </p:ext>
            </p:extLst>
          </p:nvPr>
        </p:nvGraphicFramePr>
        <p:xfrm>
          <a:off x="372129" y="-21837"/>
          <a:ext cx="9253182" cy="684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3" imgW="11458633" imgH="8477259" progId="Excel.Sheet.8">
                  <p:embed/>
                </p:oleObj>
              </mc:Choice>
              <mc:Fallback>
                <p:oleObj name="Worksheet" r:id="rId3" imgW="11458633" imgH="84772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129" y="-21837"/>
                        <a:ext cx="9253182" cy="684611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1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47632"/>
              </p:ext>
            </p:extLst>
          </p:nvPr>
        </p:nvGraphicFramePr>
        <p:xfrm>
          <a:off x="834857" y="395781"/>
          <a:ext cx="10827583" cy="6150446"/>
        </p:xfrm>
        <a:graphic>
          <a:graphicData uri="http://schemas.openxmlformats.org/drawingml/2006/table">
            <a:tbl>
              <a:tblPr/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3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3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37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0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60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NSS 2017: section scores by subject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JACS3 Subject Area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TEACHING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LEARNING OPPS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&amp; FEEDBACK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ACADEMIC SUPPORT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 &amp; MGT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LEARNING RESOURCES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LEARNING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VOICE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SATISFACTION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11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QUB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E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Accounting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C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Anthropology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Celtic studies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C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D0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D0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7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D0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Drama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C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4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Economics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D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4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 studies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3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7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A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 studies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History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D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3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Iberian studies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C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Imaginative Writing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D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Law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8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3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Music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Philosophy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5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7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Politics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Psychology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Policy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E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Work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3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4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Sociology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8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5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0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7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6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Theology </a:t>
                      </a:r>
                    </a:p>
                  </a:txBody>
                  <a:tcPr marL="5879" marR="5879" marT="5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2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AREAS OF WEAKNESS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5193" y="1175780"/>
            <a:ext cx="10641558" cy="530043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Although there are some differences at subject level the analysis by Faculty revealed that the key areas of weakness are fairly consistent university wide.</a:t>
            </a:r>
          </a:p>
          <a:p>
            <a:pPr>
              <a:spcBef>
                <a:spcPts val="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weakest performing metrics for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Queen’s (and AHSS):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6286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Student Voice –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68%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6286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Assessment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&amp; Feedback –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71%</a:t>
            </a:r>
          </a:p>
          <a:p>
            <a:pPr marL="6286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Learning Community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– 76%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80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ASSESSMENT &amp; FEEDBACK: RESULTS BY FACULTY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795433"/>
              </p:ext>
            </p:extLst>
          </p:nvPr>
        </p:nvGraphicFramePr>
        <p:xfrm>
          <a:off x="118436" y="989129"/>
          <a:ext cx="8119953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81216" y="1072170"/>
            <a:ext cx="1121269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TOP QUARTILE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6715" y="1504218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79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6715" y="3592450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>
                <a:latin typeface="Arial Narrow" panose="020B0606020202030204" pitchFamily="34" charset="0"/>
              </a:rPr>
              <a:t>7</a:t>
            </a:r>
            <a:r>
              <a:rPr lang="en-GB" sz="1200" b="1" dirty="0" smtClean="0">
                <a:latin typeface="Arial Narrow" panose="020B0606020202030204" pitchFamily="34" charset="0"/>
              </a:rPr>
              <a:t>9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6715" y="4661537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78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4413" y="5680682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81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6715" y="2573305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79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LEARNING COMMUNITY: RESULTS BY FACULTY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923516"/>
              </p:ext>
            </p:extLst>
          </p:nvPr>
        </p:nvGraphicFramePr>
        <p:xfrm>
          <a:off x="127863" y="960845"/>
          <a:ext cx="8119953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90643" y="1043886"/>
            <a:ext cx="1121269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TOP QUARTILE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6142" y="1824941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84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6142" y="5292358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88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6142" y="3625141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79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STUDENT VOICE: RESULTS BY FACULTY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052248"/>
              </p:ext>
            </p:extLst>
          </p:nvPr>
        </p:nvGraphicFramePr>
        <p:xfrm>
          <a:off x="240982" y="970272"/>
          <a:ext cx="8119953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3762" y="1053313"/>
            <a:ext cx="1121269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TOP QUARTILE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9261" y="1618344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76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9261" y="4282640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82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9261" y="5589817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>
                <a:latin typeface="Arial Narrow" panose="020B0606020202030204" pitchFamily="34" charset="0"/>
              </a:rPr>
              <a:t>6</a:t>
            </a:r>
            <a:r>
              <a:rPr lang="en-GB" sz="1200" b="1" dirty="0" smtClean="0">
                <a:latin typeface="Arial Narrow" panose="020B0606020202030204" pitchFamily="34" charset="0"/>
              </a:rPr>
              <a:t>9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9261" y="2925521"/>
            <a:ext cx="325730" cy="2769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latin typeface="Arial Narrow" panose="020B0606020202030204" pitchFamily="34" charset="0"/>
              </a:rPr>
              <a:t>89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AREAS OF WEAKNESS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5193" y="1175780"/>
            <a:ext cx="10641558" cy="530043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Student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Voice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It is clear how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students’ </a:t>
            </a:r>
            <a:r>
              <a:rPr lang="en-GB" dirty="0">
                <a:latin typeface="Arial" pitchFamily="34" charset="0"/>
                <a:cs typeface="Arial" pitchFamily="34" charset="0"/>
              </a:rPr>
              <a:t>feedback on the course has been acted 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(54%)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Staff value students’ views and opinions about the course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72%)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Assessment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&amp; Feedback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I have received helpful comments on my work (69%)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Feedback on my work has been timely (70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criteria used in marking have been clear in advance (71%)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Learning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Community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I feel part of a community of staff and students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66%)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8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STUDENT VOICE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06428" y="1240928"/>
            <a:ext cx="7871762" cy="1613543"/>
          </a:xfrm>
          <a:prstGeom prst="wedgeRoundRectCallout">
            <a:avLst>
              <a:gd name="adj1" fmla="val -50862"/>
              <a:gd name="adj2" fmla="val 96786"/>
              <a:gd name="adj3" fmla="val 16667"/>
            </a:avLst>
          </a:prstGeom>
          <a:solidFill>
            <a:schemeClr val="bg1">
              <a:lumMod val="85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6429" y="1493702"/>
            <a:ext cx="78717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“A lot of the student feedback seemed to be ignored </a:t>
            </a:r>
          </a:p>
          <a:p>
            <a:pPr algn="ctr"/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not much was done in the way of improvements.”</a:t>
            </a:r>
          </a:p>
          <a:p>
            <a:pPr algn="ctr"/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 rot="10800000">
            <a:off x="4243990" y="3376515"/>
            <a:ext cx="7671630" cy="1286412"/>
          </a:xfrm>
          <a:prstGeom prst="wedgeRoundRectCallout">
            <a:avLst>
              <a:gd name="adj1" fmla="val -397"/>
              <a:gd name="adj2" fmla="val -81639"/>
              <a:gd name="adj3" fmla="val 16667"/>
            </a:avLst>
          </a:prstGeom>
          <a:solidFill>
            <a:schemeClr val="bg1">
              <a:lumMod val="85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/>
          <p:cNvSpPr/>
          <p:nvPr/>
        </p:nvSpPr>
        <p:spPr>
          <a:xfrm rot="10800000">
            <a:off x="506429" y="5059823"/>
            <a:ext cx="6942107" cy="1091909"/>
          </a:xfrm>
          <a:prstGeom prst="wedgeRoundRectCallout">
            <a:avLst>
              <a:gd name="adj1" fmla="val -46579"/>
              <a:gd name="adj2" fmla="val -90891"/>
              <a:gd name="adj3" fmla="val 16667"/>
            </a:avLst>
          </a:prstGeom>
          <a:solidFill>
            <a:schemeClr val="bg1">
              <a:lumMod val="85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756699" y="3555771"/>
            <a:ext cx="70002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“Sometimes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it appeared that feedback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pPr algn="ctr">
              <a:spcBef>
                <a:spcPts val="0"/>
              </a:spcBef>
            </a:pP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was not always taken into consideration.”</a:t>
            </a:r>
          </a:p>
          <a:p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4639" y="5097652"/>
            <a:ext cx="5453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The School takes any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criticism of its</a:t>
            </a: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curriculum very poorly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318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7263" y="1039813"/>
            <a:ext cx="95900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solidFill>
                  <a:srgbClr val="E30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MLibArts</a:t>
            </a:r>
            <a:endParaRPr lang="en-US" altLang="en-US" sz="4000" b="1" dirty="0">
              <a:solidFill>
                <a:srgbClr val="E305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dirty="0">
                <a:solidFill>
                  <a:srgbClr val="E30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New 4-year UG Programme for 2018 Entry</a:t>
            </a:r>
          </a:p>
          <a:p>
            <a:pPr eaLnBrk="1" hangingPunct="1"/>
            <a:endParaRPr lang="en-US" altLang="en-US" sz="4000" b="1" dirty="0">
              <a:solidFill>
                <a:srgbClr val="E305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7263" y="2198688"/>
            <a:ext cx="87598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5945188"/>
            <a:ext cx="2747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74070"/>
              </p:ext>
            </p:extLst>
          </p:nvPr>
        </p:nvGraphicFramePr>
        <p:xfrm>
          <a:off x="2620851" y="2573148"/>
          <a:ext cx="6577124" cy="3227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4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47" y="1039813"/>
            <a:ext cx="48990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121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LEARNING COMMUNITY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9433" y="1270682"/>
            <a:ext cx="11392596" cy="3206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Comments reflected a lack of community especially on courses with big intakes; lack of contact hours and group-related projects were also frequently cited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07678" y="4453287"/>
            <a:ext cx="7380510" cy="1354890"/>
          </a:xfrm>
          <a:prstGeom prst="wedgeRoundRectCallout">
            <a:avLst>
              <a:gd name="adj1" fmla="val -50862"/>
              <a:gd name="adj2" fmla="val 96786"/>
              <a:gd name="adj3" fmla="val 16667"/>
            </a:avLst>
          </a:prstGeom>
          <a:solidFill>
            <a:schemeClr val="bg1">
              <a:lumMod val="85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5193" y="4587445"/>
            <a:ext cx="71929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latin typeface="+mj-lt"/>
                <a:cs typeface="Arial" panose="020B0604020202020204" pitchFamily="34" charset="0"/>
              </a:rPr>
              <a:t>“</a:t>
            </a:r>
            <a:r>
              <a:rPr lang="en-GB" sz="2400" i="1" dirty="0" smtClean="0">
                <a:latin typeface="+mj-lt"/>
              </a:rPr>
              <a:t>The </a:t>
            </a:r>
            <a:r>
              <a:rPr lang="en-GB" sz="2400" i="1" dirty="0">
                <a:latin typeface="+mj-lt"/>
              </a:rPr>
              <a:t>sense isolation of myself from other </a:t>
            </a:r>
            <a:r>
              <a:rPr lang="en-GB" sz="2400" i="1" dirty="0" smtClean="0">
                <a:latin typeface="+mj-lt"/>
              </a:rPr>
              <a:t>students.</a:t>
            </a:r>
          </a:p>
          <a:p>
            <a:r>
              <a:rPr lang="en-GB" sz="2400" i="1" dirty="0" smtClean="0">
                <a:latin typeface="+mj-lt"/>
              </a:rPr>
              <a:t>I </a:t>
            </a:r>
            <a:r>
              <a:rPr lang="en-GB" sz="2400" i="1" dirty="0">
                <a:latin typeface="+mj-lt"/>
              </a:rPr>
              <a:t>haven't had opportunities to work with and </a:t>
            </a:r>
            <a:r>
              <a:rPr lang="en-GB" sz="2400" i="1" dirty="0" smtClean="0">
                <a:latin typeface="+mj-lt"/>
              </a:rPr>
              <a:t>interact</a:t>
            </a:r>
          </a:p>
          <a:p>
            <a:r>
              <a:rPr lang="en-GB" sz="2400" i="1" dirty="0" smtClean="0">
                <a:latin typeface="+mj-lt"/>
              </a:rPr>
              <a:t>with </a:t>
            </a:r>
            <a:r>
              <a:rPr lang="en-GB" sz="2400" i="1" dirty="0">
                <a:latin typeface="+mj-lt"/>
              </a:rPr>
              <a:t>other students</a:t>
            </a:r>
            <a:r>
              <a:rPr lang="en-GB" sz="2400" i="1" dirty="0" smtClean="0">
                <a:latin typeface="+mj-lt"/>
              </a:rPr>
              <a:t>.”</a:t>
            </a:r>
            <a:endParaRPr lang="en-GB" sz="2400" i="1" dirty="0">
              <a:latin typeface="+mj-lt"/>
              <a:cs typeface="Arial" panose="020B0604020202020204" pitchFamily="34" charset="0"/>
            </a:endParaRPr>
          </a:p>
          <a:p>
            <a:endParaRPr lang="en-GB" sz="1600" dirty="0"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16717" y="2373428"/>
            <a:ext cx="10528563" cy="1713665"/>
          </a:xfrm>
          <a:prstGeom prst="wedgeRoundRectCallout">
            <a:avLst>
              <a:gd name="adj1" fmla="val 1200"/>
              <a:gd name="adj2" fmla="val 63698"/>
              <a:gd name="adj3" fmla="val 16667"/>
            </a:avLst>
          </a:prstGeom>
          <a:solidFill>
            <a:schemeClr val="bg1">
              <a:lumMod val="85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275568" y="2399038"/>
            <a:ext cx="105929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latin typeface="+mj-lt"/>
              </a:rPr>
              <a:t>“I </a:t>
            </a:r>
            <a:r>
              <a:rPr lang="en-GB" sz="2400" i="1" dirty="0">
                <a:latin typeface="+mj-lt"/>
              </a:rPr>
              <a:t>find it shameful that we as students have to pay so much for so little, for </a:t>
            </a:r>
            <a:endParaRPr lang="en-GB" sz="2400" i="1" dirty="0" smtClean="0">
              <a:latin typeface="+mj-lt"/>
            </a:endParaRPr>
          </a:p>
          <a:p>
            <a:r>
              <a:rPr lang="en-GB" sz="2400" i="1" dirty="0" smtClean="0">
                <a:latin typeface="+mj-lt"/>
              </a:rPr>
              <a:t>9 </a:t>
            </a:r>
            <a:r>
              <a:rPr lang="en-GB" sz="2400" i="1" dirty="0">
                <a:latin typeface="+mj-lt"/>
              </a:rPr>
              <a:t>hours a week of teaching for a social science we should be paying less as </a:t>
            </a:r>
            <a:endParaRPr lang="en-GB" sz="2400" i="1" dirty="0" smtClean="0">
              <a:latin typeface="+mj-lt"/>
            </a:endParaRPr>
          </a:p>
          <a:p>
            <a:r>
              <a:rPr lang="en-GB" sz="2400" i="1" dirty="0" smtClean="0">
                <a:latin typeface="+mj-lt"/>
              </a:rPr>
              <a:t>or </a:t>
            </a:r>
            <a:r>
              <a:rPr lang="en-GB" sz="2400" i="1" dirty="0">
                <a:latin typeface="+mj-lt"/>
              </a:rPr>
              <a:t>at least be given additional teaching hours so that we can gain better </a:t>
            </a:r>
            <a:endParaRPr lang="en-GB" sz="2400" i="1" dirty="0" smtClean="0">
              <a:latin typeface="+mj-lt"/>
            </a:endParaRPr>
          </a:p>
          <a:p>
            <a:r>
              <a:rPr lang="en-GB" sz="2400" i="1" dirty="0" smtClean="0">
                <a:latin typeface="+mj-lt"/>
              </a:rPr>
              <a:t>knowledge </a:t>
            </a:r>
            <a:r>
              <a:rPr lang="en-GB" sz="2400" i="1" dirty="0">
                <a:latin typeface="+mj-lt"/>
              </a:rPr>
              <a:t>of the subject as a whole</a:t>
            </a:r>
            <a:r>
              <a:rPr lang="en-GB" sz="2400" i="1" dirty="0" smtClean="0">
                <a:latin typeface="+mj-lt"/>
              </a:rPr>
              <a:t>.”</a:t>
            </a:r>
            <a:endParaRPr lang="en-GB" sz="2400" i="1" dirty="0">
              <a:latin typeface="+mj-lt"/>
              <a:cs typeface="Arial" panose="020B0604020202020204" pitchFamily="34" charset="0"/>
            </a:endParaRPr>
          </a:p>
          <a:p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10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NSS QUESTIONS – Learning Community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58769" y="1908046"/>
            <a:ext cx="10832131" cy="3433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i="1" dirty="0" smtClean="0"/>
              <a:t>NSS ‘asks’</a:t>
            </a:r>
          </a:p>
          <a:p>
            <a:pPr marL="45720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1" dirty="0" smtClean="0"/>
              <a:t>I feel part of a community of staff and students</a:t>
            </a:r>
          </a:p>
          <a:p>
            <a:pPr marL="45720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1" dirty="0" smtClean="0"/>
              <a:t>I have the right opportunities to work with other students as part of my course</a:t>
            </a:r>
          </a:p>
        </p:txBody>
      </p:sp>
    </p:spTree>
    <p:extLst>
      <p:ext uri="{BB962C8B-B14F-4D97-AF65-F5344CB8AC3E}">
        <p14:creationId xmlns:p14="http://schemas.microsoft.com/office/powerpoint/2010/main" val="33418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DISCUSSION QUESTIONS – Learning Community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8769" y="1584356"/>
            <a:ext cx="10832131" cy="4530694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 smtClean="0"/>
              <a:t>What are the key attributes of ‘a community of staff and students’?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FF0000"/>
                </a:solidFill>
              </a:rPr>
              <a:t>How can we ensure that students feel part of a ‘learning community of staff and students’?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 smtClean="0"/>
              <a:t>How can professional support contribute to enhancing ‘a </a:t>
            </a:r>
            <a:r>
              <a:rPr lang="en-GB" sz="2800" dirty="0"/>
              <a:t>community of staff and students</a:t>
            </a:r>
            <a:r>
              <a:rPr lang="en-GB" sz="2800" dirty="0" smtClean="0"/>
              <a:t>’?</a:t>
            </a:r>
            <a:endParaRPr lang="en-GB" sz="2800" dirty="0"/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FF0000"/>
                </a:solidFill>
              </a:rPr>
              <a:t>How can academic </a:t>
            </a:r>
            <a:r>
              <a:rPr lang="en-GB" sz="2800" dirty="0">
                <a:solidFill>
                  <a:srgbClr val="FF0000"/>
                </a:solidFill>
              </a:rPr>
              <a:t>staff contribute to enhancing ‘a community of staff and students’?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800" dirty="0" smtClean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GB" sz="2800" b="1" dirty="0" smtClean="0">
              <a:solidFill>
                <a:srgbClr val="E305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NSS QUESTIONS – Student Voice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58769" y="1310518"/>
            <a:ext cx="10856827" cy="47190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i="1" dirty="0" smtClean="0"/>
              <a:t>NSS ‘asks’:</a:t>
            </a:r>
          </a:p>
          <a:p>
            <a:pPr marL="45720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1" dirty="0" smtClean="0"/>
              <a:t>I have had the right opportunities to provide feedback on my course</a:t>
            </a:r>
          </a:p>
          <a:p>
            <a:pPr marL="45720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1" dirty="0" smtClean="0"/>
              <a:t>Staff value students’ voice and opinions about the course</a:t>
            </a:r>
          </a:p>
          <a:p>
            <a:pPr marL="45720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1" dirty="0" smtClean="0"/>
              <a:t>It is clear how students’ feedback on their course has been acted on</a:t>
            </a:r>
          </a:p>
          <a:p>
            <a:pPr marL="45720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1" dirty="0" smtClean="0"/>
              <a:t>The students’ union effectively represents students’ academic interests</a:t>
            </a:r>
          </a:p>
        </p:txBody>
      </p:sp>
    </p:spTree>
    <p:extLst>
      <p:ext uri="{BB962C8B-B14F-4D97-AF65-F5344CB8AC3E}">
        <p14:creationId xmlns:p14="http://schemas.microsoft.com/office/powerpoint/2010/main" val="11410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DISCUSSION QUESTIONS – Student Voice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8769" y="1674891"/>
            <a:ext cx="10832131" cy="4440159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dirty="0" smtClean="0"/>
              <a:t>How can we ensure </a:t>
            </a:r>
            <a:r>
              <a:rPr lang="en-GB" sz="2800" dirty="0"/>
              <a:t>the student voice is heard in </a:t>
            </a:r>
            <a:r>
              <a:rPr lang="en-GB" sz="2800" dirty="0" smtClean="0"/>
              <a:t>the development of our provision?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E30513"/>
                </a:solidFill>
              </a:rPr>
              <a:t>Are present structures and processes adequate or </a:t>
            </a:r>
            <a:r>
              <a:rPr lang="en-GB" sz="2800" dirty="0">
                <a:solidFill>
                  <a:srgbClr val="E30513"/>
                </a:solidFill>
              </a:rPr>
              <a:t>s</a:t>
            </a:r>
            <a:r>
              <a:rPr lang="en-GB" sz="2800" dirty="0" smtClean="0">
                <a:solidFill>
                  <a:srgbClr val="E30513"/>
                </a:solidFill>
              </a:rPr>
              <a:t>imply not used effectively?</a:t>
            </a:r>
            <a:endParaRPr lang="en-GB" sz="2800" dirty="0">
              <a:solidFill>
                <a:srgbClr val="E30513"/>
              </a:solidFill>
            </a:endParaRPr>
          </a:p>
          <a:p>
            <a:pPr marL="514350" lvl="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 smtClean="0"/>
              <a:t>How can we demonstrate </a:t>
            </a:r>
            <a:r>
              <a:rPr lang="en-GB" sz="2800" dirty="0"/>
              <a:t>to students that we have listened and acted on their </a:t>
            </a:r>
            <a:r>
              <a:rPr lang="en-GB" sz="2800" dirty="0" smtClean="0"/>
              <a:t>feedback?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GB" sz="2800" b="1" dirty="0" smtClean="0">
              <a:solidFill>
                <a:srgbClr val="E305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7263" y="1139825"/>
            <a:ext cx="7027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E30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MLiberal Arts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7263" y="2305050"/>
            <a:ext cx="9566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endParaRPr lang="en-GB" sz="2000" dirty="0" smtClean="0"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5945188"/>
            <a:ext cx="2747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50" y="-3060101"/>
            <a:ext cx="9658350" cy="1255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6495999" y="2305050"/>
            <a:ext cx="540395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Liberal Arts Lead:</a:t>
            </a:r>
          </a:p>
          <a:p>
            <a: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Dr Philip McGowan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b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School of Arts, English &amp; Languages</a:t>
            </a:r>
            <a:b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philip.mcgowan@qub.ac.uk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t: 02890 973261</a:t>
            </a:r>
            <a:b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46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7263" y="1139825"/>
            <a:ext cx="7027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E30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MLiberal Arts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7263" y="2305050"/>
            <a:ext cx="956627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r>
              <a:rPr lang="en-GB" b="1" dirty="0" smtClean="0">
                <a:latin typeface="Arial"/>
                <a:cs typeface="Arial"/>
              </a:rPr>
              <a:t>Flexible degree opportunities combining Liberal Arts with pathways in:</a:t>
            </a:r>
          </a:p>
          <a:p>
            <a:pPr marL="0" indent="0" eaLnBrk="1" hangingPunct="1">
              <a:defRPr/>
            </a:pPr>
            <a:endParaRPr lang="en-GB" sz="2000" dirty="0" smtClean="0">
              <a:latin typeface="Arial"/>
              <a:cs typeface="Arial"/>
            </a:endParaRPr>
          </a:p>
          <a:p>
            <a:pPr indent="-77788">
              <a:defRPr/>
            </a:pPr>
            <a:r>
              <a:rPr lang="en-GB" sz="2400" dirty="0" smtClean="0">
                <a:latin typeface="Arial"/>
                <a:cs typeface="Arial"/>
              </a:rPr>
              <a:t>Anthropology			French          	              	Music</a:t>
            </a:r>
          </a:p>
          <a:p>
            <a:pPr indent="-77788">
              <a:defRPr/>
            </a:pPr>
            <a:r>
              <a:rPr lang="en-GB" sz="2400" dirty="0" smtClean="0">
                <a:latin typeface="Arial"/>
                <a:cs typeface="Arial"/>
              </a:rPr>
              <a:t>Drama					History					Philosophy</a:t>
            </a:r>
          </a:p>
          <a:p>
            <a:pPr indent="-77788">
              <a:defRPr/>
            </a:pPr>
            <a:r>
              <a:rPr lang="en-GB" sz="2400" dirty="0" smtClean="0">
                <a:latin typeface="Arial"/>
                <a:cs typeface="Arial"/>
              </a:rPr>
              <a:t>Economics 			Politics					Portuguese</a:t>
            </a:r>
          </a:p>
          <a:p>
            <a:pPr indent="-77788">
              <a:defRPr/>
            </a:pPr>
            <a:r>
              <a:rPr lang="en-GB" sz="2400" dirty="0" smtClean="0">
                <a:latin typeface="Arial"/>
                <a:cs typeface="Arial"/>
              </a:rPr>
              <a:t>English					International Studies	Spanish</a:t>
            </a:r>
          </a:p>
          <a:p>
            <a:pPr indent="-77788">
              <a:defRPr/>
            </a:pPr>
            <a:r>
              <a:rPr lang="en-GB" sz="2400" dirty="0" smtClean="0">
                <a:latin typeface="Arial"/>
                <a:cs typeface="Arial"/>
              </a:rPr>
              <a:t>Film                            	Irish                               Theology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000" dirty="0" smtClean="0"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5945188"/>
            <a:ext cx="2747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613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art Placeholder 5"/>
          <p:cNvPicPr>
            <a:picLocks noGrp="1" noChangeAspect="1"/>
          </p:cNvPicPr>
          <p:nvPr>
            <p:ph type="chart" sz="quarter" idx="10"/>
          </p:nvPr>
        </p:nvPicPr>
        <p:blipFill>
          <a:blip r:embed="rId2"/>
          <a:stretch>
            <a:fillRect/>
          </a:stretch>
        </p:blipFill>
        <p:spPr>
          <a:xfrm>
            <a:off x="698090" y="721397"/>
            <a:ext cx="10613596" cy="49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7263" y="1139825"/>
            <a:ext cx="7027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E30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 Arts … and beyond</a:t>
            </a:r>
            <a:endParaRPr lang="en-US" altLang="en-US" sz="4000" b="1" dirty="0">
              <a:solidFill>
                <a:srgbClr val="E305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7263" y="2305050"/>
            <a:ext cx="103012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/>
                <a:cs typeface="Arial"/>
              </a:rPr>
              <a:t>Thematic interdisciplinary pathways … American Studies, Conflict, European Studies, Irish Studies …</a:t>
            </a: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/>
                <a:cs typeface="Arial"/>
              </a:rPr>
              <a:t>Major-minor degrees?</a:t>
            </a: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/>
                <a:cs typeface="Arial"/>
              </a:rPr>
              <a:t>Thematic joints … thematic minors</a:t>
            </a:r>
          </a:p>
          <a:p>
            <a:pPr indent="-77788">
              <a:defRPr/>
            </a:pPr>
            <a:endParaRPr lang="en-GB" sz="2400" dirty="0" smtClean="0"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000" dirty="0" smtClean="0"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5945188"/>
            <a:ext cx="2747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56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82738" y="5389563"/>
            <a:ext cx="3586670" cy="603613"/>
          </a:xfrm>
        </p:spPr>
        <p:txBody>
          <a:bodyPr/>
          <a:lstStyle/>
          <a:p>
            <a:r>
              <a:rPr lang="en-US" dirty="0"/>
              <a:t>AHSS Faculty Focus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October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498156" y="1203608"/>
            <a:ext cx="5366702" cy="3234280"/>
          </a:xfrm>
        </p:spPr>
        <p:txBody>
          <a:bodyPr/>
          <a:lstStyle/>
          <a:p>
            <a:endParaRPr lang="en-US" sz="4400" dirty="0" smtClean="0"/>
          </a:p>
          <a:p>
            <a:r>
              <a:rPr lang="en-US" sz="4400" dirty="0" smtClean="0"/>
              <a:t>Student Experience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677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/>
              <a:t>OVERVIEW OF KEY FINDINGS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F0249D-2626-4E8D-9A5D-013CB08C1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02394"/>
              </p:ext>
            </p:extLst>
          </p:nvPr>
        </p:nvGraphicFramePr>
        <p:xfrm>
          <a:off x="545279" y="1412776"/>
          <a:ext cx="5955077" cy="380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389">
                  <a:extLst>
                    <a:ext uri="{9D8B030D-6E8A-4147-A177-3AD203B41FA5}">
                      <a16:colId xmlns:a16="http://schemas.microsoft.com/office/drawing/2014/main" val="3191915882"/>
                    </a:ext>
                  </a:extLst>
                </a:gridCol>
                <a:gridCol w="1056546">
                  <a:extLst>
                    <a:ext uri="{9D8B030D-6E8A-4147-A177-3AD203B41FA5}">
                      <a16:colId xmlns:a16="http://schemas.microsoft.com/office/drawing/2014/main" val="3394509415"/>
                    </a:ext>
                  </a:extLst>
                </a:gridCol>
                <a:gridCol w="1152596">
                  <a:extLst>
                    <a:ext uri="{9D8B030D-6E8A-4147-A177-3AD203B41FA5}">
                      <a16:colId xmlns:a16="http://schemas.microsoft.com/office/drawing/2014/main" val="389310742"/>
                    </a:ext>
                  </a:extLst>
                </a:gridCol>
                <a:gridCol w="1056546">
                  <a:extLst>
                    <a:ext uri="{9D8B030D-6E8A-4147-A177-3AD203B41FA5}">
                      <a16:colId xmlns:a16="http://schemas.microsoft.com/office/drawing/2014/main" val="877697817"/>
                    </a:ext>
                  </a:extLst>
                </a:gridCol>
              </a:tblGrid>
              <a:tr h="650103">
                <a:tc>
                  <a:txBody>
                    <a:bodyPr/>
                    <a:lstStyle/>
                    <a:p>
                      <a:endParaRPr lang="en-GB" sz="1700" dirty="0">
                        <a:latin typeface="Arial Narrow" panose="020B0606020202030204" pitchFamily="34" charset="0"/>
                      </a:endParaRPr>
                    </a:p>
                  </a:txBody>
                  <a:tcPr marL="82675" marR="82675" marT="41337" marB="41337">
                    <a:solidFill>
                      <a:srgbClr val="D600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Queen’s</a:t>
                      </a:r>
                    </a:p>
                  </a:txBody>
                  <a:tcPr marL="82675" marR="82675" marT="41337" marB="41337">
                    <a:solidFill>
                      <a:srgbClr val="D600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Top</a:t>
                      </a:r>
                      <a:r>
                        <a:rPr lang="en-GB" sz="1700" baseline="0" dirty="0">
                          <a:latin typeface="Arial Narrow" panose="020B0606020202030204" pitchFamily="34" charset="0"/>
                        </a:rPr>
                        <a:t> Quartile</a:t>
                      </a:r>
                      <a:endParaRPr lang="en-GB" sz="1700" dirty="0">
                        <a:latin typeface="Arial Narrow" panose="020B0606020202030204" pitchFamily="34" charset="0"/>
                      </a:endParaRPr>
                    </a:p>
                  </a:txBody>
                  <a:tcPr marL="82675" marR="82675" marT="41337" marB="41337">
                    <a:solidFill>
                      <a:srgbClr val="D600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Difference</a:t>
                      </a:r>
                    </a:p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(+/-)</a:t>
                      </a:r>
                    </a:p>
                  </a:txBody>
                  <a:tcPr marL="82675" marR="82675" marT="41337" marB="41337">
                    <a:solidFill>
                      <a:srgbClr val="D600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47877"/>
                  </a:ext>
                </a:extLst>
              </a:tr>
              <a:tr h="350693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 Narrow" panose="020B0606020202030204" pitchFamily="34" charset="0"/>
                        </a:rPr>
                        <a:t>Teaching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91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-5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23177"/>
                  </a:ext>
                </a:extLst>
              </a:tr>
              <a:tr h="350693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 Narrow" panose="020B0606020202030204" pitchFamily="34" charset="0"/>
                        </a:rPr>
                        <a:t>Learning</a:t>
                      </a:r>
                      <a:r>
                        <a:rPr lang="en-GB" sz="1700" baseline="0" dirty="0">
                          <a:latin typeface="Arial Narrow" panose="020B0606020202030204" pitchFamily="34" charset="0"/>
                        </a:rPr>
                        <a:t> Opportunities</a:t>
                      </a:r>
                      <a:endParaRPr lang="en-GB" sz="1700" dirty="0">
                        <a:latin typeface="Arial Narrow" panose="020B0606020202030204" pitchFamily="34" charset="0"/>
                      </a:endParaRP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-7</a:t>
                      </a:r>
                    </a:p>
                  </a:txBody>
                  <a:tcPr marL="82675" marR="82675" marT="41337" marB="41337"/>
                </a:tc>
                <a:extLst>
                  <a:ext uri="{0D108BD9-81ED-4DB2-BD59-A6C34878D82A}">
                    <a16:rowId xmlns:a16="http://schemas.microsoft.com/office/drawing/2014/main" val="2166845413"/>
                  </a:ext>
                </a:extLst>
              </a:tr>
              <a:tr h="350693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 Narrow" panose="020B0606020202030204" pitchFamily="34" charset="0"/>
                        </a:rPr>
                        <a:t>Assessment</a:t>
                      </a:r>
                      <a:r>
                        <a:rPr lang="en-GB" sz="1700" baseline="0" dirty="0">
                          <a:latin typeface="Arial Narrow" panose="020B0606020202030204" pitchFamily="34" charset="0"/>
                        </a:rPr>
                        <a:t> &amp; Feedback</a:t>
                      </a:r>
                      <a:endParaRPr lang="en-GB" sz="1700" dirty="0">
                        <a:latin typeface="Arial Narrow" panose="020B0606020202030204" pitchFamily="34" charset="0"/>
                      </a:endParaRP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Arial Narrow" panose="020B0606020202030204" pitchFamily="34" charset="0"/>
                        </a:rPr>
                        <a:t>-9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05701"/>
                  </a:ext>
                </a:extLst>
              </a:tr>
              <a:tr h="350693">
                <a:tc>
                  <a:txBody>
                    <a:bodyPr/>
                    <a:lstStyle/>
                    <a:p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Academic</a:t>
                      </a:r>
                      <a:r>
                        <a:rPr lang="en-GB" sz="1700" b="0" baseline="0" dirty="0">
                          <a:latin typeface="Arial Narrow" panose="020B0606020202030204" pitchFamily="34" charset="0"/>
                        </a:rPr>
                        <a:t> Support</a:t>
                      </a:r>
                      <a:endParaRPr lang="en-GB" sz="1700" b="0" dirty="0">
                        <a:latin typeface="Arial Narrow" panose="020B0606020202030204" pitchFamily="34" charset="0"/>
                      </a:endParaRP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-8</a:t>
                      </a:r>
                    </a:p>
                  </a:txBody>
                  <a:tcPr marL="82675" marR="82675" marT="41337" marB="41337"/>
                </a:tc>
                <a:extLst>
                  <a:ext uri="{0D108BD9-81ED-4DB2-BD59-A6C34878D82A}">
                    <a16:rowId xmlns:a16="http://schemas.microsoft.com/office/drawing/2014/main" val="2704931079"/>
                  </a:ext>
                </a:extLst>
              </a:tr>
              <a:tr h="350693">
                <a:tc>
                  <a:txBody>
                    <a:bodyPr/>
                    <a:lstStyle/>
                    <a:p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Organisation &amp; Management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-3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0864"/>
                  </a:ext>
                </a:extLst>
              </a:tr>
              <a:tr h="350693">
                <a:tc>
                  <a:txBody>
                    <a:bodyPr/>
                    <a:lstStyle/>
                    <a:p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Learning</a:t>
                      </a:r>
                      <a:r>
                        <a:rPr lang="en-GB" sz="1700" b="0" baseline="0" dirty="0">
                          <a:latin typeface="Arial Narrow" panose="020B0606020202030204" pitchFamily="34" charset="0"/>
                        </a:rPr>
                        <a:t> Resources</a:t>
                      </a:r>
                      <a:endParaRPr lang="en-GB" sz="1700" b="0" dirty="0">
                        <a:latin typeface="Arial Narrow" panose="020B0606020202030204" pitchFamily="34" charset="0"/>
                      </a:endParaRP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+2</a:t>
                      </a:r>
                    </a:p>
                  </a:txBody>
                  <a:tcPr marL="82675" marR="82675" marT="41337" marB="41337"/>
                </a:tc>
                <a:extLst>
                  <a:ext uri="{0D108BD9-81ED-4DB2-BD59-A6C34878D82A}">
                    <a16:rowId xmlns:a16="http://schemas.microsoft.com/office/drawing/2014/main" val="2938639502"/>
                  </a:ext>
                </a:extLst>
              </a:tr>
              <a:tr h="350693">
                <a:tc>
                  <a:txBody>
                    <a:bodyPr/>
                    <a:lstStyle/>
                    <a:p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Learning Community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-12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377661"/>
                  </a:ext>
                </a:extLst>
              </a:tr>
              <a:tr h="350693">
                <a:tc>
                  <a:txBody>
                    <a:bodyPr/>
                    <a:lstStyle/>
                    <a:p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Student Voice</a:t>
                      </a: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82675" marR="82675" marT="41337" marB="41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-10</a:t>
                      </a:r>
                    </a:p>
                  </a:txBody>
                  <a:tcPr marL="82675" marR="82675" marT="41337" marB="41337"/>
                </a:tc>
                <a:extLst>
                  <a:ext uri="{0D108BD9-81ED-4DB2-BD59-A6C34878D82A}">
                    <a16:rowId xmlns:a16="http://schemas.microsoft.com/office/drawing/2014/main" val="1968770571"/>
                  </a:ext>
                </a:extLst>
              </a:tr>
              <a:tr h="350693">
                <a:tc>
                  <a:txBody>
                    <a:bodyPr/>
                    <a:lstStyle/>
                    <a:p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Overall Satisfaction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 Narrow" panose="020B0606020202030204" pitchFamily="34" charset="0"/>
                        </a:rPr>
                        <a:t>-3</a:t>
                      </a:r>
                    </a:p>
                  </a:txBody>
                  <a:tcPr marL="82675" marR="82675" marT="41337" marB="41337">
                    <a:solidFill>
                      <a:srgbClr val="E2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474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B6777-E441-435C-B1AB-ECD43B381250}"/>
              </a:ext>
            </a:extLst>
          </p:cNvPr>
          <p:cNvSpPr txBox="1"/>
          <p:nvPr/>
        </p:nvSpPr>
        <p:spPr>
          <a:xfrm>
            <a:off x="7171818" y="1035333"/>
            <a:ext cx="42207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Queen’s is most behind the Top Quartile on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following 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Learning Community (-12%)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Student Voice (-10%)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Assessment &amp; Feedback (-9%)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Academic Support (-8%)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Learning Resources remains the highest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scoring area and is the only metric on which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Queen’s exceeds the Top Quartile average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Student Voice and Assessment &amp; Feedback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the weakest performing metrics across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university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However, Organisation &amp; Management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suffered the biggest drop in performance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falling by 7 percentage points from 2016 </a:t>
            </a:r>
          </a:p>
        </p:txBody>
      </p:sp>
    </p:spTree>
    <p:extLst>
      <p:ext uri="{BB962C8B-B14F-4D97-AF65-F5344CB8AC3E}">
        <p14:creationId xmlns:p14="http://schemas.microsoft.com/office/powerpoint/2010/main" val="930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429" y="414339"/>
            <a:ext cx="10438236" cy="999934"/>
          </a:xfrm>
        </p:spPr>
        <p:txBody>
          <a:bodyPr/>
          <a:lstStyle/>
          <a:p>
            <a:r>
              <a:rPr lang="en-US" dirty="0" smtClean="0"/>
              <a:t>KEY FINDINGS CONTINUED…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5193" y="1326611"/>
            <a:ext cx="10641558" cy="47348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Survey questions performing significantly worse that the Top Quartile average include:</a:t>
            </a:r>
          </a:p>
          <a:p>
            <a:pPr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Learning Opportunities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My course has provided me with opportunities to apply what I have learnt (QUB 80%, TQ 90%, Diff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-10%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Assessment and Feedback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have received helpful comments on my work (QUB 69%, TQ 83%, Diff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-14%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Academic Support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Good advice was available when I needed to make study choices on my course (QUB 71%, TQ 84%, Diff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-13%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Learning Community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feel part of a community of staff and students (QUB 66%, TQ 83%, Diff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-17%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Student Voice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Staff value students’ views and opinions about the course (QUB 72%, TQ 83%, Diff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-11%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is clear how students’ feedback on the course has been acted on (QUB 54%, TQ 72%, Diff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-18%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22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S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C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EEEC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HAP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a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MA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D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NB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NM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IT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Pharmac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Psycholog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SSES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Full p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P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PSJ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GF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H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HL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AEL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39D71C2989A4EBA1235613CEFB190" ma:contentTypeVersion="0" ma:contentTypeDescription="Create a new document." ma:contentTypeScope="" ma:versionID="47592e5ab039470bc06351c1e3cb5d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58A7E5-C9B2-4783-BEA1-349DBAA22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0A1D84-A653-4C80-9A5B-F3989E32DD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F0DB1A-92F4-4D30-A72B-1A6FE8EA182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1199</Words>
  <Application>Microsoft Office PowerPoint</Application>
  <PresentationFormat>Widescreen</PresentationFormat>
  <Paragraphs>419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57" baseType="lpstr">
      <vt:lpstr>MS PGothic</vt:lpstr>
      <vt:lpstr>MS PGothic</vt:lpstr>
      <vt:lpstr>Arial</vt:lpstr>
      <vt:lpstr>Arial Narrow</vt:lpstr>
      <vt:lpstr>Calibri</vt:lpstr>
      <vt:lpstr>Calibri Light</vt:lpstr>
      <vt:lpstr>AHSS opener</vt:lpstr>
      <vt:lpstr>ECIT opener</vt:lpstr>
      <vt:lpstr>EPS opener</vt:lpstr>
      <vt:lpstr>GPSJ opener</vt:lpstr>
      <vt:lpstr>IGFS opener</vt:lpstr>
      <vt:lpstr>IHS opener</vt:lpstr>
      <vt:lpstr>MHLS opener</vt:lpstr>
      <vt:lpstr>MS opener</vt:lpstr>
      <vt:lpstr>AEL opener</vt:lpstr>
      <vt:lpstr>BS opener</vt:lpstr>
      <vt:lpstr>CCE opener</vt:lpstr>
      <vt:lpstr>EEECS opener</vt:lpstr>
      <vt:lpstr>HAPP opener</vt:lpstr>
      <vt:lpstr>Law opener</vt:lpstr>
      <vt:lpstr>MAE opener</vt:lpstr>
      <vt:lpstr>MDBS opener</vt:lpstr>
      <vt:lpstr>MP opener</vt:lpstr>
      <vt:lpstr>NBE opener</vt:lpstr>
      <vt:lpstr>NM opener</vt:lpstr>
      <vt:lpstr>Pharmacy opener</vt:lpstr>
      <vt:lpstr>Psychology opener</vt:lpstr>
      <vt:lpstr>SSESW opener</vt:lpstr>
      <vt:lpstr>White</vt:lpstr>
      <vt:lpstr>Grey</vt:lpstr>
      <vt:lpstr>Red</vt:lpstr>
      <vt:lpstr>Full pic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Office365 Acc.</dc:creator>
  <cp:lastModifiedBy>Edel Skelton</cp:lastModifiedBy>
  <cp:revision>168</cp:revision>
  <cp:lastPrinted>2017-10-06T16:04:54Z</cp:lastPrinted>
  <dcterms:created xsi:type="dcterms:W3CDTF">2017-06-15T13:38:57Z</dcterms:created>
  <dcterms:modified xsi:type="dcterms:W3CDTF">2017-10-20T15:03:22Z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0x01010067339D71C2989A4EBA1235613CEFB190</vt:lpwstr>
  </property>
</Properties>
</file>