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64" r:id="rId3"/>
    <p:sldId id="258" r:id="rId4"/>
    <p:sldId id="256" r:id="rId5"/>
    <p:sldId id="257" r:id="rId6"/>
  </p:sldIdLst>
  <p:sldSz cx="12192000" cy="6858000"/>
  <p:notesSz cx="6858000" cy="9144000"/>
  <p:embeddedFontLst>
    <p:embeddedFont>
      <p:font typeface="Brandon Text Black" panose="020B0A03020203060203" charset="0"/>
      <p:bold r:id="rId7"/>
      <p:italic r:id="rId8"/>
      <p:bold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Brandon Text" panose="020B060402020202020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8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D043-8930-490B-A2EF-08987290026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439D-4E45-4C92-8A1F-AE7AC649C4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395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D043-8930-490B-A2EF-08987290026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439D-4E45-4C92-8A1F-AE7AC649C4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997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D043-8930-490B-A2EF-08987290026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439D-4E45-4C92-8A1F-AE7AC649C4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008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D043-8930-490B-A2EF-08987290026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439D-4E45-4C92-8A1F-AE7AC649C4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103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D043-8930-490B-A2EF-08987290026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439D-4E45-4C92-8A1F-AE7AC649C4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966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D043-8930-490B-A2EF-08987290026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439D-4E45-4C92-8A1F-AE7AC649C4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493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D043-8930-490B-A2EF-08987290026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439D-4E45-4C92-8A1F-AE7AC649C4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638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D043-8930-490B-A2EF-08987290026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439D-4E45-4C92-8A1F-AE7AC649C4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541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D043-8930-490B-A2EF-08987290026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439D-4E45-4C92-8A1F-AE7AC649C4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15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D043-8930-490B-A2EF-08987290026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439D-4E45-4C92-8A1F-AE7AC649C4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361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D043-8930-490B-A2EF-08987290026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439D-4E45-4C92-8A1F-AE7AC649C4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17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BD043-8930-490B-A2EF-089872900267}" type="datetimeFigureOut">
              <a:rPr lang="en-GB" smtClean="0"/>
              <a:t>14/04/2021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7439D-4E45-4C92-8A1F-AE7AC649C4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63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white, bus&#10;&#10;Description automatically generated">
            <a:extLst>
              <a:ext uri="{FF2B5EF4-FFF2-40B4-BE49-F238E27FC236}">
                <a16:creationId xmlns:a16="http://schemas.microsoft.com/office/drawing/2014/main" id="{621E13E8-4A18-A543-8C76-6BA123AB50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0A380B1-F1FD-AC44-BC4F-8D8AF518122C}"/>
              </a:ext>
            </a:extLst>
          </p:cNvPr>
          <p:cNvSpPr txBox="1">
            <a:spLocks/>
          </p:cNvSpPr>
          <p:nvPr/>
        </p:nvSpPr>
        <p:spPr>
          <a:xfrm>
            <a:off x="6471684" y="482563"/>
            <a:ext cx="5151474" cy="26646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GB" sz="4800" b="1" dirty="0" smtClean="0">
                <a:solidFill>
                  <a:srgbClr val="FF0000"/>
                </a:solidFill>
                <a:latin typeface="Brandon Text Black" panose="020B0503020203060203" pitchFamily="34" charset="77"/>
              </a:rPr>
              <a:t>Personal Tutor Scheme </a:t>
            </a:r>
            <a:r>
              <a:rPr lang="en-GB" sz="4800" b="1" dirty="0">
                <a:solidFill>
                  <a:srgbClr val="FF0000"/>
                </a:solidFill>
                <a:latin typeface="Brandon Text Black" panose="020B0503020203060203" pitchFamily="34" charset="77"/>
              </a:rPr>
              <a:t>on Canvas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2959" y="5799909"/>
            <a:ext cx="5648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Brandon Text" panose="020B0604020202020204" charset="0"/>
                <a:cs typeface="Brandon Text" panose="020B0604020202020204" charset="0"/>
              </a:rPr>
              <a:t>Dr Ciarán </a:t>
            </a:r>
            <a:r>
              <a:rPr lang="en-GB" dirty="0" smtClean="0">
                <a:solidFill>
                  <a:srgbClr val="FF0000"/>
                </a:solidFill>
                <a:latin typeface="Brandon Text" panose="020B0604020202020204" charset="0"/>
                <a:cs typeface="Brandon Text" panose="020B0604020202020204" charset="0"/>
              </a:rPr>
              <a:t>O’Neill, Learning </a:t>
            </a:r>
            <a:r>
              <a:rPr lang="en-GB" dirty="0" smtClean="0">
                <a:solidFill>
                  <a:srgbClr val="FF0000"/>
                </a:solidFill>
                <a:latin typeface="Brandon Text" panose="020B0604020202020204" charset="0"/>
                <a:cs typeface="Brandon Text" panose="020B0604020202020204" charset="0"/>
              </a:rPr>
              <a:t>Development </a:t>
            </a:r>
            <a:r>
              <a:rPr lang="en-GB" dirty="0" smtClean="0">
                <a:solidFill>
                  <a:srgbClr val="FF0000"/>
                </a:solidFill>
                <a:latin typeface="Brandon Text" panose="020B0604020202020204" charset="0"/>
                <a:cs typeface="Brandon Text" panose="020B0604020202020204" charset="0"/>
              </a:rPr>
              <a:t>Service</a:t>
            </a:r>
          </a:p>
          <a:p>
            <a:endParaRPr lang="en-GB" sz="800" dirty="0" smtClean="0">
              <a:solidFill>
                <a:srgbClr val="FF0000"/>
              </a:solidFill>
              <a:latin typeface="Brandon Text" panose="020B0604020202020204" charset="0"/>
              <a:cs typeface="Brandon Text" panose="020B0604020202020204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Brandon Text" panose="020B0604020202020204" charset="0"/>
                <a:cs typeface="Brandon Text" panose="020B0604020202020204" charset="0"/>
              </a:rPr>
              <a:t>Dr Dan Corbett, Chemistry and Chemical Engineering</a:t>
            </a:r>
            <a:endParaRPr lang="en-GB" dirty="0">
              <a:solidFill>
                <a:srgbClr val="FF0000"/>
              </a:solidFill>
              <a:latin typeface="Brandon Text" panose="020B0604020202020204" charset="0"/>
              <a:cs typeface="Brandon Tex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714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country road&#10;&#10;Description automatically generated">
            <a:extLst>
              <a:ext uri="{FF2B5EF4-FFF2-40B4-BE49-F238E27FC236}">
                <a16:creationId xmlns:a16="http://schemas.microsoft.com/office/drawing/2014/main" id="{C14D77B7-CB0E-6642-A7D0-4DF71DD30CC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5601" y="875210"/>
            <a:ext cx="4902925" cy="836023"/>
          </a:xfrm>
        </p:spPr>
        <p:txBody>
          <a:bodyPr>
            <a:noAutofit/>
          </a:bodyPr>
          <a:lstStyle/>
          <a:p>
            <a:pPr algn="r"/>
            <a:r>
              <a:rPr lang="en-GB" sz="4000" b="1" dirty="0" smtClean="0">
                <a:solidFill>
                  <a:srgbClr val="FF0000"/>
                </a:solidFill>
                <a:latin typeface="Brandon Text Black" panose="020B0503020203060203" pitchFamily="34" charset="77"/>
              </a:rPr>
              <a:t>PTS </a:t>
            </a:r>
            <a:r>
              <a:rPr lang="en-GB" sz="4000" b="1" dirty="0">
                <a:solidFill>
                  <a:srgbClr val="FF0000"/>
                </a:solidFill>
                <a:latin typeface="Brandon Text Black" panose="020B0503020203060203" pitchFamily="34" charset="77"/>
              </a:rPr>
              <a:t>on </a:t>
            </a:r>
            <a:r>
              <a:rPr lang="en-GB" sz="4000" b="1" dirty="0" smtClean="0">
                <a:solidFill>
                  <a:srgbClr val="FF0000"/>
                </a:solidFill>
                <a:latin typeface="Brandon Text Black" panose="020B0503020203060203" pitchFamily="34" charset="77"/>
              </a:rPr>
              <a:t>Canvas - background</a:t>
            </a:r>
            <a:endParaRPr lang="en-GB" sz="4000" b="1" dirty="0">
              <a:solidFill>
                <a:srgbClr val="FF0000"/>
              </a:solidFill>
              <a:latin typeface="Brandon Text Black" panose="020B0503020203060203" pitchFamily="34" charset="7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5841" y="1867987"/>
            <a:ext cx="9727474" cy="4545875"/>
          </a:xfrm>
        </p:spPr>
        <p:txBody>
          <a:bodyPr anchor="ctr">
            <a:normAutofit fontScale="85000" lnSpcReduction="10000"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latin typeface="Brandon Text" panose="020B0503020203060203" pitchFamily="34" charset="77"/>
              </a:rPr>
              <a:t>May 2019:</a:t>
            </a:r>
            <a:r>
              <a:rPr lang="en-GB" dirty="0">
                <a:latin typeface="Brandon Text" panose="020B0503020203060203" pitchFamily="34" charset="77"/>
              </a:rPr>
              <a:t> Supporting Student Attainment Action Group agreed that a PTS on Canvas pilot project should be explored in 2019-20. Canvas was identified as a means to improve student and staff engagement with the scheme and enhance student accessibility to support services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latin typeface="Brandon Text" panose="020B0503020203060203" pitchFamily="34" charset="77"/>
              </a:rPr>
              <a:t>October 2019 </a:t>
            </a:r>
            <a:r>
              <a:rPr lang="en-GB" dirty="0">
                <a:latin typeface="Brandon Text" panose="020B0503020203060203" pitchFamily="34" charset="77"/>
              </a:rPr>
              <a:t>to </a:t>
            </a:r>
            <a:r>
              <a:rPr lang="en-GB" b="1" dirty="0">
                <a:latin typeface="Brandon Text" panose="020B0503020203060203" pitchFamily="34" charset="77"/>
              </a:rPr>
              <a:t>February 2020:</a:t>
            </a:r>
            <a:r>
              <a:rPr lang="en-GB" dirty="0">
                <a:latin typeface="Brandon Text" panose="020B0503020203060203" pitchFamily="34" charset="77"/>
              </a:rPr>
              <a:t> </a:t>
            </a:r>
            <a:r>
              <a:rPr lang="en-GB" dirty="0" smtClean="0">
                <a:latin typeface="Brandon Text" panose="020B0503020203060203" pitchFamily="34" charset="77"/>
              </a:rPr>
              <a:t>Initial development </a:t>
            </a:r>
            <a:r>
              <a:rPr lang="en-GB" dirty="0">
                <a:latin typeface="Brandon Text" panose="020B0503020203060203" pitchFamily="34" charset="77"/>
              </a:rPr>
              <a:t>phase - core package of content written on Canvas Free for Teachers platform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latin typeface="Brandon Text" panose="020B0503020203060203" pitchFamily="34" charset="77"/>
              </a:rPr>
              <a:t>March 2020:</a:t>
            </a:r>
            <a:r>
              <a:rPr lang="en-GB" dirty="0">
                <a:latin typeface="Brandon Text" panose="020B0503020203060203" pitchFamily="34" charset="77"/>
              </a:rPr>
              <a:t> PTS on Canvas content presented at the Personal Tutor Forum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>
                <a:latin typeface="Brandon Text" panose="020B0503020203060203" pitchFamily="34" charset="77"/>
              </a:rPr>
              <a:t>May 2020:</a:t>
            </a:r>
            <a:r>
              <a:rPr lang="en-GB" dirty="0">
                <a:latin typeface="Brandon Text" panose="020B0503020203060203" pitchFamily="34" charset="77"/>
              </a:rPr>
              <a:t> Research protocol (draft) and logic model devised to support roll-out of PTS on Canvas in 2020-21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1530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128C27C-4942-4946-9E18-834B5C94C5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91" y="0"/>
            <a:ext cx="108665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15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country road&#10;&#10;Description automatically generated">
            <a:extLst>
              <a:ext uri="{FF2B5EF4-FFF2-40B4-BE49-F238E27FC236}">
                <a16:creationId xmlns:a16="http://schemas.microsoft.com/office/drawing/2014/main" id="{C14D77B7-CB0E-6642-A7D0-4DF71DD30CC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41326" y="398417"/>
            <a:ext cx="4613366" cy="901337"/>
          </a:xfrm>
        </p:spPr>
        <p:txBody>
          <a:bodyPr>
            <a:noAutofit/>
          </a:bodyPr>
          <a:lstStyle/>
          <a:p>
            <a:pPr algn="r"/>
            <a:r>
              <a:rPr lang="en-GB" sz="4000" b="1" dirty="0" smtClean="0">
                <a:solidFill>
                  <a:srgbClr val="FF0000"/>
                </a:solidFill>
                <a:latin typeface="Brandon Text Black" panose="020B0503020203060203" pitchFamily="34" charset="77"/>
              </a:rPr>
              <a:t>Project evaluation</a:t>
            </a:r>
            <a:endParaRPr lang="en-GB" sz="4000" b="1" dirty="0">
              <a:solidFill>
                <a:srgbClr val="FF0000"/>
              </a:solidFill>
              <a:latin typeface="Brandon Text Black" panose="020B0503020203060203" pitchFamily="34" charset="7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8274" y="1299754"/>
            <a:ext cx="9993085" cy="5114109"/>
          </a:xfrm>
        </p:spPr>
        <p:txBody>
          <a:bodyPr anchor="ctr">
            <a:normAutofit fontScale="92500" lnSpcReduction="10000"/>
          </a:bodyPr>
          <a:lstStyle/>
          <a:p>
            <a:pPr algn="l">
              <a:lnSpc>
                <a:spcPct val="150000"/>
              </a:lnSpc>
            </a:pPr>
            <a:r>
              <a:rPr lang="en-GB" sz="2800" b="1" dirty="0" smtClean="0">
                <a:latin typeface="Brandon Text" panose="020B0503020203060203" pitchFamily="34" charset="77"/>
              </a:rPr>
              <a:t>2019-20: Development </a:t>
            </a:r>
            <a:r>
              <a:rPr lang="en-GB" sz="2800" b="1" dirty="0" smtClean="0">
                <a:latin typeface="Brandon Text" panose="020B0503020203060203" pitchFamily="34" charset="77"/>
              </a:rPr>
              <a:t>phase</a:t>
            </a:r>
            <a:endParaRPr lang="en-GB" sz="2000" dirty="0">
              <a:latin typeface="Brandon Text" panose="020B0503020203060203" pitchFamily="34" charset="77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>
                <a:latin typeface="Brandon Text" panose="020B0503020203060203" pitchFamily="34" charset="77"/>
              </a:rPr>
              <a:t>S</a:t>
            </a:r>
            <a:r>
              <a:rPr lang="en-GB" sz="2000" dirty="0" smtClean="0">
                <a:latin typeface="Brandon Text" panose="020B0503020203060203" pitchFamily="34" charset="77"/>
              </a:rPr>
              <a:t>urvey completed by Lead Personal Tutors in July </a:t>
            </a:r>
            <a:r>
              <a:rPr lang="en-GB" sz="2000" dirty="0" smtClean="0">
                <a:latin typeface="Brandon Text" panose="020B0503020203060203" pitchFamily="34" charset="77"/>
              </a:rPr>
              <a:t>2020 informed </a:t>
            </a:r>
            <a:r>
              <a:rPr lang="en-GB" sz="2000" dirty="0" smtClean="0">
                <a:latin typeface="Brandon Text" panose="020B0503020203060203" pitchFamily="34" charset="77"/>
              </a:rPr>
              <a:t>core </a:t>
            </a:r>
            <a:r>
              <a:rPr lang="en-GB" sz="2000" dirty="0">
                <a:latin typeface="Brandon Text" panose="020B0503020203060203" pitchFamily="34" charset="77"/>
              </a:rPr>
              <a:t>package of content </a:t>
            </a:r>
            <a:r>
              <a:rPr lang="en-GB" sz="2000" dirty="0" smtClean="0">
                <a:latin typeface="Brandon Text" panose="020B0503020203060203" pitchFamily="34" charset="77"/>
              </a:rPr>
              <a:t>and requirements ahead of 2020-21</a:t>
            </a:r>
          </a:p>
          <a:p>
            <a:pPr algn="l">
              <a:lnSpc>
                <a:spcPct val="150000"/>
              </a:lnSpc>
            </a:pPr>
            <a:r>
              <a:rPr lang="en-GB" sz="2800" b="1" dirty="0" smtClean="0">
                <a:latin typeface="Brandon Text" panose="020B0503020203060203" pitchFamily="34" charset="77"/>
              </a:rPr>
              <a:t>2020-21: Pilot and scoping activity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Brandon Text" panose="020B0503020203060203" pitchFamily="34" charset="77"/>
              </a:rPr>
              <a:t>A majority of Schools have integrated PTS on Canvas content in </a:t>
            </a:r>
            <a:r>
              <a:rPr lang="en-GB" sz="2000" dirty="0" smtClean="0">
                <a:latin typeface="Brandon Text" panose="020B0503020203060203" pitchFamily="34" charset="77"/>
              </a:rPr>
              <a:t>2020-21. A review of School PTS modules was completed in Feb/March and recommendations for 2021-22 were shared at the PT Forum on 24 March.  </a:t>
            </a:r>
            <a:endParaRPr lang="en-GB" sz="2000" dirty="0" smtClean="0">
              <a:latin typeface="Brandon Text" panose="020B0503020203060203" pitchFamily="34" charset="77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Brandon Text" panose="020B0503020203060203" pitchFamily="34" charset="77"/>
              </a:rPr>
              <a:t>Annual School </a:t>
            </a:r>
            <a:r>
              <a:rPr lang="en-GB" sz="2000" dirty="0" smtClean="0">
                <a:latin typeface="Brandon Text" panose="020B0503020203060203" pitchFamily="34" charset="77"/>
              </a:rPr>
              <a:t>activity reports </a:t>
            </a:r>
            <a:r>
              <a:rPr lang="en-GB" sz="2000" dirty="0" smtClean="0">
                <a:latin typeface="Brandon Text" panose="020B0503020203060203" pitchFamily="34" charset="77"/>
              </a:rPr>
              <a:t>are </a:t>
            </a:r>
            <a:r>
              <a:rPr lang="en-GB" sz="2000" dirty="0" smtClean="0">
                <a:latin typeface="Brandon Text" panose="020B0503020203060203" pitchFamily="34" charset="77"/>
              </a:rPr>
              <a:t>being completed </a:t>
            </a:r>
            <a:r>
              <a:rPr lang="en-GB" sz="2000" dirty="0" smtClean="0">
                <a:latin typeface="Brandon Text" panose="020B0503020203060203" pitchFamily="34" charset="77"/>
              </a:rPr>
              <a:t>by all Lead Personal Tutors in </a:t>
            </a:r>
            <a:r>
              <a:rPr lang="en-GB" sz="2000" dirty="0" smtClean="0">
                <a:latin typeface="Brandon Text" panose="020B0503020203060203" pitchFamily="34" charset="77"/>
              </a:rPr>
              <a:t>April/May. The reporting template includes </a:t>
            </a:r>
            <a:r>
              <a:rPr lang="en-GB" sz="2000" dirty="0" smtClean="0">
                <a:latin typeface="Brandon Text" panose="020B0503020203060203" pitchFamily="34" charset="77"/>
              </a:rPr>
              <a:t>questions on the PTS on Canvas content </a:t>
            </a:r>
            <a:r>
              <a:rPr lang="en-GB" sz="2000" dirty="0" smtClean="0">
                <a:latin typeface="Brandon Text" panose="020B0503020203060203" pitchFamily="34" charset="77"/>
              </a:rPr>
              <a:t>so to</a:t>
            </a:r>
            <a:r>
              <a:rPr lang="en-GB" sz="2000" dirty="0" smtClean="0">
                <a:latin typeface="Brandon Text" panose="020B0503020203060203" pitchFamily="34" charset="77"/>
              </a:rPr>
              <a:t> </a:t>
            </a:r>
            <a:r>
              <a:rPr lang="en-GB" sz="2000" dirty="0" smtClean="0">
                <a:latin typeface="Brandon Text" panose="020B0503020203060203" pitchFamily="34" charset="77"/>
              </a:rPr>
              <a:t>enable feedback on the 2020-21 </a:t>
            </a:r>
            <a:r>
              <a:rPr lang="en-GB" sz="2000" dirty="0" smtClean="0">
                <a:latin typeface="Brandon Text" panose="020B0503020203060203" pitchFamily="34" charset="77"/>
              </a:rPr>
              <a:t>pilot.</a:t>
            </a:r>
            <a:endParaRPr lang="en-GB" sz="2000" dirty="0">
              <a:latin typeface="Brandon Text" panose="020B0503020203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49379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0DAC1A37-E667-0149-B36A-D453B0FB06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5748" y="250032"/>
            <a:ext cx="5057503" cy="1325563"/>
          </a:xfrm>
        </p:spPr>
        <p:txBody>
          <a:bodyPr>
            <a:normAutofit/>
          </a:bodyPr>
          <a:lstStyle/>
          <a:p>
            <a:pPr algn="r"/>
            <a:r>
              <a:rPr lang="en-GB" sz="4000" b="1" dirty="0">
                <a:solidFill>
                  <a:srgbClr val="FF0000"/>
                </a:solidFill>
                <a:latin typeface="Brandon Text Black" panose="020B0503020203060203" pitchFamily="34" charset="77"/>
              </a:rPr>
              <a:t>PTS on </a:t>
            </a:r>
            <a:r>
              <a:rPr lang="en-GB" sz="4000" b="1" dirty="0" smtClean="0">
                <a:solidFill>
                  <a:srgbClr val="FF0000"/>
                </a:solidFill>
                <a:latin typeface="Brandon Text Black" panose="020B0503020203060203" pitchFamily="34" charset="77"/>
              </a:rPr>
              <a:t>Canvas </a:t>
            </a:r>
            <a:br>
              <a:rPr lang="en-GB" sz="4000" b="1" dirty="0" smtClean="0">
                <a:solidFill>
                  <a:srgbClr val="FF0000"/>
                </a:solidFill>
                <a:latin typeface="Brandon Text Black" panose="020B0503020203060203" pitchFamily="34" charset="77"/>
              </a:rPr>
            </a:br>
            <a:r>
              <a:rPr lang="en-GB" sz="4000" b="1" dirty="0" smtClean="0">
                <a:solidFill>
                  <a:srgbClr val="FF0000"/>
                </a:solidFill>
                <a:latin typeface="Brandon Text Black" panose="020B0503020203060203" pitchFamily="34" charset="77"/>
              </a:rPr>
              <a:t>– next </a:t>
            </a:r>
            <a:r>
              <a:rPr lang="en-GB" sz="4000" b="1" dirty="0">
                <a:solidFill>
                  <a:srgbClr val="FF0000"/>
                </a:solidFill>
                <a:latin typeface="Brandon Text Black" panose="020B0503020203060203" pitchFamily="34" charset="77"/>
              </a:rPr>
              <a:t>s</a:t>
            </a:r>
            <a:r>
              <a:rPr lang="en-GB" sz="4000" b="1" dirty="0" smtClean="0">
                <a:solidFill>
                  <a:srgbClr val="FF0000"/>
                </a:solidFill>
                <a:latin typeface="Brandon Text Black" panose="020B0503020203060203" pitchFamily="34" charset="77"/>
              </a:rPr>
              <a:t>teps</a:t>
            </a:r>
            <a:endParaRPr lang="en-GB" sz="4000" b="1" dirty="0">
              <a:solidFill>
                <a:srgbClr val="FF0000"/>
              </a:solidFill>
              <a:latin typeface="Brandon Text Black" panose="020B0503020203060203" pitchFamily="34" charset="7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9580"/>
            <a:ext cx="10199914" cy="4454434"/>
          </a:xfrm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GB" sz="2600" dirty="0" smtClean="0">
                <a:latin typeface="Brandon Text" panose="020B0503020203060203" pitchFamily="34" charset="77"/>
              </a:rPr>
              <a:t>Recommendations shared at the PT Forum, together with School reports </a:t>
            </a:r>
            <a:r>
              <a:rPr lang="en-GB" sz="2600" dirty="0" smtClean="0">
                <a:latin typeface="Brandon Text" panose="020B0503020203060203" pitchFamily="34" charset="77"/>
              </a:rPr>
              <a:t>on 2020-21 </a:t>
            </a:r>
            <a:r>
              <a:rPr lang="en-GB" sz="2600" dirty="0" smtClean="0">
                <a:latin typeface="Brandon Text" panose="020B0503020203060203" pitchFamily="34" charset="77"/>
              </a:rPr>
              <a:t>activity, </a:t>
            </a:r>
            <a:r>
              <a:rPr lang="en-GB" sz="2600" dirty="0" smtClean="0">
                <a:latin typeface="Brandon Text" panose="020B0503020203060203" pitchFamily="34" charset="77"/>
              </a:rPr>
              <a:t>will support planning / arrangements for </a:t>
            </a:r>
            <a:r>
              <a:rPr lang="en-GB" sz="2600" dirty="0" smtClean="0">
                <a:latin typeface="Brandon Text" panose="020B0503020203060203" pitchFamily="34" charset="77"/>
              </a:rPr>
              <a:t>2021-22</a:t>
            </a:r>
            <a:r>
              <a:rPr lang="en-GB" sz="2600" dirty="0">
                <a:latin typeface="Brandon Text" panose="020B0503020203060203" pitchFamily="34" charset="77"/>
              </a:rPr>
              <a:t>.</a:t>
            </a:r>
            <a:endParaRPr lang="en-GB" sz="2600" dirty="0" smtClean="0">
              <a:solidFill>
                <a:srgbClr val="FF0000"/>
              </a:solidFill>
              <a:latin typeface="Brandon Text" panose="020B0503020203060203" pitchFamily="34" charset="77"/>
            </a:endParaRPr>
          </a:p>
          <a:p>
            <a:pPr>
              <a:lnSpc>
                <a:spcPct val="150000"/>
              </a:lnSpc>
            </a:pPr>
            <a:r>
              <a:rPr lang="en-GB" sz="2600" dirty="0">
                <a:latin typeface="Brandon Text" panose="020B0503020203060203" pitchFamily="34" charset="77"/>
              </a:rPr>
              <a:t>T</a:t>
            </a:r>
            <a:r>
              <a:rPr lang="en-GB" sz="2600" dirty="0" smtClean="0">
                <a:latin typeface="Brandon Text" panose="020B0503020203060203" pitchFamily="34" charset="77"/>
              </a:rPr>
              <a:t>he goal is for all Schools to integrate PTS on Canvas in </a:t>
            </a:r>
            <a:r>
              <a:rPr lang="en-GB" sz="2600" dirty="0" smtClean="0">
                <a:latin typeface="Brandon Text" panose="020B0503020203060203" pitchFamily="34" charset="77"/>
              </a:rPr>
              <a:t>2021-22. Communications are ongoing with Lead PTs and relevant professional staff in all Schools to support this process.</a:t>
            </a:r>
            <a:endParaRPr lang="en-GB" sz="2600" dirty="0" smtClean="0">
              <a:latin typeface="Brandon Text" panose="020B0503020203060203" pitchFamily="34" charset="77"/>
            </a:endParaRPr>
          </a:p>
          <a:p>
            <a:pPr>
              <a:lnSpc>
                <a:spcPct val="150000"/>
              </a:lnSpc>
            </a:pPr>
            <a:r>
              <a:rPr lang="en-GB" sz="2600" dirty="0" smtClean="0">
                <a:latin typeface="Brandon Text" panose="020B0503020203060203" pitchFamily="34" charset="77"/>
              </a:rPr>
              <a:t>Opportunity for School level student evaluation of PTS on Canvas in 2021-22? </a:t>
            </a:r>
          </a:p>
          <a:p>
            <a:pPr marL="0" indent="0">
              <a:lnSpc>
                <a:spcPct val="150000"/>
              </a:lnSpc>
              <a:buNone/>
            </a:pPr>
            <a:endParaRPr lang="en-GB" dirty="0">
              <a:latin typeface="Brandon Text" panose="020B0503020203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26509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302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Brandon Text Black</vt:lpstr>
      <vt:lpstr>Calibri</vt:lpstr>
      <vt:lpstr>Wingdings</vt:lpstr>
      <vt:lpstr>Brandon Text</vt:lpstr>
      <vt:lpstr>Arial</vt:lpstr>
      <vt:lpstr>Calibri Light</vt:lpstr>
      <vt:lpstr>Office Theme</vt:lpstr>
      <vt:lpstr>PowerPoint Presentation</vt:lpstr>
      <vt:lpstr>PTS on Canvas - background</vt:lpstr>
      <vt:lpstr>PowerPoint Presentation</vt:lpstr>
      <vt:lpstr>Project evaluation</vt:lpstr>
      <vt:lpstr>PTS on Canvas  – 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Tutor Scheme (PTS) on Canvas</dc:title>
  <dc:creator>Windows User</dc:creator>
  <cp:lastModifiedBy>Ciarán O'Neill</cp:lastModifiedBy>
  <cp:revision>38</cp:revision>
  <dcterms:created xsi:type="dcterms:W3CDTF">2020-06-25T13:56:01Z</dcterms:created>
  <dcterms:modified xsi:type="dcterms:W3CDTF">2021-04-14T09:53:27Z</dcterms:modified>
</cp:coreProperties>
</file>