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311" r:id="rId5"/>
    <p:sldId id="353" r:id="rId6"/>
    <p:sldId id="344" r:id="rId7"/>
    <p:sldId id="345" r:id="rId8"/>
    <p:sldId id="347" r:id="rId9"/>
    <p:sldId id="356" r:id="rId10"/>
    <p:sldId id="350" r:id="rId11"/>
    <p:sldId id="349" r:id="rId12"/>
    <p:sldId id="355" r:id="rId13"/>
  </p:sldIdLst>
  <p:sldSz cx="12192000" cy="6858000"/>
  <p:notesSz cx="6858000" cy="99456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FF7C80"/>
    <a:srgbClr val="CCCCFF"/>
    <a:srgbClr val="9999FF"/>
    <a:srgbClr val="F2E2E8"/>
    <a:srgbClr val="FF0066"/>
    <a:srgbClr val="FFCCFF"/>
    <a:srgbClr val="FF3300"/>
    <a:srgbClr val="F2390E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61" autoAdjust="0"/>
    <p:restoredTop sz="94660"/>
  </p:normalViewPr>
  <p:slideViewPr>
    <p:cSldViewPr snapToGrid="0">
      <p:cViewPr varScale="1">
        <p:scale>
          <a:sx n="86" d="100"/>
          <a:sy n="86" d="100"/>
        </p:scale>
        <p:origin x="427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65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1" cy="499011"/>
          </a:xfrm>
          <a:prstGeom prst="rect">
            <a:avLst/>
          </a:prstGeom>
        </p:spPr>
        <p:txBody>
          <a:bodyPr vert="horz" lIns="91714" tIns="45857" rIns="91714" bIns="45857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1" cy="499011"/>
          </a:xfrm>
          <a:prstGeom prst="rect">
            <a:avLst/>
          </a:prstGeom>
        </p:spPr>
        <p:txBody>
          <a:bodyPr vert="horz" lIns="91714" tIns="45857" rIns="91714" bIns="45857" rtlCol="0"/>
          <a:lstStyle>
            <a:lvl1pPr algn="r">
              <a:defRPr sz="1200"/>
            </a:lvl1pPr>
          </a:lstStyle>
          <a:p>
            <a:fld id="{85881089-DDC9-448C-A348-D38B7DC240FE}" type="datetimeFigureOut">
              <a:rPr lang="en-GB" smtClean="0"/>
              <a:t>10/08/2023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6678"/>
            <a:ext cx="2971801" cy="499010"/>
          </a:xfrm>
          <a:prstGeom prst="rect">
            <a:avLst/>
          </a:prstGeom>
        </p:spPr>
        <p:txBody>
          <a:bodyPr vert="horz" lIns="91714" tIns="45857" rIns="91714" bIns="45857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9446678"/>
            <a:ext cx="2971801" cy="499010"/>
          </a:xfrm>
          <a:prstGeom prst="rect">
            <a:avLst/>
          </a:prstGeom>
        </p:spPr>
        <p:txBody>
          <a:bodyPr vert="horz" lIns="91714" tIns="45857" rIns="91714" bIns="45857" rtlCol="0" anchor="b"/>
          <a:lstStyle>
            <a:lvl1pPr algn="r">
              <a:defRPr sz="1200"/>
            </a:lvl1pPr>
          </a:lstStyle>
          <a:p>
            <a:fld id="{A7C3E056-52E5-4B64-A90D-C004EE0EAE0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49663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1" cy="499011"/>
          </a:xfrm>
          <a:prstGeom prst="rect">
            <a:avLst/>
          </a:prstGeom>
        </p:spPr>
        <p:txBody>
          <a:bodyPr vert="horz" lIns="91714" tIns="45857" rIns="91714" bIns="45857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1" cy="499011"/>
          </a:xfrm>
          <a:prstGeom prst="rect">
            <a:avLst/>
          </a:prstGeom>
        </p:spPr>
        <p:txBody>
          <a:bodyPr vert="horz" lIns="91714" tIns="45857" rIns="91714" bIns="45857" rtlCol="0"/>
          <a:lstStyle>
            <a:lvl1pPr algn="r">
              <a:defRPr sz="1200"/>
            </a:lvl1pPr>
          </a:lstStyle>
          <a:p>
            <a:fld id="{29F808DA-B859-4611-8CF8-4E775EBB86D8}" type="datetimeFigureOut">
              <a:rPr lang="en-GB" smtClean="0"/>
              <a:t>10/08/2023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714" tIns="45857" rIns="91714" bIns="45857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786363"/>
            <a:ext cx="5486400" cy="3916114"/>
          </a:xfrm>
          <a:prstGeom prst="rect">
            <a:avLst/>
          </a:prstGeom>
        </p:spPr>
        <p:txBody>
          <a:bodyPr vert="horz" lIns="91714" tIns="45857" rIns="91714" bIns="4585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1" cy="499010"/>
          </a:xfrm>
          <a:prstGeom prst="rect">
            <a:avLst/>
          </a:prstGeom>
        </p:spPr>
        <p:txBody>
          <a:bodyPr vert="horz" lIns="91714" tIns="45857" rIns="91714" bIns="45857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1" cy="499010"/>
          </a:xfrm>
          <a:prstGeom prst="rect">
            <a:avLst/>
          </a:prstGeom>
        </p:spPr>
        <p:txBody>
          <a:bodyPr vert="horz" lIns="91714" tIns="45857" rIns="91714" bIns="45857" rtlCol="0" anchor="b"/>
          <a:lstStyle>
            <a:lvl1pPr algn="r">
              <a:defRPr sz="1200"/>
            </a:lvl1pPr>
          </a:lstStyle>
          <a:p>
            <a:fld id="{6873FAF4-9134-493A-99ED-EF4158424C14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2895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10/08/2023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1946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10/08/2023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3263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10/08/2023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89717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-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1582738" y="5389563"/>
            <a:ext cx="3586670" cy="36506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600" b="1" i="0" baseline="0">
                <a:solidFill>
                  <a:srgbClr val="D6000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5" name="Text Placeholder 13"/>
          <p:cNvSpPr>
            <a:spLocks noGrp="1"/>
          </p:cNvSpPr>
          <p:nvPr>
            <p:ph type="body" sz="quarter" idx="12" hasCustomPrompt="1"/>
          </p:nvPr>
        </p:nvSpPr>
        <p:spPr>
          <a:xfrm>
            <a:off x="1582738" y="5711637"/>
            <a:ext cx="3586670" cy="40156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600" b="0" i="0" baseline="0">
                <a:solidFill>
                  <a:srgbClr val="D6000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PRESENTER TITLE</a:t>
            </a:r>
          </a:p>
        </p:txBody>
      </p:sp>
      <p:sp>
        <p:nvSpPr>
          <p:cNvPr id="16" name="Text Placeholder 13"/>
          <p:cNvSpPr>
            <a:spLocks noGrp="1"/>
          </p:cNvSpPr>
          <p:nvPr>
            <p:ph type="body" sz="quarter" idx="13" hasCustomPrompt="1"/>
          </p:nvPr>
        </p:nvSpPr>
        <p:spPr>
          <a:xfrm>
            <a:off x="1582738" y="6033711"/>
            <a:ext cx="3586670" cy="401567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None/>
              <a:defRPr sz="1200" b="0" i="0" baseline="0">
                <a:solidFill>
                  <a:srgbClr val="D6000D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pPr lvl="0"/>
            <a:r>
              <a:rPr lang="en-US" dirty="0"/>
              <a:t>DATE OF PRESENTATION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 hasCustomPrompt="1"/>
          </p:nvPr>
        </p:nvSpPr>
        <p:spPr>
          <a:xfrm>
            <a:off x="1509586" y="1203608"/>
            <a:ext cx="5366702" cy="3234280"/>
          </a:xfrm>
          <a:prstGeom prst="rect">
            <a:avLst/>
          </a:prstGeom>
        </p:spPr>
        <p:txBody>
          <a:bodyPr lIns="288000" tIns="288000" rIns="288000" bIns="0"/>
          <a:lstStyle>
            <a:lvl1pPr marL="0" indent="0">
              <a:buNone/>
              <a:defRPr sz="4600" b="1">
                <a:solidFill>
                  <a:srgbClr val="D6000D"/>
                </a:solidFill>
              </a:defRPr>
            </a:lvl1pPr>
          </a:lstStyle>
          <a:p>
            <a:pPr lvl="0"/>
            <a:r>
              <a:rPr lang="en-US" dirty="0"/>
              <a:t>PRESENTATION TITLE GOES HERE UPPERCASE 48PT </a:t>
            </a:r>
          </a:p>
        </p:txBody>
      </p:sp>
    </p:spTree>
    <p:extLst>
      <p:ext uri="{BB962C8B-B14F-4D97-AF65-F5344CB8AC3E}">
        <p14:creationId xmlns:p14="http://schemas.microsoft.com/office/powerpoint/2010/main" val="14624622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hite- pic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0" y="0"/>
            <a:ext cx="7010400" cy="68580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 hasCustomPrompt="1"/>
          </p:nvPr>
        </p:nvSpPr>
        <p:spPr>
          <a:xfrm>
            <a:off x="7315200" y="414339"/>
            <a:ext cx="4303776" cy="999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 baseline="0">
                <a:solidFill>
                  <a:srgbClr val="D6000D"/>
                </a:solidFill>
              </a:defRPr>
            </a:lvl1pPr>
          </a:lstStyle>
          <a:p>
            <a:pPr lvl="0"/>
            <a:r>
              <a:rPr lang="en-US" dirty="0"/>
              <a:t>TITLE GOES HERE IN UPPERCASE BOLD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786807" y="5782559"/>
            <a:ext cx="1832169" cy="705600"/>
          </a:xfrm>
          <a:prstGeom prst="rect">
            <a:avLst/>
          </a:prstGeom>
        </p:spPr>
      </p:pic>
      <p:sp>
        <p:nvSpPr>
          <p:cNvPr id="12" name="Text Placeholder 11"/>
          <p:cNvSpPr>
            <a:spLocks noGrp="1"/>
          </p:cNvSpPr>
          <p:nvPr>
            <p:ph type="body" sz="quarter" idx="13" hasCustomPrompt="1"/>
          </p:nvPr>
        </p:nvSpPr>
        <p:spPr>
          <a:xfrm>
            <a:off x="7315200" y="1584325"/>
            <a:ext cx="4303776" cy="32067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21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Cum </a:t>
            </a:r>
            <a:r>
              <a:rPr lang="en-US" dirty="0" err="1"/>
              <a:t>sociis</a:t>
            </a:r>
            <a:r>
              <a:rPr lang="en-US" dirty="0"/>
              <a:t> </a:t>
            </a:r>
            <a:r>
              <a:rPr lang="en-US" dirty="0" err="1"/>
              <a:t>natoque</a:t>
            </a:r>
            <a:r>
              <a:rPr lang="en-US" dirty="0"/>
              <a:t> </a:t>
            </a:r>
            <a:r>
              <a:rPr lang="en-US" dirty="0" err="1"/>
              <a:t>penatibus</a:t>
            </a:r>
            <a:r>
              <a:rPr lang="en-US" dirty="0"/>
              <a:t> et </a:t>
            </a:r>
            <a:r>
              <a:rPr lang="en-US" dirty="0" err="1"/>
              <a:t>magnis</a:t>
            </a:r>
            <a:r>
              <a:rPr lang="en-US" dirty="0"/>
              <a:t> dis parturient </a:t>
            </a:r>
            <a:r>
              <a:rPr lang="en-US" dirty="0" err="1"/>
              <a:t>montes</a:t>
            </a:r>
            <a:r>
              <a:rPr lang="en-US" dirty="0"/>
              <a:t>, </a:t>
            </a:r>
            <a:r>
              <a:rPr lang="en-US" dirty="0" err="1"/>
              <a:t>nascetur</a:t>
            </a:r>
            <a:r>
              <a:rPr lang="en-US" dirty="0"/>
              <a:t> </a:t>
            </a:r>
            <a:r>
              <a:rPr lang="en-US" dirty="0" err="1"/>
              <a:t>ridiculus</a:t>
            </a:r>
            <a:r>
              <a:rPr lang="en-US" dirty="0"/>
              <a:t> mus. </a:t>
            </a:r>
            <a:r>
              <a:rPr lang="en-US" dirty="0" err="1"/>
              <a:t>Sed</a:t>
            </a:r>
            <a:r>
              <a:rPr lang="en-US" dirty="0"/>
              <a:t> </a:t>
            </a:r>
            <a:r>
              <a:rPr lang="en-US" dirty="0" err="1"/>
              <a:t>posuere</a:t>
            </a:r>
            <a:r>
              <a:rPr lang="en-US" dirty="0"/>
              <a:t>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est</a:t>
            </a:r>
            <a:r>
              <a:rPr lang="en-US" dirty="0"/>
              <a:t> at </a:t>
            </a:r>
            <a:r>
              <a:rPr lang="en-US" dirty="0" err="1"/>
              <a:t>lobortis</a:t>
            </a:r>
            <a:r>
              <a:rPr lang="en-US" dirty="0"/>
              <a:t>. </a:t>
            </a:r>
            <a:r>
              <a:rPr lang="en-US" dirty="0" err="1"/>
              <a:t>Vivamus</a:t>
            </a:r>
            <a:r>
              <a:rPr lang="en-US" dirty="0"/>
              <a:t> </a:t>
            </a:r>
            <a:r>
              <a:rPr lang="en-US" dirty="0" err="1"/>
              <a:t>sagittis</a:t>
            </a:r>
            <a:r>
              <a:rPr lang="en-US" dirty="0"/>
              <a:t> lacus </a:t>
            </a:r>
            <a:r>
              <a:rPr lang="en-US" dirty="0" err="1"/>
              <a:t>vel</a:t>
            </a:r>
            <a:r>
              <a:rPr lang="en-US" dirty="0"/>
              <a:t> </a:t>
            </a:r>
            <a:r>
              <a:rPr lang="en-US" dirty="0" err="1"/>
              <a:t>augue</a:t>
            </a:r>
            <a:r>
              <a:rPr lang="en-US" dirty="0"/>
              <a:t> </a:t>
            </a:r>
            <a:r>
              <a:rPr lang="en-US" dirty="0" err="1"/>
              <a:t>laoreet</a:t>
            </a:r>
            <a:r>
              <a:rPr lang="en-US" dirty="0"/>
              <a:t> </a:t>
            </a:r>
            <a:r>
              <a:rPr lang="en-US" dirty="0" err="1"/>
              <a:t>rutrum</a:t>
            </a:r>
            <a:r>
              <a:rPr lang="en-US" dirty="0"/>
              <a:t> </a:t>
            </a:r>
            <a:r>
              <a:rPr lang="en-US" dirty="0" err="1"/>
              <a:t>faucibus</a:t>
            </a:r>
            <a:r>
              <a:rPr lang="en-US" dirty="0"/>
              <a:t> dolor </a:t>
            </a:r>
            <a:r>
              <a:rPr lang="en-US" dirty="0" err="1"/>
              <a:t>auctor</a:t>
            </a:r>
            <a:r>
              <a:rPr lang="en-US" dirty="0"/>
              <a:t>. </a:t>
            </a:r>
            <a:r>
              <a:rPr lang="en-US" dirty="0" err="1"/>
              <a:t>Praesent</a:t>
            </a:r>
            <a:r>
              <a:rPr lang="en-US" dirty="0"/>
              <a:t> </a:t>
            </a:r>
            <a:r>
              <a:rPr lang="en-US" dirty="0" err="1"/>
              <a:t>commodo</a:t>
            </a:r>
            <a:r>
              <a:rPr lang="en-US" dirty="0"/>
              <a:t> cursus magna, </a:t>
            </a:r>
            <a:r>
              <a:rPr lang="en-US" dirty="0" err="1"/>
              <a:t>vel</a:t>
            </a:r>
            <a:r>
              <a:rPr lang="en-US" dirty="0"/>
              <a:t> </a:t>
            </a:r>
            <a:r>
              <a:rPr lang="en-US" dirty="0" err="1"/>
              <a:t>scelerisque</a:t>
            </a:r>
            <a:r>
              <a:rPr lang="en-US" dirty="0"/>
              <a:t> </a:t>
            </a:r>
            <a:r>
              <a:rPr lang="en-US" dirty="0" err="1"/>
              <a:t>nisl</a:t>
            </a:r>
            <a:r>
              <a:rPr lang="en-US" dirty="0"/>
              <a:t> </a:t>
            </a:r>
            <a:r>
              <a:rPr lang="en-US" dirty="0" err="1"/>
              <a:t>consectetur</a:t>
            </a:r>
            <a:r>
              <a:rPr lang="en-US" dirty="0"/>
              <a:t> et.</a:t>
            </a:r>
          </a:p>
        </p:txBody>
      </p:sp>
    </p:spTree>
    <p:extLst>
      <p:ext uri="{BB962C8B-B14F-4D97-AF65-F5344CB8AC3E}">
        <p14:creationId xmlns:p14="http://schemas.microsoft.com/office/powerpoint/2010/main" val="9607880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10/08/2023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2259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10/08/2023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32729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10/08/2023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4652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10/08/2023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790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10/08/2023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18359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10/08/2023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569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10/08/2023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74844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FE8EF-005E-417A-8B4E-E5611EB153CA}" type="datetimeFigureOut">
              <a:rPr lang="en-GB" smtClean="0"/>
              <a:t>10/08/2023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58225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8FE8EF-005E-417A-8B4E-E5611EB153CA}" type="datetimeFigureOut">
              <a:rPr lang="en-GB" smtClean="0"/>
              <a:t>10/08/2023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38B75-3C19-4615-ACBD-E218219D625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29736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62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d.mccrory@qub.ac.uk" TargetMode="Externa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1509586" y="5325533"/>
            <a:ext cx="8919545" cy="1126067"/>
          </a:xfrm>
        </p:spPr>
        <p:txBody>
          <a:bodyPr>
            <a:normAutofit fontScale="70000" lnSpcReduction="20000"/>
          </a:bodyPr>
          <a:lstStyle/>
          <a:p>
            <a:pPr marL="180975">
              <a:spcBef>
                <a:spcPts val="600"/>
              </a:spcBef>
            </a:pPr>
            <a:r>
              <a:rPr lang="en-GB" sz="2200" dirty="0" err="1"/>
              <a:t>Prof.</a:t>
            </a:r>
            <a:r>
              <a:rPr lang="en-GB" sz="2200" dirty="0"/>
              <a:t> Robin Hickey</a:t>
            </a:r>
          </a:p>
          <a:p>
            <a:pPr marL="180975">
              <a:spcBef>
                <a:spcPts val="600"/>
              </a:spcBef>
            </a:pPr>
            <a:r>
              <a:rPr lang="en-GB" sz="2200" dirty="0"/>
              <a:t>Dean of Education, Faculty of Arts, Humanities and Social Sciences </a:t>
            </a:r>
          </a:p>
          <a:p>
            <a:pPr marL="180975">
              <a:spcBef>
                <a:spcPts val="600"/>
              </a:spcBef>
            </a:pPr>
            <a:endParaRPr lang="fr-FR" sz="2200" dirty="0"/>
          </a:p>
          <a:p>
            <a:pPr marL="180975">
              <a:spcBef>
                <a:spcPts val="600"/>
              </a:spcBef>
            </a:pPr>
            <a:r>
              <a:rPr lang="fr-FR" sz="2200" dirty="0" err="1"/>
              <a:t>September</a:t>
            </a:r>
            <a:r>
              <a:rPr lang="fr-FR" sz="2200" dirty="0"/>
              <a:t> 2022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1509586" y="1178208"/>
            <a:ext cx="5991882" cy="3234280"/>
          </a:xfrm>
        </p:spPr>
        <p:txBody>
          <a:bodyPr anchor="ctr">
            <a:norm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5400" dirty="0"/>
              <a:t>Joint and Major-Minor Degrees</a:t>
            </a:r>
          </a:p>
          <a:p>
            <a:endParaRPr lang="fr-FR" sz="2400" dirty="0"/>
          </a:p>
        </p:txBody>
      </p:sp>
      <p:sp>
        <p:nvSpPr>
          <p:cNvPr id="4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9768689" y="6275590"/>
            <a:ext cx="2161808" cy="365061"/>
          </a:xfrm>
        </p:spPr>
        <p:txBody>
          <a:bodyPr>
            <a:normAutofit fontScale="40000" lnSpcReduction="20000"/>
          </a:bodyPr>
          <a:lstStyle/>
          <a:p>
            <a:pPr marL="180975">
              <a:lnSpc>
                <a:spcPct val="150000"/>
              </a:lnSpc>
            </a:pPr>
            <a:br>
              <a:rPr lang="fr-FR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98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6621"/>
    </mc:Choice>
    <mc:Fallback xmlns="">
      <p:transition spd="slow" advTm="2662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649033" y="414338"/>
            <a:ext cx="11212768" cy="1484145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4000" dirty="0">
                <a:solidFill>
                  <a:srgbClr val="C00000"/>
                </a:solidFill>
              </a:rPr>
              <a:t>Faculty of Arts, Humanities and Social Sciences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07305" y="1708484"/>
            <a:ext cx="6985700" cy="4320675"/>
          </a:xfrm>
        </p:spPr>
        <p:txBody>
          <a:bodyPr>
            <a:noAutofit/>
          </a:bodyPr>
          <a:lstStyle/>
          <a:p>
            <a:pPr marL="360363" indent="-36036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3200" dirty="0"/>
              <a:t>School of Arts, English and Languages (AEL)</a:t>
            </a:r>
          </a:p>
          <a:p>
            <a:pPr marL="360363" indent="-36036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C00000"/>
                </a:solidFill>
              </a:rPr>
              <a:t>School of History, Anthropology, Philosophy and Politics (HAPP)</a:t>
            </a:r>
          </a:p>
          <a:p>
            <a:pPr marL="360363" indent="-36036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3200" dirty="0"/>
              <a:t>Queen’s Management School (QMS)</a:t>
            </a:r>
          </a:p>
          <a:p>
            <a:pPr marL="360363" indent="-36036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C00000"/>
                </a:solidFill>
              </a:rPr>
              <a:t>School of Law (LAW)</a:t>
            </a:r>
          </a:p>
          <a:p>
            <a:pPr marL="360363" indent="-360363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GB" sz="3200" dirty="0"/>
              <a:t>School of Social Sciences, Education and Social Work (SSESW)</a:t>
            </a:r>
          </a:p>
        </p:txBody>
      </p:sp>
      <p:sp>
        <p:nvSpPr>
          <p:cNvPr id="10" name="Text Placeholder 1">
            <a:extLst>
              <a:ext uri="{FF2B5EF4-FFF2-40B4-BE49-F238E27FC236}">
                <a16:creationId xmlns:a16="http://schemas.microsoft.com/office/drawing/2014/main" id="{5DB5940B-EF2A-42C1-9B04-543F05BB820A}"/>
              </a:ext>
            </a:extLst>
          </p:cNvPr>
          <p:cNvSpPr txBox="1">
            <a:spLocks/>
          </p:cNvSpPr>
          <p:nvPr/>
        </p:nvSpPr>
        <p:spPr>
          <a:xfrm>
            <a:off x="649033" y="4913033"/>
            <a:ext cx="3026613" cy="1284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600"/>
              </a:spcBef>
              <a:buNone/>
            </a:pPr>
            <a:r>
              <a:rPr lang="en-GB" sz="2200" b="1" dirty="0" err="1"/>
              <a:t>Prof.</a:t>
            </a:r>
            <a:r>
              <a:rPr lang="en-GB" sz="2200" b="1" dirty="0"/>
              <a:t> Robin Hickey</a:t>
            </a:r>
          </a:p>
          <a:p>
            <a:pPr marL="0" indent="0" algn="ctr">
              <a:spcBef>
                <a:spcPts val="600"/>
              </a:spcBef>
              <a:buNone/>
            </a:pPr>
            <a:r>
              <a:rPr lang="en-GB" sz="2200" dirty="0"/>
              <a:t>Dean of Education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714" y="2508200"/>
            <a:ext cx="2891900" cy="22689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9690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34184"/>
    </mc:Choice>
    <mc:Fallback xmlns="">
      <p:transition advTm="34184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30200" y="414339"/>
            <a:ext cx="11531600" cy="999934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Faculty of Arts, Humanities and Social Sciences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109133" y="1609725"/>
            <a:ext cx="10430933" cy="4706408"/>
          </a:xfrm>
        </p:spPr>
        <p:txBody>
          <a:bodyPr>
            <a:noAutofit/>
          </a:bodyPr>
          <a:lstStyle/>
          <a:p>
            <a:pPr marL="2420938" indent="-2420938"/>
            <a:r>
              <a:rPr lang="en-GB" sz="3200" b="1" dirty="0">
                <a:solidFill>
                  <a:srgbClr val="C00000"/>
                </a:solidFill>
              </a:rPr>
              <a:t>A variety of types of degree</a:t>
            </a:r>
            <a:r>
              <a:rPr lang="en-GB" sz="3200" dirty="0"/>
              <a:t>:</a:t>
            </a:r>
          </a:p>
          <a:p>
            <a:pPr marL="541338" indent="-541338">
              <a:buFont typeface="Arial" panose="020B0604020202020204" pitchFamily="34" charset="0"/>
              <a:buChar char="•"/>
            </a:pPr>
            <a:r>
              <a:rPr lang="en-GB" sz="3200" dirty="0"/>
              <a:t>Single Honours: Anthropology, English, Economics, French, History, Law, Philosophy, Politics, Sociology, Spanish</a:t>
            </a:r>
          </a:p>
          <a:p>
            <a:pPr marL="541338" indent="-541338">
              <a:buFont typeface="Arial" panose="020B0604020202020204" pitchFamily="34" charset="0"/>
              <a:buChar char="•"/>
            </a:pPr>
            <a:r>
              <a:rPr lang="en-GB" sz="3200" dirty="0">
                <a:solidFill>
                  <a:srgbClr val="C00000"/>
                </a:solidFill>
              </a:rPr>
              <a:t>Joint Honours (‘Joints’): English </a:t>
            </a:r>
            <a:r>
              <a:rPr lang="en-GB" sz="3200" i="1" dirty="0">
                <a:solidFill>
                  <a:srgbClr val="C00000"/>
                </a:solidFill>
              </a:rPr>
              <a:t>and</a:t>
            </a:r>
            <a:r>
              <a:rPr lang="en-GB" sz="3200" dirty="0">
                <a:solidFill>
                  <a:srgbClr val="C00000"/>
                </a:solidFill>
              </a:rPr>
              <a:t> Spanish, History </a:t>
            </a:r>
            <a:r>
              <a:rPr lang="en-GB" sz="3200" i="1" dirty="0">
                <a:solidFill>
                  <a:srgbClr val="C00000"/>
                </a:solidFill>
              </a:rPr>
              <a:t>and</a:t>
            </a:r>
            <a:r>
              <a:rPr lang="en-GB" sz="3200" dirty="0">
                <a:solidFill>
                  <a:srgbClr val="C00000"/>
                </a:solidFill>
              </a:rPr>
              <a:t> Politics, Sociology </a:t>
            </a:r>
            <a:r>
              <a:rPr lang="en-GB" sz="3200" i="1" dirty="0">
                <a:solidFill>
                  <a:srgbClr val="C00000"/>
                </a:solidFill>
              </a:rPr>
              <a:t>and</a:t>
            </a:r>
            <a:r>
              <a:rPr lang="en-GB" sz="3200" dirty="0">
                <a:solidFill>
                  <a:srgbClr val="C00000"/>
                </a:solidFill>
              </a:rPr>
              <a:t> Social Policy</a:t>
            </a:r>
          </a:p>
          <a:p>
            <a:pPr marL="541338" indent="-541338">
              <a:buFont typeface="Arial" panose="020B0604020202020204" pitchFamily="34" charset="0"/>
              <a:buChar char="•"/>
            </a:pPr>
            <a:r>
              <a:rPr lang="en-GB" sz="3200" dirty="0"/>
              <a:t>Major-Minor: Accounting </a:t>
            </a:r>
            <a:r>
              <a:rPr lang="en-GB" sz="3200" i="1" dirty="0"/>
              <a:t>with</a:t>
            </a:r>
            <a:r>
              <a:rPr lang="en-GB" sz="3200" dirty="0"/>
              <a:t> Spanish, English </a:t>
            </a:r>
            <a:r>
              <a:rPr lang="en-GB" sz="3200" i="1" dirty="0"/>
              <a:t>with</a:t>
            </a:r>
            <a:r>
              <a:rPr lang="en-GB" sz="3200" dirty="0"/>
              <a:t> Creative Writing, Law </a:t>
            </a:r>
            <a:r>
              <a:rPr lang="en-GB" sz="3200" i="1" dirty="0"/>
              <a:t>with</a:t>
            </a:r>
            <a:r>
              <a:rPr lang="en-GB" sz="3200" dirty="0"/>
              <a:t> Politics </a:t>
            </a:r>
          </a:p>
        </p:txBody>
      </p:sp>
    </p:spTree>
    <p:extLst>
      <p:ext uri="{BB962C8B-B14F-4D97-AF65-F5344CB8AC3E}">
        <p14:creationId xmlns:p14="http://schemas.microsoft.com/office/powerpoint/2010/main" val="85289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49874"/>
    </mc:Choice>
    <mc:Fallback xmlns="">
      <p:transition advTm="49874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30200" y="414339"/>
            <a:ext cx="11531600" cy="999934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Faculty of Arts, Humanities and Social Sciences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0208325"/>
              </p:ext>
            </p:extLst>
          </p:nvPr>
        </p:nvGraphicFramePr>
        <p:xfrm>
          <a:off x="1185333" y="1415331"/>
          <a:ext cx="9801000" cy="403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960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576000">
                <a:tc>
                  <a:txBody>
                    <a:bodyPr/>
                    <a:lstStyle/>
                    <a:p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/>
                          </a:solidFill>
                        </a:rPr>
                        <a:t>Level 1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/>
                          </a:solidFill>
                        </a:rPr>
                        <a:t>Level 2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/>
                          </a:solidFill>
                        </a:rPr>
                        <a:t>Level 3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Single Honours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</a:t>
                      </a: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>
                          <a:solidFill>
                            <a:schemeClr val="bg1"/>
                          </a:solidFill>
                        </a:rPr>
                        <a:t>Elective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</a:t>
                      </a: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70C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80 CATS</a:t>
                      </a:r>
                    </a:p>
                  </a:txBody>
                  <a:tcPr anchor="ctr"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40 CATS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120 CATS</a:t>
                      </a:r>
                    </a:p>
                  </a:txBody>
                  <a:tcPr anchor="ctr"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120 CATS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tx2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Joint Honours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</a:t>
                      </a:r>
                      <a:r>
                        <a:rPr lang="en-GB" baseline="0" dirty="0">
                          <a:solidFill>
                            <a:schemeClr val="bg1"/>
                          </a:solidFill>
                        </a:rPr>
                        <a:t> CATS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 CATS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 CATS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</a:t>
                      </a:r>
                      <a:r>
                        <a:rPr lang="en-GB" baseline="0" dirty="0">
                          <a:solidFill>
                            <a:schemeClr val="bg1"/>
                          </a:solidFill>
                        </a:rPr>
                        <a:t> CATS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 CATS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</a:t>
                      </a:r>
                      <a:r>
                        <a:rPr lang="en-GB" baseline="0" dirty="0">
                          <a:solidFill>
                            <a:schemeClr val="bg1"/>
                          </a:solidFill>
                        </a:rPr>
                        <a:t> CATS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Major Minor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7030A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80</a:t>
                      </a:r>
                      <a:r>
                        <a:rPr lang="en-GB" baseline="0" dirty="0">
                          <a:solidFill>
                            <a:schemeClr val="bg1"/>
                          </a:solidFill>
                        </a:rPr>
                        <a:t> CATS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40 CATS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80 CATS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40</a:t>
                      </a:r>
                      <a:r>
                        <a:rPr lang="en-GB" baseline="0" dirty="0">
                          <a:solidFill>
                            <a:schemeClr val="bg1"/>
                          </a:solidFill>
                        </a:rPr>
                        <a:t> CATS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80 CATS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40</a:t>
                      </a:r>
                      <a:r>
                        <a:rPr lang="en-GB" baseline="0" dirty="0">
                          <a:solidFill>
                            <a:schemeClr val="bg1"/>
                          </a:solidFill>
                        </a:rPr>
                        <a:t> CATS</a:t>
                      </a:r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3956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154124"/>
    </mc:Choice>
    <mc:Fallback xmlns="">
      <p:transition advTm="154124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949267" y="5029200"/>
            <a:ext cx="2912533" cy="15917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30200" y="414339"/>
            <a:ext cx="11531600" cy="999934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Faculty of Arts, Humanities and Social Sciences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6984892"/>
              </p:ext>
            </p:extLst>
          </p:nvPr>
        </p:nvGraphicFramePr>
        <p:xfrm>
          <a:off x="1185333" y="1483065"/>
          <a:ext cx="5193788" cy="4772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8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46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46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1714">
                <a:tc gridSpan="3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/>
                          </a:solidFill>
                        </a:rPr>
                        <a:t>Level 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1714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Joint Honours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CATS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Modules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17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Major Minor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1714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CATS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80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1714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Modules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1485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59173"/>
    </mc:Choice>
    <mc:Fallback xmlns="">
      <p:transition advTm="59173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949267" y="5029200"/>
            <a:ext cx="2912533" cy="159173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30200" y="414339"/>
            <a:ext cx="11531600" cy="999934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chemeClr val="tx1"/>
                </a:solidFill>
              </a:rPr>
              <a:t>Faculty of Arts, Humanities and Social Sciences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185333" y="1483065"/>
          <a:ext cx="5193788" cy="4772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885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46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46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01714">
                <a:tc gridSpan="3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bg1"/>
                          </a:solidFill>
                        </a:rPr>
                        <a:t>Level 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800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1714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Joint Honours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00000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CATS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60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64000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Modules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171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Major Minor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1714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CATS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80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40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1714">
                <a:tc>
                  <a:txBody>
                    <a:bodyPr/>
                    <a:lstStyle/>
                    <a:p>
                      <a:r>
                        <a:rPr lang="en-GB" b="1" dirty="0">
                          <a:solidFill>
                            <a:schemeClr val="bg1"/>
                          </a:solidFill>
                        </a:rPr>
                        <a:t>Modules</a:t>
                      </a: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4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</a:rPr>
                        <a:t>2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6236651" y="1482006"/>
          <a:ext cx="4578568" cy="478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46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446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464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464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76000">
                <a:tc gridSpan="2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Semester 1</a:t>
                      </a:r>
                    </a:p>
                  </a:txBody>
                  <a:tcPr anchor="ctr"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7C8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28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Semester 2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999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Subject B</a:t>
                      </a:r>
                      <a:endParaRPr lang="en-GB" b="1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40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or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</a:t>
                      </a:r>
                      <a:endParaRPr lang="en-GB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GB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or </a:t>
                      </a:r>
                    </a:p>
                    <a:p>
                      <a:pPr algn="ctr"/>
                      <a:r>
                        <a:rPr lang="en-GB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40</a:t>
                      </a:r>
                      <a:endParaRPr lang="en-GB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</a:t>
                      </a:r>
                      <a:endParaRPr lang="en-GB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  <a:p>
                      <a:pPr algn="ctr"/>
                      <a:r>
                        <a:rPr lang="en-GB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or </a:t>
                      </a:r>
                    </a:p>
                    <a:p>
                      <a:pPr algn="ctr"/>
                      <a:r>
                        <a:rPr lang="en-GB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40</a:t>
                      </a:r>
                      <a:endParaRPr lang="en-GB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40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or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 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or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or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</a:t>
                      </a: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or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 or </a:t>
                      </a:r>
                    </a:p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60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Subject B</a:t>
                      </a:r>
                    </a:p>
                  </a:txBody>
                  <a:tcPr anchor="ctr">
                    <a:solidFill>
                      <a:srgbClr val="9999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Subject A</a:t>
                      </a:r>
                    </a:p>
                  </a:txBody>
                  <a:tcPr anchor="ctr"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Subject B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40</a:t>
                      </a: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</a:t>
                      </a:r>
                      <a:endParaRPr lang="en-GB" baseline="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40</a:t>
                      </a:r>
                      <a:endParaRPr lang="en-GB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 anchor="ctr"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20 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2000"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2</a:t>
                      </a:r>
                    </a:p>
                  </a:txBody>
                  <a:tcPr anchor="ctr"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1</a:t>
                      </a:r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63676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61041"/>
    </mc:Choice>
    <mc:Fallback xmlns="">
      <p:transition advTm="6104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30200" y="414339"/>
            <a:ext cx="11531600" cy="999934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rgbClr val="C00000"/>
                </a:solidFill>
              </a:rPr>
              <a:t>Faculty of Arts, Humanities and Social Sciences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109133" y="1609725"/>
            <a:ext cx="10430933" cy="4706408"/>
          </a:xfrm>
        </p:spPr>
        <p:txBody>
          <a:bodyPr>
            <a:noAutofit/>
          </a:bodyPr>
          <a:lstStyle/>
          <a:p>
            <a:pPr marL="2420938" indent="-2420938"/>
            <a:r>
              <a:rPr lang="en-GB" sz="3200" b="1" dirty="0"/>
              <a:t>Your ‘owning’ School? </a:t>
            </a:r>
          </a:p>
          <a:p>
            <a:pPr marL="627063" indent="-449263">
              <a:buFont typeface="+mj-lt"/>
              <a:buAutoNum type="arabicPeriod"/>
            </a:pPr>
            <a:r>
              <a:rPr lang="en-GB" sz="3200" dirty="0">
                <a:solidFill>
                  <a:srgbClr val="C00000"/>
                </a:solidFill>
              </a:rPr>
              <a:t>Manages your degree programme</a:t>
            </a:r>
          </a:p>
          <a:p>
            <a:pPr marL="627063" indent="-449263">
              <a:buFont typeface="+mj-lt"/>
              <a:buAutoNum type="arabicPeriod"/>
            </a:pPr>
            <a:r>
              <a:rPr lang="en-GB" sz="3200" dirty="0">
                <a:solidFill>
                  <a:srgbClr val="C00000"/>
                </a:solidFill>
              </a:rPr>
              <a:t>Arranges for you a Personal Tutor/Adviser of Study</a:t>
            </a:r>
          </a:p>
          <a:p>
            <a:pPr marL="627063" indent="-449263">
              <a:buFont typeface="+mj-lt"/>
              <a:buAutoNum type="arabicPeriod"/>
            </a:pPr>
            <a:r>
              <a:rPr lang="en-GB" sz="3200" dirty="0">
                <a:solidFill>
                  <a:srgbClr val="C00000"/>
                </a:solidFill>
              </a:rPr>
              <a:t>Processes Exceptional Circumstances requests</a:t>
            </a:r>
          </a:p>
          <a:p>
            <a:pPr marL="627063" indent="-449263">
              <a:buFont typeface="+mj-lt"/>
              <a:buAutoNum type="arabicPeriod"/>
            </a:pPr>
            <a:r>
              <a:rPr lang="en-GB" sz="3200" dirty="0">
                <a:solidFill>
                  <a:srgbClr val="C00000"/>
                </a:solidFill>
              </a:rPr>
              <a:t>Determines your progression and degree classification</a:t>
            </a:r>
          </a:p>
          <a:p>
            <a:pPr marL="627063" indent="-449263">
              <a:buFont typeface="+mj-lt"/>
              <a:buAutoNum type="arabicPeriod"/>
            </a:pPr>
            <a:endParaRPr lang="en-GB" sz="3200" dirty="0">
              <a:solidFill>
                <a:srgbClr val="C00000"/>
              </a:solidFill>
            </a:endParaRPr>
          </a:p>
          <a:p>
            <a:endParaRPr lang="en-GB" sz="3200" dirty="0"/>
          </a:p>
          <a:p>
            <a:pPr marL="514350" indent="-514350">
              <a:buFont typeface="+mj-lt"/>
              <a:buAutoNum type="arabicPeriod"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263715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1995"/>
    </mc:Choice>
    <mc:Fallback xmlns="">
      <p:transition spd="slow" advTm="251995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330200" y="414339"/>
            <a:ext cx="11531600" cy="999934"/>
          </a:xfrm>
        </p:spPr>
        <p:txBody>
          <a:bodyPr>
            <a:normAutofit/>
          </a:bodyPr>
          <a:lstStyle/>
          <a:p>
            <a:pPr algn="ctr"/>
            <a:r>
              <a:rPr lang="en-GB" sz="4000" dirty="0">
                <a:solidFill>
                  <a:srgbClr val="C00000"/>
                </a:solidFill>
              </a:rPr>
              <a:t>Faculty of Arts, Humanities and Social Sciences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109133" y="1414273"/>
            <a:ext cx="10066867" cy="4901860"/>
          </a:xfrm>
        </p:spPr>
        <p:txBody>
          <a:bodyPr>
            <a:noAutofit/>
          </a:bodyPr>
          <a:lstStyle/>
          <a:p>
            <a:pPr algn="just">
              <a:spcBef>
                <a:spcPts val="0"/>
              </a:spcBef>
            </a:pPr>
            <a:r>
              <a:rPr lang="en-GB" sz="2400" dirty="0"/>
              <a:t>Schools will normally be able to answer any questions you have about your modules, your degree programme and your studies more generally. </a:t>
            </a:r>
          </a:p>
          <a:p>
            <a:pPr algn="just">
              <a:spcBef>
                <a:spcPts val="0"/>
              </a:spcBef>
            </a:pPr>
            <a:endParaRPr lang="en-GB" sz="2400" dirty="0"/>
          </a:p>
          <a:p>
            <a:pPr algn="just">
              <a:spcBef>
                <a:spcPts val="0"/>
              </a:spcBef>
            </a:pPr>
            <a:r>
              <a:rPr lang="en-GB" sz="2400" dirty="0"/>
              <a:t>If your joint/major-minor degree involves subjects in more than one School, and you are having difficulties securing answers to questions, contact:</a:t>
            </a:r>
          </a:p>
          <a:p>
            <a:pPr>
              <a:spcBef>
                <a:spcPts val="0"/>
              </a:spcBef>
            </a:pPr>
            <a:endParaRPr lang="en-GB" sz="2400" b="1" dirty="0"/>
          </a:p>
          <a:p>
            <a:pPr marL="719138">
              <a:spcBef>
                <a:spcPts val="0"/>
              </a:spcBef>
            </a:pPr>
            <a:r>
              <a:rPr lang="en-GB" sz="2400" b="1" dirty="0">
                <a:solidFill>
                  <a:srgbClr val="C00000"/>
                </a:solidFill>
              </a:rPr>
              <a:t>Deirdre McCrory (Faculty Administrator)</a:t>
            </a:r>
            <a:endParaRPr lang="en-GB" sz="2400" dirty="0">
              <a:solidFill>
                <a:srgbClr val="C00000"/>
              </a:solidFill>
            </a:endParaRPr>
          </a:p>
          <a:p>
            <a:pPr marL="719138">
              <a:spcBef>
                <a:spcPts val="0"/>
              </a:spcBef>
            </a:pPr>
            <a:r>
              <a:rPr lang="en-GB" sz="2400" b="1" dirty="0">
                <a:solidFill>
                  <a:srgbClr val="C00000"/>
                </a:solidFill>
              </a:rPr>
              <a:t>E-mail:</a:t>
            </a:r>
            <a:r>
              <a:rPr lang="en-GB" sz="2400" b="1" dirty="0"/>
              <a:t> </a:t>
            </a:r>
            <a:r>
              <a:rPr lang="en-GB" sz="2400" u="sng" dirty="0">
                <a:hlinkClick r:id="rId2"/>
              </a:rPr>
              <a:t>d.mccrory@qub.ac.uk</a:t>
            </a:r>
            <a:endParaRPr lang="en-GB" sz="2400" dirty="0"/>
          </a:p>
          <a:p>
            <a:pPr marL="719138">
              <a:spcBef>
                <a:spcPts val="0"/>
              </a:spcBef>
            </a:pPr>
            <a:r>
              <a:rPr lang="en-GB" sz="2400" b="1" dirty="0">
                <a:solidFill>
                  <a:srgbClr val="C00000"/>
                </a:solidFill>
              </a:rPr>
              <a:t>Phone</a:t>
            </a:r>
            <a:r>
              <a:rPr lang="en-GB" sz="2400" dirty="0">
                <a:solidFill>
                  <a:srgbClr val="C00000"/>
                </a:solidFill>
              </a:rPr>
              <a:t>: </a:t>
            </a:r>
            <a:r>
              <a:rPr lang="en-GB" sz="2400" dirty="0"/>
              <a:t>028 9097 5351</a:t>
            </a:r>
          </a:p>
        </p:txBody>
      </p:sp>
    </p:spTree>
    <p:extLst>
      <p:ext uri="{BB962C8B-B14F-4D97-AF65-F5344CB8AC3E}">
        <p14:creationId xmlns:p14="http://schemas.microsoft.com/office/powerpoint/2010/main" val="3558890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81875"/>
    </mc:Choice>
    <mc:Fallback xmlns="">
      <p:transition advTm="81875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1509586" y="5325533"/>
            <a:ext cx="8919545" cy="1126067"/>
          </a:xfrm>
        </p:spPr>
        <p:txBody>
          <a:bodyPr>
            <a:normAutofit fontScale="70000" lnSpcReduction="20000"/>
          </a:bodyPr>
          <a:lstStyle/>
          <a:p>
            <a:pPr marL="180975">
              <a:spcBef>
                <a:spcPts val="600"/>
              </a:spcBef>
            </a:pPr>
            <a:r>
              <a:rPr lang="en-GB" sz="2200" dirty="0" err="1"/>
              <a:t>Prof.</a:t>
            </a:r>
            <a:r>
              <a:rPr lang="en-GB" sz="2200" dirty="0"/>
              <a:t> Robin Hickey</a:t>
            </a:r>
          </a:p>
          <a:p>
            <a:pPr marL="180975">
              <a:spcBef>
                <a:spcPts val="600"/>
              </a:spcBef>
            </a:pPr>
            <a:r>
              <a:rPr lang="en-GB" sz="2200" dirty="0"/>
              <a:t>Dean of Education, Faculty of Arts, Humanities and Social Sciences </a:t>
            </a:r>
          </a:p>
          <a:p>
            <a:pPr marL="180975">
              <a:spcBef>
                <a:spcPts val="600"/>
              </a:spcBef>
            </a:pPr>
            <a:endParaRPr lang="fr-FR" sz="2200" dirty="0"/>
          </a:p>
          <a:p>
            <a:pPr marL="180975">
              <a:spcBef>
                <a:spcPts val="600"/>
              </a:spcBef>
            </a:pPr>
            <a:r>
              <a:rPr lang="fr-FR" sz="2200" dirty="0" err="1"/>
              <a:t>September</a:t>
            </a:r>
            <a:r>
              <a:rPr lang="fr-FR" sz="2200" dirty="0"/>
              <a:t> 2023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1675840" y="1694706"/>
            <a:ext cx="5991882" cy="3234280"/>
          </a:xfrm>
        </p:spPr>
        <p:txBody>
          <a:bodyPr anchor="ctr">
            <a:normAutofit lnSpcReduction="1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5400" dirty="0"/>
              <a:t>Thank you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en-GB" sz="5400" dirty="0"/>
              <a:t>Joint and Major Minor Students</a:t>
            </a:r>
          </a:p>
          <a:p>
            <a:endParaRPr lang="fr-FR" sz="2400" dirty="0"/>
          </a:p>
        </p:txBody>
      </p:sp>
      <p:sp>
        <p:nvSpPr>
          <p:cNvPr id="4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9768689" y="6275590"/>
            <a:ext cx="2161808" cy="365061"/>
          </a:xfrm>
        </p:spPr>
        <p:txBody>
          <a:bodyPr>
            <a:normAutofit fontScale="40000" lnSpcReduction="20000"/>
          </a:bodyPr>
          <a:lstStyle/>
          <a:p>
            <a:pPr marL="180975">
              <a:lnSpc>
                <a:spcPct val="150000"/>
              </a:lnSpc>
            </a:pPr>
            <a:br>
              <a:rPr lang="fr-FR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499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741"/>
    </mc:Choice>
    <mc:Fallback xmlns="">
      <p:transition spd="slow" advTm="43741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406AF6E899A443B088CBB235517035" ma:contentTypeVersion="13" ma:contentTypeDescription="Create a new document." ma:contentTypeScope="" ma:versionID="b35acb911c40a44abc2d3d66edac9ecf">
  <xsd:schema xmlns:xsd="http://www.w3.org/2001/XMLSchema" xmlns:xs="http://www.w3.org/2001/XMLSchema" xmlns:p="http://schemas.microsoft.com/office/2006/metadata/properties" xmlns:ns3="4a7669a9-a011-4939-9a62-ac1a8914829f" xmlns:ns4="c51ce0d9-b5e0-4520-89e9-ff5f84fa91bb" targetNamespace="http://schemas.microsoft.com/office/2006/metadata/properties" ma:root="true" ma:fieldsID="e8644fb203be96f8a588486e4b5615e1" ns3:_="" ns4:_="">
    <xsd:import namespace="4a7669a9-a011-4939-9a62-ac1a8914829f"/>
    <xsd:import namespace="c51ce0d9-b5e0-4520-89e9-ff5f84fa91bb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a7669a9-a011-4939-9a62-ac1a891482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1ce0d9-b5e0-4520-89e9-ff5f84fa91bb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21C7145-72C2-4F3B-BFFB-82A3D053C7FF}">
  <ds:schemaRefs>
    <ds:schemaRef ds:uri="http://purl.org/dc/elements/1.1/"/>
    <ds:schemaRef ds:uri="http://schemas.microsoft.com/office/2006/metadata/properties"/>
    <ds:schemaRef ds:uri="c51ce0d9-b5e0-4520-89e9-ff5f84fa91bb"/>
    <ds:schemaRef ds:uri="http://schemas.microsoft.com/office/2006/documentManagement/types"/>
    <ds:schemaRef ds:uri="http://schemas.openxmlformats.org/package/2006/metadata/core-properties"/>
    <ds:schemaRef ds:uri="4a7669a9-a011-4939-9a62-ac1a8914829f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D03807E-ADF3-4B0E-8D8D-33E0FE6D95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a7669a9-a011-4939-9a62-ac1a8914829f"/>
    <ds:schemaRef ds:uri="c51ce0d9-b5e0-4520-89e9-ff5f84fa91b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637E393-3787-4B3C-8342-8A91AFE3B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5353</TotalTime>
  <Words>497</Words>
  <Application>Microsoft Office PowerPoint</Application>
  <PresentationFormat>Widescreen</PresentationFormat>
  <Paragraphs>162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Irish Border and Brexit</dc:title>
  <dc:creator>Katy Hayward</dc:creator>
  <cp:lastModifiedBy>Deirdre McCrory</cp:lastModifiedBy>
  <cp:revision>129</cp:revision>
  <cp:lastPrinted>2020-09-15T16:08:53Z</cp:lastPrinted>
  <dcterms:created xsi:type="dcterms:W3CDTF">2018-09-24T13:10:54Z</dcterms:created>
  <dcterms:modified xsi:type="dcterms:W3CDTF">2023-08-10T11:55:29Z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0x01010006406AF6E899A443B088CBB235517035</vt:lpwstr>
  </property>
</Properties>
</file>