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11" r:id="rId2"/>
    <p:sldId id="353" r:id="rId3"/>
    <p:sldId id="344" r:id="rId4"/>
    <p:sldId id="345" r:id="rId5"/>
    <p:sldId id="347" r:id="rId6"/>
    <p:sldId id="356" r:id="rId7"/>
    <p:sldId id="350" r:id="rId8"/>
    <p:sldId id="349" r:id="rId9"/>
    <p:sldId id="355" r:id="rId10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7C80"/>
    <a:srgbClr val="CCCCFF"/>
    <a:srgbClr val="9999FF"/>
    <a:srgbClr val="F2E2E8"/>
    <a:srgbClr val="FF0066"/>
    <a:srgbClr val="FFCCFF"/>
    <a:srgbClr val="FF3300"/>
    <a:srgbClr val="F2390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1" cy="499011"/>
          </a:xfrm>
          <a:prstGeom prst="rect">
            <a:avLst/>
          </a:prstGeom>
        </p:spPr>
        <p:txBody>
          <a:bodyPr vert="horz" lIns="91714" tIns="45857" rIns="91714" bIns="4585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1" cy="499011"/>
          </a:xfrm>
          <a:prstGeom prst="rect">
            <a:avLst/>
          </a:prstGeom>
        </p:spPr>
        <p:txBody>
          <a:bodyPr vert="horz" lIns="91714" tIns="45857" rIns="91714" bIns="45857" rtlCol="0"/>
          <a:lstStyle>
            <a:lvl1pPr algn="r">
              <a:defRPr sz="1200"/>
            </a:lvl1pPr>
          </a:lstStyle>
          <a:p>
            <a:fld id="{85881089-DDC9-448C-A348-D38B7DC240FE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1" cy="499010"/>
          </a:xfrm>
          <a:prstGeom prst="rect">
            <a:avLst/>
          </a:prstGeom>
        </p:spPr>
        <p:txBody>
          <a:bodyPr vert="horz" lIns="91714" tIns="45857" rIns="91714" bIns="4585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1" cy="499010"/>
          </a:xfrm>
          <a:prstGeom prst="rect">
            <a:avLst/>
          </a:prstGeom>
        </p:spPr>
        <p:txBody>
          <a:bodyPr vert="horz" lIns="91714" tIns="45857" rIns="91714" bIns="45857" rtlCol="0" anchor="b"/>
          <a:lstStyle>
            <a:lvl1pPr algn="r">
              <a:defRPr sz="1200"/>
            </a:lvl1pPr>
          </a:lstStyle>
          <a:p>
            <a:fld id="{A7C3E056-52E5-4B64-A90D-C004EE0EA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966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1" cy="499011"/>
          </a:xfrm>
          <a:prstGeom prst="rect">
            <a:avLst/>
          </a:prstGeom>
        </p:spPr>
        <p:txBody>
          <a:bodyPr vert="horz" lIns="91714" tIns="45857" rIns="91714" bIns="45857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1" cy="499011"/>
          </a:xfrm>
          <a:prstGeom prst="rect">
            <a:avLst/>
          </a:prstGeom>
        </p:spPr>
        <p:txBody>
          <a:bodyPr vert="horz" lIns="91714" tIns="45857" rIns="91714" bIns="45857" rtlCol="0"/>
          <a:lstStyle>
            <a:lvl1pPr algn="r">
              <a:defRPr sz="1200"/>
            </a:lvl1pPr>
          </a:lstStyle>
          <a:p>
            <a:fld id="{29F808DA-B859-4611-8CF8-4E775EBB86D8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4" tIns="45857" rIns="91714" bIns="45857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86363"/>
            <a:ext cx="5486400" cy="3916114"/>
          </a:xfrm>
          <a:prstGeom prst="rect">
            <a:avLst/>
          </a:prstGeom>
        </p:spPr>
        <p:txBody>
          <a:bodyPr vert="horz" lIns="91714" tIns="45857" rIns="91714" bIns="458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1" cy="499010"/>
          </a:xfrm>
          <a:prstGeom prst="rect">
            <a:avLst/>
          </a:prstGeom>
        </p:spPr>
        <p:txBody>
          <a:bodyPr vert="horz" lIns="91714" tIns="45857" rIns="91714" bIns="45857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1" cy="499010"/>
          </a:xfrm>
          <a:prstGeom prst="rect">
            <a:avLst/>
          </a:prstGeom>
        </p:spPr>
        <p:txBody>
          <a:bodyPr vert="horz" lIns="91714" tIns="45857" rIns="91714" bIns="45857" rtlCol="0" anchor="b"/>
          <a:lstStyle>
            <a:lvl1pPr algn="r">
              <a:defRPr sz="1200"/>
            </a:lvl1pPr>
          </a:lstStyle>
          <a:p>
            <a:fld id="{6873FAF4-9134-493A-99ED-EF4158424C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895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E8EF-005E-417A-8B4E-E5611EB153CA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8B75-3C19-4615-ACBD-E218219D625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1946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E8EF-005E-417A-8B4E-E5611EB153CA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8B75-3C19-4615-ACBD-E218219D625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263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E8EF-005E-417A-8B4E-E5611EB153CA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8B75-3C19-4615-ACBD-E218219D625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971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82738" y="5389563"/>
            <a:ext cx="3586670" cy="3650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1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82738" y="5711637"/>
            <a:ext cx="3586670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582738" y="6033711"/>
            <a:ext cx="3586670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DATE OF PRESENTATION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09586" y="1203608"/>
            <a:ext cx="5366702" cy="3234280"/>
          </a:xfrm>
          <a:prstGeom prst="rect">
            <a:avLst/>
          </a:prstGeom>
        </p:spPr>
        <p:txBody>
          <a:bodyPr lIns="288000" tIns="288000" rIns="288000" bIns="0"/>
          <a:lstStyle>
            <a:lvl1pPr marL="0" indent="0">
              <a:buNone/>
              <a:defRPr sz="4600" b="1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PRESENTATION TITLE GOES HERE UPPERCASE 48PT </a:t>
            </a:r>
          </a:p>
        </p:txBody>
      </p:sp>
    </p:spTree>
    <p:extLst>
      <p:ext uri="{BB962C8B-B14F-4D97-AF65-F5344CB8AC3E}">
        <p14:creationId xmlns:p14="http://schemas.microsoft.com/office/powerpoint/2010/main" val="1462462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-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0104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0" y="414339"/>
            <a:ext cx="4303776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TITLE GOES HERE IN UPPERCASE BOLD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807" y="5782559"/>
            <a:ext cx="1832169" cy="7056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0" y="1584325"/>
            <a:ext cx="4303776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lacus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</a:t>
            </a:r>
            <a:r>
              <a:rPr lang="en-US" dirty="0" err="1"/>
              <a:t>auctor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cursus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96078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E8EF-005E-417A-8B4E-E5611EB153CA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8B75-3C19-4615-ACBD-E218219D625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25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E8EF-005E-417A-8B4E-E5611EB153CA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8B75-3C19-4615-ACBD-E218219D625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27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E8EF-005E-417A-8B4E-E5611EB153CA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8B75-3C19-4615-ACBD-E218219D625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65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E8EF-005E-417A-8B4E-E5611EB153CA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8B75-3C19-4615-ACBD-E218219D625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979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E8EF-005E-417A-8B4E-E5611EB153CA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8B75-3C19-4615-ACBD-E218219D625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8359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E8EF-005E-417A-8B4E-E5611EB153CA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8B75-3C19-4615-ACBD-E218219D625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69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E8EF-005E-417A-8B4E-E5611EB153CA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8B75-3C19-4615-ACBD-E218219D625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48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E8EF-005E-417A-8B4E-E5611EB153CA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8B75-3C19-4615-ACBD-E218219D625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22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FE8EF-005E-417A-8B4E-E5611EB153CA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38B75-3C19-4615-ACBD-E218219D625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973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hyperlink" Target="mailto:d.mccrory@qub.ac.u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509586" y="5325533"/>
            <a:ext cx="8919545" cy="1126067"/>
          </a:xfrm>
        </p:spPr>
        <p:txBody>
          <a:bodyPr>
            <a:normAutofit fontScale="70000" lnSpcReduction="20000"/>
          </a:bodyPr>
          <a:lstStyle/>
          <a:p>
            <a:pPr marL="180975">
              <a:spcBef>
                <a:spcPts val="600"/>
              </a:spcBef>
            </a:pPr>
            <a:r>
              <a:rPr lang="en-GB" sz="2200" dirty="0"/>
              <a:t>Prof. David Phinnemore</a:t>
            </a:r>
          </a:p>
          <a:p>
            <a:pPr marL="180975">
              <a:spcBef>
                <a:spcPts val="600"/>
              </a:spcBef>
            </a:pPr>
            <a:r>
              <a:rPr lang="en-GB" sz="2200" dirty="0"/>
              <a:t>Dean of Education, Faculty of Arts, Humanities and Social Sciences </a:t>
            </a:r>
          </a:p>
          <a:p>
            <a:pPr marL="180975">
              <a:spcBef>
                <a:spcPts val="600"/>
              </a:spcBef>
            </a:pPr>
            <a:endParaRPr lang="fr-FR" sz="2200" dirty="0"/>
          </a:p>
          <a:p>
            <a:pPr marL="180975">
              <a:spcBef>
                <a:spcPts val="600"/>
              </a:spcBef>
            </a:pPr>
            <a:r>
              <a:rPr lang="fr-FR" sz="2200" dirty="0" err="1"/>
              <a:t>September</a:t>
            </a:r>
            <a:r>
              <a:rPr lang="fr-FR" sz="2200" dirty="0"/>
              <a:t> 2020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509586" y="1178208"/>
            <a:ext cx="5991882" cy="3234280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5400" dirty="0"/>
              <a:t>Joint and Major-Minor Degrees</a:t>
            </a:r>
          </a:p>
          <a:p>
            <a:endParaRPr lang="fr-FR" sz="2400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768689" y="6275590"/>
            <a:ext cx="2161808" cy="365061"/>
          </a:xfrm>
        </p:spPr>
        <p:txBody>
          <a:bodyPr>
            <a:normAutofit fontScale="40000" lnSpcReduction="20000"/>
          </a:bodyPr>
          <a:lstStyle/>
          <a:p>
            <a:pPr marL="180975">
              <a:lnSpc>
                <a:spcPct val="150000"/>
              </a:lnSpc>
            </a:pPr>
            <a:r>
              <a:rPr lang="fr-FR" dirty="0"/>
              <a:t/>
            </a:r>
            <a:br>
              <a:rPr lang="fr-FR" dirty="0"/>
            </a:b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09B5B2-2C2E-4396-8154-9C86D41D0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1"/>
    </mc:Choice>
    <mc:Fallback xmlns="">
      <p:transition spd="slow" advTm="26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49033" y="414338"/>
            <a:ext cx="11212768" cy="14841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000" dirty="0">
                <a:solidFill>
                  <a:srgbClr val="C00000"/>
                </a:solidFill>
              </a:rPr>
              <a:t>Faculty of Arts, Humanities and Social Sciences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307305" y="1708484"/>
            <a:ext cx="6985700" cy="4320675"/>
          </a:xfrm>
        </p:spPr>
        <p:txBody>
          <a:bodyPr>
            <a:noAutofit/>
          </a:bodyPr>
          <a:lstStyle/>
          <a:p>
            <a:pPr marL="360363" indent="-3603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School of Arts, English and Languages (AEL)</a:t>
            </a:r>
          </a:p>
          <a:p>
            <a:pPr marL="360363" indent="-3603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C00000"/>
                </a:solidFill>
              </a:rPr>
              <a:t>School of History, Anthropology, Philosophy and Politics (HAPP)</a:t>
            </a:r>
          </a:p>
          <a:p>
            <a:pPr marL="360363" indent="-3603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Queen’s Management School (QMS)</a:t>
            </a:r>
          </a:p>
          <a:p>
            <a:pPr marL="360363" indent="-3603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C00000"/>
                </a:solidFill>
              </a:rPr>
              <a:t>School of Law (LAW)</a:t>
            </a:r>
          </a:p>
          <a:p>
            <a:pPr marL="360363" indent="-3603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School of Social Sciences, Education and Social Work (SSESW)</a:t>
            </a:r>
          </a:p>
        </p:txBody>
      </p:sp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C3A593F-2D96-42C9-89A7-3BF4C45C6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9" y="1898483"/>
            <a:ext cx="2196435" cy="3290798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DB5940B-EF2A-42C1-9B04-543F05BB820A}"/>
              </a:ext>
            </a:extLst>
          </p:cNvPr>
          <p:cNvSpPr txBox="1">
            <a:spLocks/>
          </p:cNvSpPr>
          <p:nvPr/>
        </p:nvSpPr>
        <p:spPr>
          <a:xfrm>
            <a:off x="637001" y="5386859"/>
            <a:ext cx="3026613" cy="1284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GB" sz="2200" b="1" dirty="0"/>
              <a:t>Prof. David Phinnemore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GB" sz="2200" dirty="0"/>
              <a:t>Dean of Education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7AA98C9-D3F8-4C1B-89CE-5E37369A1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6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184"/>
    </mc:Choice>
    <mc:Fallback xmlns="">
      <p:transition advTm="34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30200" y="414339"/>
            <a:ext cx="11531600" cy="999934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Faculty of Arts, Humanities and Social Sciences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09133" y="1609725"/>
            <a:ext cx="10430933" cy="4706408"/>
          </a:xfrm>
        </p:spPr>
        <p:txBody>
          <a:bodyPr>
            <a:noAutofit/>
          </a:bodyPr>
          <a:lstStyle/>
          <a:p>
            <a:pPr marL="2420938" indent="-2420938"/>
            <a:r>
              <a:rPr lang="en-GB" sz="3200" b="1" dirty="0">
                <a:solidFill>
                  <a:srgbClr val="C00000"/>
                </a:solidFill>
              </a:rPr>
              <a:t>A variety of types of degree</a:t>
            </a:r>
            <a:r>
              <a:rPr lang="en-GB" sz="3200" dirty="0"/>
              <a:t>:</a:t>
            </a:r>
          </a:p>
          <a:p>
            <a:pPr marL="541338" indent="-541338">
              <a:buFont typeface="Arial" panose="020B0604020202020204" pitchFamily="34" charset="0"/>
              <a:buChar char="•"/>
            </a:pPr>
            <a:r>
              <a:rPr lang="en-GB" sz="3200" dirty="0"/>
              <a:t>Single Honours: Anthropology, English, Economics, French, History, Law, Philosophy, Politics, Sociology, Spanish</a:t>
            </a:r>
          </a:p>
          <a:p>
            <a:pPr marL="541338" indent="-541338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C00000"/>
                </a:solidFill>
              </a:rPr>
              <a:t>Joint Honours (‘Joints’): English </a:t>
            </a:r>
            <a:r>
              <a:rPr lang="en-GB" sz="3200" i="1" dirty="0">
                <a:solidFill>
                  <a:srgbClr val="C00000"/>
                </a:solidFill>
              </a:rPr>
              <a:t>and</a:t>
            </a:r>
            <a:r>
              <a:rPr lang="en-GB" sz="3200" dirty="0">
                <a:solidFill>
                  <a:srgbClr val="C00000"/>
                </a:solidFill>
              </a:rPr>
              <a:t> Spanish, History </a:t>
            </a:r>
            <a:r>
              <a:rPr lang="en-GB" sz="3200" i="1" dirty="0">
                <a:solidFill>
                  <a:srgbClr val="C00000"/>
                </a:solidFill>
              </a:rPr>
              <a:t>and</a:t>
            </a:r>
            <a:r>
              <a:rPr lang="en-GB" sz="3200" dirty="0">
                <a:solidFill>
                  <a:srgbClr val="C00000"/>
                </a:solidFill>
              </a:rPr>
              <a:t> Politics, Sociology </a:t>
            </a:r>
            <a:r>
              <a:rPr lang="en-GB" sz="3200" i="1" dirty="0">
                <a:solidFill>
                  <a:srgbClr val="C00000"/>
                </a:solidFill>
              </a:rPr>
              <a:t>and</a:t>
            </a:r>
            <a:r>
              <a:rPr lang="en-GB" sz="3200" dirty="0">
                <a:solidFill>
                  <a:srgbClr val="C00000"/>
                </a:solidFill>
              </a:rPr>
              <a:t> Social Policy</a:t>
            </a:r>
          </a:p>
          <a:p>
            <a:pPr marL="541338" indent="-541338">
              <a:buFont typeface="Arial" panose="020B0604020202020204" pitchFamily="34" charset="0"/>
              <a:buChar char="•"/>
            </a:pPr>
            <a:r>
              <a:rPr lang="en-GB" sz="3200" dirty="0"/>
              <a:t>Major-Minor: Accounting </a:t>
            </a:r>
            <a:r>
              <a:rPr lang="en-GB" sz="3200" i="1" dirty="0"/>
              <a:t>with</a:t>
            </a:r>
            <a:r>
              <a:rPr lang="en-GB" sz="3200" dirty="0"/>
              <a:t> Spanish, English </a:t>
            </a:r>
            <a:r>
              <a:rPr lang="en-GB" sz="3200" i="1" dirty="0"/>
              <a:t>with</a:t>
            </a:r>
            <a:r>
              <a:rPr lang="en-GB" sz="3200" dirty="0"/>
              <a:t> Creative Writing, Law </a:t>
            </a:r>
            <a:r>
              <a:rPr lang="en-GB" sz="3200" i="1" dirty="0"/>
              <a:t>with</a:t>
            </a:r>
            <a:r>
              <a:rPr lang="en-GB" sz="3200" dirty="0"/>
              <a:t> Politics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E5E52A-91F2-4003-939C-58A70DCAF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9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874"/>
    </mc:Choice>
    <mc:Fallback xmlns="">
      <p:transition advTm="49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30200" y="414339"/>
            <a:ext cx="11531600" cy="999934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Faculty of Arts, Humanities and Social Sciences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208325"/>
              </p:ext>
            </p:extLst>
          </p:nvPr>
        </p:nvGraphicFramePr>
        <p:xfrm>
          <a:off x="1185333" y="1415331"/>
          <a:ext cx="9801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bg1"/>
                          </a:solidFill>
                        </a:rPr>
                        <a:t>Level 1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bg1"/>
                          </a:solidFill>
                        </a:rPr>
                        <a:t>Level 2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bg1"/>
                          </a:solidFill>
                        </a:rPr>
                        <a:t>Level 3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Single Honours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chemeClr val="bg1"/>
                          </a:solidFill>
                        </a:rPr>
                        <a:t>Elective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80 CATS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40 CATS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120 CATS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120 CATS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Joint Honours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A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B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A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B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A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B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60</a:t>
                      </a:r>
                      <a:r>
                        <a:rPr lang="en-GB" baseline="0" dirty="0">
                          <a:solidFill>
                            <a:schemeClr val="bg1"/>
                          </a:solidFill>
                        </a:rPr>
                        <a:t> CATS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60 CATS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60 CATS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60</a:t>
                      </a:r>
                      <a:r>
                        <a:rPr lang="en-GB" baseline="0" dirty="0">
                          <a:solidFill>
                            <a:schemeClr val="bg1"/>
                          </a:solidFill>
                        </a:rPr>
                        <a:t> CATS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60 CATS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60</a:t>
                      </a:r>
                      <a:r>
                        <a:rPr lang="en-GB" baseline="0" dirty="0">
                          <a:solidFill>
                            <a:schemeClr val="bg1"/>
                          </a:solidFill>
                        </a:rPr>
                        <a:t> CATS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Major Minor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A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B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A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B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A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B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80</a:t>
                      </a:r>
                      <a:r>
                        <a:rPr lang="en-GB" baseline="0" dirty="0">
                          <a:solidFill>
                            <a:schemeClr val="bg1"/>
                          </a:solidFill>
                        </a:rPr>
                        <a:t> CATS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40 CATS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80 CATS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40</a:t>
                      </a:r>
                      <a:r>
                        <a:rPr lang="en-GB" baseline="0" dirty="0">
                          <a:solidFill>
                            <a:schemeClr val="bg1"/>
                          </a:solidFill>
                        </a:rPr>
                        <a:t> CATS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80 CATS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40</a:t>
                      </a:r>
                      <a:r>
                        <a:rPr lang="en-GB" baseline="0" dirty="0">
                          <a:solidFill>
                            <a:schemeClr val="bg1"/>
                          </a:solidFill>
                        </a:rPr>
                        <a:t> CATS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8322723-A721-4590-865C-4AF1C8C8D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124"/>
    </mc:Choice>
    <mc:Fallback xmlns="">
      <p:transition advTm="154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49267" y="5029200"/>
            <a:ext cx="2912533" cy="1591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30200" y="414339"/>
            <a:ext cx="11531600" cy="999934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Faculty of Arts, Humanities and Social Sciences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984892"/>
              </p:ext>
            </p:extLst>
          </p:nvPr>
        </p:nvGraphicFramePr>
        <p:xfrm>
          <a:off x="1185333" y="1483065"/>
          <a:ext cx="5193788" cy="4772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4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1714">
                <a:tc gridSpan="3"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bg1"/>
                          </a:solidFill>
                        </a:rPr>
                        <a:t>Level 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714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Joint Honours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A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B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CATS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60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60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Modules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7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Major Minor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A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B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714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CATS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80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40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714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Modules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464235-FD67-4D8E-B87C-9520B6098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73"/>
    </mc:Choice>
    <mc:Fallback xmlns="">
      <p:transition advTm="59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49267" y="5029200"/>
            <a:ext cx="2912533" cy="1591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30200" y="414339"/>
            <a:ext cx="11531600" cy="999934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Faculty of Arts, Humanities and Social Sciences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85333" y="1483065"/>
          <a:ext cx="5193788" cy="4772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4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1714">
                <a:tc gridSpan="3"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bg1"/>
                          </a:solidFill>
                        </a:rPr>
                        <a:t>Level 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714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Joint Honours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A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B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CATS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60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60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Modules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7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Major Minor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A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Subject B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714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CATS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80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40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714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Modules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36651" y="1482006"/>
          <a:ext cx="4578568" cy="478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4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4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0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Semester 1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Semester 2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9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Subject 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Subject B</a:t>
                      </a:r>
                      <a:endParaRPr lang="en-GB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Subject A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Subject B</a:t>
                      </a:r>
                      <a:endParaRPr lang="en-GB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40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or 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</a:t>
                      </a:r>
                      <a:endParaRPr lang="en-GB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GB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or </a:t>
                      </a:r>
                    </a:p>
                    <a:p>
                      <a:pPr algn="ctr"/>
                      <a:r>
                        <a:rPr lang="en-GB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40</a:t>
                      </a:r>
                      <a:endParaRPr lang="en-GB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</a:t>
                      </a:r>
                      <a:endParaRPr lang="en-GB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GB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or </a:t>
                      </a:r>
                    </a:p>
                    <a:p>
                      <a:pPr algn="ctr"/>
                      <a:r>
                        <a:rPr lang="en-GB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40</a:t>
                      </a:r>
                      <a:endParaRPr lang="en-GB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40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or 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 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 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or 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 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or 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or 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or 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Subject A</a:t>
                      </a:r>
                    </a:p>
                  </a:txBody>
                  <a:tcPr anchor="ctr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Subject B</a:t>
                      </a:r>
                    </a:p>
                  </a:txBody>
                  <a:tcPr anchor="ctr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Subject A</a:t>
                      </a: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Subject B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</a:t>
                      </a:r>
                      <a:endParaRPr lang="en-GB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40</a:t>
                      </a:r>
                      <a:endParaRPr lang="en-GB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 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1646CCF-6FE6-490D-98FD-77D888CEC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041"/>
    </mc:Choice>
    <mc:Fallback xmlns="">
      <p:transition advTm="61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30200" y="414339"/>
            <a:ext cx="11531600" cy="999934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C00000"/>
                </a:solidFill>
              </a:rPr>
              <a:t>Faculty of Arts, Humanities and Social Sciences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09133" y="1609725"/>
            <a:ext cx="10430933" cy="4706408"/>
          </a:xfrm>
        </p:spPr>
        <p:txBody>
          <a:bodyPr>
            <a:noAutofit/>
          </a:bodyPr>
          <a:lstStyle/>
          <a:p>
            <a:pPr marL="2420938" indent="-2420938"/>
            <a:r>
              <a:rPr lang="en-GB" sz="3200" b="1" dirty="0"/>
              <a:t>Your ‘owning’ School? </a:t>
            </a:r>
          </a:p>
          <a:p>
            <a:pPr marL="627063" indent="-449263">
              <a:buFont typeface="+mj-lt"/>
              <a:buAutoNum type="arabicPeriod"/>
            </a:pPr>
            <a:r>
              <a:rPr lang="en-GB" sz="3200" dirty="0">
                <a:solidFill>
                  <a:srgbClr val="C00000"/>
                </a:solidFill>
              </a:rPr>
              <a:t>Manages your degree programme</a:t>
            </a:r>
          </a:p>
          <a:p>
            <a:pPr marL="627063" indent="-449263">
              <a:buFont typeface="+mj-lt"/>
              <a:buAutoNum type="arabicPeriod"/>
            </a:pPr>
            <a:r>
              <a:rPr lang="en-GB" sz="3200" dirty="0">
                <a:solidFill>
                  <a:srgbClr val="C00000"/>
                </a:solidFill>
              </a:rPr>
              <a:t>Arranges for you a Personal Tutor/Adviser of Study</a:t>
            </a:r>
          </a:p>
          <a:p>
            <a:pPr marL="627063" indent="-449263">
              <a:buFont typeface="+mj-lt"/>
              <a:buAutoNum type="arabicPeriod"/>
            </a:pPr>
            <a:r>
              <a:rPr lang="en-GB" sz="3200" dirty="0">
                <a:solidFill>
                  <a:srgbClr val="C00000"/>
                </a:solidFill>
              </a:rPr>
              <a:t>Processes Exceptional Circumstances requests</a:t>
            </a:r>
          </a:p>
          <a:p>
            <a:pPr marL="627063" indent="-449263">
              <a:buFont typeface="+mj-lt"/>
              <a:buAutoNum type="arabicPeriod"/>
            </a:pPr>
            <a:r>
              <a:rPr lang="en-GB" sz="3200" dirty="0">
                <a:solidFill>
                  <a:srgbClr val="C00000"/>
                </a:solidFill>
              </a:rPr>
              <a:t>Determines your progression and degree classification</a:t>
            </a:r>
          </a:p>
          <a:p>
            <a:pPr marL="627063" indent="-449263">
              <a:buFont typeface="+mj-lt"/>
              <a:buAutoNum type="arabicPeriod"/>
            </a:pPr>
            <a:endParaRPr lang="en-GB" sz="3200" dirty="0">
              <a:solidFill>
                <a:srgbClr val="C00000"/>
              </a:solidFill>
            </a:endParaRPr>
          </a:p>
          <a:p>
            <a:endParaRPr lang="en-GB" sz="3200" dirty="0"/>
          </a:p>
          <a:p>
            <a:pPr marL="514350" indent="-514350">
              <a:buFont typeface="+mj-lt"/>
              <a:buAutoNum type="arabicPeriod"/>
            </a:pPr>
            <a:endParaRPr lang="en-GB" sz="32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D46657B-0574-45DA-9959-8F5632AA5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95"/>
    </mc:Choice>
    <mc:Fallback xmlns="">
      <p:transition spd="slow" advTm="251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30200" y="414339"/>
            <a:ext cx="11531600" cy="999934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C00000"/>
                </a:solidFill>
              </a:rPr>
              <a:t>Faculty of Arts, Humanities and Social Sciences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09133" y="1414273"/>
            <a:ext cx="10066867" cy="490186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n-GB" sz="2400" dirty="0"/>
              <a:t>Schools will normally be able to answer any questions you have about your modules, your degree programme and your studies more generally. </a:t>
            </a:r>
          </a:p>
          <a:p>
            <a:pPr algn="just">
              <a:spcBef>
                <a:spcPts val="0"/>
              </a:spcBef>
            </a:pPr>
            <a:endParaRPr lang="en-GB" sz="2400" dirty="0"/>
          </a:p>
          <a:p>
            <a:pPr algn="just">
              <a:spcBef>
                <a:spcPts val="0"/>
              </a:spcBef>
            </a:pPr>
            <a:r>
              <a:rPr lang="en-GB" sz="2400" dirty="0"/>
              <a:t>If your joint/major-minor degree involves subjects in more than one School, and you are having difficulties securing answers to questions, contact:</a:t>
            </a:r>
          </a:p>
          <a:p>
            <a:pPr>
              <a:spcBef>
                <a:spcPts val="0"/>
              </a:spcBef>
            </a:pPr>
            <a:endParaRPr lang="en-GB" sz="2400" b="1" dirty="0"/>
          </a:p>
          <a:p>
            <a:pPr marL="719138">
              <a:spcBef>
                <a:spcPts val="0"/>
              </a:spcBef>
            </a:pPr>
            <a:r>
              <a:rPr lang="en-GB" sz="2400" b="1" dirty="0">
                <a:solidFill>
                  <a:srgbClr val="C00000"/>
                </a:solidFill>
              </a:rPr>
              <a:t>Deirdre McCrory (Faculty Administrator)</a:t>
            </a:r>
            <a:endParaRPr lang="en-GB" sz="2400" dirty="0">
              <a:solidFill>
                <a:srgbClr val="C00000"/>
              </a:solidFill>
            </a:endParaRPr>
          </a:p>
          <a:p>
            <a:pPr marL="719138">
              <a:spcBef>
                <a:spcPts val="0"/>
              </a:spcBef>
            </a:pPr>
            <a:r>
              <a:rPr lang="en-GB" sz="2400" b="1" dirty="0">
                <a:solidFill>
                  <a:srgbClr val="C00000"/>
                </a:solidFill>
              </a:rPr>
              <a:t>E-mail:</a:t>
            </a:r>
            <a:r>
              <a:rPr lang="en-GB" sz="2400" b="1" dirty="0"/>
              <a:t> </a:t>
            </a:r>
            <a:r>
              <a:rPr lang="en-GB" sz="2400" u="sng" dirty="0">
                <a:hlinkClick r:id="rId4"/>
              </a:rPr>
              <a:t>d.mccrory@qub.ac.uk</a:t>
            </a:r>
            <a:endParaRPr lang="en-GB" sz="2400" dirty="0"/>
          </a:p>
          <a:p>
            <a:pPr marL="719138">
              <a:spcBef>
                <a:spcPts val="0"/>
              </a:spcBef>
            </a:pPr>
            <a:r>
              <a:rPr lang="en-GB" sz="2400" b="1" dirty="0">
                <a:solidFill>
                  <a:srgbClr val="C00000"/>
                </a:solidFill>
              </a:rPr>
              <a:t>Phone</a:t>
            </a:r>
            <a:r>
              <a:rPr lang="en-GB" sz="2400" dirty="0">
                <a:solidFill>
                  <a:srgbClr val="C00000"/>
                </a:solidFill>
              </a:rPr>
              <a:t>: </a:t>
            </a:r>
            <a:r>
              <a:rPr lang="en-GB" sz="2400" dirty="0"/>
              <a:t>028 9097 5351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AA8CD9-3FD4-4199-A661-E341C135F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9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875"/>
    </mc:Choice>
    <mc:Fallback xmlns="">
      <p:transition advTm="8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509586" y="5325533"/>
            <a:ext cx="8919545" cy="1126067"/>
          </a:xfrm>
        </p:spPr>
        <p:txBody>
          <a:bodyPr>
            <a:normAutofit fontScale="70000" lnSpcReduction="20000"/>
          </a:bodyPr>
          <a:lstStyle/>
          <a:p>
            <a:pPr marL="180975">
              <a:spcBef>
                <a:spcPts val="600"/>
              </a:spcBef>
            </a:pPr>
            <a:r>
              <a:rPr lang="en-GB" sz="2200" dirty="0"/>
              <a:t>Prof. David Phinnemore</a:t>
            </a:r>
          </a:p>
          <a:p>
            <a:pPr marL="180975">
              <a:spcBef>
                <a:spcPts val="600"/>
              </a:spcBef>
            </a:pPr>
            <a:r>
              <a:rPr lang="en-GB" sz="2200" dirty="0"/>
              <a:t>Dean of Education, Faculty of Arts, Humanities and Social Sciences </a:t>
            </a:r>
          </a:p>
          <a:p>
            <a:pPr marL="180975">
              <a:spcBef>
                <a:spcPts val="600"/>
              </a:spcBef>
            </a:pPr>
            <a:endParaRPr lang="fr-FR" sz="2200" dirty="0"/>
          </a:p>
          <a:p>
            <a:pPr marL="180975">
              <a:spcBef>
                <a:spcPts val="600"/>
              </a:spcBef>
            </a:pPr>
            <a:r>
              <a:rPr lang="fr-FR" sz="2200" dirty="0" err="1"/>
              <a:t>September</a:t>
            </a:r>
            <a:r>
              <a:rPr lang="fr-FR" sz="2200" dirty="0"/>
              <a:t> 2020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509586" y="1178208"/>
            <a:ext cx="5991882" cy="3234280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5400" dirty="0"/>
              <a:t>Welcome: Joint and Major Minor Degrees</a:t>
            </a:r>
          </a:p>
          <a:p>
            <a:endParaRPr lang="fr-FR" sz="2400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768689" y="6275590"/>
            <a:ext cx="2161808" cy="365061"/>
          </a:xfrm>
        </p:spPr>
        <p:txBody>
          <a:bodyPr>
            <a:normAutofit fontScale="40000" lnSpcReduction="20000"/>
          </a:bodyPr>
          <a:lstStyle/>
          <a:p>
            <a:pPr marL="180975">
              <a:lnSpc>
                <a:spcPct val="150000"/>
              </a:lnSpc>
            </a:pPr>
            <a:r>
              <a:rPr lang="fr-FR" dirty="0"/>
              <a:t/>
            </a:r>
            <a:br>
              <a:rPr lang="fr-FR" dirty="0"/>
            </a:b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ED7CBD-E428-471A-8945-022256AEE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1"/>
    </mc:Choice>
    <mc:Fallback xmlns="">
      <p:transition spd="slow" advTm="43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5337</TotalTime>
  <Words>485</Words>
  <Application>Microsoft Office PowerPoint</Application>
  <PresentationFormat>Widescreen</PresentationFormat>
  <Paragraphs>161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Irish Border and Brexit</dc:title>
  <dc:creator>Katy Hayward</dc:creator>
  <cp:lastModifiedBy>Deirdre McCrory</cp:lastModifiedBy>
  <cp:revision>126</cp:revision>
  <cp:lastPrinted>2020-09-15T16:08:53Z</cp:lastPrinted>
  <dcterms:created xsi:type="dcterms:W3CDTF">2018-09-24T13:10:54Z</dcterms:created>
  <dcterms:modified xsi:type="dcterms:W3CDTF">2020-09-21T11:32:40Z</dcterms:modified>
</cp:coreProperties>
</file>