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9" r:id="rId5"/>
    <p:sldMasterId id="2147483679" r:id="rId6"/>
  </p:sldMasterIdLst>
  <p:notesMasterIdLst>
    <p:notesMasterId r:id="rId12"/>
  </p:notesMasterIdLst>
  <p:sldIdLst>
    <p:sldId id="342" r:id="rId7"/>
    <p:sldId id="344" r:id="rId8"/>
    <p:sldId id="331" r:id="rId9"/>
    <p:sldId id="343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102E0-9FA0-4E46-BE85-41512360D5F4}" v="211" dt="2021-08-18T08:59:01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/>
    <p:restoredTop sz="93324"/>
  </p:normalViewPr>
  <p:slideViewPr>
    <p:cSldViewPr snapToGrid="0" snapToObjects="1">
      <p:cViewPr varScale="1">
        <p:scale>
          <a:sx n="114" d="100"/>
          <a:sy n="114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5D92D-7987-6848-B441-A8684ED5FE06}" type="datetimeFigureOut">
              <a:rPr lang="en-US" smtClean="0"/>
              <a:t>8/2/22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75EB-08EC-9640-894D-C6CFC216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338924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289564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0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1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4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4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84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2324518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E0E7-52D5-ED48-ACA6-2158F342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1DA3E-F9B2-9C49-B692-D117754D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902-BD93-C542-A85B-BF209BC44D81}" type="datetimeFigureOut">
              <a:rPr lang="en-US" smtClean="0"/>
              <a:t>8/2/22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3E1E0-6BF6-F549-BCF1-6E9E69E5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8CB20-7427-7742-9C6D-2F9824A2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AC1A-EA58-C649-A179-68E3119A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291099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93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1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1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41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7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311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224673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782559"/>
            <a:ext cx="1832169" cy="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7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0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807" y="5782559"/>
            <a:ext cx="1832169" cy="7056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298" y="424894"/>
            <a:ext cx="2001062" cy="77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542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144659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E0E7-52D5-ED48-ACA6-2158F342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1DA3E-F9B2-9C49-B692-D117754D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902-BD93-C542-A85B-BF209BC44D81}" type="datetimeFigureOut">
              <a:rPr lang="en-US" smtClean="0"/>
              <a:t>8/2/22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3E1E0-6BF6-F549-BCF1-6E9E69E5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8CB20-7427-7742-9C6D-2F9824A2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7AC1A-EA58-C649-A179-68E3119A0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0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02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anvas.instructure.com/courses/4860270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lay.google.com/store/apps/details?id=com.instructure.candroid&amp;hl=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ahssdigitalchampions" TargetMode="External"/><Relationship Id="rId2" Type="http://schemas.openxmlformats.org/officeDocument/2006/relationships/hyperlink" Target="mailto:AHSSDigitalChampions@qub.ac.u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0882D8-7C59-704C-86A4-6D5EDEFDF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8688" y="1501576"/>
            <a:ext cx="4680592" cy="1402269"/>
          </a:xfrm>
        </p:spPr>
        <p:txBody>
          <a:bodyPr/>
          <a:lstStyle/>
          <a:p>
            <a:r>
              <a:rPr lang="en-US" sz="6600" dirty="0"/>
              <a:t>Learning at Queen’s University, Belfast</a:t>
            </a:r>
            <a:endParaRPr lang="en-US" sz="4000" dirty="0"/>
          </a:p>
        </p:txBody>
      </p:sp>
      <p:pic>
        <p:nvPicPr>
          <p:cNvPr id="4" name="Picture 3" descr="Person working with laptop and notepad">
            <a:extLst>
              <a:ext uri="{FF2B5EF4-FFF2-40B4-BE49-F238E27FC236}">
                <a16:creationId xmlns:a16="http://schemas.microsoft.com/office/drawing/2014/main" id="{AB37C9AE-0A95-864D-A1FA-24C9EB83F8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171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9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F28C-7D87-3345-A8E4-B271F1EC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FEB73-7ACE-3A4D-98F6-2885AC9803C3}"/>
              </a:ext>
            </a:extLst>
          </p:cNvPr>
          <p:cNvSpPr txBox="1"/>
          <p:nvPr/>
        </p:nvSpPr>
        <p:spPr>
          <a:xfrm>
            <a:off x="828675" y="428626"/>
            <a:ext cx="958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</a:rPr>
              <a:t>Learning at QUB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1F488-BA98-B14F-A07F-B23BEBD61297}"/>
              </a:ext>
            </a:extLst>
          </p:cNvPr>
          <p:cNvSpPr/>
          <p:nvPr/>
        </p:nvSpPr>
        <p:spPr>
          <a:xfrm>
            <a:off x="909329" y="1351956"/>
            <a:ext cx="1073073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Canvas is the Virtual Learning Environment (VLE) used by all students and staff at Queen’s University, Belfast. It offers an interactive and engaging learning experience, as Canvas allows you to: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Communicate</a:t>
            </a:r>
            <a:r>
              <a:rPr lang="en-GB" sz="2400" dirty="0"/>
              <a:t> with academic staff and students,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Access</a:t>
            </a:r>
            <a:r>
              <a:rPr lang="en-GB" sz="2400" dirty="0"/>
              <a:t> all information in one space (e.g. Lecture slides, contact info.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View </a:t>
            </a:r>
            <a:r>
              <a:rPr lang="en-GB" sz="2400" b="1" dirty="0"/>
              <a:t>learning</a:t>
            </a:r>
            <a:r>
              <a:rPr lang="en-GB" sz="2400" dirty="0"/>
              <a:t> materials (i.e. videos, text, images, weblinks etc.),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Upload</a:t>
            </a:r>
            <a:r>
              <a:rPr lang="en-GB" sz="2400" dirty="0"/>
              <a:t> assignments,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Receive annotated </a:t>
            </a:r>
            <a:r>
              <a:rPr lang="en-GB" sz="2400" b="1" dirty="0"/>
              <a:t>feedback</a:t>
            </a:r>
            <a:r>
              <a:rPr lang="en-GB" sz="2400" dirty="0"/>
              <a:t> on any assignment,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View your module </a:t>
            </a:r>
            <a:r>
              <a:rPr lang="en-GB" sz="2400" b="1" dirty="0"/>
              <a:t>grades</a:t>
            </a:r>
            <a:r>
              <a:rPr lang="en-GB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And much more…!</a:t>
            </a:r>
          </a:p>
          <a:p>
            <a:endParaRPr lang="en-GB" sz="2400" dirty="0"/>
          </a:p>
          <a:p>
            <a:r>
              <a:rPr lang="en-GB" sz="2400" dirty="0"/>
              <a:t>An introduction Canvas course has been especially prepared </a:t>
            </a:r>
            <a:r>
              <a:rPr lang="en-GB" sz="2400" b="1" dirty="0"/>
              <a:t>for you</a:t>
            </a:r>
            <a:r>
              <a:rPr lang="en-GB" sz="2400" dirty="0"/>
              <a:t>. Please take time to explore it (see next slide):</a:t>
            </a:r>
          </a:p>
        </p:txBody>
      </p:sp>
      <p:pic>
        <p:nvPicPr>
          <p:cNvPr id="4" name="Picture 3" descr="This is the Canvas VLE logo, which is a red circular icon.">
            <a:extLst>
              <a:ext uri="{FF2B5EF4-FFF2-40B4-BE49-F238E27FC236}">
                <a16:creationId xmlns:a16="http://schemas.microsoft.com/office/drawing/2014/main" id="{EDF68076-53E6-0CAF-A3EB-36890B91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396" y="-893294"/>
            <a:ext cx="2817340" cy="26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F28C-7D87-3345-A8E4-B271F1EC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FEB73-7ACE-3A4D-98F6-2885AC9803C3}"/>
              </a:ext>
            </a:extLst>
          </p:cNvPr>
          <p:cNvSpPr txBox="1"/>
          <p:nvPr/>
        </p:nvSpPr>
        <p:spPr>
          <a:xfrm>
            <a:off x="828674" y="428626"/>
            <a:ext cx="1087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</a:rPr>
              <a:t>How do I login to Canvas? </a:t>
            </a:r>
            <a:r>
              <a:rPr lang="en-GB" sz="3600" b="1" dirty="0">
                <a:solidFill>
                  <a:srgbClr val="C00000"/>
                </a:solidFill>
              </a:rPr>
              <a:t>Page 1/2</a:t>
            </a:r>
            <a:endParaRPr lang="en-GB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1F488-BA98-B14F-A07F-B23BEBD61297}"/>
              </a:ext>
            </a:extLst>
          </p:cNvPr>
          <p:cNvSpPr/>
          <p:nvPr/>
        </p:nvSpPr>
        <p:spPr>
          <a:xfrm>
            <a:off x="1380401" y="1616970"/>
            <a:ext cx="103239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ysClr val="windowText" lastClr="000000"/>
                </a:solidFill>
              </a:rPr>
              <a:t>1. </a:t>
            </a:r>
            <a:r>
              <a:rPr lang="en-GB" sz="2800" b="1" dirty="0">
                <a:solidFill>
                  <a:sysClr val="windowText" lastClr="000000"/>
                </a:solidFill>
              </a:rPr>
              <a:t>Click</a:t>
            </a:r>
            <a:r>
              <a:rPr lang="en-GB" sz="2800" dirty="0">
                <a:solidFill>
                  <a:sysClr val="windowText" lastClr="000000"/>
                </a:solidFill>
              </a:rPr>
              <a:t> on the Canvas URL below on your laptop/desktop computer: </a:t>
            </a:r>
            <a:r>
              <a:rPr lang="en-GB" sz="3200" dirty="0">
                <a:solidFill>
                  <a:srgbClr val="C00000"/>
                </a:solidFill>
                <a:hlinkClick r:id="rId2"/>
              </a:rPr>
              <a:t>www.canvas.instructure.com/courses/4860270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GB" sz="3200" b="1" dirty="0"/>
          </a:p>
          <a:p>
            <a:pPr algn="ctr"/>
            <a:r>
              <a:rPr lang="en-GB" sz="3200" b="1" dirty="0"/>
              <a:t>OR</a:t>
            </a:r>
            <a:r>
              <a:rPr lang="en-GB" sz="3200" dirty="0"/>
              <a:t> </a:t>
            </a:r>
          </a:p>
          <a:p>
            <a:endParaRPr lang="en-GB" sz="3200" dirty="0"/>
          </a:p>
          <a:p>
            <a:r>
              <a:rPr lang="en-GB" sz="3200" b="1" dirty="0"/>
              <a:t>Scan</a:t>
            </a:r>
            <a:r>
              <a:rPr lang="en-GB" sz="3200" dirty="0"/>
              <a:t> this QR Code from your phone*:</a:t>
            </a:r>
          </a:p>
        </p:txBody>
      </p:sp>
      <p:sp>
        <p:nvSpPr>
          <p:cNvPr id="6" name="Bent Up Arrow 5">
            <a:extLst>
              <a:ext uri="{FF2B5EF4-FFF2-40B4-BE49-F238E27FC236}">
                <a16:creationId xmlns:a16="http://schemas.microsoft.com/office/drawing/2014/main" id="{45F2671A-AF5E-32A8-A7AE-3B220A2FF4E3}"/>
              </a:ext>
            </a:extLst>
          </p:cNvPr>
          <p:cNvSpPr/>
          <p:nvPr/>
        </p:nvSpPr>
        <p:spPr>
          <a:xfrm rot="5400000">
            <a:off x="7476132" y="4150374"/>
            <a:ext cx="628650" cy="1530220"/>
          </a:xfrm>
          <a:prstGeom prst="bentUpArrow">
            <a:avLst>
              <a:gd name="adj1" fmla="val 28636"/>
              <a:gd name="adj2" fmla="val 26818"/>
              <a:gd name="adj3" fmla="val 39546"/>
            </a:avLst>
          </a:prstGeom>
          <a:solidFill>
            <a:srgbClr val="EFBAB3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F9AFDD9-6E55-ECDA-B11C-AC05554A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248" y="3140464"/>
            <a:ext cx="2921390" cy="2921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5B98C9-23C0-FAF1-C374-186C07978FFA}"/>
              </a:ext>
            </a:extLst>
          </p:cNvPr>
          <p:cNvSpPr/>
          <p:nvPr/>
        </p:nvSpPr>
        <p:spPr>
          <a:xfrm>
            <a:off x="1649343" y="5584513"/>
            <a:ext cx="7440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ysClr val="windowText" lastClr="000000"/>
                </a:solidFill>
              </a:rPr>
              <a:t>NOTE*: </a:t>
            </a:r>
            <a:r>
              <a:rPr lang="en-GB" sz="2000" dirty="0">
                <a:solidFill>
                  <a:sysClr val="windowText" lastClr="000000"/>
                </a:solidFill>
              </a:rPr>
              <a:t>Canvas works best on a laptop or desktop computer, but can also be used on the </a:t>
            </a:r>
            <a:r>
              <a:rPr lang="en-GB" sz="2000" dirty="0">
                <a:solidFill>
                  <a:sysClr val="windowText" lastClr="000000"/>
                </a:solidFill>
                <a:hlinkClick r:id="rId4"/>
              </a:rPr>
              <a:t>Canvas APP</a:t>
            </a:r>
            <a:r>
              <a:rPr lang="en-GB" sz="2000" dirty="0">
                <a:solidFill>
                  <a:sysClr val="windowText" lastClr="000000"/>
                </a:solidFill>
              </a:rPr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825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F28C-7D87-3345-A8E4-B271F1EC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E1F488-BA98-B14F-A07F-B23BEBD61297}"/>
              </a:ext>
            </a:extLst>
          </p:cNvPr>
          <p:cNvSpPr/>
          <p:nvPr/>
        </p:nvSpPr>
        <p:spPr>
          <a:xfrm>
            <a:off x="1204372" y="1494402"/>
            <a:ext cx="95954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ysClr val="windowText" lastClr="000000"/>
                </a:solidFill>
              </a:rPr>
              <a:t>2. Create</a:t>
            </a:r>
            <a:r>
              <a:rPr lang="en-GB" sz="2800" dirty="0">
                <a:solidFill>
                  <a:sysClr val="windowText" lastClr="000000"/>
                </a:solidFill>
              </a:rPr>
              <a:t> a Free Account when prompted.</a:t>
            </a:r>
          </a:p>
          <a:p>
            <a:r>
              <a:rPr lang="en-GB" sz="2800" b="1" dirty="0">
                <a:solidFill>
                  <a:sysClr val="windowText" lastClr="000000"/>
                </a:solidFill>
              </a:rPr>
              <a:t>3. Explore</a:t>
            </a:r>
            <a:r>
              <a:rPr lang="en-GB" sz="2800" dirty="0">
                <a:solidFill>
                  <a:sysClr val="windowText" lastClr="000000"/>
                </a:solidFill>
              </a:rPr>
              <a:t> the ‘</a:t>
            </a:r>
            <a:r>
              <a:rPr lang="en-GB" sz="2800" i="1" dirty="0">
                <a:solidFill>
                  <a:sysClr val="windowText" lastClr="000000"/>
                </a:solidFill>
              </a:rPr>
              <a:t>Introduction to Canvas &amp; Queen’s’ </a:t>
            </a:r>
            <a:r>
              <a:rPr lang="en-GB" sz="2800" dirty="0">
                <a:solidFill>
                  <a:sysClr val="windowText" lastClr="000000"/>
                </a:solidFill>
              </a:rPr>
              <a:t>course.</a:t>
            </a: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r>
              <a:rPr lang="en-GB" sz="2600" dirty="0">
                <a:solidFill>
                  <a:sysClr val="windowText" lastClr="000000"/>
                </a:solidFill>
              </a:rPr>
              <a:t>This course has been specifically prepared for you by one of the AHSS Student Digital Champions, and includes information such as;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Welcome &amp; Introduction to Queen’s,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Academic Life at QUB,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Student Finances,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Accommodation,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Life in Northern Ireland,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Health &amp; Wellbeing,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Transitioning to QUB Canvas.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F9C12-4FF3-F93F-AD67-5BD5AD1398DC}"/>
              </a:ext>
            </a:extLst>
          </p:cNvPr>
          <p:cNvSpPr txBox="1"/>
          <p:nvPr/>
        </p:nvSpPr>
        <p:spPr>
          <a:xfrm>
            <a:off x="828675" y="502767"/>
            <a:ext cx="1087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</a:rPr>
              <a:t>How do I login to Canvas? </a:t>
            </a:r>
            <a:r>
              <a:rPr lang="en-GB" sz="3600" b="1" dirty="0">
                <a:solidFill>
                  <a:srgbClr val="C00000"/>
                </a:solidFill>
              </a:rPr>
              <a:t>Page 2/2</a:t>
            </a:r>
            <a:endParaRPr lang="en-GB" sz="4800" b="1" dirty="0">
              <a:solidFill>
                <a:srgbClr val="C00000"/>
              </a:solidFill>
            </a:endParaRPr>
          </a:p>
        </p:txBody>
      </p:sp>
      <p:pic>
        <p:nvPicPr>
          <p:cNvPr id="12" name="Picture 11" descr="A picture containing text, holding, hand&#10;&#10;Description automatically generated">
            <a:extLst>
              <a:ext uri="{FF2B5EF4-FFF2-40B4-BE49-F238E27FC236}">
                <a16:creationId xmlns:a16="http://schemas.microsoft.com/office/drawing/2014/main" id="{17F9B500-EBD5-A862-0D09-F2D2D078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409" y="3807048"/>
            <a:ext cx="3139791" cy="30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0882D8-7C59-704C-86A4-6D5EDEFDF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366" y="635219"/>
            <a:ext cx="5512566" cy="1402269"/>
          </a:xfrm>
        </p:spPr>
        <p:txBody>
          <a:bodyPr/>
          <a:lstStyle/>
          <a:p>
            <a:r>
              <a:rPr lang="en-US" sz="4400" dirty="0"/>
              <a:t>Digital Learning Question?</a:t>
            </a:r>
          </a:p>
          <a:p>
            <a:r>
              <a:rPr lang="en-US" sz="4400" b="0" dirty="0"/>
              <a:t>Ask a Student Digital Champion!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Email Us:</a:t>
            </a:r>
          </a:p>
          <a:p>
            <a:r>
              <a:rPr lang="en-US" sz="2400" b="0" dirty="0">
                <a:solidFill>
                  <a:schemeClr val="tx1"/>
                </a:solidFill>
                <a:hlinkClick r:id="rId2"/>
              </a:rPr>
              <a:t>AHSSDigitalChampions@qub.ac.uk</a:t>
            </a:r>
            <a:endParaRPr lang="en-US" sz="2400" b="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OR</a:t>
            </a:r>
          </a:p>
          <a:p>
            <a:r>
              <a:rPr lang="en-US" sz="2400" b="0" dirty="0">
                <a:hlinkClick r:id="rId3"/>
              </a:rPr>
              <a:t>Click here for Digital Learning resources</a:t>
            </a:r>
            <a:endParaRPr lang="en-US" sz="2400" b="0" dirty="0"/>
          </a:p>
        </p:txBody>
      </p:sp>
      <p:pic>
        <p:nvPicPr>
          <p:cNvPr id="6" name="Picture 5" descr="Young students studying together">
            <a:extLst>
              <a:ext uri="{FF2B5EF4-FFF2-40B4-BE49-F238E27FC236}">
                <a16:creationId xmlns:a16="http://schemas.microsoft.com/office/drawing/2014/main" id="{3554FFFD-E3AD-B04B-A3E4-08A6297EF5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932" y="0"/>
            <a:ext cx="8093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83134"/>
      </p:ext>
    </p:extLst>
  </p:cSld>
  <p:clrMapOvr>
    <a:masterClrMapping/>
  </p:clrMapOvr>
</p:sld>
</file>

<file path=ppt/theme/theme1.xml><?xml version="1.0" encoding="utf-8"?>
<a:theme xmlns:a="http://schemas.openxmlformats.org/drawingml/2006/main" name="1_Whit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5000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dlet_AHSS Try It Out_July 2021" id="{68CB5BEA-567F-6043-AC51-97E1E2A94BF1}" vid="{5EA941D7-E90D-5A49-B1AB-75D60BFEE339}"/>
    </a:ext>
  </a:extLst>
</a:theme>
</file>

<file path=ppt/theme/theme2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dlet_AHSS Try It Out_July 2021" id="{68CB5BEA-567F-6043-AC51-97E1E2A94BF1}" vid="{4FDDA69F-598E-9D49-9BFD-B421964F871A}"/>
    </a:ext>
  </a:extLst>
</a:theme>
</file>

<file path=ppt/theme/theme3.xml><?xml version="1.0" encoding="utf-8"?>
<a:theme xmlns:a="http://schemas.openxmlformats.org/drawingml/2006/main" name="3_Whit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5000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Demo_Training" id="{55ABD44D-7ACD-CA40-8ACA-979D506E27F0}" vid="{2740FA5F-207E-D24A-A939-6390F6AE868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B547C57F3F947A963EF7381264D69" ma:contentTypeVersion="12" ma:contentTypeDescription="Create a new document." ma:contentTypeScope="" ma:versionID="adb2bbeedb5dfca1049c086e42738df3">
  <xsd:schema xmlns:xsd="http://www.w3.org/2001/XMLSchema" xmlns:xs="http://www.w3.org/2001/XMLSchema" xmlns:p="http://schemas.microsoft.com/office/2006/metadata/properties" xmlns:ns2="45146665-da05-405a-bae0-b967cf472c27" xmlns:ns3="bda46383-e13a-4413-a312-7a2bb156fe6d" targetNamespace="http://schemas.microsoft.com/office/2006/metadata/properties" ma:root="true" ma:fieldsID="693387cd92da0b379528a16bca6bacc8" ns2:_="" ns3:_="">
    <xsd:import namespace="45146665-da05-405a-bae0-b967cf472c27"/>
    <xsd:import namespace="bda46383-e13a-4413-a312-7a2bb156f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46665-da05-405a-bae0-b967cf472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46383-e13a-4413-a312-7a2bb156fe6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9187EC-3936-48F7-8C2D-6E4F7114086D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bda46383-e13a-4413-a312-7a2bb156fe6d"/>
    <ds:schemaRef ds:uri="http://schemas.microsoft.com/office/infopath/2007/PartnerControls"/>
    <ds:schemaRef ds:uri="45146665-da05-405a-bae0-b967cf472c2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5B90C0A-6324-4932-8BE3-26FB1BF7A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46665-da05-405a-bae0-b967cf472c27"/>
    <ds:schemaRef ds:uri="bda46383-e13a-4413-a312-7a2bb156f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DB631E-2960-40F3-9FC2-D96665E56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1_White</Template>
  <TotalTime>234</TotalTime>
  <Words>306</Words>
  <Application>Microsoft Macintosh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1_White</vt:lpstr>
      <vt:lpstr>2_White</vt:lpstr>
      <vt:lpstr>3_White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Farling</dc:creator>
  <cp:lastModifiedBy>Laura Farling</cp:lastModifiedBy>
  <cp:revision>10</cp:revision>
  <dcterms:created xsi:type="dcterms:W3CDTF">2021-08-03T10:09:40Z</dcterms:created>
  <dcterms:modified xsi:type="dcterms:W3CDTF">2022-08-02T14:33:44Z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0x0101009DAB547C57F3F947A963EF7381264D69</vt:lpwstr>
  </property>
</Properties>
</file>