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38" r:id="rId1"/>
  </p:sldMasterIdLst>
  <p:notesMasterIdLst>
    <p:notesMasterId r:id="rId31"/>
  </p:notesMasterIdLst>
  <p:handoutMasterIdLst>
    <p:handoutMasterId r:id="rId32"/>
  </p:handoutMasterIdLst>
  <p:sldIdLst>
    <p:sldId id="280" r:id="rId2"/>
    <p:sldId id="279" r:id="rId3"/>
    <p:sldId id="265" r:id="rId4"/>
    <p:sldId id="268" r:id="rId5"/>
    <p:sldId id="299" r:id="rId6"/>
    <p:sldId id="270" r:id="rId7"/>
    <p:sldId id="308" r:id="rId8"/>
    <p:sldId id="309" r:id="rId9"/>
    <p:sldId id="296" r:id="rId10"/>
    <p:sldId id="286" r:id="rId11"/>
    <p:sldId id="272" r:id="rId12"/>
    <p:sldId id="287" r:id="rId13"/>
    <p:sldId id="306" r:id="rId14"/>
    <p:sldId id="307" r:id="rId15"/>
    <p:sldId id="302" r:id="rId16"/>
    <p:sldId id="303" r:id="rId17"/>
    <p:sldId id="304" r:id="rId18"/>
    <p:sldId id="305" r:id="rId19"/>
    <p:sldId id="273" r:id="rId20"/>
    <p:sldId id="266" r:id="rId21"/>
    <p:sldId id="310" r:id="rId22"/>
    <p:sldId id="311" r:id="rId23"/>
    <p:sldId id="312" r:id="rId24"/>
    <p:sldId id="300" r:id="rId25"/>
    <p:sldId id="301" r:id="rId26"/>
    <p:sldId id="292" r:id="rId27"/>
    <p:sldId id="260" r:id="rId28"/>
    <p:sldId id="263" r:id="rId29"/>
    <p:sldId id="298" r:id="rId30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976" userDrawn="1">
          <p15:clr>
            <a:srgbClr val="A4A3A4"/>
          </p15:clr>
        </p15:guide>
        <p15:guide id="4" pos="3160" userDrawn="1">
          <p15:clr>
            <a:srgbClr val="A4A3A4"/>
          </p15:clr>
        </p15:guide>
        <p15:guide id="5" pos="4158" userDrawn="1">
          <p15:clr>
            <a:srgbClr val="A4A3A4"/>
          </p15:clr>
        </p15:guide>
        <p15:guide id="6" pos="982" userDrawn="1">
          <p15:clr>
            <a:srgbClr val="A4A3A4"/>
          </p15:clr>
        </p15:guide>
        <p15:guide id="7" pos="4793" userDrawn="1">
          <p15:clr>
            <a:srgbClr val="A4A3A4"/>
          </p15:clr>
        </p15:guide>
        <p15:guide id="8" orient="horz" pos="1865" userDrawn="1">
          <p15:clr>
            <a:srgbClr val="A4A3A4"/>
          </p15:clr>
        </p15:guide>
        <p15:guide id="10" orient="horz" pos="1457" userDrawn="1">
          <p15:clr>
            <a:srgbClr val="A4A3A4"/>
          </p15:clr>
        </p15:guide>
        <p15:guide id="11" pos="2434" userDrawn="1">
          <p15:clr>
            <a:srgbClr val="A4A3A4"/>
          </p15:clr>
        </p15:guide>
        <p15:guide id="12" orient="horz" pos="7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30813"/>
    <a:srgbClr val="54565A"/>
    <a:srgbClr val="555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7"/>
    <p:restoredTop sz="78761"/>
  </p:normalViewPr>
  <p:slideViewPr>
    <p:cSldViewPr snapToGrid="0" snapToObjects="1">
      <p:cViewPr varScale="1">
        <p:scale>
          <a:sx n="90" d="100"/>
          <a:sy n="90" d="100"/>
        </p:scale>
        <p:origin x="1344" y="102"/>
      </p:cViewPr>
      <p:guideLst>
        <p:guide orient="horz" pos="2976"/>
        <p:guide pos="3160"/>
        <p:guide pos="4158"/>
        <p:guide pos="982"/>
        <p:guide pos="4793"/>
        <p:guide orient="horz" pos="1865"/>
        <p:guide orient="horz" pos="1457"/>
        <p:guide pos="2434"/>
        <p:guide orient="horz" pos="731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 snapToObjects="1" showGuides="1">
      <p:cViewPr varScale="1">
        <p:scale>
          <a:sx n="219" d="100"/>
          <a:sy n="219" d="100"/>
        </p:scale>
        <p:origin x="449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8E994C-E614-2C4A-A1BB-E70E73DB16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DC694-90D0-8D42-BE31-C92B11B609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48921-3CBD-0D4C-A01E-7EAED6ABAABF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1EF740-A71C-A24C-B8F0-E49E022F5A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AC401-0D02-6D4D-B695-C64FE91F67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386C-67F3-1144-98F6-216CD543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37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456CC-38AB-774F-A16B-8D6408023605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A248D-BB66-674C-86EC-064E92B71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9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BLANK’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Right click &gt; guides &gt; to show or hide guides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or to add more guides (click and drag to move)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780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LEFT : IMAGE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is editable on the master layout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icon to add picture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Paste logo over image if needed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63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‘BLANK 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Text, image and Logo are added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Right click and select ‘change picture’ to change the image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02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dirty="0"/>
              <a:t>USING ‘TEXT LEFT ON WHITE : IMAGE RIGHT’ MASTER LAYOUT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aseline="0" dirty="0"/>
              <a:t>This text is on a placeholder on the master layout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baseline="0" dirty="0"/>
              <a:t>Click icon to add picture _picture placeholder on master</a:t>
            </a: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baseline="0" dirty="0"/>
              <a:t>Paste logo over image if needed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65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‘LOGO ON 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LOGO is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‘LOGO ON RED’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LOGO is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79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‘TITLE AND BULLET TEXT’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FORMATTING AND LOGO are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810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‘TITLE AND TEXT’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FORMATTING AND LOGO are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Title and bullet text red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FORMATTING AND LOGO are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5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‘TITLE AND TEXT RED’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 FORMATTING AND LOGO are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the text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36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BLANK’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5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‘LOGO ON 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68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5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corporate 3x2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A248D-BB66-674C-86EC-064E92B71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712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corporate 3x2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6A248D-BB66-674C-86EC-064E92B71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953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corporate 3x2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A6A8D9-BD5C-1C4C-A008-0FF296D148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3802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faculty 4x2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7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</a:t>
            </a:r>
            <a:r>
              <a:rPr lang="en-US" cap="all" baseline="0" dirty="0"/>
              <a:t>faculty 4x2 icons</a:t>
            </a:r>
            <a:r>
              <a:rPr lang="en-US" dirty="0"/>
              <a:t>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674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•  300dpi PNG Map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59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061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87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’RED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9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USING ‘RED BLANK’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01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BLANK’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8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‘BLANK 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A248D-BB66-674C-86EC-064E92B715A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4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‘PHOTO BACKGROUND’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Logo pasted in slide 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Background image on the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25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‘OUR EXCELLENCE BY NUMBERS_RED’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7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‘OUR EXCELLENCE BY NUMBERS_WHITE’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66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USING ‘RED LEFT : BLANK RIGHT’ MASTER LAYOUT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Text, image and Logo are added in Normal view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Right click and select ‘change picture’ to change the image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Guides are on master layout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A6A8D9-BD5C-1C4C-A008-0FF296D148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D BLANK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44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ED LEFT : BLAN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6226E3-0A13-FE45-8FBC-812E1FC51C0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30813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EFT :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DA89846-3347-8F43-B379-C86539952B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A5CE4-E1CD-3148-8DEB-84C5C6639E58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30813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 LEFT :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6226E3-0A13-FE45-8FBC-812E1FC51C0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30813"/>
          </a:solidFill>
          <a:ln>
            <a:solidFill>
              <a:srgbClr val="D922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EDC6E2-A28A-814A-9D90-9451F104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170082"/>
            <a:ext cx="5373033" cy="398912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2800" b="1" i="0" cap="all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CDFBDDE0-45AB-B249-AF27-62F8E0795D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2211569"/>
            <a:ext cx="4465637" cy="3532188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aseline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DA89846-3347-8F43-B379-C86539952B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8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731" userDrawn="1">
          <p15:clr>
            <a:srgbClr val="FBAE40"/>
          </p15:clr>
        </p15:guide>
        <p15:guide id="2" orient="horz" pos="1389" userDrawn="1">
          <p15:clr>
            <a:srgbClr val="FBAE40"/>
          </p15:clr>
        </p15:guide>
        <p15:guide id="3" pos="3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ON WHITE :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A80E8-7DEC-694C-B632-86C932975A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noFill/>
        </p:spPr>
        <p:txBody>
          <a:bodyPr/>
          <a:lstStyle/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D21D05-D22C-1745-8305-E29E9DCBE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2211477"/>
            <a:ext cx="4325096" cy="3532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 i="0" baseline="0">
                <a:latin typeface="Calibri" panose="020F0502020204030204" pitchFamily="34" charset="0"/>
              </a:defRPr>
            </a:lvl1pPr>
            <a:lvl2pPr marL="9525" indent="0">
              <a:lnSpc>
                <a:spcPct val="100000"/>
              </a:lnSpc>
              <a:buFontTx/>
              <a:buNone/>
              <a:tabLst/>
              <a:defRPr sz="1800" baseline="0">
                <a:solidFill>
                  <a:srgbClr val="54565A"/>
                </a:solidFill>
                <a:latin typeface="Calibri" panose="020F0502020204030204" pitchFamily="34" charset="0"/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252202E-9959-5740-9B12-97DFFB80F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164954"/>
            <a:ext cx="5373033" cy="431800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2800" b="1" i="0" cap="all" baseline="0">
                <a:solidFill>
                  <a:srgbClr val="E3081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3" orient="horz" pos="1389" userDrawn="1">
          <p15:clr>
            <a:srgbClr val="FBAE40"/>
          </p15:clr>
        </p15:guide>
        <p15:guide id="4" orient="horz" pos="731" userDrawn="1">
          <p15:clr>
            <a:srgbClr val="FBAE40"/>
          </p15:clr>
        </p15:guide>
        <p15:guide id="5" orient="horz" pos="145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EXCELLENCE BY NUMBERS _RED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87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pos="6811">
          <p15:clr>
            <a:srgbClr val="FBAE40"/>
          </p15:clr>
        </p15:guide>
        <p15:guide id="3" pos="2842" userDrawn="1">
          <p15:clr>
            <a:srgbClr val="FBAE40"/>
          </p15:clr>
        </p15:guide>
        <p15:guide id="4" pos="4838" userDrawn="1">
          <p15:clr>
            <a:srgbClr val="FBAE40"/>
          </p15:clr>
        </p15:guide>
        <p15:guide id="5" orient="horz" pos="1480">
          <p15:clr>
            <a:srgbClr val="FBAE40"/>
          </p15:clr>
        </p15:guide>
        <p15:guide id="6" orient="horz" pos="304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EXCELLENCE BY NUMBERS 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7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869">
          <p15:clr>
            <a:srgbClr val="FBAE40"/>
          </p15:clr>
        </p15:guide>
        <p15:guide id="2" pos="6811">
          <p15:clr>
            <a:srgbClr val="FBAE40"/>
          </p15:clr>
        </p15:guide>
        <p15:guide id="3" pos="2842" userDrawn="1">
          <p15:clr>
            <a:srgbClr val="FBAE40"/>
          </p15:clr>
        </p15:guide>
        <p15:guide id="4" pos="4838" userDrawn="1">
          <p15:clr>
            <a:srgbClr val="FBAE40"/>
          </p15:clr>
        </p15:guide>
        <p15:guide id="5" orient="horz" pos="1480">
          <p15:clr>
            <a:srgbClr val="FBAE40"/>
          </p15:clr>
        </p15:guide>
        <p15:guide id="6" orient="horz" pos="304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E 3X2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5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1164">
          <p15:clr>
            <a:srgbClr val="FBAE40"/>
          </p15:clr>
        </p15:guide>
        <p15:guide id="2" pos="6516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2818">
          <p15:clr>
            <a:srgbClr val="FBAE40"/>
          </p15:clr>
        </p15:guide>
        <p15:guide id="7" orient="horz" pos="1616" userDrawn="1">
          <p15:clr>
            <a:srgbClr val="FBAE40"/>
          </p15:clr>
        </p15:guide>
        <p15:guide id="8" orient="horz" pos="329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ACULTY 4X2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78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pos="1164">
          <p15:clr>
            <a:srgbClr val="FBAE40"/>
          </p15:clr>
        </p15:guide>
        <p15:guide id="2" pos="6516">
          <p15:clr>
            <a:srgbClr val="FBAE40"/>
          </p15:clr>
        </p15:guide>
        <p15:guide id="3" pos="2955">
          <p15:clr>
            <a:srgbClr val="FBAE40"/>
          </p15:clr>
        </p15:guide>
        <p15:guide id="4" pos="4725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2818">
          <p15:clr>
            <a:srgbClr val="FBAE40"/>
          </p15:clr>
        </p15:guide>
        <p15:guide id="7" orient="horz" pos="1616" userDrawn="1">
          <p15:clr>
            <a:srgbClr val="FBAE40"/>
          </p15:clr>
        </p15:guide>
        <p15:guide id="8" orient="horz" pos="329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ED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39F9AB-BCDF-C14D-9446-EFE133089B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83585" y="5917831"/>
            <a:ext cx="2002920" cy="7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E85AC28-3B1E-3C42-9475-9AD0775D0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E85AC28-3B1E-3C42-9475-9AD0775D0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3A576-E80F-8649-9985-69FCA0764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071" y="2133600"/>
            <a:ext cx="8758237" cy="3532188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54565A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41CB77-6219-F546-AA4D-968A810F5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71" y="1167440"/>
            <a:ext cx="8758029" cy="541238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3600" b="1" i="0" cap="all" baseline="0">
                <a:solidFill>
                  <a:srgbClr val="E3081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9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  <p15:guide id="5" orient="horz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E85AC28-3B1E-3C42-9475-9AD0775D01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3585" y="5917831"/>
            <a:ext cx="2002920" cy="721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126C1B-C322-0B46-864C-C96A279E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71" y="1167440"/>
            <a:ext cx="8758029" cy="541238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3600" b="1" i="0" cap="all" baseline="0">
                <a:solidFill>
                  <a:srgbClr val="E3081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3A576-E80F-8649-9985-69FCA0764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137540"/>
            <a:ext cx="8758237" cy="3532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rgbClr val="54565A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9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  <p15:guide id="5" orient="horz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EXT RED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6C1B-C322-0B46-864C-C96A279E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71" y="1167439"/>
            <a:ext cx="8758029" cy="541238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buFontTx/>
              <a:buNone/>
              <a:defRPr sz="36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3A576-E80F-8649-9985-69FCA0764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137540"/>
            <a:ext cx="8758237" cy="3532188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03F9F3-275E-AB41-B728-9DC9BECD2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83585" y="5917831"/>
            <a:ext cx="2002920" cy="7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2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bg>
      <p:bgPr>
        <a:solidFill>
          <a:srgbClr val="E308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6C1B-C322-0B46-864C-C96A279E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71" y="1168851"/>
            <a:ext cx="8758029" cy="541238"/>
          </a:xfrm>
          <a:prstGeom prst="rect">
            <a:avLst/>
          </a:prstGeom>
        </p:spPr>
        <p:txBody>
          <a:bodyPr tIns="90000" bIns="90000"/>
          <a:lstStyle>
            <a:lvl1pPr>
              <a:lnSpc>
                <a:spcPct val="100000"/>
              </a:lnSpc>
              <a:defRPr sz="3600" b="1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03A576-E80F-8649-9985-69FCA0764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63" y="2137540"/>
            <a:ext cx="8758237" cy="3532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46EB94-24FA-3346-99A6-32FCC8A3F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83585" y="5917831"/>
            <a:ext cx="2002920" cy="72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orient="horz" pos="1457" userDrawn="1">
          <p15:clr>
            <a:srgbClr val="FBAE40"/>
          </p15:clr>
        </p15:guide>
        <p15:guide id="5" orient="horz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91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brick building with a clock tower&#10;&#10;Description automatically generated">
            <a:extLst>
              <a:ext uri="{FF2B5EF4-FFF2-40B4-BE49-F238E27FC236}">
                <a16:creationId xmlns:a16="http://schemas.microsoft.com/office/drawing/2014/main" id="{3746166C-C8E4-2D41-97B5-A1F547C366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65" b="119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6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12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52" r:id="rId2"/>
    <p:sldLayoutId id="2147483746" r:id="rId3"/>
    <p:sldLayoutId id="2147483754" r:id="rId4"/>
    <p:sldLayoutId id="2147483755" r:id="rId5"/>
    <p:sldLayoutId id="2147483756" r:id="rId6"/>
    <p:sldLayoutId id="2147483757" r:id="rId7"/>
    <p:sldLayoutId id="2147483747" r:id="rId8"/>
    <p:sldLayoutId id="2147483748" r:id="rId9"/>
    <p:sldLayoutId id="2147483749" r:id="rId10"/>
    <p:sldLayoutId id="2147483759" r:id="rId11"/>
    <p:sldLayoutId id="2147483758" r:id="rId12"/>
    <p:sldLayoutId id="2147483750" r:id="rId13"/>
    <p:sldLayoutId id="2147483742" r:id="rId14"/>
    <p:sldLayoutId id="2147483751" r:id="rId15"/>
    <p:sldLayoutId id="2147483743" r:id="rId16"/>
    <p:sldLayoutId id="2147483744" r:id="rId17"/>
  </p:sldLayoutIdLst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pos="3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8.png"/><Relationship Id="rId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8.png"/><Relationship Id="rId5" Type="http://schemas.openxmlformats.org/officeDocument/2006/relationships/image" Target="../media/image1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037B7-3001-CA4E-A9F2-44E719CA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45" y="2107361"/>
            <a:ext cx="3876239" cy="13954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AD3C3A-00F2-B847-83C1-722A24233849}"/>
              </a:ext>
            </a:extLst>
          </p:cNvPr>
          <p:cNvSpPr/>
          <p:nvPr/>
        </p:nvSpPr>
        <p:spPr>
          <a:xfrm>
            <a:off x="2779042" y="3766145"/>
            <a:ext cx="6633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CONFERENCE </a:t>
            </a:r>
            <a:r>
              <a:rPr kumimoji="0" lang="en-US" sz="5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TOOLKIT</a:t>
            </a:r>
          </a:p>
        </p:txBody>
      </p:sp>
    </p:spTree>
    <p:extLst>
      <p:ext uri="{BB962C8B-B14F-4D97-AF65-F5344CB8AC3E}">
        <p14:creationId xmlns:p14="http://schemas.microsoft.com/office/powerpoint/2010/main" val="13814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47FA489-A5B3-DB4F-B5D9-0F4F8519A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QUEEN’S UNIVERSITY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A6922D-E24A-C247-933D-D2B198CD44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With an annual turnover of £330m, some 25,000 students and 3,800 staff, Queen’s plays a unique leadership role in Northern Ireland. We contribute over £1 billion to the local economy and support 9,250 full-time jobs across Northern Ireland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22A1396-CB11-6A4F-B694-1DC5CA82C0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63057-0E14-1A42-8398-D11CBF4ED1FB}"/>
              </a:ext>
            </a:extLst>
          </p:cNvPr>
          <p:cNvSpPr txBox="1"/>
          <p:nvPr/>
        </p:nvSpPr>
        <p:spPr>
          <a:xfrm>
            <a:off x="1474342" y="4330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228C9C-88D9-3440-8FB0-D28D3E2E24A4}"/>
              </a:ext>
            </a:extLst>
          </p:cNvPr>
          <p:cNvSpPr txBox="1"/>
          <p:nvPr/>
        </p:nvSpPr>
        <p:spPr>
          <a:xfrm>
            <a:off x="3302000" y="289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church&#10;&#10;Description automatically generated">
            <a:extLst>
              <a:ext uri="{FF2B5EF4-FFF2-40B4-BE49-F238E27FC236}">
                <a16:creationId xmlns:a16="http://schemas.microsoft.com/office/drawing/2014/main" id="{49B47506-08AA-CF4F-8A3C-BF4C2EB6C8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037" b="5963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8A3FE2-366C-6C48-8C0F-E727BF1E9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813E59-8C1C-9541-AD59-192CD010CF2B}"/>
              </a:ext>
            </a:extLst>
          </p:cNvPr>
          <p:cNvSpPr/>
          <p:nvPr/>
        </p:nvSpPr>
        <p:spPr>
          <a:xfrm>
            <a:off x="550863" y="1161882"/>
            <a:ext cx="3379130" cy="612645"/>
          </a:xfrm>
          <a:prstGeom prst="rect">
            <a:avLst/>
          </a:prstGeom>
        </p:spPr>
        <p:txBody>
          <a:bodyPr wrap="none" tIns="90000" bIns="90000">
            <a:spAutoFit/>
          </a:bodyPr>
          <a:lstStyle/>
          <a:p>
            <a:r>
              <a:rPr lang="en-US" sz="2800" b="1" dirty="0">
                <a:solidFill>
                  <a:srgbClr val="E30813"/>
                </a:solidFill>
              </a:rPr>
              <a:t>QUEEN’S UNIVERSITY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80B66-A724-BA49-92D5-4FFDF6F0487F}"/>
              </a:ext>
            </a:extLst>
          </p:cNvPr>
          <p:cNvSpPr txBox="1"/>
          <p:nvPr/>
        </p:nvSpPr>
        <p:spPr>
          <a:xfrm>
            <a:off x="550863" y="2211477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5565A"/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rgbClr val="55565A"/>
              </a:solidFill>
            </a:endParaRPr>
          </a:p>
          <a:p>
            <a:r>
              <a:rPr lang="en-GB" dirty="0">
                <a:solidFill>
                  <a:srgbClr val="55565A"/>
                </a:solidFill>
              </a:rPr>
              <a:t>With an annual turnover of £330m, some 25,000 students and 3,800 staff, Queen’s plays a unique leadership role in Northern Ireland. 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490E819-BF05-EC4D-A48F-DFEC29E12F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F2C5E8D-BF9F-354F-9C81-B0E720C6F7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b="1" dirty="0">
                <a:solidFill>
                  <a:srgbClr val="55565A"/>
                </a:solidFill>
              </a:rPr>
              <a:t>Queen’s University Belfast is one of the leading universities in the UK and Ireland with a distinguished heritage and history.</a:t>
            </a:r>
          </a:p>
          <a:p>
            <a:pPr>
              <a:spcBef>
                <a:spcPts val="0"/>
              </a:spcBef>
            </a:pPr>
            <a:endParaRPr lang="en-GB" dirty="0">
              <a:solidFill>
                <a:srgbClr val="55565A"/>
              </a:solidFill>
            </a:endParaRPr>
          </a:p>
          <a:p>
            <a:pPr>
              <a:spcBef>
                <a:spcPts val="0"/>
              </a:spcBef>
            </a:pPr>
            <a:r>
              <a:rPr lang="en-GB" b="0" dirty="0">
                <a:solidFill>
                  <a:srgbClr val="55565A"/>
                </a:solidFill>
              </a:rPr>
              <a:t>With an annual turnover of £330m, some 25,000 students and 3,800 staff, Queen’s plays a unique leadership role in Northern Ireland. We contribute over £1 billion to the local economy and support 9,250 full-time jobs across Northern Ireland.</a:t>
            </a:r>
          </a:p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51DDB48-B88C-2948-819E-60A1B214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queen’s 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339F69-8F1B-A647-BDB9-7C8556411488}"/>
              </a:ext>
            </a:extLst>
          </p:cNvPr>
          <p:cNvSpPr txBox="1"/>
          <p:nvPr/>
        </p:nvSpPr>
        <p:spPr>
          <a:xfrm>
            <a:off x="3323492" y="48621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A006A-C3DA-5742-8D24-915D0E322175}"/>
              </a:ext>
            </a:extLst>
          </p:cNvPr>
          <p:cNvSpPr txBox="1"/>
          <p:nvPr/>
        </p:nvSpPr>
        <p:spPr>
          <a:xfrm>
            <a:off x="2094689" y="29377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28292D-E871-2E4E-B597-0F6A2457E046}"/>
              </a:ext>
            </a:extLst>
          </p:cNvPr>
          <p:cNvSpPr txBox="1"/>
          <p:nvPr/>
        </p:nvSpPr>
        <p:spPr>
          <a:xfrm>
            <a:off x="1673525" y="23808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9FADB2-1707-9C4F-8175-BC13CF855EA3}"/>
              </a:ext>
            </a:extLst>
          </p:cNvPr>
          <p:cNvSpPr txBox="1"/>
          <p:nvPr/>
        </p:nvSpPr>
        <p:spPr>
          <a:xfrm>
            <a:off x="16424694" y="13025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80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550863" y="1160463"/>
            <a:ext cx="5898238" cy="735756"/>
          </a:xfrm>
          <a:prstGeom prst="rect">
            <a:avLst/>
          </a:prstGeom>
        </p:spPr>
        <p:txBody>
          <a:bodyPr wrap="none" lIns="90000" tIns="90000" bIns="90000">
            <a:spAutoFit/>
          </a:bodyPr>
          <a:lstStyle/>
          <a:p>
            <a:r>
              <a:rPr lang="en-US" sz="3600" b="1" dirty="0">
                <a:solidFill>
                  <a:srgbClr val="E30813"/>
                </a:solidFill>
                <a:latin typeface="+mj-lt"/>
              </a:rPr>
              <a:t>BLANK SLIDE </a:t>
            </a:r>
            <a:r>
              <a:rPr lang="en-US" sz="3600" b="1" dirty="0">
                <a:solidFill>
                  <a:srgbClr val="E30813"/>
                </a:solidFill>
              </a:rPr>
              <a:t>TITLE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5AEDE-78E7-2041-AC3A-D8C0CDAE0B2D}"/>
              </a:ext>
            </a:extLst>
          </p:cNvPr>
          <p:cNvSpPr txBox="1"/>
          <p:nvPr/>
        </p:nvSpPr>
        <p:spPr>
          <a:xfrm>
            <a:off x="550863" y="2133600"/>
            <a:ext cx="10158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5565A"/>
                </a:solidFill>
              </a:rPr>
              <a:t>Lorem ipsum dolor sit amet, </a:t>
            </a:r>
            <a:r>
              <a:rPr lang="en-US" sz="3600" dirty="0" err="1">
                <a:solidFill>
                  <a:srgbClr val="55565A"/>
                </a:solidFill>
              </a:rPr>
              <a:t>consectetuer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5565A"/>
                </a:solidFill>
              </a:rPr>
              <a:t>Maecenas porttitor </a:t>
            </a:r>
            <a:r>
              <a:rPr lang="en-US" sz="3600" dirty="0" err="1">
                <a:solidFill>
                  <a:srgbClr val="55565A"/>
                </a:solidFill>
              </a:rPr>
              <a:t>congue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  <a:r>
              <a:rPr lang="en-US" sz="3600" dirty="0" err="1">
                <a:solidFill>
                  <a:srgbClr val="55565A"/>
                </a:solidFill>
              </a:rPr>
              <a:t>massa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55565A"/>
                </a:solidFill>
              </a:rPr>
              <a:t>Fusce</a:t>
            </a:r>
            <a:r>
              <a:rPr lang="en-US" sz="3600" dirty="0">
                <a:solidFill>
                  <a:srgbClr val="55565A"/>
                </a:solidFill>
              </a:rPr>
              <a:t> posuere, magna sed pulvinar </a:t>
            </a:r>
            <a:r>
              <a:rPr lang="en-US" sz="3600" dirty="0" err="1">
                <a:solidFill>
                  <a:srgbClr val="55565A"/>
                </a:solidFill>
              </a:rPr>
              <a:t>ultricies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5565A"/>
                </a:solidFill>
              </a:rPr>
              <a:t>Sit amet commodo magna eros </a:t>
            </a:r>
            <a:r>
              <a:rPr lang="en-US" sz="3600" dirty="0" err="1">
                <a:solidFill>
                  <a:srgbClr val="55565A"/>
                </a:solidFill>
              </a:rPr>
              <a:t>quis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  <a:r>
              <a:rPr lang="en-US" sz="3600" dirty="0" err="1">
                <a:solidFill>
                  <a:srgbClr val="55565A"/>
                </a:solidFill>
              </a:rPr>
              <a:t>urna</a:t>
            </a:r>
            <a:endParaRPr lang="en-US" sz="3600" dirty="0">
              <a:solidFill>
                <a:srgbClr val="55565A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55565A"/>
                </a:solidFill>
              </a:rPr>
              <a:t>Nunc </a:t>
            </a:r>
            <a:r>
              <a:rPr lang="en-US" sz="3600" dirty="0" err="1">
                <a:solidFill>
                  <a:srgbClr val="55565A"/>
                </a:solidFill>
              </a:rPr>
              <a:t>viverra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  <a:r>
              <a:rPr lang="en-US" sz="3600" dirty="0" err="1">
                <a:solidFill>
                  <a:srgbClr val="55565A"/>
                </a:solidFill>
              </a:rPr>
              <a:t>imperdiet</a:t>
            </a:r>
            <a:r>
              <a:rPr lang="en-US" sz="3600" dirty="0">
                <a:solidFill>
                  <a:srgbClr val="55565A"/>
                </a:solidFill>
              </a:rPr>
              <a:t> </a:t>
            </a:r>
            <a:r>
              <a:rPr lang="en-US" sz="3600" dirty="0" err="1">
                <a:solidFill>
                  <a:srgbClr val="55565A"/>
                </a:solidFill>
              </a:rPr>
              <a:t>enim</a:t>
            </a:r>
            <a:endParaRPr lang="en-US" sz="3600" dirty="0">
              <a:solidFill>
                <a:srgbClr val="55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03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550863" y="1160463"/>
            <a:ext cx="5898238" cy="735756"/>
          </a:xfrm>
          <a:prstGeom prst="rect">
            <a:avLst/>
          </a:prstGeom>
        </p:spPr>
        <p:txBody>
          <a:bodyPr wrap="none" lIns="90000" tIns="90000" bIns="90000"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+mj-lt"/>
              </a:rPr>
              <a:t>BLANK SLIDE </a:t>
            </a:r>
            <a:r>
              <a:rPr lang="en-US" sz="3600" b="1" dirty="0">
                <a:solidFill>
                  <a:srgbClr val="FFFFFF"/>
                </a:solidFill>
              </a:rPr>
              <a:t>TITLE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5AEDE-78E7-2041-AC3A-D8C0CDAE0B2D}"/>
              </a:ext>
            </a:extLst>
          </p:cNvPr>
          <p:cNvSpPr txBox="1"/>
          <p:nvPr/>
        </p:nvSpPr>
        <p:spPr>
          <a:xfrm>
            <a:off x="550863" y="2133600"/>
            <a:ext cx="10158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Lorem ipsum dolor sit amet, </a:t>
            </a:r>
            <a:r>
              <a:rPr lang="en-US" sz="3600" dirty="0" err="1">
                <a:solidFill>
                  <a:srgbClr val="FFFFFF"/>
                </a:solidFill>
              </a:rPr>
              <a:t>consectetuer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Maecenas porttitor </a:t>
            </a:r>
            <a:r>
              <a:rPr lang="en-US" sz="3600" dirty="0" err="1">
                <a:solidFill>
                  <a:srgbClr val="FFFFFF"/>
                </a:solidFill>
              </a:rPr>
              <a:t>congue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massa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FFFF"/>
                </a:solidFill>
              </a:rPr>
              <a:t>Fusce</a:t>
            </a:r>
            <a:r>
              <a:rPr lang="en-US" sz="3600" dirty="0">
                <a:solidFill>
                  <a:srgbClr val="FFFFFF"/>
                </a:solidFill>
              </a:rPr>
              <a:t> posuere, magna sed pulvinar </a:t>
            </a:r>
            <a:r>
              <a:rPr lang="en-US" sz="3600" dirty="0" err="1">
                <a:solidFill>
                  <a:srgbClr val="FFFFFF"/>
                </a:solidFill>
              </a:rPr>
              <a:t>ultricies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Sit amet commodo magna eros </a:t>
            </a:r>
            <a:r>
              <a:rPr lang="en-US" sz="3600" dirty="0" err="1">
                <a:solidFill>
                  <a:srgbClr val="FFFFFF"/>
                </a:solidFill>
              </a:rPr>
              <a:t>quis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urna</a:t>
            </a:r>
            <a:endParaRPr lang="en-US" sz="3600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FF"/>
                </a:solidFill>
              </a:rPr>
              <a:t>Nunc </a:t>
            </a:r>
            <a:r>
              <a:rPr lang="en-US" sz="3600" dirty="0" err="1">
                <a:solidFill>
                  <a:srgbClr val="FFFFFF"/>
                </a:solidFill>
              </a:rPr>
              <a:t>viverra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imperdiet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enim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0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BAC96-C9EB-7544-A0AA-CD09EA7F1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bullet text uses a master layout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E81889D-BBCA-D24A-9124-56398FAFF7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This title Text uses a master layout</a:t>
            </a:r>
          </a:p>
        </p:txBody>
      </p:sp>
    </p:spTree>
    <p:extLst>
      <p:ext uri="{BB962C8B-B14F-4D97-AF65-F5344CB8AC3E}">
        <p14:creationId xmlns:p14="http://schemas.microsoft.com/office/powerpoint/2010/main" val="405473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81889D-BBCA-D24A-9124-56398FAFF7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This title Text uses a master layout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BAC96-C9EB-7544-A0AA-CD09EA7F1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text uses a master layout</a:t>
            </a:r>
          </a:p>
        </p:txBody>
      </p:sp>
    </p:spTree>
    <p:extLst>
      <p:ext uri="{BB962C8B-B14F-4D97-AF65-F5344CB8AC3E}">
        <p14:creationId xmlns:p14="http://schemas.microsoft.com/office/powerpoint/2010/main" val="40133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BAC96-C9EB-7544-A0AA-CD09EA7F1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bullet text uses a master layout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88F7DD74-7F5B-5D42-ABE0-D4372D54B3E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This title Text uses a master layout</a:t>
            </a:r>
          </a:p>
        </p:txBody>
      </p:sp>
    </p:spTree>
    <p:extLst>
      <p:ext uri="{BB962C8B-B14F-4D97-AF65-F5344CB8AC3E}">
        <p14:creationId xmlns:p14="http://schemas.microsoft.com/office/powerpoint/2010/main" val="20335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81889D-BBCA-D24A-9124-56398FAFF79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tIns="90000" bIns="90000"/>
          <a:lstStyle/>
          <a:p>
            <a:pPr>
              <a:lnSpc>
                <a:spcPct val="100000"/>
              </a:lnSpc>
            </a:pPr>
            <a:r>
              <a:rPr lang="en-US" dirty="0"/>
              <a:t>This title Text uses a master layout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BAC96-C9EB-7544-A0AA-CD09EA7F1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This text uses a master layout</a:t>
            </a:r>
          </a:p>
        </p:txBody>
      </p:sp>
    </p:spTree>
    <p:extLst>
      <p:ext uri="{BB962C8B-B14F-4D97-AF65-F5344CB8AC3E}">
        <p14:creationId xmlns:p14="http://schemas.microsoft.com/office/powerpoint/2010/main" val="27437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3AF71-4642-7C4E-ACAC-71B6D2EB0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45" y="2107361"/>
            <a:ext cx="3876239" cy="13954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50DFBF-C334-CF4B-976D-17829E90A33E}"/>
              </a:ext>
            </a:extLst>
          </p:cNvPr>
          <p:cNvSpPr/>
          <p:nvPr/>
        </p:nvSpPr>
        <p:spPr>
          <a:xfrm>
            <a:off x="1115320" y="3766145"/>
            <a:ext cx="99613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</a:rPr>
              <a:t>EXAMPLE TOOLKIT OF </a:t>
            </a:r>
            <a:r>
              <a:rPr lang="en-US" sz="5400">
                <a:solidFill>
                  <a:schemeClr val="bg1"/>
                </a:solidFill>
                <a:latin typeface="+mj-lt"/>
              </a:rPr>
              <a:t>PPT ASSETS</a:t>
            </a:r>
          </a:p>
        </p:txBody>
      </p:sp>
    </p:spTree>
    <p:extLst>
      <p:ext uri="{BB962C8B-B14F-4D97-AF65-F5344CB8AC3E}">
        <p14:creationId xmlns:p14="http://schemas.microsoft.com/office/powerpoint/2010/main" val="40591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16C8A7-FCCE-9E40-A618-701C23F02428}"/>
              </a:ext>
            </a:extLst>
          </p:cNvPr>
          <p:cNvSpPr/>
          <p:nvPr/>
        </p:nvSpPr>
        <p:spPr>
          <a:xfrm>
            <a:off x="550863" y="1196975"/>
            <a:ext cx="8052076" cy="541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E30813"/>
                </a:solidFill>
                <a:latin typeface="+mj-lt"/>
              </a:rPr>
              <a:t>HOW TO USE THIS</a:t>
            </a:r>
            <a:r>
              <a:rPr lang="en-US" sz="3600" b="1" dirty="0">
                <a:solidFill>
                  <a:srgbClr val="E30813"/>
                </a:solidFill>
                <a:latin typeface="+mj-lt"/>
              </a:rPr>
              <a:t> </a:t>
            </a:r>
            <a:r>
              <a:rPr lang="en-US" sz="3600" b="1" dirty="0">
                <a:solidFill>
                  <a:srgbClr val="E30813"/>
                </a:solidFill>
                <a:latin typeface="Calibri" panose="020F0502020204030204"/>
              </a:rPr>
              <a:t>CONFERENCE TOOLKIT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308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3E26D8-F738-3C43-AB50-92D5AC1FF632}"/>
              </a:ext>
            </a:extLst>
          </p:cNvPr>
          <p:cNvSpPr txBox="1"/>
          <p:nvPr/>
        </p:nvSpPr>
        <p:spPr>
          <a:xfrm>
            <a:off x="550863" y="2241550"/>
            <a:ext cx="102835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3600" dirty="0">
                <a:solidFill>
                  <a:srgbClr val="55565A"/>
                </a:solidFill>
                <a:latin typeface="Calibri" panose="020F0502020204030204"/>
              </a:rPr>
              <a:t>In this slide deck you will find slides designed </a:t>
            </a:r>
            <a:r>
              <a:rPr lang="en-GB" sz="3600" dirty="0">
                <a:solidFill>
                  <a:srgbClr val="E30813"/>
                </a:solidFill>
                <a:latin typeface="Calibri" panose="020F0502020204030204"/>
              </a:rPr>
              <a:t>specifically for your faculty</a:t>
            </a:r>
            <a:r>
              <a:rPr lang="en-GB" sz="3600" dirty="0">
                <a:solidFill>
                  <a:srgbClr val="55565A"/>
                </a:solidFill>
                <a:latin typeface="Calibri" panose="020F0502020204030204"/>
              </a:rPr>
              <a:t>. It contains up to date stats can be edited to create bespoke stats. There are a number of slides with faculty images as well as blank slides where you can add your own imagery.</a:t>
            </a:r>
          </a:p>
        </p:txBody>
      </p:sp>
    </p:spTree>
    <p:extLst>
      <p:ext uri="{BB962C8B-B14F-4D97-AF65-F5344CB8AC3E}">
        <p14:creationId xmlns:p14="http://schemas.microsoft.com/office/powerpoint/2010/main" val="294558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D467A4-6CC1-D64A-9450-079A8FECDA02}"/>
              </a:ext>
            </a:extLst>
          </p:cNvPr>
          <p:cNvSpPr txBox="1"/>
          <p:nvPr/>
        </p:nvSpPr>
        <p:spPr>
          <a:xfrm>
            <a:off x="0" y="14585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+mj-lt"/>
              </a:rPr>
              <a:t>EDITABLE</a:t>
            </a:r>
            <a:r>
              <a:rPr lang="en-US" sz="2400" b="1">
                <a:solidFill>
                  <a:schemeClr val="bg1"/>
                </a:solidFill>
              </a:rPr>
              <a:t> BRAND STATEMENTS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A64EAC-1C4B-8F4D-9DCA-F6040D74541D}"/>
              </a:ext>
            </a:extLst>
          </p:cNvPr>
          <p:cNvGrpSpPr/>
          <p:nvPr/>
        </p:nvGrpSpPr>
        <p:grpSpPr>
          <a:xfrm>
            <a:off x="568052" y="1733066"/>
            <a:ext cx="4890731" cy="3759797"/>
            <a:chOff x="686210" y="1733066"/>
            <a:chExt cx="4890731" cy="3759797"/>
          </a:xfrm>
        </p:grpSpPr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DF51D033-4799-C447-B4CB-F4511F7C0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210" y="1733066"/>
              <a:ext cx="1179012" cy="1179012"/>
            </a:xfrm>
            <a:prstGeom prst="rect">
              <a:avLst/>
            </a:prstGeom>
          </p:spPr>
        </p:pic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AD77EE6E-06CA-5644-8AC2-80A82E012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88021" y="4303943"/>
              <a:ext cx="1188920" cy="118892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D9717F-4228-6F40-8903-E2BA0851390C}"/>
                </a:ext>
              </a:extLst>
            </p:cNvPr>
            <p:cNvSpPr txBox="1"/>
            <p:nvPr/>
          </p:nvSpPr>
          <p:spPr>
            <a:xfrm>
              <a:off x="1147298" y="2245973"/>
              <a:ext cx="3822909" cy="2631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ESTEM DOLORIS </a:t>
              </a:r>
            </a:p>
            <a:p>
              <a:pPr>
                <a:lnSpc>
                  <a:spcPts val="4920"/>
                </a:lnSpc>
              </a:pPr>
              <a:r>
                <a:rPr lang="en-US" sz="5400" b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 OFFIT</a:t>
              </a:r>
            </a:p>
            <a:p>
              <a:pPr>
                <a:lnSpc>
                  <a:spcPts val="4920"/>
                </a:lnSpc>
              </a:pPr>
              <a:r>
                <a:rPr lang="en-US" sz="5400">
                  <a:solidFill>
                    <a:schemeClr val="bg1"/>
                  </a:solidFill>
                </a:rPr>
                <a:t>OMNIS ICTAT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EEF7355-5478-8644-86ED-E4E3B8A2096B}"/>
              </a:ext>
            </a:extLst>
          </p:cNvPr>
          <p:cNvGrpSpPr/>
          <p:nvPr/>
        </p:nvGrpSpPr>
        <p:grpSpPr>
          <a:xfrm>
            <a:off x="6679510" y="1733066"/>
            <a:ext cx="4894529" cy="3757332"/>
            <a:chOff x="6890160" y="1733066"/>
            <a:chExt cx="4894529" cy="3757332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CE20012-32EA-3848-B7D9-248C7B8E4BFE}"/>
                </a:ext>
              </a:extLst>
            </p:cNvPr>
            <p:cNvGrpSpPr/>
            <p:nvPr/>
          </p:nvGrpSpPr>
          <p:grpSpPr>
            <a:xfrm>
              <a:off x="6890160" y="1733066"/>
              <a:ext cx="4894529" cy="3757332"/>
              <a:chOff x="6996156" y="1312050"/>
              <a:chExt cx="4894529" cy="3757332"/>
            </a:xfrm>
          </p:grpSpPr>
          <p:pic>
            <p:nvPicPr>
              <p:cNvPr id="42" name="Picture 4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92CD7650-57EF-504D-904F-459C25554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6156" y="1312050"/>
                <a:ext cx="1179012" cy="1179012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21B0E6D-411A-204F-82AF-264EBB66A9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01765" y="3880462"/>
                <a:ext cx="1188920" cy="1188920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B2F4D64-1B4E-DB4B-8E13-89DD76F9AA35}"/>
                </a:ext>
              </a:extLst>
            </p:cNvPr>
            <p:cNvSpPr txBox="1"/>
            <p:nvPr/>
          </p:nvSpPr>
          <p:spPr>
            <a:xfrm>
              <a:off x="7342772" y="2245973"/>
              <a:ext cx="3822909" cy="2631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ESTEM DOLORIS </a:t>
              </a:r>
            </a:p>
            <a:p>
              <a:pPr>
                <a:lnSpc>
                  <a:spcPts val="4920"/>
                </a:lnSpc>
              </a:pPr>
              <a:r>
                <a:rPr lang="en-US" sz="54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 OFFIT</a:t>
              </a:r>
            </a:p>
            <a:p>
              <a:pPr>
                <a:lnSpc>
                  <a:spcPts val="4920"/>
                </a:lnSpc>
              </a:pPr>
              <a:r>
                <a:rPr lang="en-US" sz="540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OMNIS ICTAT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4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9BA76226-C8D2-334D-8B41-19FF149C9574}"/>
              </a:ext>
            </a:extLst>
          </p:cNvPr>
          <p:cNvSpPr txBox="1"/>
          <p:nvPr/>
        </p:nvSpPr>
        <p:spPr>
          <a:xfrm>
            <a:off x="0" y="0"/>
            <a:ext cx="700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EDITABLE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CORPORATE SELLING POINTS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8BC5FC-2480-9C40-99CC-1455C9204205}"/>
              </a:ext>
            </a:extLst>
          </p:cNvPr>
          <p:cNvGrpSpPr/>
          <p:nvPr/>
        </p:nvGrpSpPr>
        <p:grpSpPr>
          <a:xfrm>
            <a:off x="611271" y="1196975"/>
            <a:ext cx="2491097" cy="1955072"/>
            <a:chOff x="611271" y="1196975"/>
            <a:chExt cx="2491097" cy="195507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A3A7CFF-0715-C840-B00B-071D92D58853}"/>
                </a:ext>
              </a:extLst>
            </p:cNvPr>
            <p:cNvSpPr/>
            <p:nvPr/>
          </p:nvSpPr>
          <p:spPr>
            <a:xfrm>
              <a:off x="1231582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68E17C0-938D-104F-ADD6-9388B2AC0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6162" y="1446753"/>
              <a:ext cx="797296" cy="73562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D85B58F-16D5-2C47-B2DD-A9D1CBDD39E9}"/>
                </a:ext>
              </a:extLst>
            </p:cNvPr>
            <p:cNvSpPr txBox="1"/>
            <p:nvPr/>
          </p:nvSpPr>
          <p:spPr>
            <a:xfrm>
              <a:off x="611271" y="2554448"/>
              <a:ext cx="2491097" cy="59759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Ranked </a:t>
              </a: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12th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UK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graduate </a:t>
              </a: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prospects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(Complete University Guide 2023)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15A45E-CF19-B946-B9C3-B20D2D6381CC}"/>
              </a:ext>
            </a:extLst>
          </p:cNvPr>
          <p:cNvGrpSpPr/>
          <p:nvPr/>
        </p:nvGrpSpPr>
        <p:grpSpPr>
          <a:xfrm>
            <a:off x="4717453" y="1196975"/>
            <a:ext cx="2757095" cy="2161086"/>
            <a:chOff x="4717453" y="1196975"/>
            <a:chExt cx="2757095" cy="2161086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2246FDD-C839-454A-BC0F-99D55E1670F9}"/>
                </a:ext>
              </a:extLst>
            </p:cNvPr>
            <p:cNvGrpSpPr/>
            <p:nvPr/>
          </p:nvGrpSpPr>
          <p:grpSpPr>
            <a:xfrm>
              <a:off x="5476702" y="1196975"/>
              <a:ext cx="1238597" cy="1238597"/>
              <a:chOff x="5476702" y="1196975"/>
              <a:chExt cx="1238597" cy="1238597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4754E581-A1D3-704B-932D-419987A7B3F7}"/>
                  </a:ext>
                </a:extLst>
              </p:cNvPr>
              <p:cNvSpPr/>
              <p:nvPr/>
            </p:nvSpPr>
            <p:spPr>
              <a:xfrm>
                <a:off x="5476702" y="1196975"/>
                <a:ext cx="1238597" cy="1238597"/>
              </a:xfrm>
              <a:prstGeom prst="ellipse">
                <a:avLst/>
              </a:prstGeom>
              <a:solidFill>
                <a:srgbClr val="E30813"/>
              </a:solidFill>
              <a:ln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3340F44-E99E-1D40-8CC7-701DF9F2C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9864" y="1494183"/>
                <a:ext cx="772272" cy="628963"/>
              </a:xfrm>
              <a:prstGeom prst="rect">
                <a:avLst/>
              </a:prstGeom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C99708F-DBB3-234B-ACA5-ED9A33700609}"/>
                </a:ext>
              </a:extLst>
            </p:cNvPr>
            <p:cNvSpPr txBox="1"/>
            <p:nvPr/>
          </p:nvSpPr>
          <p:spPr>
            <a:xfrm>
              <a:off x="4717453" y="2524628"/>
              <a:ext cx="2757095" cy="83343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 Queen’s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subjects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top 200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world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(QS World Rankings by subject </a:t>
              </a: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2022)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1DCDB0-22B9-3E41-8E1C-19AF412A6B5E}"/>
              </a:ext>
            </a:extLst>
          </p:cNvPr>
          <p:cNvGrpSpPr/>
          <p:nvPr/>
        </p:nvGrpSpPr>
        <p:grpSpPr>
          <a:xfrm>
            <a:off x="8965222" y="1196975"/>
            <a:ext cx="2757095" cy="2331971"/>
            <a:chOff x="8965222" y="1196975"/>
            <a:chExt cx="2757095" cy="233197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4CEC1E17-E341-9149-9EA9-7A8B4358B694}"/>
                </a:ext>
              </a:extLst>
            </p:cNvPr>
            <p:cNvGrpSpPr/>
            <p:nvPr/>
          </p:nvGrpSpPr>
          <p:grpSpPr>
            <a:xfrm>
              <a:off x="9728121" y="1196975"/>
              <a:ext cx="1238597" cy="1238597"/>
              <a:chOff x="9728121" y="1196975"/>
              <a:chExt cx="1238597" cy="123859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B4C0326-CEE6-E948-AD49-0A5744AB6A6D}"/>
                  </a:ext>
                </a:extLst>
              </p:cNvPr>
              <p:cNvSpPr/>
              <p:nvPr/>
            </p:nvSpPr>
            <p:spPr>
              <a:xfrm>
                <a:off x="9728121" y="1196975"/>
                <a:ext cx="1238597" cy="1238597"/>
              </a:xfrm>
              <a:prstGeom prst="ellipse">
                <a:avLst/>
              </a:prstGeom>
              <a:solidFill>
                <a:srgbClr val="E30813"/>
              </a:solidFill>
              <a:ln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3BFF480F-62DB-9D45-BF7B-C3DA54636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85267" y="1419042"/>
                <a:ext cx="712519" cy="805964"/>
              </a:xfrm>
              <a:prstGeom prst="rect">
                <a:avLst/>
              </a:prstGeom>
            </p:spPr>
          </p:pic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F037E1D-63CD-A74F-8163-41EB2D9EDBB8}"/>
                </a:ext>
              </a:extLst>
            </p:cNvPr>
            <p:cNvSpPr txBox="1"/>
            <p:nvPr/>
          </p:nvSpPr>
          <p:spPr>
            <a:xfrm>
              <a:off x="8965222" y="2554448"/>
              <a:ext cx="2757095" cy="97449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92% of our </a:t>
              </a:r>
              <a:b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international students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were satisfied with their safety and security at Queen’s 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(International Student Barometer 2020/21)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5CDF0B7-C258-8943-B99B-E7D0A4569562}"/>
              </a:ext>
            </a:extLst>
          </p:cNvPr>
          <p:cNvGrpSpPr/>
          <p:nvPr/>
        </p:nvGrpSpPr>
        <p:grpSpPr>
          <a:xfrm>
            <a:off x="611271" y="3861048"/>
            <a:ext cx="2491097" cy="1955505"/>
            <a:chOff x="611271" y="3861048"/>
            <a:chExt cx="2491097" cy="1955505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6FFAC8F-C51E-C245-B0A9-02C80A54A5BA}"/>
                </a:ext>
              </a:extLst>
            </p:cNvPr>
            <p:cNvSpPr/>
            <p:nvPr/>
          </p:nvSpPr>
          <p:spPr>
            <a:xfrm>
              <a:off x="1231582" y="3861048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9873A2F-D984-734B-9B6B-70DBB403D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2309" y="4123547"/>
              <a:ext cx="823634" cy="75992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4995DB1-0C0E-BD45-B77A-04C6F0E09507}"/>
                </a:ext>
              </a:extLst>
            </p:cNvPr>
            <p:cNvSpPr txBox="1"/>
            <p:nvPr/>
          </p:nvSpPr>
          <p:spPr>
            <a:xfrm>
              <a:off x="611271" y="5218954"/>
              <a:ext cx="2491097" cy="597599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Ranked 12th in the UK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graduate prospects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(Complete University Guide 2023)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42CE198-9A87-2E4F-BAB5-F162543ADCE7}"/>
              </a:ext>
            </a:extLst>
          </p:cNvPr>
          <p:cNvGrpSpPr/>
          <p:nvPr/>
        </p:nvGrpSpPr>
        <p:grpSpPr>
          <a:xfrm>
            <a:off x="4717453" y="3861048"/>
            <a:ext cx="2757095" cy="2162764"/>
            <a:chOff x="4717453" y="3861048"/>
            <a:chExt cx="2757095" cy="2162764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428A7B4D-82F1-0D44-9843-AB0A0E8FA242}"/>
                </a:ext>
              </a:extLst>
            </p:cNvPr>
            <p:cNvSpPr/>
            <p:nvPr/>
          </p:nvSpPr>
          <p:spPr>
            <a:xfrm>
              <a:off x="5476702" y="3861048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D3CD863-A633-D24D-9102-3449B4876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95216" y="4183350"/>
              <a:ext cx="801569" cy="652825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D6B3C97-941F-9643-B281-D5083E159749}"/>
                </a:ext>
              </a:extLst>
            </p:cNvPr>
            <p:cNvSpPr txBox="1"/>
            <p:nvPr/>
          </p:nvSpPr>
          <p:spPr>
            <a:xfrm>
              <a:off x="4717453" y="5190379"/>
              <a:ext cx="2757095" cy="83343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13 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Queen’s subjects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top 200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world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(QS World Rankings by subject </a:t>
              </a: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2022)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CD9B117-77F9-D649-92F3-1050119F6358}"/>
              </a:ext>
            </a:extLst>
          </p:cNvPr>
          <p:cNvGrpSpPr/>
          <p:nvPr/>
        </p:nvGrpSpPr>
        <p:grpSpPr>
          <a:xfrm>
            <a:off x="8965222" y="3861048"/>
            <a:ext cx="2757095" cy="2332404"/>
            <a:chOff x="8965222" y="3861048"/>
            <a:chExt cx="2757095" cy="2332404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9B16F03-7452-0A47-AC42-3782DE85766C}"/>
                </a:ext>
              </a:extLst>
            </p:cNvPr>
            <p:cNvGrpSpPr/>
            <p:nvPr/>
          </p:nvGrpSpPr>
          <p:grpSpPr>
            <a:xfrm>
              <a:off x="9728121" y="3861048"/>
              <a:ext cx="1238597" cy="1238597"/>
              <a:chOff x="9728121" y="3861048"/>
              <a:chExt cx="1238597" cy="123859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58A9781-F2CF-0D42-8EFA-AADFD2D14F26}"/>
                  </a:ext>
                </a:extLst>
              </p:cNvPr>
              <p:cNvSpPr/>
              <p:nvPr/>
            </p:nvSpPr>
            <p:spPr>
              <a:xfrm>
                <a:off x="9728121" y="3861048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F4924223-4112-804E-97E3-F7136E836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87443" y="4115612"/>
                <a:ext cx="710343" cy="803503"/>
              </a:xfrm>
              <a:prstGeom prst="rect">
                <a:avLst/>
              </a:prstGeom>
            </p:spPr>
          </p:pic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78E563-8BDF-2542-9B1E-B7EE297FB9BB}"/>
                </a:ext>
              </a:extLst>
            </p:cNvPr>
            <p:cNvSpPr txBox="1"/>
            <p:nvPr/>
          </p:nvSpPr>
          <p:spPr>
            <a:xfrm>
              <a:off x="8965222" y="5218954"/>
              <a:ext cx="2757095" cy="97449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92% of our </a:t>
              </a:r>
              <a:b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international students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were satisfied with their safety and security at Queen’s 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(International Student Barometer 2020/21)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7A5A46D-1278-8B4D-8C35-C1BE93ED26AE}"/>
              </a:ext>
            </a:extLst>
          </p:cNvPr>
          <p:cNvSpPr txBox="1"/>
          <p:nvPr/>
        </p:nvSpPr>
        <p:spPr>
          <a:xfrm>
            <a:off x="0" y="0"/>
            <a:ext cx="7004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EDITABLE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CORPORATE SELLING POINTS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D3E59ED-EC0B-7143-B560-E0B8D6A3A2D9}"/>
              </a:ext>
            </a:extLst>
          </p:cNvPr>
          <p:cNvGrpSpPr/>
          <p:nvPr/>
        </p:nvGrpSpPr>
        <p:grpSpPr>
          <a:xfrm>
            <a:off x="840265" y="1196975"/>
            <a:ext cx="2014888" cy="2315714"/>
            <a:chOff x="840265" y="1196975"/>
            <a:chExt cx="2014888" cy="231571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23F2F44-1BBF-784D-88C8-1FB1D245409C}"/>
                </a:ext>
              </a:extLst>
            </p:cNvPr>
            <p:cNvSpPr/>
            <p:nvPr/>
          </p:nvSpPr>
          <p:spPr>
            <a:xfrm>
              <a:off x="1231582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32FB4C37-94E7-A141-BF5C-9CDF7933B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7401" y="1410300"/>
              <a:ext cx="853907" cy="749472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3C9F9B-767D-4347-AF08-F51FB011E759}"/>
                </a:ext>
              </a:extLst>
            </p:cNvPr>
            <p:cNvSpPr/>
            <p:nvPr/>
          </p:nvSpPr>
          <p:spPr>
            <a:xfrm>
              <a:off x="840265" y="2525367"/>
              <a:ext cx="2014888" cy="987322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Queen’s is ranked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18th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world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international outlook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(Times Higher Education World Rankings </a:t>
              </a: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2023)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6CAECE-FEE0-C849-9B58-0B04BAEB176B}"/>
              </a:ext>
            </a:extLst>
          </p:cNvPr>
          <p:cNvGrpSpPr/>
          <p:nvPr/>
        </p:nvGrpSpPr>
        <p:grpSpPr>
          <a:xfrm>
            <a:off x="4748463" y="1196975"/>
            <a:ext cx="2695074" cy="2204771"/>
            <a:chOff x="4748463" y="1196975"/>
            <a:chExt cx="2695074" cy="220477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344055E-0DC3-AF47-801E-E5B746FC5D1B}"/>
                </a:ext>
              </a:extLst>
            </p:cNvPr>
            <p:cNvSpPr/>
            <p:nvPr/>
          </p:nvSpPr>
          <p:spPr>
            <a:xfrm>
              <a:off x="5476702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D9A2E23-808E-0F42-98D6-87DBC909B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25771" y="1429671"/>
              <a:ext cx="740743" cy="744683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EDD4E49-8C4A-2B47-A405-8CFA6FE2ADF4}"/>
                </a:ext>
              </a:extLst>
            </p:cNvPr>
            <p:cNvSpPr/>
            <p:nvPr/>
          </p:nvSpPr>
          <p:spPr>
            <a:xfrm>
              <a:off x="4748463" y="2524583"/>
              <a:ext cx="2695074" cy="877163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We've invested 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 £700m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our exceptional facilities ranked among the best in the UK and Ireland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43E8F92-2B75-7648-92C5-B02D11DD8CC2}"/>
              </a:ext>
            </a:extLst>
          </p:cNvPr>
          <p:cNvGrpSpPr/>
          <p:nvPr/>
        </p:nvGrpSpPr>
        <p:grpSpPr>
          <a:xfrm>
            <a:off x="9165977" y="1196975"/>
            <a:ext cx="2373349" cy="2384158"/>
            <a:chOff x="9165977" y="1196975"/>
            <a:chExt cx="2373349" cy="238415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59611D3-20A6-954B-8D46-A20D50084DDE}"/>
                </a:ext>
              </a:extLst>
            </p:cNvPr>
            <p:cNvSpPr/>
            <p:nvPr/>
          </p:nvSpPr>
          <p:spPr>
            <a:xfrm>
              <a:off x="9728121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02BE0AF-A618-204F-91B5-91FAAD7B1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54276" y="1410765"/>
              <a:ext cx="785689" cy="800798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9462C66-95CC-0646-B5A0-80AAD9973181}"/>
                </a:ext>
              </a:extLst>
            </p:cNvPr>
            <p:cNvSpPr/>
            <p:nvPr/>
          </p:nvSpPr>
          <p:spPr>
            <a:xfrm>
              <a:off x="9165977" y="2478395"/>
              <a:ext cx="2373349" cy="1102738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Belfast has the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/>
              </a:r>
              <a:b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lowest student </a:t>
              </a:r>
              <a:b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of living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UK 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/>
              </a:r>
              <a:b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(Mercer Cost of Living City Ranking 2021)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7F35920-FC63-B344-996F-F845BCBFF612}"/>
              </a:ext>
            </a:extLst>
          </p:cNvPr>
          <p:cNvGrpSpPr/>
          <p:nvPr/>
        </p:nvGrpSpPr>
        <p:grpSpPr>
          <a:xfrm>
            <a:off x="840265" y="3861048"/>
            <a:ext cx="2014888" cy="2319426"/>
            <a:chOff x="840265" y="3861048"/>
            <a:chExt cx="2014888" cy="231942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D336652-DD8D-524C-9751-B58E4EF41BE9}"/>
                </a:ext>
              </a:extLst>
            </p:cNvPr>
            <p:cNvGrpSpPr/>
            <p:nvPr/>
          </p:nvGrpSpPr>
          <p:grpSpPr>
            <a:xfrm>
              <a:off x="1231582" y="3861048"/>
              <a:ext cx="1238597" cy="1238597"/>
              <a:chOff x="1231582" y="3861048"/>
              <a:chExt cx="1238597" cy="123859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79BC44B-2F47-F842-94E8-818C9996DD47}"/>
                  </a:ext>
                </a:extLst>
              </p:cNvPr>
              <p:cNvSpPr/>
              <p:nvPr/>
            </p:nvSpPr>
            <p:spPr>
              <a:xfrm>
                <a:off x="1231582" y="3861048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318BDC3C-9855-E540-B09E-C38C8D3E6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0616" y="4118454"/>
                <a:ext cx="853907" cy="749472"/>
              </a:xfrm>
              <a:prstGeom prst="rect">
                <a:avLst/>
              </a:prstGeom>
            </p:spPr>
          </p:pic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02EF4A3-88D3-DA4C-8221-04EF576EEFE3}"/>
                </a:ext>
              </a:extLst>
            </p:cNvPr>
            <p:cNvSpPr/>
            <p:nvPr/>
          </p:nvSpPr>
          <p:spPr>
            <a:xfrm>
              <a:off x="840265" y="5193152"/>
              <a:ext cx="2014888" cy="987322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Queen’s is ranked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18th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world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 international outlook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 </a:t>
              </a:r>
              <a:r>
                <a:rPr kumimoji="0" lang="en-GB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(Times Higher Education World Rankings </a:t>
              </a:r>
              <a:r>
                <a:rPr kumimoji="0" lang="en-GB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2023)</a:t>
              </a: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4C61675-B971-AD43-820D-14CEFFF939F8}"/>
              </a:ext>
            </a:extLst>
          </p:cNvPr>
          <p:cNvGrpSpPr/>
          <p:nvPr/>
        </p:nvGrpSpPr>
        <p:grpSpPr>
          <a:xfrm>
            <a:off x="4748463" y="3861048"/>
            <a:ext cx="2695074" cy="2208483"/>
            <a:chOff x="4748463" y="3861048"/>
            <a:chExt cx="2695074" cy="220848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9A38C95-0560-6A47-AED4-113DF20939F9}"/>
                </a:ext>
              </a:extLst>
            </p:cNvPr>
            <p:cNvGrpSpPr/>
            <p:nvPr/>
          </p:nvGrpSpPr>
          <p:grpSpPr>
            <a:xfrm>
              <a:off x="5476702" y="3861048"/>
              <a:ext cx="1238597" cy="1238597"/>
              <a:chOff x="5476702" y="3861048"/>
              <a:chExt cx="1238597" cy="1238597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1335524-AEF8-C246-93E3-AB992D5E3ED0}"/>
                  </a:ext>
                </a:extLst>
              </p:cNvPr>
              <p:cNvSpPr/>
              <p:nvPr/>
            </p:nvSpPr>
            <p:spPr>
              <a:xfrm>
                <a:off x="5476702" y="3861048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79DDB782-BF7B-444F-8B0A-421D4D1AC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4281" y="4140150"/>
                <a:ext cx="740742" cy="744682"/>
              </a:xfrm>
              <a:prstGeom prst="rect">
                <a:avLst/>
              </a:prstGeom>
            </p:spPr>
          </p:pic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25E96C1-8F40-1B4E-9D41-39D763ACAC44}"/>
                </a:ext>
              </a:extLst>
            </p:cNvPr>
            <p:cNvSpPr/>
            <p:nvPr/>
          </p:nvSpPr>
          <p:spPr>
            <a:xfrm>
              <a:off x="4748463" y="5192368"/>
              <a:ext cx="2695074" cy="877163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We've invested 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 £700m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our exceptional facilities ranked among the best in the UK and Ireland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5112E5D-B1FE-A740-AE74-5C978AEEC5BE}"/>
              </a:ext>
            </a:extLst>
          </p:cNvPr>
          <p:cNvGrpSpPr/>
          <p:nvPr/>
        </p:nvGrpSpPr>
        <p:grpSpPr>
          <a:xfrm>
            <a:off x="9165977" y="3861048"/>
            <a:ext cx="2373349" cy="2387870"/>
            <a:chOff x="9165977" y="3861048"/>
            <a:chExt cx="2373349" cy="238787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A2B5B53-BA9A-2345-9772-11074CB98DD8}"/>
                </a:ext>
              </a:extLst>
            </p:cNvPr>
            <p:cNvGrpSpPr/>
            <p:nvPr/>
          </p:nvGrpSpPr>
          <p:grpSpPr>
            <a:xfrm>
              <a:off x="9728121" y="3861048"/>
              <a:ext cx="1238597" cy="1238597"/>
              <a:chOff x="9728121" y="3861048"/>
              <a:chExt cx="1238597" cy="1238597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27449BF-BAC9-4045-ABF6-9C847FEE6AB8}"/>
                  </a:ext>
                </a:extLst>
              </p:cNvPr>
              <p:cNvSpPr/>
              <p:nvPr/>
            </p:nvSpPr>
            <p:spPr>
              <a:xfrm>
                <a:off x="9728121" y="3861048"/>
                <a:ext cx="1238597" cy="1238597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E308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849F1D0-53F0-9F4E-9EDE-21FEA6122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57145" y="4119457"/>
                <a:ext cx="785689" cy="800798"/>
              </a:xfrm>
              <a:prstGeom prst="rect">
                <a:avLst/>
              </a:prstGeom>
            </p:spPr>
          </p:pic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ADF0816-8641-BC4A-AC9E-A992CBC82B7C}"/>
                </a:ext>
              </a:extLst>
            </p:cNvPr>
            <p:cNvSpPr/>
            <p:nvPr/>
          </p:nvSpPr>
          <p:spPr>
            <a:xfrm>
              <a:off x="9165977" y="5146180"/>
              <a:ext cx="2373349" cy="1102738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8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Belfast has the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/>
              </a:r>
              <a:b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lowest student </a:t>
              </a:r>
              <a:b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of living 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UK 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/>
              </a:r>
              <a:b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(Mercer Cost of Living City Ranking 2021)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6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2276FCA0-392B-9B4B-86BF-F9D304D85F0E}"/>
              </a:ext>
            </a:extLst>
          </p:cNvPr>
          <p:cNvSpPr txBox="1"/>
          <p:nvPr/>
        </p:nvSpPr>
        <p:spPr>
          <a:xfrm>
            <a:off x="0" y="-1958"/>
            <a:ext cx="364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EDITABLE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SELLING POINTS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365BE30-C149-4149-ABBD-015BB073D30C}"/>
              </a:ext>
            </a:extLst>
          </p:cNvPr>
          <p:cNvGrpSpPr/>
          <p:nvPr/>
        </p:nvGrpSpPr>
        <p:grpSpPr>
          <a:xfrm>
            <a:off x="917430" y="1196975"/>
            <a:ext cx="1870509" cy="2163444"/>
            <a:chOff x="917430" y="1196975"/>
            <a:chExt cx="1870509" cy="216344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1FBA52C-A8B5-3B4F-BFE0-2F19D8258941}"/>
                </a:ext>
              </a:extLst>
            </p:cNvPr>
            <p:cNvSpPr/>
            <p:nvPr/>
          </p:nvSpPr>
          <p:spPr>
            <a:xfrm>
              <a:off x="1231582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C88A515-5BDC-DB46-B667-6F9E2A164B21}"/>
                </a:ext>
              </a:extLst>
            </p:cNvPr>
            <p:cNvSpPr/>
            <p:nvPr/>
          </p:nvSpPr>
          <p:spPr>
            <a:xfrm>
              <a:off x="917430" y="2519163"/>
              <a:ext cx="1870509" cy="841256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Belfast is in the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safest region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UK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 (British Crime Surveys, 2019/20)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F24770B-EBA0-5640-823E-0C12474AB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7678" y="1462746"/>
              <a:ext cx="710013" cy="710013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10F699D-2C52-0947-8398-F415EDC72832}"/>
              </a:ext>
            </a:extLst>
          </p:cNvPr>
          <p:cNvGrpSpPr/>
          <p:nvPr/>
        </p:nvGrpSpPr>
        <p:grpSpPr>
          <a:xfrm>
            <a:off x="9573790" y="1196975"/>
            <a:ext cx="1552876" cy="2199351"/>
            <a:chOff x="9573790" y="1196975"/>
            <a:chExt cx="1552876" cy="219935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1CD31AD-1DF9-2240-B13B-6A6310D1895B}"/>
                </a:ext>
              </a:extLst>
            </p:cNvPr>
            <p:cNvSpPr/>
            <p:nvPr/>
          </p:nvSpPr>
          <p:spPr>
            <a:xfrm>
              <a:off x="9728121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3DC50D8-88DE-1F4C-BD89-D25F31B3F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87620" y="1441354"/>
              <a:ext cx="725215" cy="725215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17394A6-B42D-ED40-B30B-A7B98CF1B4AF}"/>
                </a:ext>
              </a:extLst>
            </p:cNvPr>
            <p:cNvSpPr/>
            <p:nvPr/>
          </p:nvSpPr>
          <p:spPr>
            <a:xfrm>
              <a:off x="9573790" y="2519163"/>
              <a:ext cx="1552876" cy="877163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We offer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/>
              </a:r>
              <a:b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£1.5 million of </a:t>
              </a:r>
              <a:b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scholarships to </a:t>
              </a:r>
              <a:b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international students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6756FE-91D6-584A-8FEF-4C4C64321A91}"/>
              </a:ext>
            </a:extLst>
          </p:cNvPr>
          <p:cNvGrpSpPr/>
          <p:nvPr/>
        </p:nvGrpSpPr>
        <p:grpSpPr>
          <a:xfrm>
            <a:off x="9573790" y="3861048"/>
            <a:ext cx="1552876" cy="2203654"/>
            <a:chOff x="9573790" y="3861048"/>
            <a:chExt cx="1552876" cy="220365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82CF02F-3C1E-9A49-BBC7-E4382DF4FCD3}"/>
                </a:ext>
              </a:extLst>
            </p:cNvPr>
            <p:cNvSpPr/>
            <p:nvPr/>
          </p:nvSpPr>
          <p:spPr>
            <a:xfrm>
              <a:off x="9728121" y="3861048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EA017D8-D828-EE47-9689-1CD7E2C03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987621" y="4144123"/>
              <a:ext cx="725215" cy="725215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E6DD853-BC66-1C46-A86A-EF90F4EA08B3}"/>
                </a:ext>
              </a:extLst>
            </p:cNvPr>
            <p:cNvSpPr/>
            <p:nvPr/>
          </p:nvSpPr>
          <p:spPr>
            <a:xfrm>
              <a:off x="9573790" y="5187539"/>
              <a:ext cx="1552876" cy="877163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We offer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/>
              </a:r>
              <a:b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£1.5 million of </a:t>
              </a:r>
              <a:b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scholarships to 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international students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E8EB853-C3F4-844B-ACA1-9F03B4D53F21}"/>
              </a:ext>
            </a:extLst>
          </p:cNvPr>
          <p:cNvGrpSpPr/>
          <p:nvPr/>
        </p:nvGrpSpPr>
        <p:grpSpPr>
          <a:xfrm>
            <a:off x="917430" y="3861048"/>
            <a:ext cx="1870509" cy="2168027"/>
            <a:chOff x="917430" y="3861048"/>
            <a:chExt cx="1870509" cy="216802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0C0771F-8AEF-864C-8335-D30D52E65FF6}"/>
                </a:ext>
              </a:extLst>
            </p:cNvPr>
            <p:cNvSpPr/>
            <p:nvPr/>
          </p:nvSpPr>
          <p:spPr>
            <a:xfrm>
              <a:off x="1231582" y="3861048"/>
              <a:ext cx="1238597" cy="123859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4B04899-79FF-D84E-A791-94635C417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5554" y="4149093"/>
              <a:ext cx="710013" cy="710013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173F748-2F9C-CC40-BEBC-7AB845D71829}"/>
                </a:ext>
              </a:extLst>
            </p:cNvPr>
            <p:cNvSpPr/>
            <p:nvPr/>
          </p:nvSpPr>
          <p:spPr>
            <a:xfrm>
              <a:off x="917430" y="5187819"/>
              <a:ext cx="1870509" cy="841256"/>
            </a:xfrm>
            <a:prstGeom prst="rect">
              <a:avLst/>
            </a:prstGeom>
          </p:spPr>
          <p:txBody>
            <a:bodyPr wrap="square" t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Belfast is in the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safest region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12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the UK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1200" cap="none" spc="0" normalizeH="0" baseline="0" noProof="0">
                  <a:ln>
                    <a:noFill/>
                  </a:ln>
                  <a:solidFill>
                    <a:srgbClr val="E30813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 (British Crime Surveys, 2019/20)</a:t>
              </a: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1A496434-E575-4D4B-8F77-9F5B1780901C}"/>
              </a:ext>
            </a:extLst>
          </p:cNvPr>
          <p:cNvSpPr/>
          <p:nvPr/>
        </p:nvSpPr>
        <p:spPr>
          <a:xfrm>
            <a:off x="5476702" y="1196975"/>
            <a:ext cx="1238597" cy="1238597"/>
          </a:xfrm>
          <a:prstGeom prst="ellipse">
            <a:avLst/>
          </a:prstGeom>
          <a:solidFill>
            <a:srgbClr val="E30813"/>
          </a:solidFill>
          <a:ln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308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5DB4E43-90E2-224D-A79C-7CDD4393DAB0}"/>
              </a:ext>
            </a:extLst>
          </p:cNvPr>
          <p:cNvSpPr/>
          <p:nvPr/>
        </p:nvSpPr>
        <p:spPr>
          <a:xfrm>
            <a:off x="5476702" y="3861048"/>
            <a:ext cx="1238597" cy="1238597"/>
          </a:xfrm>
          <a:prstGeom prst="ellipse">
            <a:avLst/>
          </a:prstGeom>
          <a:solidFill>
            <a:schemeClr val="bg1"/>
          </a:solidFill>
          <a:ln w="28575">
            <a:solidFill>
              <a:srgbClr val="E30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308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AD0E010-6190-354D-8FB3-968AF9CA8E40}"/>
              </a:ext>
            </a:extLst>
          </p:cNvPr>
          <p:cNvSpPr txBox="1"/>
          <p:nvPr/>
        </p:nvSpPr>
        <p:spPr>
          <a:xfrm>
            <a:off x="4821759" y="5196819"/>
            <a:ext cx="2554346" cy="81560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Ranked 198 </a:t>
            </a:r>
          </a:p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the Times Higher Education World University Rankings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3081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6A0EB53-B97D-9D44-8D52-E6AE70123D3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93" t="9571" r="8649" b="9217"/>
          <a:stretch/>
        </p:blipFill>
        <p:spPr>
          <a:xfrm>
            <a:off x="5696125" y="4081244"/>
            <a:ext cx="801148" cy="78809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6C56B6D-24A2-E84D-ADCA-B8E886BED58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694231" y="1409761"/>
            <a:ext cx="807236" cy="7884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AD0E010-6190-354D-8FB3-968AF9CA8E40}"/>
              </a:ext>
            </a:extLst>
          </p:cNvPr>
          <p:cNvSpPr txBox="1"/>
          <p:nvPr/>
        </p:nvSpPr>
        <p:spPr>
          <a:xfrm>
            <a:off x="4821759" y="2519163"/>
            <a:ext cx="2554346" cy="815608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Ranked 198 </a:t>
            </a:r>
          </a:p>
          <a:p>
            <a:pPr marL="0" marR="0" lvl="0" indent="0" algn="ctr" defTabSz="914400" rtl="0" eaLnBrk="1" fontAlgn="auto" latinLnBrk="0" hangingPunct="1">
              <a:lnSpc>
                <a:spcPts val="186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the Times Higher Education World University Rankings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30813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2023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E30813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3574FC30-EA46-C54A-B814-0D433369B73D}"/>
              </a:ext>
            </a:extLst>
          </p:cNvPr>
          <p:cNvSpPr txBox="1"/>
          <p:nvPr/>
        </p:nvSpPr>
        <p:spPr>
          <a:xfrm>
            <a:off x="0" y="0"/>
            <a:ext cx="657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E30813"/>
                </a:solidFill>
                <a:latin typeface="+mj-lt"/>
              </a:rPr>
              <a:t>EDITABLE</a:t>
            </a:r>
            <a:r>
              <a:rPr lang="en-US" sz="2400" b="1">
                <a:solidFill>
                  <a:srgbClr val="E30813"/>
                </a:solidFill>
              </a:rPr>
              <a:t> FACULTY SELLING POINTS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EF617CE-E372-6B45-B5E4-C64C1DDA91F6}"/>
              </a:ext>
            </a:extLst>
          </p:cNvPr>
          <p:cNvGrpSpPr/>
          <p:nvPr/>
        </p:nvGrpSpPr>
        <p:grpSpPr>
          <a:xfrm>
            <a:off x="913826" y="1196975"/>
            <a:ext cx="1870509" cy="2110855"/>
            <a:chOff x="913826" y="1196975"/>
            <a:chExt cx="1870509" cy="2110855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8AA548-7E45-C740-8D1B-2E85C128E7F1}"/>
                </a:ext>
              </a:extLst>
            </p:cNvPr>
            <p:cNvSpPr/>
            <p:nvPr/>
          </p:nvSpPr>
          <p:spPr>
            <a:xfrm>
              <a:off x="1231583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B6019EA-9FE2-5548-9E4F-B125E2C40657}"/>
                </a:ext>
              </a:extLst>
            </p:cNvPr>
            <p:cNvSpPr/>
            <p:nvPr/>
          </p:nvSpPr>
          <p:spPr>
            <a:xfrm>
              <a:off x="913826" y="2451185"/>
              <a:ext cx="1870509" cy="856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1</a:t>
              </a:r>
              <a:r>
                <a:rPr lang="en-GB" b="1" baseline="30000" dirty="0" smtClean="0">
                  <a:solidFill>
                    <a:srgbClr val="E30813"/>
                  </a:solidFill>
                </a:rPr>
                <a:t>st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4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Dentistry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(Complete University Guide 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  <p:pic>
          <p:nvPicPr>
            <p:cNvPr id="67" name="Picture 66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106633EE-A50E-B645-B1E0-EBDFE03DA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51546" y="1411577"/>
              <a:ext cx="795068" cy="795068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5F7FE75-8C43-7E4D-97E3-FA619642459C}"/>
              </a:ext>
            </a:extLst>
          </p:cNvPr>
          <p:cNvGrpSpPr/>
          <p:nvPr/>
        </p:nvGrpSpPr>
        <p:grpSpPr>
          <a:xfrm>
            <a:off x="3596807" y="1196975"/>
            <a:ext cx="2191675" cy="1956966"/>
            <a:chOff x="3596807" y="1196975"/>
            <a:chExt cx="2191675" cy="1956966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B4990B1-5996-E14A-86E4-3A2080B6B13D}"/>
                </a:ext>
              </a:extLst>
            </p:cNvPr>
            <p:cNvSpPr/>
            <p:nvPr/>
          </p:nvSpPr>
          <p:spPr>
            <a:xfrm>
              <a:off x="4073500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89436F7-A89B-774B-88BD-030A87EFAEE7}"/>
                </a:ext>
              </a:extLst>
            </p:cNvPr>
            <p:cNvSpPr/>
            <p:nvPr/>
          </p:nvSpPr>
          <p:spPr>
            <a:xfrm>
              <a:off x="3596807" y="2451185"/>
              <a:ext cx="2191675" cy="702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2</a:t>
              </a:r>
              <a:r>
                <a:rPr lang="en-GB" b="1" baseline="30000" dirty="0" smtClean="0">
                  <a:solidFill>
                    <a:srgbClr val="E30813"/>
                  </a:solidFill>
                </a:rPr>
                <a:t>nd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440"/>
                </a:lnSpc>
              </a:pPr>
              <a:r>
                <a:rPr lang="en-GB" sz="1200" dirty="0">
                  <a:solidFill>
                    <a:srgbClr val="E30813"/>
                  </a:solidFill>
                  <a:effectLst/>
                </a:rPr>
                <a:t>for Pharmacology and </a:t>
              </a:r>
              <a:r>
                <a:rPr lang="en-GB" sz="1200" dirty="0">
                  <a:solidFill>
                    <a:srgbClr val="E30813"/>
                  </a:solidFill>
                </a:rPr>
                <a:t>Pharmacy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(Complete University Guide 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  <p:pic>
          <p:nvPicPr>
            <p:cNvPr id="78" name="Picture 7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E0F9015-17FC-D143-A0E8-303673C6A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2186" y="1431962"/>
              <a:ext cx="759122" cy="759122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23B7213-197A-1B4E-AEEB-B90BDADC8FFA}"/>
              </a:ext>
            </a:extLst>
          </p:cNvPr>
          <p:cNvGrpSpPr/>
          <p:nvPr/>
        </p:nvGrpSpPr>
        <p:grpSpPr>
          <a:xfrm>
            <a:off x="6473466" y="1196975"/>
            <a:ext cx="2062298" cy="2110855"/>
            <a:chOff x="6473466" y="1196975"/>
            <a:chExt cx="2062298" cy="2110855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70A3543-23C2-244F-A626-F2054B66B673}"/>
                </a:ext>
              </a:extLst>
            </p:cNvPr>
            <p:cNvSpPr/>
            <p:nvPr/>
          </p:nvSpPr>
          <p:spPr>
            <a:xfrm>
              <a:off x="6884089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5299E1E-3BF4-0C42-9667-7317D06ECDCB}"/>
                </a:ext>
              </a:extLst>
            </p:cNvPr>
            <p:cNvSpPr/>
            <p:nvPr/>
          </p:nvSpPr>
          <p:spPr>
            <a:xfrm>
              <a:off x="6473466" y="2451185"/>
              <a:ext cx="2062298" cy="856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4</a:t>
              </a:r>
              <a:r>
                <a:rPr lang="en-GB" b="1" baseline="30000" dirty="0" smtClean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4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Medicine</a:t>
              </a:r>
            </a:p>
            <a:p>
              <a:pPr algn="ctr"/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(Times and Sunday Times Good University Guide 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  <p:pic>
          <p:nvPicPr>
            <p:cNvPr id="84" name="Picture 83" descr="A picture containing object, light&#10;&#10;Description automatically generated">
              <a:extLst>
                <a:ext uri="{FF2B5EF4-FFF2-40B4-BE49-F238E27FC236}">
                  <a16:creationId xmlns:a16="http://schemas.microsoft.com/office/drawing/2014/main" id="{A51C1D41-5F6B-C14D-88DE-17023C078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8315" y="1391708"/>
              <a:ext cx="842619" cy="842619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5F4C3EF-1939-F54C-AC4E-4F0A2337064A}"/>
              </a:ext>
            </a:extLst>
          </p:cNvPr>
          <p:cNvGrpSpPr/>
          <p:nvPr/>
        </p:nvGrpSpPr>
        <p:grpSpPr>
          <a:xfrm>
            <a:off x="1231583" y="3861048"/>
            <a:ext cx="1238597" cy="1238597"/>
            <a:chOff x="1231583" y="3861048"/>
            <a:chExt cx="1238597" cy="1238597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3794CECD-9C47-3C41-8B33-6873A184C9E7}"/>
                </a:ext>
              </a:extLst>
            </p:cNvPr>
            <p:cNvSpPr/>
            <p:nvPr/>
          </p:nvSpPr>
          <p:spPr>
            <a:xfrm>
              <a:off x="1231583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89" name="Picture 88" descr="A picture containing light, drawing&#10;&#10;Description automatically generated">
              <a:extLst>
                <a:ext uri="{FF2B5EF4-FFF2-40B4-BE49-F238E27FC236}">
                  <a16:creationId xmlns:a16="http://schemas.microsoft.com/office/drawing/2014/main" id="{5B529B73-BC33-1B44-93D0-3112C7A12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51546" y="4106190"/>
              <a:ext cx="795068" cy="795068"/>
            </a:xfrm>
            <a:prstGeom prst="rect">
              <a:avLst/>
            </a:prstGeom>
          </p:spPr>
        </p:pic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4E82919-350A-034C-880B-A8A19E406795}"/>
              </a:ext>
            </a:extLst>
          </p:cNvPr>
          <p:cNvGrpSpPr/>
          <p:nvPr/>
        </p:nvGrpSpPr>
        <p:grpSpPr>
          <a:xfrm>
            <a:off x="3662121" y="3861048"/>
            <a:ext cx="2061047" cy="2141728"/>
            <a:chOff x="3662121" y="3861048"/>
            <a:chExt cx="2061047" cy="21417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F31FA2A-9A7E-4443-B6B9-A2CF3E28E4A0}"/>
                </a:ext>
              </a:extLst>
            </p:cNvPr>
            <p:cNvSpPr/>
            <p:nvPr/>
          </p:nvSpPr>
          <p:spPr>
            <a:xfrm>
              <a:off x="4073500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94" name="Picture 93" descr="A picture containing can, drawing, mug&#10;&#10;Description automatically generated">
              <a:extLst>
                <a:ext uri="{FF2B5EF4-FFF2-40B4-BE49-F238E27FC236}">
                  <a16:creationId xmlns:a16="http://schemas.microsoft.com/office/drawing/2014/main" id="{EDB407E1-4B2B-244E-B205-16D9C00A3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2186" y="4132196"/>
              <a:ext cx="759122" cy="759122"/>
            </a:xfrm>
            <a:prstGeom prst="rect">
              <a:avLst/>
            </a:prstGeom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FF34603-84A8-7948-8158-3BE4E7A02D82}"/>
                </a:ext>
              </a:extLst>
            </p:cNvPr>
            <p:cNvSpPr/>
            <p:nvPr/>
          </p:nvSpPr>
          <p:spPr>
            <a:xfrm>
              <a:off x="3662121" y="5120483"/>
              <a:ext cx="2061047" cy="882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2</a:t>
              </a:r>
              <a:r>
                <a:rPr lang="en-GB" b="1" baseline="30000" dirty="0" smtClean="0">
                  <a:solidFill>
                    <a:srgbClr val="E30813"/>
                  </a:solidFill>
                  <a:effectLst/>
                </a:rPr>
                <a:t>nd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440"/>
                </a:lnSpc>
              </a:pPr>
              <a:r>
                <a:rPr lang="en-GB" sz="1200" dirty="0">
                  <a:solidFill>
                    <a:srgbClr val="E30813"/>
                  </a:solidFill>
                  <a:effectLst/>
                </a:rPr>
                <a:t>for Pharmacology and </a:t>
              </a:r>
              <a:r>
                <a:rPr lang="en-GB" sz="1200" dirty="0">
                  <a:solidFill>
                    <a:srgbClr val="E30813"/>
                  </a:solidFill>
                </a:rPr>
                <a:t>Pharmacy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(Complete University Guide 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4E3579D-F03B-494C-958B-FAAD648A5F2E}"/>
              </a:ext>
            </a:extLst>
          </p:cNvPr>
          <p:cNvGrpSpPr/>
          <p:nvPr/>
        </p:nvGrpSpPr>
        <p:grpSpPr>
          <a:xfrm>
            <a:off x="6497958" y="3861048"/>
            <a:ext cx="2017394" cy="2116080"/>
            <a:chOff x="6497958" y="3861048"/>
            <a:chExt cx="2017394" cy="211608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A9E742E-17C8-EA4C-97D8-A6EBEBE7DA9D}"/>
                </a:ext>
              </a:extLst>
            </p:cNvPr>
            <p:cNvSpPr/>
            <p:nvPr/>
          </p:nvSpPr>
          <p:spPr>
            <a:xfrm>
              <a:off x="6884089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98" name="Picture 9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F911068-B059-174E-A8DF-97B54FEC2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78315" y="4087384"/>
              <a:ext cx="842619" cy="842619"/>
            </a:xfrm>
            <a:prstGeom prst="rect">
              <a:avLst/>
            </a:prstGeom>
          </p:spPr>
        </p:pic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3CF63D7-B510-C64B-9BCE-AEF982CB2ABC}"/>
                </a:ext>
              </a:extLst>
            </p:cNvPr>
            <p:cNvSpPr/>
            <p:nvPr/>
          </p:nvSpPr>
          <p:spPr>
            <a:xfrm>
              <a:off x="6497958" y="5120483"/>
              <a:ext cx="2017394" cy="856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4</a:t>
              </a:r>
              <a:r>
                <a:rPr lang="en-GB" b="1" baseline="30000" dirty="0" smtClean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4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Medicine</a:t>
              </a:r>
            </a:p>
            <a:p>
              <a:pPr algn="ctr"/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(Times and Sunday Times Good University Guide 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D4B075A-49A9-CE4E-87AF-AFA1158AD6FA}"/>
              </a:ext>
            </a:extLst>
          </p:cNvPr>
          <p:cNvGrpSpPr/>
          <p:nvPr/>
        </p:nvGrpSpPr>
        <p:grpSpPr>
          <a:xfrm>
            <a:off x="9412004" y="3861048"/>
            <a:ext cx="1870509" cy="2305875"/>
            <a:chOff x="9412004" y="3861048"/>
            <a:chExt cx="1870509" cy="2305875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550CD6B-C5DC-E54F-B5C7-E1B3C2E3F70C}"/>
                </a:ext>
              </a:extLst>
            </p:cNvPr>
            <p:cNvSpPr/>
            <p:nvPr/>
          </p:nvSpPr>
          <p:spPr>
            <a:xfrm>
              <a:off x="9726968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102" name="Picture 101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4252BAE7-3FCB-8240-8113-FE66EFED0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1812" t="12963" r="26007" b="15673"/>
            <a:stretch/>
          </p:blipFill>
          <p:spPr>
            <a:xfrm>
              <a:off x="9824234" y="4002920"/>
              <a:ext cx="980569" cy="946078"/>
            </a:xfrm>
            <a:prstGeom prst="rect">
              <a:avLst/>
            </a:prstGeom>
          </p:spPr>
        </p:pic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ED865234-E938-C749-AE3C-3E2CA86C0BF3}"/>
                </a:ext>
              </a:extLst>
            </p:cNvPr>
            <p:cNvSpPr/>
            <p:nvPr/>
          </p:nvSpPr>
          <p:spPr>
            <a:xfrm>
              <a:off x="9412004" y="5120483"/>
              <a:ext cx="1870509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b="1" dirty="0">
                  <a:solidFill>
                    <a:srgbClr val="E30813"/>
                  </a:solidFill>
                </a:rPr>
                <a:t>Top 150 </a:t>
              </a:r>
            </a:p>
            <a:p>
              <a:pPr lvl="0" algn="ctr"/>
              <a:r>
                <a:rPr lang="en-GB" sz="1200" b="1" dirty="0">
                  <a:solidFill>
                    <a:srgbClr val="E30813"/>
                  </a:solidFill>
                </a:rPr>
                <a:t>in the world for Clinical and Health</a:t>
              </a:r>
              <a:endParaRPr lang="en-GB" sz="1200" dirty="0">
                <a:solidFill>
                  <a:srgbClr val="E30813"/>
                </a:solidFill>
              </a:endParaRPr>
            </a:p>
            <a:p>
              <a:pPr lvl="0" algn="ctr"/>
              <a:r>
                <a:rPr lang="en-GB" sz="1000" dirty="0">
                  <a:solidFill>
                    <a:srgbClr val="E30813"/>
                  </a:solidFill>
                  <a:latin typeface="Calibri Light" panose="020F0302020204030204"/>
                </a:rPr>
                <a:t>(Times Higher Education Subject Rankings 2023)</a:t>
              </a:r>
              <a:endParaRPr lang="en-GB" sz="1000" dirty="0">
                <a:solidFill>
                  <a:srgbClr val="E30813"/>
                </a:solidFill>
                <a:latin typeface="Calibri Light" panose="020F0302020204030204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6D8A88A8-834F-7B44-9D51-96B5DC42C4E8}"/>
              </a:ext>
            </a:extLst>
          </p:cNvPr>
          <p:cNvGrpSpPr/>
          <p:nvPr/>
        </p:nvGrpSpPr>
        <p:grpSpPr>
          <a:xfrm>
            <a:off x="9412005" y="1196975"/>
            <a:ext cx="1870509" cy="2300650"/>
            <a:chOff x="9412005" y="1196975"/>
            <a:chExt cx="1870509" cy="2300650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48389198-AF1C-1B4E-A4C2-66304D10BD58}"/>
                </a:ext>
              </a:extLst>
            </p:cNvPr>
            <p:cNvSpPr/>
            <p:nvPr/>
          </p:nvSpPr>
          <p:spPr>
            <a:xfrm>
              <a:off x="9726968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8355522-9B10-E24A-BC2C-1150EB1C8C7E}"/>
                </a:ext>
              </a:extLst>
            </p:cNvPr>
            <p:cNvSpPr/>
            <p:nvPr/>
          </p:nvSpPr>
          <p:spPr>
            <a:xfrm>
              <a:off x="9412005" y="2451185"/>
              <a:ext cx="1870509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Top 150 </a:t>
              </a:r>
            </a:p>
            <a:p>
              <a:pPr algn="ctr"/>
              <a:r>
                <a:rPr lang="en-GB" sz="1200" b="1" dirty="0" smtClean="0">
                  <a:solidFill>
                    <a:srgbClr val="E30813"/>
                  </a:solidFill>
                  <a:effectLst/>
                </a:rPr>
                <a:t>in the world for Clinical and Health</a:t>
              </a:r>
              <a:endParaRPr lang="en-GB" sz="1200" dirty="0">
                <a:solidFill>
                  <a:srgbClr val="E30813"/>
                </a:solidFill>
                <a:effectLst/>
              </a:endParaRPr>
            </a:p>
            <a:p>
              <a:pPr algn="ctr"/>
              <a:r>
                <a:rPr lang="en-GB" sz="1000" dirty="0" smtClean="0">
                  <a:solidFill>
                    <a:srgbClr val="E30813"/>
                  </a:solidFill>
                  <a:effectLst/>
                  <a:latin typeface="+mj-lt"/>
                </a:rPr>
                <a:t>(Times Higher Education Subject Rankings 2023)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  <p:pic>
          <p:nvPicPr>
            <p:cNvPr id="107" name="Picture 106" descr="A picture containing building, drawing, window&#10;&#10;Description automatically generated">
              <a:extLst>
                <a:ext uri="{FF2B5EF4-FFF2-40B4-BE49-F238E27FC236}">
                  <a16:creationId xmlns:a16="http://schemas.microsoft.com/office/drawing/2014/main" id="{481601D2-709C-A04B-B1C0-D17A84FE2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6573" t="10812" r="26007" b="14998"/>
            <a:stretch/>
          </p:blipFill>
          <p:spPr>
            <a:xfrm>
              <a:off x="9909222" y="1283509"/>
              <a:ext cx="891103" cy="983522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B6019EA-9FE2-5548-9E4F-B125E2C40657}"/>
              </a:ext>
            </a:extLst>
          </p:cNvPr>
          <p:cNvSpPr/>
          <p:nvPr/>
        </p:nvSpPr>
        <p:spPr>
          <a:xfrm>
            <a:off x="894960" y="5126451"/>
            <a:ext cx="1870509" cy="856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E30813"/>
                </a:solidFill>
                <a:effectLst/>
              </a:rPr>
              <a:t>1</a:t>
            </a:r>
            <a:r>
              <a:rPr lang="en-GB" b="1" baseline="30000" dirty="0" smtClean="0">
                <a:solidFill>
                  <a:srgbClr val="E30813"/>
                </a:solidFill>
              </a:rPr>
              <a:t>st</a:t>
            </a:r>
            <a:r>
              <a:rPr lang="en-GB" b="1" dirty="0" smtClean="0">
                <a:solidFill>
                  <a:srgbClr val="E30813"/>
                </a:solidFill>
                <a:effectLst/>
              </a:rPr>
              <a:t> </a:t>
            </a:r>
            <a:r>
              <a:rPr lang="en-GB" b="1" dirty="0">
                <a:solidFill>
                  <a:srgbClr val="E30813"/>
                </a:solidFill>
                <a:effectLst/>
              </a:rPr>
              <a:t>in the UK</a:t>
            </a:r>
            <a:endParaRPr lang="en-GB" dirty="0">
              <a:solidFill>
                <a:srgbClr val="E30813"/>
              </a:solidFill>
              <a:effectLst/>
            </a:endParaRPr>
          </a:p>
          <a:p>
            <a:pPr algn="ctr">
              <a:lnSpc>
                <a:spcPts val="1440"/>
              </a:lnSpc>
            </a:pPr>
            <a:r>
              <a:rPr lang="en-GB" sz="1200" dirty="0">
                <a:solidFill>
                  <a:srgbClr val="E30813"/>
                </a:solidFill>
              </a:rPr>
              <a:t>for Dentistry</a:t>
            </a:r>
          </a:p>
          <a:p>
            <a:pPr algn="ctr"/>
            <a:r>
              <a:rPr lang="en-GB" sz="1000" dirty="0">
                <a:solidFill>
                  <a:srgbClr val="E30813"/>
                </a:solidFill>
                <a:latin typeface="+mj-lt"/>
              </a:rPr>
              <a:t> </a:t>
            </a:r>
            <a:r>
              <a:rPr lang="en-GB" sz="1000" dirty="0" smtClean="0">
                <a:solidFill>
                  <a:srgbClr val="E30813"/>
                </a:solidFill>
                <a:latin typeface="+mj-lt"/>
              </a:rPr>
              <a:t>(Complete University Guide 2023)</a:t>
            </a:r>
            <a:endParaRPr lang="en-GB" sz="1000" dirty="0">
              <a:solidFill>
                <a:srgbClr val="E3081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95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3574FC30-EA46-C54A-B814-0D433369B73D}"/>
              </a:ext>
            </a:extLst>
          </p:cNvPr>
          <p:cNvSpPr txBox="1"/>
          <p:nvPr/>
        </p:nvSpPr>
        <p:spPr>
          <a:xfrm>
            <a:off x="0" y="0"/>
            <a:ext cx="6575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30813"/>
                </a:solidFill>
                <a:latin typeface="+mj-lt"/>
              </a:rPr>
              <a:t>EDITABLE</a:t>
            </a:r>
            <a:r>
              <a:rPr lang="en-US" sz="2400" b="1" dirty="0">
                <a:solidFill>
                  <a:srgbClr val="E30813"/>
                </a:solidFill>
              </a:rPr>
              <a:t> FACULTY SELLING POINTS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8ACCDB8-B33A-124B-8872-6B25C55B0B6A}"/>
              </a:ext>
            </a:extLst>
          </p:cNvPr>
          <p:cNvGrpSpPr/>
          <p:nvPr/>
        </p:nvGrpSpPr>
        <p:grpSpPr>
          <a:xfrm>
            <a:off x="844959" y="3861048"/>
            <a:ext cx="2016093" cy="2110936"/>
            <a:chOff x="844959" y="3861048"/>
            <a:chExt cx="2016093" cy="2110936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CFBCE0E-1F96-6149-A610-943DE4030323}"/>
                </a:ext>
              </a:extLst>
            </p:cNvPr>
            <p:cNvSpPr/>
            <p:nvPr/>
          </p:nvSpPr>
          <p:spPr>
            <a:xfrm>
              <a:off x="1231583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75" name="Picture 74" descr="A picture containing knot, drawing&#10;&#10;Description automatically generated">
              <a:extLst>
                <a:ext uri="{FF2B5EF4-FFF2-40B4-BE49-F238E27FC236}">
                  <a16:creationId xmlns:a16="http://schemas.microsoft.com/office/drawing/2014/main" id="{552523CF-F7EB-AC44-B260-9D3B606B9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3443" y="4125438"/>
              <a:ext cx="759123" cy="759123"/>
            </a:xfrm>
            <a:prstGeom prst="rect">
              <a:avLst/>
            </a:prstGeom>
          </p:spPr>
        </p:pic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FA9AC52-A530-A941-9D22-132387DE731F}"/>
                </a:ext>
              </a:extLst>
            </p:cNvPr>
            <p:cNvSpPr/>
            <p:nvPr/>
          </p:nvSpPr>
          <p:spPr>
            <a:xfrm>
              <a:off x="844959" y="5115339"/>
              <a:ext cx="2016093" cy="856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3</a:t>
              </a:r>
              <a:r>
                <a:rPr lang="en-GB" b="1" baseline="30000" dirty="0" smtClean="0">
                  <a:solidFill>
                    <a:srgbClr val="E30813"/>
                  </a:solidFill>
                  <a:effectLst/>
                </a:rPr>
                <a:t>rd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4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Food Science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(Times and Sunday </a:t>
              </a: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Times Good University Guide 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1FA8260-18A1-994E-80B0-0024296A376C}"/>
              </a:ext>
            </a:extLst>
          </p:cNvPr>
          <p:cNvGrpSpPr/>
          <p:nvPr/>
        </p:nvGrpSpPr>
        <p:grpSpPr>
          <a:xfrm>
            <a:off x="3701382" y="3861048"/>
            <a:ext cx="1985064" cy="2110936"/>
            <a:chOff x="3701382" y="3861048"/>
            <a:chExt cx="1985064" cy="211093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9BD115A-FFC8-904A-A533-5DA00A2CE66A}"/>
                </a:ext>
              </a:extLst>
            </p:cNvPr>
            <p:cNvSpPr/>
            <p:nvPr/>
          </p:nvSpPr>
          <p:spPr>
            <a:xfrm>
              <a:off x="4073500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79" name="Picture 7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71B6B6B3-79FF-874D-AEBD-A7BBF836F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8145" y="4178241"/>
              <a:ext cx="654115" cy="654115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016EDD5-E94B-D648-BD22-37DFE6000A4B}"/>
                </a:ext>
              </a:extLst>
            </p:cNvPr>
            <p:cNvSpPr/>
            <p:nvPr/>
          </p:nvSpPr>
          <p:spPr>
            <a:xfrm>
              <a:off x="3701382" y="5115339"/>
              <a:ext cx="1985064" cy="856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=10</a:t>
              </a:r>
              <a:r>
                <a:rPr lang="en-GB" b="1" baseline="30000" dirty="0" smtClean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4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Anatomy and Physiology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(Times and Sunday Times Good University Guide 2023)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934196B-4000-2746-AFCC-09BBB50D8E26}"/>
              </a:ext>
            </a:extLst>
          </p:cNvPr>
          <p:cNvGrpSpPr/>
          <p:nvPr/>
        </p:nvGrpSpPr>
        <p:grpSpPr>
          <a:xfrm>
            <a:off x="6566364" y="3861048"/>
            <a:ext cx="1870509" cy="2110936"/>
            <a:chOff x="6566364" y="3861048"/>
            <a:chExt cx="1870509" cy="2110936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3FAB255-BAAD-8041-856F-3D0888DB86FA}"/>
                </a:ext>
              </a:extLst>
            </p:cNvPr>
            <p:cNvSpPr/>
            <p:nvPr/>
          </p:nvSpPr>
          <p:spPr>
            <a:xfrm>
              <a:off x="6884089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83" name="Picture 82" descr="A close up of a sign&#10;&#10;Description automatically generated">
              <a:extLst>
                <a:ext uri="{FF2B5EF4-FFF2-40B4-BE49-F238E27FC236}">
                  <a16:creationId xmlns:a16="http://schemas.microsoft.com/office/drawing/2014/main" id="{92C2302D-D98B-D04E-BEE0-08FFA2F6C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145" t="8879" r="20349" b="13053"/>
            <a:stretch/>
          </p:blipFill>
          <p:spPr>
            <a:xfrm>
              <a:off x="7009119" y="4037479"/>
              <a:ext cx="920528" cy="785930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C4D3253-CA98-DB4B-A380-4A85A284C531}"/>
                </a:ext>
              </a:extLst>
            </p:cNvPr>
            <p:cNvSpPr/>
            <p:nvPr/>
          </p:nvSpPr>
          <p:spPr>
            <a:xfrm>
              <a:off x="6566364" y="5115339"/>
              <a:ext cx="1870509" cy="856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6</a:t>
              </a:r>
              <a:r>
                <a:rPr lang="en-GB" b="1" baseline="30000" dirty="0" smtClean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4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Nursing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(Complete University Guide 2023)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1BE668F-31F5-F94E-ABDB-07C07D6C8E18}"/>
              </a:ext>
            </a:extLst>
          </p:cNvPr>
          <p:cNvGrpSpPr/>
          <p:nvPr/>
        </p:nvGrpSpPr>
        <p:grpSpPr>
          <a:xfrm>
            <a:off x="9412495" y="3861048"/>
            <a:ext cx="1870509" cy="1957047"/>
            <a:chOff x="9412495" y="3861048"/>
            <a:chExt cx="1870509" cy="1957047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35A5E1D-DC19-0543-BD29-3A9A254322DC}"/>
                </a:ext>
              </a:extLst>
            </p:cNvPr>
            <p:cNvSpPr/>
            <p:nvPr/>
          </p:nvSpPr>
          <p:spPr>
            <a:xfrm>
              <a:off x="9726968" y="3861048"/>
              <a:ext cx="1238597" cy="123859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79D3E73-CC8F-2F4D-971F-5B460D36D6CF}"/>
                </a:ext>
              </a:extLst>
            </p:cNvPr>
            <p:cNvSpPr/>
            <p:nvPr/>
          </p:nvSpPr>
          <p:spPr>
            <a:xfrm>
              <a:off x="9412495" y="5115339"/>
              <a:ext cx="1870509" cy="702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E30813"/>
                  </a:solidFill>
                  <a:effectLst/>
                </a:rPr>
                <a:t>N</a:t>
              </a:r>
              <a:r>
                <a:rPr lang="en-GB" b="1" baseline="30000" dirty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 somewhere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4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subject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(Publication YEAR)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  <p:pic>
          <p:nvPicPr>
            <p:cNvPr id="88" name="Picture 87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C5B56F75-1952-AF45-9DC7-90F5C6ACAD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1812" t="12963" r="26007" b="15673"/>
            <a:stretch/>
          </p:blipFill>
          <p:spPr>
            <a:xfrm>
              <a:off x="9824722" y="4001858"/>
              <a:ext cx="980569" cy="946078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9A121F3-E5A9-144C-B2FE-F6563FD5FEF5}"/>
              </a:ext>
            </a:extLst>
          </p:cNvPr>
          <p:cNvGrpSpPr/>
          <p:nvPr/>
        </p:nvGrpSpPr>
        <p:grpSpPr>
          <a:xfrm>
            <a:off x="844959" y="1196975"/>
            <a:ext cx="2016093" cy="2111300"/>
            <a:chOff x="844959" y="1196975"/>
            <a:chExt cx="2016093" cy="21113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7AE80860-6553-4348-9625-3309142363C5}"/>
                </a:ext>
              </a:extLst>
            </p:cNvPr>
            <p:cNvSpPr/>
            <p:nvPr/>
          </p:nvSpPr>
          <p:spPr>
            <a:xfrm>
              <a:off x="1231583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91" name="Picture 90" descr="A picture containing necklace, drawing&#10;&#10;Description automatically generated">
              <a:extLst>
                <a:ext uri="{FF2B5EF4-FFF2-40B4-BE49-F238E27FC236}">
                  <a16:creationId xmlns:a16="http://schemas.microsoft.com/office/drawing/2014/main" id="{BB008E8C-59DC-8D47-B117-8B26815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73442" y="1431740"/>
              <a:ext cx="759123" cy="759123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44E9957-263D-F24B-9E33-A0E767FE9B60}"/>
                </a:ext>
              </a:extLst>
            </p:cNvPr>
            <p:cNvSpPr txBox="1"/>
            <p:nvPr/>
          </p:nvSpPr>
          <p:spPr>
            <a:xfrm>
              <a:off x="1795430" y="292847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>
                <a:solidFill>
                  <a:srgbClr val="E30813"/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5835A18-E2A1-6341-BD9E-79DCD17A3AF9}"/>
                </a:ext>
              </a:extLst>
            </p:cNvPr>
            <p:cNvSpPr/>
            <p:nvPr/>
          </p:nvSpPr>
          <p:spPr>
            <a:xfrm>
              <a:off x="844959" y="2451630"/>
              <a:ext cx="2016093" cy="856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3</a:t>
              </a:r>
              <a:r>
                <a:rPr lang="en-GB" b="1" baseline="30000" dirty="0" smtClean="0">
                  <a:solidFill>
                    <a:srgbClr val="E30813"/>
                  </a:solidFill>
                </a:rPr>
                <a:t>rd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4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Food Science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(Times and Sunday </a:t>
              </a: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Times Good University Guide 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2023)</a:t>
              </a:r>
              <a:endParaRPr lang="en-GB" sz="1000" dirty="0">
                <a:solidFill>
                  <a:srgbClr val="E30813"/>
                </a:solidFill>
                <a:latin typeface="+mj-lt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CBE946-1056-3747-9E0C-9D134773AB03}"/>
              </a:ext>
            </a:extLst>
          </p:cNvPr>
          <p:cNvGrpSpPr/>
          <p:nvPr/>
        </p:nvGrpSpPr>
        <p:grpSpPr>
          <a:xfrm>
            <a:off x="3701382" y="1196975"/>
            <a:ext cx="1985064" cy="2111300"/>
            <a:chOff x="3701382" y="1196975"/>
            <a:chExt cx="1985064" cy="21113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ECE0DAF-939C-204A-B9AA-A53711686AAC}"/>
                </a:ext>
              </a:extLst>
            </p:cNvPr>
            <p:cNvSpPr/>
            <p:nvPr/>
          </p:nvSpPr>
          <p:spPr>
            <a:xfrm>
              <a:off x="4073500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96" name="Picture 95" descr="A picture containing candelabra, drawing&#10;&#10;Description automatically generated">
              <a:extLst>
                <a:ext uri="{FF2B5EF4-FFF2-40B4-BE49-F238E27FC236}">
                  <a16:creationId xmlns:a16="http://schemas.microsoft.com/office/drawing/2014/main" id="{D575FF86-D5C8-AE46-A839-4A8AFC526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68754" y="1480867"/>
              <a:ext cx="654115" cy="654115"/>
            </a:xfrm>
            <a:prstGeom prst="rect">
              <a:avLst/>
            </a:prstGeom>
          </p:spPr>
        </p:pic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E592F30-CC9D-384B-BC40-39376B5620A5}"/>
                </a:ext>
              </a:extLst>
            </p:cNvPr>
            <p:cNvSpPr/>
            <p:nvPr/>
          </p:nvSpPr>
          <p:spPr>
            <a:xfrm>
              <a:off x="3701382" y="2451630"/>
              <a:ext cx="1985064" cy="856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=10</a:t>
              </a:r>
              <a:r>
                <a:rPr lang="en-GB" b="1" baseline="30000" dirty="0" smtClean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4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Anatomy and Physiology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(Times and Sunday Times Good University Guide 2023)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8EA9DF5-34B4-BF46-A559-EBA743867324}"/>
              </a:ext>
            </a:extLst>
          </p:cNvPr>
          <p:cNvGrpSpPr/>
          <p:nvPr/>
        </p:nvGrpSpPr>
        <p:grpSpPr>
          <a:xfrm>
            <a:off x="6566364" y="1196975"/>
            <a:ext cx="1870509" cy="2111300"/>
            <a:chOff x="6566364" y="1196975"/>
            <a:chExt cx="1870509" cy="21113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630EEC4E-018A-1E4A-B0EA-039135DC3838}"/>
                </a:ext>
              </a:extLst>
            </p:cNvPr>
            <p:cNvSpPr/>
            <p:nvPr/>
          </p:nvSpPr>
          <p:spPr>
            <a:xfrm>
              <a:off x="6884089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100" name="Picture 9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B5B5418-2108-244C-A722-2758A2174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5145" t="11469" r="20349" b="13126"/>
            <a:stretch/>
          </p:blipFill>
          <p:spPr>
            <a:xfrm>
              <a:off x="7007168" y="1363811"/>
              <a:ext cx="920528" cy="759123"/>
            </a:xfrm>
            <a:prstGeom prst="rect">
              <a:avLst/>
            </a:prstGeom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35FB89B-E03D-884E-B1AC-87EA909DB947}"/>
                </a:ext>
              </a:extLst>
            </p:cNvPr>
            <p:cNvSpPr/>
            <p:nvPr/>
          </p:nvSpPr>
          <p:spPr>
            <a:xfrm>
              <a:off x="6566364" y="2451630"/>
              <a:ext cx="1870509" cy="856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E30813"/>
                  </a:solidFill>
                  <a:effectLst/>
                </a:rPr>
                <a:t>6</a:t>
              </a:r>
              <a:r>
                <a:rPr lang="en-GB" b="1" baseline="30000" dirty="0" smtClean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 smtClean="0">
                  <a:solidFill>
                    <a:srgbClr val="E30813"/>
                  </a:solidFill>
                  <a:effectLst/>
                </a:rPr>
                <a:t> 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in the UK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4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Nursing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 smtClean="0">
                  <a:solidFill>
                    <a:srgbClr val="E30813"/>
                  </a:solidFill>
                  <a:latin typeface="+mj-lt"/>
                </a:rPr>
                <a:t>(Complete University Guide 2023)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B4D861E2-CC0C-C540-BAD5-1498B82923CD}"/>
              </a:ext>
            </a:extLst>
          </p:cNvPr>
          <p:cNvGrpSpPr/>
          <p:nvPr/>
        </p:nvGrpSpPr>
        <p:grpSpPr>
          <a:xfrm>
            <a:off x="9412495" y="1196975"/>
            <a:ext cx="1870509" cy="1957411"/>
            <a:chOff x="9412495" y="1196975"/>
            <a:chExt cx="1870509" cy="1957411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A5B8C48-4B97-3642-9451-9B00F25CD43F}"/>
                </a:ext>
              </a:extLst>
            </p:cNvPr>
            <p:cNvSpPr/>
            <p:nvPr/>
          </p:nvSpPr>
          <p:spPr>
            <a:xfrm>
              <a:off x="9726968" y="1196975"/>
              <a:ext cx="1238597" cy="1238597"/>
            </a:xfrm>
            <a:prstGeom prst="ellipse">
              <a:avLst/>
            </a:prstGeom>
            <a:solidFill>
              <a:srgbClr val="E30813"/>
            </a:solidFill>
            <a:ln>
              <a:solidFill>
                <a:srgbClr val="E308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E30813"/>
                </a:solidFill>
              </a:endParaRPr>
            </a:p>
          </p:txBody>
        </p:sp>
        <p:pic>
          <p:nvPicPr>
            <p:cNvPr id="104" name="Picture 103" descr="A picture containing building, drawing, window&#10;&#10;Description automatically generated">
              <a:extLst>
                <a:ext uri="{FF2B5EF4-FFF2-40B4-BE49-F238E27FC236}">
                  <a16:creationId xmlns:a16="http://schemas.microsoft.com/office/drawing/2014/main" id="{6C2A2CD4-5AF1-9B45-8EBA-1E293C284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6573" t="10812" r="26007" b="14998"/>
            <a:stretch/>
          </p:blipFill>
          <p:spPr>
            <a:xfrm>
              <a:off x="9909222" y="1283509"/>
              <a:ext cx="891103" cy="983522"/>
            </a:xfrm>
            <a:prstGeom prst="rect">
              <a:avLst/>
            </a:prstGeom>
          </p:spPr>
        </p:pic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5E4B6CB-1125-F44A-AC12-AA4FBE6597C4}"/>
                </a:ext>
              </a:extLst>
            </p:cNvPr>
            <p:cNvSpPr/>
            <p:nvPr/>
          </p:nvSpPr>
          <p:spPr>
            <a:xfrm>
              <a:off x="9412495" y="2451630"/>
              <a:ext cx="1870509" cy="702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>
                  <a:solidFill>
                    <a:srgbClr val="E30813"/>
                  </a:solidFill>
                  <a:effectLst/>
                </a:rPr>
                <a:t>N</a:t>
              </a:r>
              <a:r>
                <a:rPr lang="en-GB" b="1" baseline="30000" dirty="0">
                  <a:solidFill>
                    <a:srgbClr val="E30813"/>
                  </a:solidFill>
                  <a:effectLst/>
                </a:rPr>
                <a:t>th</a:t>
              </a:r>
              <a:r>
                <a:rPr lang="en-GB" b="1" dirty="0">
                  <a:solidFill>
                    <a:srgbClr val="E30813"/>
                  </a:solidFill>
                  <a:effectLst/>
                </a:rPr>
                <a:t> somewhere</a:t>
              </a:r>
              <a:endParaRPr lang="en-GB" dirty="0">
                <a:solidFill>
                  <a:srgbClr val="E30813"/>
                </a:solidFill>
                <a:effectLst/>
              </a:endParaRPr>
            </a:p>
            <a:p>
              <a:pPr algn="ctr">
                <a:lnSpc>
                  <a:spcPts val="1440"/>
                </a:lnSpc>
              </a:pPr>
              <a:r>
                <a:rPr lang="en-GB" sz="1200" dirty="0">
                  <a:solidFill>
                    <a:srgbClr val="E30813"/>
                  </a:solidFill>
                </a:rPr>
                <a:t>for subject</a:t>
              </a:r>
            </a:p>
            <a:p>
              <a:pPr algn="ctr"/>
              <a:r>
                <a:rPr lang="en-GB" sz="1000" dirty="0">
                  <a:solidFill>
                    <a:srgbClr val="E30813"/>
                  </a:solidFill>
                  <a:effectLst/>
                  <a:latin typeface="+mj-lt"/>
                </a:rPr>
                <a:t> </a:t>
              </a:r>
              <a:r>
                <a:rPr lang="en-GB" sz="1000" dirty="0">
                  <a:solidFill>
                    <a:srgbClr val="E30813"/>
                  </a:solidFill>
                  <a:latin typeface="+mj-lt"/>
                </a:rPr>
                <a:t>(Publication YEAR)</a:t>
              </a:r>
              <a:endParaRPr lang="en-GB" sz="1000" dirty="0">
                <a:solidFill>
                  <a:srgbClr val="E30813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17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F486B8-AD0B-794B-9751-63E4C40A87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0985" y="701430"/>
            <a:ext cx="4521200" cy="5537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95CEF3-E73C-C444-9787-58A6ACFC5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475" y="701430"/>
            <a:ext cx="4521200" cy="5537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A334B1-8525-614B-ABAF-2BAB0525B653}"/>
              </a:ext>
            </a:extLst>
          </p:cNvPr>
          <p:cNvSpPr txBox="1"/>
          <p:nvPr/>
        </p:nvSpPr>
        <p:spPr>
          <a:xfrm>
            <a:off x="0" y="0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GETTING</a:t>
            </a:r>
            <a:r>
              <a:rPr lang="en-US" sz="2400" b="1" dirty="0">
                <a:solidFill>
                  <a:schemeClr val="bg1"/>
                </a:solidFill>
              </a:rPr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1893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BD8F9D-1089-624E-9E5E-0DFBA1A98DC7}"/>
              </a:ext>
            </a:extLst>
          </p:cNvPr>
          <p:cNvSpPr txBox="1"/>
          <p:nvPr/>
        </p:nvSpPr>
        <p:spPr>
          <a:xfrm>
            <a:off x="0" y="14585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LOGOS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34BD8B67-BA65-334B-895D-87B28C6D3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824" y="1196975"/>
            <a:ext cx="3880000" cy="13968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A58E315-C6A1-A241-ADA0-4D79D8DEE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825" y="3429000"/>
            <a:ext cx="1999434" cy="2420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AA6A69-B6CF-C44B-84AE-4BB21A56D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1196975"/>
            <a:ext cx="3876239" cy="1395446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BB7ECFB-3D9B-C049-B37B-42576DEDA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92" y="3429000"/>
            <a:ext cx="1943812" cy="23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DEC2EF-4EA7-A045-B5ED-AA3C48BDAFE7}"/>
              </a:ext>
            </a:extLst>
          </p:cNvPr>
          <p:cNvSpPr txBox="1"/>
          <p:nvPr/>
        </p:nvSpPr>
        <p:spPr>
          <a:xfrm>
            <a:off x="0" y="0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EPS</a:t>
            </a:r>
          </a:p>
        </p:txBody>
      </p:sp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D3EA33E6-3A74-1F42-B34F-74241CB2E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17" y="1196975"/>
            <a:ext cx="4568452" cy="98968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EE87C6B-FBCA-E54C-A716-8B5475C5A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57" y="1205853"/>
            <a:ext cx="4568452" cy="989684"/>
          </a:xfrm>
          <a:prstGeom prst="rect">
            <a:avLst/>
          </a:prstGeom>
        </p:spPr>
      </p:pic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2EB0C44F-BA84-CA4F-94B9-AD4992DBED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8925" y="2960688"/>
            <a:ext cx="1377918" cy="2676720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5BA541AA-7154-314D-B7B9-1B938CAD8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888" y="2960688"/>
            <a:ext cx="1395411" cy="27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8BE414-9A8C-F341-BD74-55059152AC55}"/>
              </a:ext>
            </a:extLst>
          </p:cNvPr>
          <p:cNvSpPr txBox="1"/>
          <p:nvPr/>
        </p:nvSpPr>
        <p:spPr>
          <a:xfrm>
            <a:off x="0" y="0"/>
            <a:ext cx="2965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SCHOOLS</a:t>
            </a:r>
          </a:p>
        </p:txBody>
      </p:sp>
      <p:pic>
        <p:nvPicPr>
          <p:cNvPr id="17" name="Picture 16" descr="A picture containing object&#10;&#10;Description automatically generated">
            <a:extLst>
              <a:ext uri="{FF2B5EF4-FFF2-40B4-BE49-F238E27FC236}">
                <a16:creationId xmlns:a16="http://schemas.microsoft.com/office/drawing/2014/main" id="{8EA86CFF-06C4-E646-9343-9E9DC7021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433" y="2382931"/>
            <a:ext cx="5152768" cy="1127168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0717B5F4-A172-624A-9047-0C08F4187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63" y="2382931"/>
            <a:ext cx="5152768" cy="112716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D3838855-1E1E-A14A-9804-462223C4E2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1047313"/>
            <a:ext cx="5177427" cy="112716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F61E687E-E8ED-5143-B136-CF14AFFD3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63" y="3718548"/>
            <a:ext cx="5152768" cy="1127168"/>
          </a:xfrm>
          <a:prstGeom prst="rect">
            <a:avLst/>
          </a:prstGeom>
        </p:spPr>
      </p:pic>
      <p:pic>
        <p:nvPicPr>
          <p:cNvPr id="21" name="Picture 20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A291EAAB-385C-EB41-AD6A-19BA466A78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8433" y="3718548"/>
            <a:ext cx="5152768" cy="1127168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3C2264AF-BC1B-6941-B2D6-D1BAE536D8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863" y="5054165"/>
            <a:ext cx="5152773" cy="1127169"/>
          </a:xfrm>
          <a:prstGeom prst="rect">
            <a:avLst/>
          </a:prstGeom>
        </p:spPr>
      </p:pic>
      <p:pic>
        <p:nvPicPr>
          <p:cNvPr id="23" name="Picture 22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F19AE648-C01C-F446-AC5A-FA7A9A0FD9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8433" y="5054165"/>
            <a:ext cx="5152773" cy="1127169"/>
          </a:xfrm>
          <a:prstGeom prst="rect">
            <a:avLst/>
          </a:prstGeom>
        </p:spPr>
      </p:pic>
      <p:pic>
        <p:nvPicPr>
          <p:cNvPr id="24" name="Picture 23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B68E09BB-E8DD-BB49-A523-5CE0180C88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08433" y="1047313"/>
            <a:ext cx="5177427" cy="112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A037B7-3001-CA4E-A9F2-44E719CA6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445" y="2107361"/>
            <a:ext cx="3876239" cy="13954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AD3C3A-00F2-B847-83C1-722A24233849}"/>
              </a:ext>
            </a:extLst>
          </p:cNvPr>
          <p:cNvSpPr/>
          <p:nvPr/>
        </p:nvSpPr>
        <p:spPr>
          <a:xfrm>
            <a:off x="2816194" y="3766145"/>
            <a:ext cx="65596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PRESENTATION </a:t>
            </a:r>
            <a:r>
              <a:rPr lang="en-US" sz="5400" dirty="0">
                <a:solidFill>
                  <a:schemeClr val="bg1"/>
                </a:solidFill>
                <a:latin typeface="+mj-l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23385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825F78-6FA4-8C4C-B493-1FCF14921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441325"/>
            <a:ext cx="2916424" cy="10499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4F3F816-4A27-4647-98EF-3D26F695895A}"/>
              </a:ext>
            </a:extLst>
          </p:cNvPr>
          <p:cNvGrpSpPr/>
          <p:nvPr/>
        </p:nvGrpSpPr>
        <p:grpSpPr>
          <a:xfrm>
            <a:off x="2586135" y="2251180"/>
            <a:ext cx="7019730" cy="2195842"/>
            <a:chOff x="430924" y="1312050"/>
            <a:chExt cx="7019730" cy="2195842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EF7DC6DC-8E51-2049-A856-33BAD72DA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924" y="1312050"/>
              <a:ext cx="1179012" cy="1179012"/>
            </a:xfrm>
            <a:prstGeom prst="rect">
              <a:avLst/>
            </a:prstGeom>
          </p:spPr>
        </p:pic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D3838328-5384-C443-8551-C2A670B86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1734" y="2318972"/>
              <a:ext cx="1188920" cy="118892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FAA7628-221C-D344-9823-5B1B7DF4D277}"/>
                </a:ext>
              </a:extLst>
            </p:cNvPr>
            <p:cNvSpPr txBox="1"/>
            <p:nvPr/>
          </p:nvSpPr>
          <p:spPr>
            <a:xfrm>
              <a:off x="937566" y="1827770"/>
              <a:ext cx="6263973" cy="137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CONFERENCE NAME</a:t>
              </a:r>
            </a:p>
            <a:p>
              <a:pPr>
                <a:lnSpc>
                  <a:spcPts val="4920"/>
                </a:lnSpc>
              </a:pPr>
              <a:r>
                <a:rPr lang="en-US" sz="5400" dirty="0">
                  <a:solidFill>
                    <a:schemeClr val="bg1"/>
                  </a:solidFill>
                </a:rPr>
                <a:t>IS PLACED HERE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D06014-32D5-5F47-B0A6-BA208ED1781B}"/>
              </a:ext>
            </a:extLst>
          </p:cNvPr>
          <p:cNvSpPr txBox="1"/>
          <p:nvPr/>
        </p:nvSpPr>
        <p:spPr>
          <a:xfrm>
            <a:off x="10383140" y="5548558"/>
            <a:ext cx="1635097" cy="107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SHAPING A </a:t>
            </a:r>
          </a:p>
          <a:p>
            <a:pPr>
              <a:lnSpc>
                <a:spcPts val="1900"/>
              </a:lnSpc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WORLD</a:t>
            </a:r>
          </a:p>
          <a:p>
            <a:pPr>
              <a:lnSpc>
                <a:spcPts val="1900"/>
              </a:lnSpc>
            </a:pPr>
            <a:r>
              <a:rPr lang="en-US" sz="2000" dirty="0">
                <a:solidFill>
                  <a:schemeClr val="bg1"/>
                </a:solidFill>
              </a:rPr>
              <a:t>SINCE 1845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10A65-253A-6E4A-B0C0-51FE68EFEAB1}"/>
              </a:ext>
            </a:extLst>
          </p:cNvPr>
          <p:cNvSpPr txBox="1"/>
          <p:nvPr/>
        </p:nvSpPr>
        <p:spPr>
          <a:xfrm>
            <a:off x="564432" y="5623133"/>
            <a:ext cx="3538982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PRESENTER NAME</a:t>
            </a:r>
          </a:p>
          <a:p>
            <a:r>
              <a:rPr lang="en-US" sz="2400" dirty="0">
                <a:solidFill>
                  <a:schemeClr val="bg1"/>
                </a:solidFill>
              </a:rPr>
              <a:t>MONDAY 7 FEBRUARY 2022</a:t>
            </a:r>
          </a:p>
        </p:txBody>
      </p:sp>
    </p:spTree>
    <p:extLst>
      <p:ext uri="{BB962C8B-B14F-4D97-AF65-F5344CB8AC3E}">
        <p14:creationId xmlns:p14="http://schemas.microsoft.com/office/powerpoint/2010/main" val="304770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D5A225-6EF2-5749-9065-4360BA026017}"/>
              </a:ext>
            </a:extLst>
          </p:cNvPr>
          <p:cNvGrpSpPr/>
          <p:nvPr/>
        </p:nvGrpSpPr>
        <p:grpSpPr>
          <a:xfrm>
            <a:off x="2585756" y="2250823"/>
            <a:ext cx="7019730" cy="2196199"/>
            <a:chOff x="2585756" y="2250823"/>
            <a:chExt cx="7019730" cy="219619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650FC4-4459-BD47-A8D5-072CBBBAE060}"/>
                </a:ext>
              </a:extLst>
            </p:cNvPr>
            <p:cNvSpPr txBox="1"/>
            <p:nvPr/>
          </p:nvSpPr>
          <p:spPr>
            <a:xfrm>
              <a:off x="3092777" y="2766900"/>
              <a:ext cx="6333234" cy="137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4920"/>
                </a:lnSpc>
              </a:pPr>
              <a:r>
                <a:rPr lang="en-US" sz="5400" b="1" dirty="0">
                  <a:solidFill>
                    <a:srgbClr val="55565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CONFERENCE NAME</a:t>
              </a:r>
            </a:p>
            <a:p>
              <a:pPr>
                <a:lnSpc>
                  <a:spcPts val="4920"/>
                </a:lnSpc>
              </a:pPr>
              <a:r>
                <a:rPr lang="en-US" sz="5400" dirty="0">
                  <a:solidFill>
                    <a:srgbClr val="55565A"/>
                  </a:solidFill>
                </a:rPr>
                <a:t>IS PLACED HERE</a:t>
              </a:r>
            </a:p>
          </p:txBody>
        </p:sp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34C04C0D-0375-DE4E-A143-F88C48807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756" y="2250823"/>
              <a:ext cx="1179012" cy="11790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70514B-FC8B-394F-ABB0-43EEA4408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6566" y="3258102"/>
              <a:ext cx="1188920" cy="1188920"/>
            </a:xfrm>
            <a:prstGeom prst="rect">
              <a:avLst/>
            </a:prstGeom>
          </p:spPr>
        </p:pic>
      </p:grp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1543BBF-E65A-D441-8313-927BA6564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441325"/>
            <a:ext cx="2916424" cy="1049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12552A-D29F-0B49-9C89-8C1629BCE43D}"/>
              </a:ext>
            </a:extLst>
          </p:cNvPr>
          <p:cNvSpPr txBox="1"/>
          <p:nvPr/>
        </p:nvSpPr>
        <p:spPr>
          <a:xfrm>
            <a:off x="10383140" y="5548558"/>
            <a:ext cx="1635097" cy="107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2000" b="1" dirty="0">
                <a:solidFill>
                  <a:srgbClr val="D92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SHAPING A </a:t>
            </a:r>
          </a:p>
          <a:p>
            <a:pPr>
              <a:lnSpc>
                <a:spcPts val="1900"/>
              </a:lnSpc>
            </a:pPr>
            <a:r>
              <a:rPr lang="en-US" sz="2000" b="1" dirty="0">
                <a:solidFill>
                  <a:srgbClr val="D922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WORLD</a:t>
            </a:r>
          </a:p>
          <a:p>
            <a:pPr>
              <a:lnSpc>
                <a:spcPts val="1900"/>
              </a:lnSpc>
            </a:pPr>
            <a:r>
              <a:rPr lang="en-US" sz="2000" dirty="0">
                <a:solidFill>
                  <a:srgbClr val="D9222A"/>
                </a:solidFill>
              </a:rPr>
              <a:t>SINCE 1845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8D2DC-5C01-C74C-BE73-04D663CF3C1E}"/>
              </a:ext>
            </a:extLst>
          </p:cNvPr>
          <p:cNvSpPr txBox="1"/>
          <p:nvPr/>
        </p:nvSpPr>
        <p:spPr>
          <a:xfrm>
            <a:off x="564432" y="5623133"/>
            <a:ext cx="3538982" cy="830997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2400" b="1" dirty="0"/>
              <a:t>PRESENTER NAME</a:t>
            </a:r>
          </a:p>
          <a:p>
            <a:r>
              <a:rPr lang="en-US" sz="2400" dirty="0"/>
              <a:t>MONDAY 7 FEBRUARY 2022</a:t>
            </a:r>
          </a:p>
        </p:txBody>
      </p:sp>
    </p:spTree>
    <p:extLst>
      <p:ext uri="{BB962C8B-B14F-4D97-AF65-F5344CB8AC3E}">
        <p14:creationId xmlns:p14="http://schemas.microsoft.com/office/powerpoint/2010/main" val="75813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C87194-E0A6-C54D-AD56-AB97B3D67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3" y="441325"/>
            <a:ext cx="2916424" cy="10499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DAB77F5-7969-024A-8A3B-BC1622358E3C}"/>
              </a:ext>
            </a:extLst>
          </p:cNvPr>
          <p:cNvGrpSpPr/>
          <p:nvPr/>
        </p:nvGrpSpPr>
        <p:grpSpPr>
          <a:xfrm>
            <a:off x="6474777" y="455334"/>
            <a:ext cx="5044485" cy="1483282"/>
            <a:chOff x="6474777" y="1262123"/>
            <a:chExt cx="5044485" cy="148328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70DD90-C2CD-674C-A455-A7D2DE2EFD6F}"/>
                </a:ext>
              </a:extLst>
            </p:cNvPr>
            <p:cNvSpPr txBox="1"/>
            <p:nvPr/>
          </p:nvSpPr>
          <p:spPr>
            <a:xfrm>
              <a:off x="6809277" y="1575391"/>
              <a:ext cx="4536416" cy="990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42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CONFERENCE NAME</a:t>
              </a:r>
            </a:p>
            <a:p>
              <a:pPr>
                <a:lnSpc>
                  <a:spcPts val="3420"/>
                </a:lnSpc>
              </a:pPr>
              <a:r>
                <a:rPr lang="en-US" sz="4000" dirty="0">
                  <a:solidFill>
                    <a:schemeClr val="bg1"/>
                  </a:solidFill>
                </a:rPr>
                <a:t>IS PLACED HERE</a:t>
              </a:r>
            </a:p>
          </p:txBody>
        </p:sp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493910E9-227E-394A-87F1-877D7CE45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4777" y="1262123"/>
              <a:ext cx="669000" cy="669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DF448B-57F3-D649-A981-4A238D40E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44640" y="2070783"/>
              <a:ext cx="674622" cy="67462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A11DAAB-88F4-974D-8E51-8F7388B788F5}"/>
              </a:ext>
            </a:extLst>
          </p:cNvPr>
          <p:cNvSpPr txBox="1"/>
          <p:nvPr/>
        </p:nvSpPr>
        <p:spPr>
          <a:xfrm>
            <a:off x="6809277" y="1955293"/>
            <a:ext cx="3631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PRESENTER NAME</a:t>
            </a:r>
          </a:p>
          <a:p>
            <a:r>
              <a:rPr lang="en-US" sz="2400" dirty="0"/>
              <a:t>MONDAY 7 FEBRUARY 2022</a:t>
            </a:r>
          </a:p>
        </p:txBody>
      </p:sp>
    </p:spTree>
    <p:extLst>
      <p:ext uri="{BB962C8B-B14F-4D97-AF65-F5344CB8AC3E}">
        <p14:creationId xmlns:p14="http://schemas.microsoft.com/office/powerpoint/2010/main" val="101755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AFE6FBA-74CC-3344-BDA2-AC8C2C04D3C1}"/>
              </a:ext>
            </a:extLst>
          </p:cNvPr>
          <p:cNvSpPr/>
          <p:nvPr/>
        </p:nvSpPr>
        <p:spPr>
          <a:xfrm>
            <a:off x="-12570" y="0"/>
            <a:ext cx="4119846" cy="50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2400" b="1" dirty="0">
                <a:solidFill>
                  <a:schemeClr val="bg1"/>
                </a:solidFill>
                <a:cs typeface="Calibri Light" panose="020F0302020204030204" pitchFamily="34" charset="0"/>
              </a:rPr>
              <a:t>OUR EXCELLENCE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BY NUMBERS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D5BDDC0-D2FF-4E43-840E-F77C69737DCE}"/>
              </a:ext>
            </a:extLst>
          </p:cNvPr>
          <p:cNvGrpSpPr/>
          <p:nvPr/>
        </p:nvGrpSpPr>
        <p:grpSpPr>
          <a:xfrm>
            <a:off x="9817671" y="1406139"/>
            <a:ext cx="2002923" cy="2004585"/>
            <a:chOff x="9817671" y="1406139"/>
            <a:chExt cx="2002923" cy="200458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35D8D1-6EE5-AE42-9DB8-B9AE9F7690B1}"/>
                </a:ext>
              </a:extLst>
            </p:cNvPr>
            <p:cNvSpPr txBox="1"/>
            <p:nvPr/>
          </p:nvSpPr>
          <p:spPr>
            <a:xfrm>
              <a:off x="9817671" y="2312988"/>
              <a:ext cx="2002923" cy="1097736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Ranked 198 </a:t>
              </a:r>
            </a:p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in the Times Higher Education World University Rankings </a:t>
              </a:r>
              <a:r>
                <a:rPr lang="en-GB" sz="1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2023</a:t>
              </a:r>
              <a:endParaRPr lang="en-GB" sz="10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endParaRPr lang="en-GB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715DD41-E029-A64F-84DE-C21D51A15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0409122" y="1406139"/>
              <a:ext cx="820020" cy="82002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DFFF493-F5D2-1345-820D-D05661255AF2}"/>
              </a:ext>
            </a:extLst>
          </p:cNvPr>
          <p:cNvGrpSpPr/>
          <p:nvPr/>
        </p:nvGrpSpPr>
        <p:grpSpPr>
          <a:xfrm>
            <a:off x="6633042" y="1487945"/>
            <a:ext cx="2100919" cy="1722596"/>
            <a:chOff x="6456027" y="1487945"/>
            <a:chExt cx="2100919" cy="172259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D610DC-2350-754A-ACA9-26DE87BE742C}"/>
                </a:ext>
              </a:extLst>
            </p:cNvPr>
            <p:cNvSpPr txBox="1"/>
            <p:nvPr/>
          </p:nvSpPr>
          <p:spPr>
            <a:xfrm>
              <a:off x="6456027" y="2312988"/>
              <a:ext cx="2100919" cy="89755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Ranked</a:t>
              </a:r>
            </a:p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28</a:t>
              </a:r>
              <a:r>
                <a:rPr lang="en-GB" b="1" baseline="30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th</a:t>
              </a: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in the UK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(Sunday Times Good University Guide </a:t>
              </a:r>
              <a:r>
                <a:rPr lang="en-GB" sz="1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2023)</a:t>
              </a:r>
              <a:endParaRPr lang="en-US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50AE77-43D4-AF4E-89F4-DCE1F5E59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7057224" y="1487945"/>
              <a:ext cx="898525" cy="72481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1E238EC-E46E-F146-A858-374554B521A8}"/>
              </a:ext>
            </a:extLst>
          </p:cNvPr>
          <p:cNvGrpSpPr/>
          <p:nvPr/>
        </p:nvGrpSpPr>
        <p:grpSpPr>
          <a:xfrm>
            <a:off x="3241558" y="3883078"/>
            <a:ext cx="2554346" cy="2285839"/>
            <a:chOff x="3065849" y="3883078"/>
            <a:chExt cx="2554346" cy="228583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3C9B69-379F-E248-88D9-C2058AFDF0EB}"/>
                </a:ext>
              </a:extLst>
            </p:cNvPr>
            <p:cNvSpPr txBox="1"/>
            <p:nvPr/>
          </p:nvSpPr>
          <p:spPr>
            <a:xfrm>
              <a:off x="3065849" y="4827524"/>
              <a:ext cx="2554346" cy="134139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Ranked in the top 200 in the world</a:t>
              </a:r>
            </a:p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in </a:t>
              </a:r>
              <a:r>
                <a:rPr lang="en-GB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the </a:t>
              </a:r>
              <a:r>
                <a:rPr lang="en-GB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Times Higher Education World University Rankings 2023</a:t>
              </a:r>
              <a:endParaRPr lang="en-GB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endParaRPr lang="en-GB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B422E78-DD46-ED44-9777-45ACC145A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893760" y="3883078"/>
              <a:ext cx="898525" cy="87755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40F32A1-4384-BD45-A2D2-3F9601172622}"/>
              </a:ext>
            </a:extLst>
          </p:cNvPr>
          <p:cNvGrpSpPr/>
          <p:nvPr/>
        </p:nvGrpSpPr>
        <p:grpSpPr>
          <a:xfrm>
            <a:off x="418227" y="1394233"/>
            <a:ext cx="2270382" cy="2029315"/>
            <a:chOff x="305342" y="1394233"/>
            <a:chExt cx="2131474" cy="202931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06316D-681B-6146-B103-090FFA5C5BD1}"/>
                </a:ext>
              </a:extLst>
            </p:cNvPr>
            <p:cNvSpPr txBox="1"/>
            <p:nvPr/>
          </p:nvSpPr>
          <p:spPr>
            <a:xfrm>
              <a:off x="305342" y="2312988"/>
              <a:ext cx="2131474" cy="111056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Over </a:t>
              </a: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99% </a:t>
              </a: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of our </a:t>
              </a:r>
              <a:b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research environment</a:t>
              </a:r>
              <a:endParaRPr lang="en-GB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pPr algn="ctr">
                <a:lnSpc>
                  <a:spcPts val="1460"/>
                </a:lnSpc>
              </a:pPr>
              <a:r>
                <a:rPr lang="en-GB" sz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was assessed as world-leading or internationally excellent </a:t>
              </a:r>
            </a:p>
            <a:p>
              <a:pPr algn="ctr">
                <a:lnSpc>
                  <a:spcPts val="1460"/>
                </a:lnSpc>
              </a:pPr>
              <a:r>
                <a:rPr lang="en-GB" sz="105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(REF 2021)</a:t>
              </a:r>
              <a:endParaRPr lang="en-US" sz="1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1B6A55C-A047-1C4F-A043-ADB331553B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951262" y="1394233"/>
              <a:ext cx="821260" cy="81852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5CCA95-17A9-5F4B-91B7-C17CFE86F2E9}"/>
              </a:ext>
            </a:extLst>
          </p:cNvPr>
          <p:cNvGrpSpPr/>
          <p:nvPr/>
        </p:nvGrpSpPr>
        <p:grpSpPr>
          <a:xfrm>
            <a:off x="6494989" y="3915080"/>
            <a:ext cx="2377025" cy="2253837"/>
            <a:chOff x="6317974" y="3915080"/>
            <a:chExt cx="2377025" cy="22538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12AEA8-5698-4315-9058-4AE1E64813A6}"/>
                </a:ext>
              </a:extLst>
            </p:cNvPr>
            <p:cNvSpPr txBox="1"/>
            <p:nvPr/>
          </p:nvSpPr>
          <p:spPr>
            <a:xfrm>
              <a:off x="6317974" y="4827524"/>
              <a:ext cx="2377025" cy="1341393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Ranked in the </a:t>
              </a:r>
              <a:b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top 170 in the world </a:t>
              </a:r>
            </a:p>
            <a:p>
              <a:pPr algn="ctr">
                <a:lnSpc>
                  <a:spcPts val="1260"/>
                </a:lnSpc>
                <a:spcAft>
                  <a:spcPts val="300"/>
                </a:spcAft>
              </a:pPr>
              <a:r>
                <a:rPr lang="en-GB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for graduate prospects 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(QS Graduate Employability 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Rankings 2022)</a:t>
              </a:r>
            </a:p>
            <a:p>
              <a:endParaRPr lang="en-GB" sz="12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633A9A3-1794-C842-86B4-89A3BBBC3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7057224" y="3915080"/>
              <a:ext cx="898525" cy="853598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CC72AF7-792C-7C40-8ABB-491B7703A9A0}"/>
              </a:ext>
            </a:extLst>
          </p:cNvPr>
          <p:cNvGrpSpPr/>
          <p:nvPr/>
        </p:nvGrpSpPr>
        <p:grpSpPr>
          <a:xfrm>
            <a:off x="3387055" y="1406139"/>
            <a:ext cx="2263353" cy="2038249"/>
            <a:chOff x="4964324" y="1406139"/>
            <a:chExt cx="2263353" cy="20382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F8EE8F-A653-6543-B600-D71BD4CBC00A}"/>
                </a:ext>
              </a:extLst>
            </p:cNvPr>
            <p:cNvSpPr txBox="1"/>
            <p:nvPr/>
          </p:nvSpPr>
          <p:spPr>
            <a:xfrm>
              <a:off x="4964324" y="2312988"/>
              <a:ext cx="2263353" cy="1131400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GB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Queen’s is ranked</a:t>
              </a:r>
            </a:p>
            <a:p>
              <a:pPr algn="ctr">
                <a:lnSpc>
                  <a:spcPts val="1860"/>
                </a:lnSpc>
              </a:pP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18</a:t>
              </a:r>
              <a:r>
                <a:rPr lang="en-GB" b="1" baseline="30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th</a:t>
              </a: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in the world </a:t>
              </a:r>
            </a:p>
            <a:p>
              <a:pPr algn="ctr">
                <a:lnSpc>
                  <a:spcPts val="1460"/>
                </a:lnSpc>
                <a:spcAft>
                  <a:spcPts val="300"/>
                </a:spcAft>
              </a:pPr>
              <a:r>
                <a:rPr lang="en-GB" sz="1400" dirty="0">
                  <a:solidFill>
                    <a:schemeClr val="bg1"/>
                  </a:solidFill>
                  <a:cs typeface="Arial" panose="020B0604020202020204" pitchFamily="34" charset="0"/>
                </a:rPr>
                <a:t>for international outlook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(Times Higher Education World University Rankings </a:t>
              </a:r>
              <a:r>
                <a:rPr lang="en-GB" sz="1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2023)</a:t>
              </a:r>
              <a:endParaRPr lang="en-US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EF1E618-3D3F-C84A-B62D-7CCFBA0A6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5728401" y="1406139"/>
              <a:ext cx="735199" cy="81852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08F2068-31C5-BF48-A98D-B5F8F55386E2}"/>
              </a:ext>
            </a:extLst>
          </p:cNvPr>
          <p:cNvGrpSpPr/>
          <p:nvPr/>
        </p:nvGrpSpPr>
        <p:grpSpPr>
          <a:xfrm>
            <a:off x="353115" y="3862388"/>
            <a:ext cx="2017555" cy="2147832"/>
            <a:chOff x="353115" y="3862388"/>
            <a:chExt cx="2017555" cy="21478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E4EBAE-40CF-E145-8264-60B3AEBFAF2A}"/>
                </a:ext>
              </a:extLst>
            </p:cNvPr>
            <p:cNvSpPr txBox="1"/>
            <p:nvPr/>
          </p:nvSpPr>
          <p:spPr>
            <a:xfrm>
              <a:off x="353115" y="4827524"/>
              <a:ext cx="2017555" cy="1182696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  <a:spcBef>
                  <a:spcPts val="600"/>
                </a:spcBef>
                <a:spcAft>
                  <a:spcPts val="300"/>
                </a:spcAft>
              </a:pPr>
              <a:r>
                <a:rPr lang="en-GB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13 </a:t>
              </a:r>
              <a:r>
                <a:rPr lang="en-GB" b="1" dirty="0">
                  <a:solidFill>
                    <a:schemeClr val="bg1"/>
                  </a:solidFill>
                  <a:cs typeface="Arial" panose="020B0604020202020204" pitchFamily="34" charset="0"/>
                </a:rPr>
                <a:t>Queen’s subjects in the top 200 in the world 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(QS World Rankings by </a:t>
              </a:r>
              <a:b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GB" sz="1000" dirty="0">
                  <a:solidFill>
                    <a:schemeClr val="bg1"/>
                  </a:solidFill>
                  <a:cs typeface="Arial" panose="020B0604020202020204" pitchFamily="34" charset="0"/>
                </a:rPr>
                <a:t>subject </a:t>
              </a:r>
              <a:r>
                <a:rPr lang="en-GB" sz="10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2022)</a:t>
              </a:r>
              <a:endParaRPr lang="en-GB" sz="10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60B1EEE-3602-DB4A-A56C-42082E9E9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025366" y="3862388"/>
              <a:ext cx="673052" cy="89852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1D1449-B0E2-354B-ABBA-6D2A6350BE30}"/>
              </a:ext>
            </a:extLst>
          </p:cNvPr>
          <p:cNvGrpSpPr/>
          <p:nvPr/>
        </p:nvGrpSpPr>
        <p:grpSpPr>
          <a:xfrm>
            <a:off x="9817671" y="4208047"/>
            <a:ext cx="2002923" cy="1865972"/>
            <a:chOff x="9817671" y="4208047"/>
            <a:chExt cx="2002923" cy="186597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819474-9B1D-C140-8558-A64D90E20381}"/>
                </a:ext>
              </a:extLst>
            </p:cNvPr>
            <p:cNvSpPr txBox="1"/>
            <p:nvPr/>
          </p:nvSpPr>
          <p:spPr>
            <a:xfrm>
              <a:off x="9817671" y="4827524"/>
              <a:ext cx="2002923" cy="124649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460"/>
                </a:lnSpc>
              </a:pPr>
              <a:r>
                <a:rPr lang="en-GB" sz="1400" dirty="0">
                  <a:solidFill>
                    <a:schemeClr val="bg1"/>
                  </a:solidFill>
                  <a:cs typeface="Calibri" panose="020F0502020204030204" pitchFamily="34" charset="0"/>
                </a:rPr>
                <a:t>Queen’s is a member of the Russell Group of </a:t>
              </a:r>
            </a:p>
            <a:p>
              <a:pPr algn="ctr">
                <a:lnSpc>
                  <a:spcPts val="1860"/>
                </a:lnSpc>
                <a:spcBef>
                  <a:spcPts val="300"/>
                </a:spcBef>
              </a:pPr>
              <a:r>
                <a:rPr lang="en-GB" b="1" dirty="0">
                  <a:solidFill>
                    <a:schemeClr val="bg1"/>
                  </a:solidFill>
                  <a:cs typeface="Calibri" panose="020F0502020204030204" pitchFamily="34" charset="0"/>
                </a:rPr>
                <a:t>the UK’s 24 leading research-intensive universities</a:t>
              </a:r>
              <a:endParaRPr lang="en-US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30" name="Picture 29" descr="A picture containing tableware, plate, drawing&#10;&#10;Description automatically generated">
              <a:extLst>
                <a:ext uri="{FF2B5EF4-FFF2-40B4-BE49-F238E27FC236}">
                  <a16:creationId xmlns:a16="http://schemas.microsoft.com/office/drawing/2014/main" id="{AB85B118-DF63-9A4D-8217-DAA2B7281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16641" y="4208047"/>
              <a:ext cx="1404982" cy="481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071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AFE6FBA-74CC-3344-BDA2-AC8C2C04D3C1}"/>
              </a:ext>
            </a:extLst>
          </p:cNvPr>
          <p:cNvSpPr/>
          <p:nvPr/>
        </p:nvSpPr>
        <p:spPr>
          <a:xfrm>
            <a:off x="-12570" y="0"/>
            <a:ext cx="4119846" cy="500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80"/>
              </a:lnSpc>
            </a:pPr>
            <a:r>
              <a:rPr lang="en-US" sz="2400" b="1">
                <a:solidFill>
                  <a:srgbClr val="E30813"/>
                </a:solidFill>
                <a:cs typeface="Calibri Light" panose="020F0302020204030204" pitchFamily="34" charset="0"/>
              </a:rPr>
              <a:t>OUR EXCELLENCE </a:t>
            </a:r>
            <a:r>
              <a:rPr lang="en-US" sz="2400">
                <a:solidFill>
                  <a:srgbClr val="E30813"/>
                </a:solidFill>
                <a:latin typeface="+mj-lt"/>
                <a:cs typeface="Calibri" panose="020F0502020204030204" pitchFamily="34" charset="0"/>
              </a:rPr>
              <a:t>BY NUMBERS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050AE77-43D4-AF4E-89F4-DCE1F5E59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6" t="14612" r="5866" b="14425"/>
          <a:stretch/>
        </p:blipFill>
        <p:spPr>
          <a:xfrm>
            <a:off x="7230151" y="1482875"/>
            <a:ext cx="897797" cy="7235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0053208-ABCA-A348-B0B6-6E28766A54F2}"/>
              </a:ext>
            </a:extLst>
          </p:cNvPr>
          <p:cNvGrpSpPr/>
          <p:nvPr/>
        </p:nvGrpSpPr>
        <p:grpSpPr>
          <a:xfrm>
            <a:off x="9820435" y="4212737"/>
            <a:ext cx="2002923" cy="1861282"/>
            <a:chOff x="9820435" y="4212737"/>
            <a:chExt cx="2002923" cy="186128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819474-9B1D-C140-8558-A64D90E20381}"/>
                </a:ext>
              </a:extLst>
            </p:cNvPr>
            <p:cNvSpPr txBox="1"/>
            <p:nvPr/>
          </p:nvSpPr>
          <p:spPr>
            <a:xfrm>
              <a:off x="9820435" y="4827524"/>
              <a:ext cx="2002923" cy="1246495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460"/>
                </a:lnSpc>
              </a:pPr>
              <a:r>
                <a:rPr lang="en-GB" sz="1400">
                  <a:solidFill>
                    <a:srgbClr val="E30813"/>
                  </a:solidFill>
                  <a:cs typeface="Calibri" panose="020F0502020204030204" pitchFamily="34" charset="0"/>
                </a:rPr>
                <a:t>Queen’s is a member of the Russell Group of </a:t>
              </a:r>
            </a:p>
            <a:p>
              <a:pPr algn="ctr">
                <a:lnSpc>
                  <a:spcPts val="1860"/>
                </a:lnSpc>
                <a:spcBef>
                  <a:spcPts val="300"/>
                </a:spcBef>
              </a:pPr>
              <a:r>
                <a:rPr lang="en-GB" b="1">
                  <a:solidFill>
                    <a:srgbClr val="E30813"/>
                  </a:solidFill>
                  <a:cs typeface="Calibri" panose="020F0502020204030204" pitchFamily="34" charset="0"/>
                </a:rPr>
                <a:t>the UK’s 24 leading research-intensive universities</a:t>
              </a:r>
              <a:endParaRPr lang="en-US" b="1">
                <a:solidFill>
                  <a:srgbClr val="E30813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B85B118-DF63-9A4D-8217-DAA2B7281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0122526" y="4212737"/>
              <a:ext cx="1398740" cy="481427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82BAC64-D9C9-2C47-B804-8F398EC6BD59}"/>
              </a:ext>
            </a:extLst>
          </p:cNvPr>
          <p:cNvGrpSpPr/>
          <p:nvPr/>
        </p:nvGrpSpPr>
        <p:grpSpPr>
          <a:xfrm>
            <a:off x="323876" y="1302186"/>
            <a:ext cx="2374522" cy="2365019"/>
            <a:chOff x="305342" y="1302186"/>
            <a:chExt cx="2113101" cy="23650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06316D-681B-6146-B103-090FFA5C5BD1}"/>
                </a:ext>
              </a:extLst>
            </p:cNvPr>
            <p:cNvSpPr txBox="1"/>
            <p:nvPr/>
          </p:nvSpPr>
          <p:spPr>
            <a:xfrm>
              <a:off x="305342" y="2312988"/>
              <a:ext cx="2113101" cy="1354217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</a:pPr>
              <a:r>
                <a:rPr lang="en-GB" b="1" dirty="0">
                  <a:solidFill>
                    <a:srgbClr val="E30813"/>
                  </a:solidFill>
                  <a:cs typeface="Arial" panose="020B0604020202020204" pitchFamily="34" charset="0"/>
                </a:rPr>
                <a:t>Over 99% of our </a:t>
              </a:r>
              <a:br>
                <a:rPr lang="en-GB" b="1" dirty="0">
                  <a:solidFill>
                    <a:srgbClr val="E30813"/>
                  </a:solidFill>
                  <a:cs typeface="Arial" panose="020B0604020202020204" pitchFamily="34" charset="0"/>
                </a:rPr>
              </a:br>
              <a:r>
                <a:rPr lang="en-GB" b="1" dirty="0">
                  <a:solidFill>
                    <a:srgbClr val="E30813"/>
                  </a:solidFill>
                  <a:cs typeface="Arial" panose="020B0604020202020204" pitchFamily="34" charset="0"/>
                </a:rPr>
                <a:t>research environment</a:t>
              </a:r>
            </a:p>
            <a:p>
              <a:pPr algn="ctr">
                <a:lnSpc>
                  <a:spcPts val="1460"/>
                </a:lnSpc>
              </a:pPr>
              <a:r>
                <a:rPr lang="en-GB" sz="1200" dirty="0">
                  <a:solidFill>
                    <a:srgbClr val="E30813"/>
                  </a:solidFill>
                  <a:cs typeface="Arial" panose="020B0604020202020204" pitchFamily="34" charset="0"/>
                </a:rPr>
                <a:t>was assessed as world-leading or internationally excellent </a:t>
              </a:r>
            </a:p>
            <a:p>
              <a:pPr algn="ctr">
                <a:lnSpc>
                  <a:spcPts val="1460"/>
                </a:lnSpc>
              </a:pPr>
              <a:r>
                <a:rPr lang="en-GB" sz="1050" dirty="0">
                  <a:solidFill>
                    <a:srgbClr val="E30813"/>
                  </a:solidFill>
                  <a:cs typeface="Arial" panose="020B0604020202020204" pitchFamily="34" charset="0"/>
                </a:rPr>
                <a:t>(REF 2021)</a:t>
              </a:r>
              <a:endParaRPr lang="en-US" sz="1400" dirty="0">
                <a:solidFill>
                  <a:srgbClr val="E30813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82B8352-277C-6B4E-A244-7864E3D76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55895" y="1302186"/>
              <a:ext cx="1010802" cy="1010802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3CA259B-91C6-A346-BAE7-1F84ED8D917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048098" y="1344816"/>
            <a:ext cx="940038" cy="94003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53DA72C-1749-BA49-8B68-287C9FE9F0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0322395" y="1318256"/>
            <a:ext cx="999002" cy="99900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45A63FF-E3DA-324C-A435-83EDD600777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71974" y="3803198"/>
            <a:ext cx="1011328" cy="101132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346683-B61D-974A-A72F-C5528CEB658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3949926" y="3745006"/>
            <a:ext cx="1145044" cy="114504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C2D91FC-B30B-0541-9953-5FA8161DF0E3}"/>
              </a:ext>
            </a:extLst>
          </p:cNvPr>
          <p:cNvGrpSpPr/>
          <p:nvPr/>
        </p:nvGrpSpPr>
        <p:grpSpPr>
          <a:xfrm>
            <a:off x="6589084" y="3862388"/>
            <a:ext cx="2191026" cy="2067874"/>
            <a:chOff x="6410972" y="3862388"/>
            <a:chExt cx="2191026" cy="20678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12AEA8-5698-4315-9058-4AE1E64813A6}"/>
                </a:ext>
              </a:extLst>
            </p:cNvPr>
            <p:cNvSpPr txBox="1"/>
            <p:nvPr/>
          </p:nvSpPr>
          <p:spPr>
            <a:xfrm>
              <a:off x="6410972" y="4827524"/>
              <a:ext cx="2191026" cy="1102738"/>
            </a:xfrm>
            <a:prstGeom prst="rect">
              <a:avLst/>
            </a:prstGeom>
            <a:noFill/>
          </p:spPr>
          <p:txBody>
            <a:bodyPr wrap="square" tIns="0" rtlCol="0">
              <a:spAutoFit/>
            </a:bodyPr>
            <a:lstStyle/>
            <a:p>
              <a:pPr algn="ctr">
                <a:lnSpc>
                  <a:spcPts val="1860"/>
                </a:lnSpc>
                <a:spcAft>
                  <a:spcPts val="300"/>
                </a:spcAft>
              </a:pPr>
              <a:r>
                <a:rPr lang="en-GB" b="1" dirty="0">
                  <a:solidFill>
                    <a:srgbClr val="E30813"/>
                  </a:solidFill>
                  <a:cs typeface="Arial" panose="020B0604020202020204" pitchFamily="34" charset="0"/>
                </a:rPr>
                <a:t>Ranked in the </a:t>
              </a:r>
              <a:br>
                <a:rPr lang="en-GB" b="1" dirty="0">
                  <a:solidFill>
                    <a:srgbClr val="E30813"/>
                  </a:solidFill>
                  <a:cs typeface="Arial" panose="020B0604020202020204" pitchFamily="34" charset="0"/>
                </a:rPr>
              </a:br>
              <a:r>
                <a:rPr lang="en-GB" b="1" dirty="0">
                  <a:solidFill>
                    <a:srgbClr val="E30813"/>
                  </a:solidFill>
                  <a:cs typeface="Arial" panose="020B0604020202020204" pitchFamily="34" charset="0"/>
                </a:rPr>
                <a:t>top 170 in the world </a:t>
              </a:r>
            </a:p>
            <a:p>
              <a:pPr algn="ctr">
                <a:lnSpc>
                  <a:spcPts val="1260"/>
                </a:lnSpc>
                <a:spcAft>
                  <a:spcPts val="300"/>
                </a:spcAft>
              </a:pPr>
              <a:r>
                <a:rPr lang="en-GB" sz="1400" dirty="0">
                  <a:solidFill>
                    <a:srgbClr val="E30813"/>
                  </a:solidFill>
                  <a:cs typeface="Arial" panose="020B0604020202020204" pitchFamily="34" charset="0"/>
                </a:rPr>
                <a:t>for graduate prospects 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E30813"/>
                  </a:solidFill>
                  <a:cs typeface="Arial" panose="020B0604020202020204" pitchFamily="34" charset="0"/>
                </a:rPr>
                <a:t>(QS Graduate Employability </a:t>
              </a:r>
            </a:p>
            <a:p>
              <a:pPr algn="ctr">
                <a:lnSpc>
                  <a:spcPts val="1260"/>
                </a:lnSpc>
              </a:pPr>
              <a:r>
                <a:rPr lang="en-GB" sz="1000" dirty="0">
                  <a:solidFill>
                    <a:srgbClr val="E30813"/>
                  </a:solidFill>
                  <a:cs typeface="Arial" panose="020B0604020202020204" pitchFamily="34" charset="0"/>
                </a:rPr>
                <a:t>Rankings 2022)</a:t>
              </a:r>
              <a:endParaRPr lang="en-GB" sz="1200" dirty="0">
                <a:solidFill>
                  <a:srgbClr val="E30813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C676A51-E184-1F45-A4A5-328617D17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7016884" y="3862388"/>
              <a:ext cx="979203" cy="979203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CF8EE8F-A653-6543-B600-D71BD4CBC00A}"/>
              </a:ext>
            </a:extLst>
          </p:cNvPr>
          <p:cNvSpPr txBox="1"/>
          <p:nvPr/>
        </p:nvSpPr>
        <p:spPr>
          <a:xfrm>
            <a:off x="3387055" y="2312988"/>
            <a:ext cx="2263353" cy="1131400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GB" sz="1400" dirty="0">
                <a:solidFill>
                  <a:srgbClr val="E30813"/>
                </a:solidFill>
                <a:cs typeface="Arial" panose="020B0604020202020204" pitchFamily="34" charset="0"/>
              </a:rPr>
              <a:t>Queen’s is ranked</a:t>
            </a:r>
          </a:p>
          <a:p>
            <a:pPr algn="ctr">
              <a:lnSpc>
                <a:spcPts val="1860"/>
              </a:lnSpc>
            </a:pP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18</a:t>
            </a:r>
            <a:r>
              <a:rPr lang="en-GB" b="1" baseline="30000" dirty="0" smtClean="0">
                <a:solidFill>
                  <a:srgbClr val="E30813"/>
                </a:solidFill>
                <a:cs typeface="Arial" panose="020B0604020202020204" pitchFamily="34" charset="0"/>
              </a:rPr>
              <a:t>th</a:t>
            </a: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E30813"/>
                </a:solidFill>
                <a:cs typeface="Arial" panose="020B0604020202020204" pitchFamily="34" charset="0"/>
              </a:rPr>
              <a:t>in the world </a:t>
            </a:r>
          </a:p>
          <a:p>
            <a:pPr algn="ctr">
              <a:lnSpc>
                <a:spcPts val="1460"/>
              </a:lnSpc>
              <a:spcAft>
                <a:spcPts val="300"/>
              </a:spcAft>
            </a:pPr>
            <a:r>
              <a:rPr lang="en-GB" sz="1400" dirty="0">
                <a:solidFill>
                  <a:srgbClr val="E30813"/>
                </a:solidFill>
                <a:cs typeface="Arial" panose="020B0604020202020204" pitchFamily="34" charset="0"/>
              </a:rPr>
              <a:t>for international outlook</a:t>
            </a: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rgbClr val="E30813"/>
                </a:solidFill>
                <a:cs typeface="Arial" panose="020B0604020202020204" pitchFamily="34" charset="0"/>
              </a:rPr>
              <a:t>(Times Higher Education World University Rankings </a:t>
            </a:r>
            <a:r>
              <a:rPr lang="en-GB" sz="1000" dirty="0" smtClean="0">
                <a:solidFill>
                  <a:srgbClr val="E30813"/>
                </a:solidFill>
                <a:cs typeface="Arial" panose="020B0604020202020204" pitchFamily="34" charset="0"/>
              </a:rPr>
              <a:t>2023)</a:t>
            </a:r>
            <a:endParaRPr lang="en-US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D610DC-2350-754A-ACA9-26DE87BE742C}"/>
              </a:ext>
            </a:extLst>
          </p:cNvPr>
          <p:cNvSpPr txBox="1"/>
          <p:nvPr/>
        </p:nvSpPr>
        <p:spPr>
          <a:xfrm>
            <a:off x="6633042" y="2312988"/>
            <a:ext cx="2100919" cy="89755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GB" b="1" dirty="0">
                <a:solidFill>
                  <a:srgbClr val="E30813"/>
                </a:solidFill>
                <a:cs typeface="Arial" panose="020B0604020202020204" pitchFamily="34" charset="0"/>
              </a:rPr>
              <a:t>Ranked</a:t>
            </a:r>
          </a:p>
          <a:p>
            <a:pPr algn="ctr">
              <a:lnSpc>
                <a:spcPts val="1860"/>
              </a:lnSpc>
              <a:spcAft>
                <a:spcPts val="300"/>
              </a:spcAft>
            </a:pP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28</a:t>
            </a:r>
            <a:r>
              <a:rPr lang="en-GB" b="1" baseline="30000" dirty="0" smtClean="0">
                <a:solidFill>
                  <a:srgbClr val="E30813"/>
                </a:solidFill>
                <a:cs typeface="Arial" panose="020B0604020202020204" pitchFamily="34" charset="0"/>
              </a:rPr>
              <a:t>th</a:t>
            </a: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E30813"/>
                </a:solidFill>
                <a:cs typeface="Arial" panose="020B0604020202020204" pitchFamily="34" charset="0"/>
              </a:rPr>
              <a:t>in the UK</a:t>
            </a: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rgbClr val="E30813"/>
                </a:solidFill>
                <a:cs typeface="Arial" panose="020B0604020202020204" pitchFamily="34" charset="0"/>
              </a:rPr>
              <a:t>(Sunday Times Good University Guide </a:t>
            </a:r>
            <a:r>
              <a:rPr lang="en-GB" sz="1000" dirty="0" smtClean="0">
                <a:solidFill>
                  <a:srgbClr val="E30813"/>
                </a:solidFill>
                <a:cs typeface="Arial" panose="020B0604020202020204" pitchFamily="34" charset="0"/>
              </a:rPr>
              <a:t>2023)</a:t>
            </a:r>
            <a:endParaRPr lang="en-US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E4EBAE-40CF-E145-8264-60B3AEBFAF2A}"/>
              </a:ext>
            </a:extLst>
          </p:cNvPr>
          <p:cNvSpPr txBox="1"/>
          <p:nvPr/>
        </p:nvSpPr>
        <p:spPr>
          <a:xfrm>
            <a:off x="353115" y="4827524"/>
            <a:ext cx="2017555" cy="1182696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ts val="1860"/>
              </a:lnSpc>
              <a:spcBef>
                <a:spcPts val="600"/>
              </a:spcBef>
              <a:spcAft>
                <a:spcPts val="300"/>
              </a:spcAft>
            </a:pP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13 </a:t>
            </a:r>
            <a:r>
              <a:rPr lang="en-GB" b="1" dirty="0">
                <a:solidFill>
                  <a:srgbClr val="E30813"/>
                </a:solidFill>
                <a:cs typeface="Arial" panose="020B0604020202020204" pitchFamily="34" charset="0"/>
              </a:rPr>
              <a:t>Queen’s subjects in the top 200 in the world </a:t>
            </a:r>
          </a:p>
          <a:p>
            <a:pPr algn="ctr">
              <a:lnSpc>
                <a:spcPts val="1260"/>
              </a:lnSpc>
            </a:pPr>
            <a:r>
              <a:rPr lang="en-GB" sz="1000" dirty="0">
                <a:solidFill>
                  <a:srgbClr val="E30813"/>
                </a:solidFill>
                <a:cs typeface="Arial" panose="020B0604020202020204" pitchFamily="34" charset="0"/>
              </a:rPr>
              <a:t>(QS World Rankings by </a:t>
            </a:r>
            <a:br>
              <a:rPr lang="en-GB" sz="1000" dirty="0">
                <a:solidFill>
                  <a:srgbClr val="E30813"/>
                </a:solidFill>
                <a:cs typeface="Arial" panose="020B0604020202020204" pitchFamily="34" charset="0"/>
              </a:rPr>
            </a:br>
            <a:r>
              <a:rPr lang="en-GB" sz="1000" dirty="0">
                <a:solidFill>
                  <a:srgbClr val="E30813"/>
                </a:solidFill>
                <a:cs typeface="Arial" panose="020B0604020202020204" pitchFamily="34" charset="0"/>
              </a:rPr>
              <a:t>subject </a:t>
            </a:r>
            <a:r>
              <a:rPr lang="en-GB" sz="1000" dirty="0" smtClean="0">
                <a:solidFill>
                  <a:srgbClr val="E30813"/>
                </a:solidFill>
                <a:cs typeface="Arial" panose="020B0604020202020204" pitchFamily="34" charset="0"/>
              </a:rPr>
              <a:t>2022)</a:t>
            </a:r>
            <a:endParaRPr lang="en-GB" sz="1000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3C9B69-379F-E248-88D9-C2058AFDF0EB}"/>
              </a:ext>
            </a:extLst>
          </p:cNvPr>
          <p:cNvSpPr txBox="1"/>
          <p:nvPr/>
        </p:nvSpPr>
        <p:spPr>
          <a:xfrm>
            <a:off x="3241558" y="4827524"/>
            <a:ext cx="2554346" cy="134139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ts val="1860"/>
              </a:lnSpc>
              <a:spcAft>
                <a:spcPts val="300"/>
              </a:spcAft>
            </a:pP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Ranked in the top 200 in the world</a:t>
            </a:r>
          </a:p>
          <a:p>
            <a:pPr algn="ctr">
              <a:lnSpc>
                <a:spcPts val="1860"/>
              </a:lnSpc>
              <a:spcAft>
                <a:spcPts val="300"/>
              </a:spcAft>
            </a:pPr>
            <a:r>
              <a:rPr lang="en-GB" sz="1400" dirty="0" smtClean="0">
                <a:solidFill>
                  <a:srgbClr val="E30813"/>
                </a:solidFill>
                <a:cs typeface="Arial" panose="020B0604020202020204" pitchFamily="34" charset="0"/>
              </a:rPr>
              <a:t>in </a:t>
            </a:r>
            <a:r>
              <a:rPr lang="en-GB" sz="1400" dirty="0">
                <a:solidFill>
                  <a:srgbClr val="E30813"/>
                </a:solidFill>
                <a:cs typeface="Arial" panose="020B0604020202020204" pitchFamily="34" charset="0"/>
              </a:rPr>
              <a:t>the </a:t>
            </a:r>
            <a:r>
              <a:rPr lang="en-GB" sz="1400" dirty="0" smtClean="0">
                <a:solidFill>
                  <a:srgbClr val="E30813"/>
                </a:solidFill>
                <a:cs typeface="Arial" panose="020B0604020202020204" pitchFamily="34" charset="0"/>
              </a:rPr>
              <a:t>Times Higher Education World University Rankings 2023</a:t>
            </a:r>
            <a:endParaRPr lang="en-GB" sz="1400" dirty="0">
              <a:solidFill>
                <a:srgbClr val="E30813"/>
              </a:solidFill>
              <a:cs typeface="Arial" panose="020B0604020202020204" pitchFamily="34" charset="0"/>
            </a:endParaRPr>
          </a:p>
          <a:p>
            <a:pPr algn="ctr">
              <a:lnSpc>
                <a:spcPts val="1860"/>
              </a:lnSpc>
              <a:spcAft>
                <a:spcPts val="300"/>
              </a:spcAft>
            </a:pPr>
            <a:endParaRPr lang="en-GB" b="1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3C9B69-379F-E248-88D9-C2058AFDF0EB}"/>
              </a:ext>
            </a:extLst>
          </p:cNvPr>
          <p:cNvSpPr txBox="1"/>
          <p:nvPr/>
        </p:nvSpPr>
        <p:spPr>
          <a:xfrm>
            <a:off x="9422618" y="2346652"/>
            <a:ext cx="2554346" cy="1097736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ctr">
              <a:lnSpc>
                <a:spcPts val="1860"/>
              </a:lnSpc>
              <a:spcAft>
                <a:spcPts val="300"/>
              </a:spcAft>
            </a:pPr>
            <a:r>
              <a:rPr lang="en-GB" b="1" dirty="0" smtClean="0">
                <a:solidFill>
                  <a:srgbClr val="E30813"/>
                </a:solidFill>
                <a:cs typeface="Arial" panose="020B0604020202020204" pitchFamily="34" charset="0"/>
              </a:rPr>
              <a:t>Ranked 198 </a:t>
            </a:r>
          </a:p>
          <a:p>
            <a:pPr algn="ctr">
              <a:lnSpc>
                <a:spcPts val="1860"/>
              </a:lnSpc>
              <a:spcAft>
                <a:spcPts val="300"/>
              </a:spcAft>
            </a:pPr>
            <a:r>
              <a:rPr lang="en-GB" sz="1400" dirty="0" smtClean="0">
                <a:solidFill>
                  <a:srgbClr val="E30813"/>
                </a:solidFill>
                <a:cs typeface="Arial" panose="020B0604020202020204" pitchFamily="34" charset="0"/>
              </a:rPr>
              <a:t>in </a:t>
            </a:r>
            <a:r>
              <a:rPr lang="en-GB" sz="1400" dirty="0">
                <a:solidFill>
                  <a:srgbClr val="E30813"/>
                </a:solidFill>
                <a:cs typeface="Arial" panose="020B0604020202020204" pitchFamily="34" charset="0"/>
              </a:rPr>
              <a:t>the </a:t>
            </a:r>
            <a:r>
              <a:rPr lang="en-GB" sz="1400" dirty="0" smtClean="0">
                <a:solidFill>
                  <a:srgbClr val="E30813"/>
                </a:solidFill>
                <a:cs typeface="Arial" panose="020B0604020202020204" pitchFamily="34" charset="0"/>
              </a:rPr>
              <a:t>Times Higher Education World University Rankings 2023</a:t>
            </a:r>
            <a:endParaRPr lang="en-GB" sz="1400" dirty="0">
              <a:solidFill>
                <a:srgbClr val="E30813"/>
              </a:solidFill>
              <a:cs typeface="Arial" panose="020B0604020202020204" pitchFamily="34" charset="0"/>
            </a:endParaRPr>
          </a:p>
          <a:p>
            <a:pPr algn="ctr">
              <a:lnSpc>
                <a:spcPts val="1860"/>
              </a:lnSpc>
              <a:spcAft>
                <a:spcPts val="300"/>
              </a:spcAft>
            </a:pPr>
            <a:endParaRPr lang="en-GB" b="1" dirty="0">
              <a:solidFill>
                <a:srgbClr val="E30813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03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A0D7C47A-6BC2-544F-A8A6-65037FE3D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14" t="-1" r="20814" b="147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C35CFD-3F73-5843-9DF5-1BBABF74DFF5}"/>
              </a:ext>
            </a:extLst>
          </p:cNvPr>
          <p:cNvSpPr/>
          <p:nvPr/>
        </p:nvSpPr>
        <p:spPr>
          <a:xfrm>
            <a:off x="550863" y="1172187"/>
            <a:ext cx="3668440" cy="612645"/>
          </a:xfrm>
          <a:prstGeom prst="rect">
            <a:avLst/>
          </a:prstGeom>
        </p:spPr>
        <p:txBody>
          <a:bodyPr wrap="square" tIns="90000" bIns="9000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QUEEN’S 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DC69E4-EBF9-7147-96B5-43EB760081F1}"/>
              </a:ext>
            </a:extLst>
          </p:cNvPr>
          <p:cNvSpPr txBox="1"/>
          <p:nvPr/>
        </p:nvSpPr>
        <p:spPr>
          <a:xfrm>
            <a:off x="550863" y="2211083"/>
            <a:ext cx="44700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Queen’s University Belfast is one of the leading universities in the UK and Ireland with a distinguished heritage and history.</a:t>
            </a:r>
          </a:p>
          <a:p>
            <a:endParaRPr lang="en-GB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With an annual turnover of £330m, some 25,000 students and 3,800 staff, Queen’s plays a unique leadership role in Northern Ireland. We contribute over £1 billion to the local economy and support 9,250 full-time jobs across Northern Ireland.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E7A0DA-DE12-EF46-AD28-86C67965E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585" y="5917831"/>
            <a:ext cx="2002922" cy="7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8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</p:sld>
</file>

<file path=ppt/theme/theme1.xml><?xml version="1.0" encoding="utf-8"?>
<a:theme xmlns:a="http://schemas.openxmlformats.org/drawingml/2006/main" name="QUEEN'S CONFERENCE TOOLKIT FEB 2022">
  <a:themeElements>
    <a:clrScheme name="Custom 11">
      <a:dk1>
        <a:srgbClr val="54565A"/>
      </a:dk1>
      <a:lt1>
        <a:srgbClr val="FFFFFF"/>
      </a:lt1>
      <a:dk2>
        <a:srgbClr val="2F2F2F"/>
      </a:dk2>
      <a:lt2>
        <a:srgbClr val="DDDDDD"/>
      </a:lt2>
      <a:accent1>
        <a:srgbClr val="54565A"/>
      </a:accent1>
      <a:accent2>
        <a:srgbClr val="00B2AC"/>
      </a:accent2>
      <a:accent3>
        <a:srgbClr val="93D60A"/>
      </a:accent3>
      <a:accent4>
        <a:srgbClr val="00A1E1"/>
      </a:accent4>
      <a:accent5>
        <a:srgbClr val="F18903"/>
      </a:accent5>
      <a:accent6>
        <a:srgbClr val="E20813"/>
      </a:accent6>
      <a:hlink>
        <a:srgbClr val="672E6C"/>
      </a:hlink>
      <a:folHlink>
        <a:srgbClr val="9D9D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2001</Words>
  <Application>Microsoft Office PowerPoint</Application>
  <PresentationFormat>Widescreen</PresentationFormat>
  <Paragraphs>337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Arial</vt:lpstr>
      <vt:lpstr>QUEEN'S CONFERENCE TOOLKIT FEB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QUEEN’S UNIVERSITY </vt:lpstr>
      <vt:lpstr>PowerPoint Presentation</vt:lpstr>
      <vt:lpstr>queen’s university</vt:lpstr>
      <vt:lpstr>PowerPoint Presentation</vt:lpstr>
      <vt:lpstr>PowerPoint Presentation</vt:lpstr>
      <vt:lpstr>This title Text uses a master layout</vt:lpstr>
      <vt:lpstr>This title Text uses a master layout</vt:lpstr>
      <vt:lpstr>This title Text uses a master layout</vt:lpstr>
      <vt:lpstr>This title Text uses a master layout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Davis</dc:creator>
  <cp:lastModifiedBy>Clare Crossan</cp:lastModifiedBy>
  <cp:revision>150</cp:revision>
  <dcterms:created xsi:type="dcterms:W3CDTF">2022-02-07T20:29:00Z</dcterms:created>
  <dcterms:modified xsi:type="dcterms:W3CDTF">2022-10-31T10:07:33Z</dcterms:modified>
</cp:coreProperties>
</file>