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8" r:id="rId1"/>
  </p:sldMasterIdLst>
  <p:notesMasterIdLst>
    <p:notesMasterId r:id="rId32"/>
  </p:notesMasterIdLst>
  <p:handoutMasterIdLst>
    <p:handoutMasterId r:id="rId33"/>
  </p:handoutMasterIdLst>
  <p:sldIdLst>
    <p:sldId id="280" r:id="rId2"/>
    <p:sldId id="279" r:id="rId3"/>
    <p:sldId id="265" r:id="rId4"/>
    <p:sldId id="268" r:id="rId5"/>
    <p:sldId id="299" r:id="rId6"/>
    <p:sldId id="270" r:id="rId7"/>
    <p:sldId id="294" r:id="rId8"/>
    <p:sldId id="295" r:id="rId9"/>
    <p:sldId id="296" r:id="rId10"/>
    <p:sldId id="286" r:id="rId11"/>
    <p:sldId id="272" r:id="rId12"/>
    <p:sldId id="287" r:id="rId13"/>
    <p:sldId id="306" r:id="rId14"/>
    <p:sldId id="307" r:id="rId15"/>
    <p:sldId id="302" r:id="rId16"/>
    <p:sldId id="303" r:id="rId17"/>
    <p:sldId id="304" r:id="rId18"/>
    <p:sldId id="305" r:id="rId19"/>
    <p:sldId id="273" r:id="rId20"/>
    <p:sldId id="266" r:id="rId21"/>
    <p:sldId id="297" r:id="rId22"/>
    <p:sldId id="257" r:id="rId23"/>
    <p:sldId id="258" r:id="rId24"/>
    <p:sldId id="300" r:id="rId25"/>
    <p:sldId id="301" r:id="rId26"/>
    <p:sldId id="292" r:id="rId27"/>
    <p:sldId id="260" r:id="rId28"/>
    <p:sldId id="263" r:id="rId29"/>
    <p:sldId id="264" r:id="rId30"/>
    <p:sldId id="298" r:id="rId31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160" userDrawn="1">
          <p15:clr>
            <a:srgbClr val="A4A3A4"/>
          </p15:clr>
        </p15:guide>
        <p15:guide id="5" pos="4158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7" pos="4793" userDrawn="1">
          <p15:clr>
            <a:srgbClr val="A4A3A4"/>
          </p15:clr>
        </p15:guide>
        <p15:guide id="8" orient="horz" pos="1933" userDrawn="1">
          <p15:clr>
            <a:srgbClr val="A4A3A4"/>
          </p15:clr>
        </p15:guide>
        <p15:guide id="9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813"/>
    <a:srgbClr val="FFFFFF"/>
    <a:srgbClr val="54565A"/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 autoAdjust="0"/>
    <p:restoredTop sz="78757"/>
  </p:normalViewPr>
  <p:slideViewPr>
    <p:cSldViewPr snapToGrid="0" snapToObjects="1">
      <p:cViewPr varScale="1">
        <p:scale>
          <a:sx n="90" d="100"/>
          <a:sy n="90" d="100"/>
        </p:scale>
        <p:origin x="696" y="102"/>
      </p:cViewPr>
      <p:guideLst>
        <p:guide pos="3160"/>
        <p:guide pos="4158"/>
        <p:guide pos="982"/>
        <p:guide pos="4793"/>
        <p:guide orient="horz" pos="1933"/>
        <p:guide orient="horz" pos="731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 showGuides="1">
      <p:cViewPr varScale="1">
        <p:scale>
          <a:sx n="219" d="100"/>
          <a:sy n="219" d="100"/>
        </p:scale>
        <p:origin x="4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8E994C-E614-2C4A-A1BB-E70E73DB16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C694-90D0-8D42-BE31-C92B11B60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8921-3CBD-0D4C-A01E-7EAED6ABAAB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EF740-A71C-A24C-B8F0-E49E022F5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AC401-0D02-6D4D-B695-C64FE91F67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386C-67F3-1144-98F6-216CD543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56CC-38AB-774F-A16B-8D640802360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248D-BB66-674C-86EC-064E92B7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&gt; guides &gt; to show or hide guides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or to add more guides (click and drag to move)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8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IMAGE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is editable on the master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icon to add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Paste logo over image if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‘BLANK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Text, image and Logo are added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and select ‘change picture’ to change the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0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/>
              <a:t>USING ‘TEXT LEFT ON WHITE : IMAGE RIGHT’ MASTER LAYOUT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/>
              <a:t>This text is on a placeholder on the master layout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aseline="0" dirty="0"/>
              <a:t>Click icon to add picture _picture placeholder on master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aseline="0" dirty="0"/>
              <a:t>Paste logo over image if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6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‘LOGO ON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is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‘LOGO ON 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is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BULLET TEXT’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TEXT’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Title and bullet text red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TEXT 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‘LOGO ON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0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0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faculty 4x2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faculty 4x2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300dpi PNG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9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6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01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‘BLANK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‘PHOTO BACKGROUND’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pasted in slide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Background image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‘OUR EXCELLENCE BY NUMBERS_RED’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‘OUR EXCELLENCE BY NUMBERS_WHITE’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Text, image and Logo are added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and select ‘change picture’ to change the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BLANK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LEFT :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226E3-0A13-FE45-8FBC-812E1FC51C0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EFT :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A89846-3347-8F43-B379-C86539952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A5CE4-E1CD-3148-8DEB-84C5C6639E5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 LEFT :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226E3-0A13-FE45-8FBC-812E1FC51C0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EDC6E2-A28A-814A-9D90-9451F104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70082"/>
            <a:ext cx="5373033" cy="398912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2800" b="1" i="0" cap="all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DFBDDE0-45AB-B249-AF27-62F8E0795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211569"/>
            <a:ext cx="4465637" cy="353218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A89846-3347-8F43-B379-C86539952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1389" userDrawn="1">
          <p15:clr>
            <a:srgbClr val="FBAE40"/>
          </p15:clr>
        </p15:guide>
        <p15:guide id="3" pos="3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ON WHITE :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9D6B3EC-5DFE-5D4A-A205-149276A735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2211477"/>
            <a:ext cx="4325096" cy="3532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i="0" baseline="0">
                <a:latin typeface="Calibri" panose="020F0502020204030204" pitchFamily="34" charset="0"/>
              </a:defRPr>
            </a:lvl1pPr>
            <a:lvl2pPr marL="9525" indent="0">
              <a:lnSpc>
                <a:spcPct val="100000"/>
              </a:lnSpc>
              <a:buFontTx/>
              <a:buNone/>
              <a:tabLst/>
              <a:defRPr sz="1800" baseline="0">
                <a:solidFill>
                  <a:srgbClr val="54565A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69721E-E610-984D-ACE2-B39492C2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64954"/>
            <a:ext cx="5373033" cy="431800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28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EXCELLENCE BY NUMBERS _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pos="2842" userDrawn="1">
          <p15:clr>
            <a:srgbClr val="FBAE40"/>
          </p15:clr>
        </p15:guide>
        <p15:guide id="4" pos="4838" userDrawn="1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304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XCELLENCE BY NUMBERS 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pos="2842" userDrawn="1">
          <p15:clr>
            <a:srgbClr val="FBAE40"/>
          </p15:clr>
        </p15:guide>
        <p15:guide id="4" pos="4838" userDrawn="1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30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3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  <p15:guide id="2" pos="6516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2818">
          <p15:clr>
            <a:srgbClr val="FBAE40"/>
          </p15:clr>
        </p15:guide>
        <p15:guide id="7" orient="horz" pos="1616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ULTY 4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  <p15:guide id="2" pos="6516">
          <p15:clr>
            <a:srgbClr val="FBAE40"/>
          </p15:clr>
        </p15:guide>
        <p15:guide id="3" pos="2955">
          <p15:clr>
            <a:srgbClr val="FBAE40"/>
          </p15:clr>
        </p15:guide>
        <p15:guide id="4" pos="4725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2818">
          <p15:clr>
            <a:srgbClr val="FBAE40"/>
          </p15:clr>
        </p15:guide>
        <p15:guide id="7" orient="horz" pos="1616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9F9AB-BCDF-C14D-9446-EFE133089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71" y="2133600"/>
            <a:ext cx="8758237" cy="353218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54565A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EDAE81-0126-6248-B7EF-7D84C046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40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40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54565A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9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39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buFontTx/>
              <a:buNone/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3F9F3-275E-AB41-B728-9DC9BECD2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8851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6EB94-24FA-3346-99A6-32FCC8A3F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746166C-C8E4-2D41-97B5-A1F547C36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5" b="11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2" r:id="rId2"/>
    <p:sldLayoutId id="2147483746" r:id="rId3"/>
    <p:sldLayoutId id="2147483754" r:id="rId4"/>
    <p:sldLayoutId id="2147483755" r:id="rId5"/>
    <p:sldLayoutId id="2147483756" r:id="rId6"/>
    <p:sldLayoutId id="2147483757" r:id="rId7"/>
    <p:sldLayoutId id="2147483747" r:id="rId8"/>
    <p:sldLayoutId id="2147483748" r:id="rId9"/>
    <p:sldLayoutId id="2147483749" r:id="rId10"/>
    <p:sldLayoutId id="2147483759" r:id="rId11"/>
    <p:sldLayoutId id="2147483758" r:id="rId12"/>
    <p:sldLayoutId id="2147483750" r:id="rId13"/>
    <p:sldLayoutId id="2147483742" r:id="rId14"/>
    <p:sldLayoutId id="2147483751" r:id="rId15"/>
    <p:sldLayoutId id="2147483743" r:id="rId16"/>
    <p:sldLayoutId id="2147483744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779042" y="3766145"/>
            <a:ext cx="6633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CONFERENCE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1381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47FA489-A5B3-DB4F-B5D9-0F4F8519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QUEEN’S UNIVERSITY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A6922D-E24A-C247-933D-D2B198CD4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22A1396-CB11-6A4F-B694-1DC5CA82C0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63057-0E14-1A42-8398-D11CBF4ED1FB}"/>
              </a:ext>
            </a:extLst>
          </p:cNvPr>
          <p:cNvSpPr txBox="1"/>
          <p:nvPr/>
        </p:nvSpPr>
        <p:spPr>
          <a:xfrm>
            <a:off x="1474342" y="4330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28C9C-88D9-3440-8FB0-D28D3E2E24A4}"/>
              </a:ext>
            </a:extLst>
          </p:cNvPr>
          <p:cNvSpPr txBox="1"/>
          <p:nvPr/>
        </p:nvSpPr>
        <p:spPr>
          <a:xfrm>
            <a:off x="33020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hurch&#10;&#10;Description automatically generated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7" b="596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550863" y="1161882"/>
            <a:ext cx="3379130" cy="612645"/>
          </a:xfrm>
          <a:prstGeom prst="rect">
            <a:avLst/>
          </a:prstGeom>
        </p:spPr>
        <p:txBody>
          <a:bodyPr wrap="none" tIns="90000" bIns="90000">
            <a:spAutoFit/>
          </a:bodyPr>
          <a:lstStyle/>
          <a:p>
            <a:r>
              <a:rPr lang="en-US" sz="2800" b="1" dirty="0">
                <a:solidFill>
                  <a:srgbClr val="E30813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550863" y="2205038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565A"/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rgbClr val="55565A"/>
              </a:solidFill>
            </a:endParaRPr>
          </a:p>
          <a:p>
            <a:r>
              <a:rPr lang="en-GB" dirty="0">
                <a:solidFill>
                  <a:srgbClr val="55565A"/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1EDA98-7EE0-C042-8470-DAB45BAE8E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2C5E8D-BF9F-354F-9C81-B0E720C6F7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rgbClr val="55565A"/>
                </a:solidFill>
              </a:rPr>
              <a:t>Queen’s University Belfast is one of the leading universities in the UK and Ireland with a distinguished heritage and history.</a:t>
            </a:r>
            <a:endParaRPr lang="en-GB" dirty="0">
              <a:solidFill>
                <a:srgbClr val="55565A"/>
              </a:solidFill>
            </a:endParaRPr>
          </a:p>
          <a:p>
            <a:pPr>
              <a:spcBef>
                <a:spcPts val="0"/>
              </a:spcBef>
            </a:pPr>
            <a:endParaRPr lang="en-GB" b="0" dirty="0">
              <a:solidFill>
                <a:srgbClr val="55565A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>
                <a:solidFill>
                  <a:srgbClr val="55565A"/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1DDB48-B88C-2948-819E-60A1B214670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queen’s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39F69-8F1B-A647-BDB9-7C8556411488}"/>
              </a:ext>
            </a:extLst>
          </p:cNvPr>
          <p:cNvSpPr txBox="1"/>
          <p:nvPr/>
        </p:nvSpPr>
        <p:spPr>
          <a:xfrm>
            <a:off x="3323492" y="4862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006A-C3DA-5742-8D24-915D0E322175}"/>
              </a:ext>
            </a:extLst>
          </p:cNvPr>
          <p:cNvSpPr txBox="1"/>
          <p:nvPr/>
        </p:nvSpPr>
        <p:spPr>
          <a:xfrm>
            <a:off x="2094689" y="2937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8292D-E871-2E4E-B597-0F6A2457E046}"/>
              </a:ext>
            </a:extLst>
          </p:cNvPr>
          <p:cNvSpPr txBox="1"/>
          <p:nvPr/>
        </p:nvSpPr>
        <p:spPr>
          <a:xfrm>
            <a:off x="1673525" y="2380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FADB2-1707-9C4F-8175-BC13CF855EA3}"/>
              </a:ext>
            </a:extLst>
          </p:cNvPr>
          <p:cNvSpPr txBox="1"/>
          <p:nvPr/>
        </p:nvSpPr>
        <p:spPr>
          <a:xfrm>
            <a:off x="16424694" y="1302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60463"/>
            <a:ext cx="5898238" cy="735756"/>
          </a:xfrm>
          <a:prstGeom prst="rect">
            <a:avLst/>
          </a:prstGeom>
        </p:spPr>
        <p:txBody>
          <a:bodyPr wrap="none" lIns="90000" tIns="90000" bIns="90000">
            <a:spAutoFit/>
          </a:bodyPr>
          <a:lstStyle/>
          <a:p>
            <a:r>
              <a:rPr lang="en-US" sz="3600" b="1" dirty="0">
                <a:solidFill>
                  <a:srgbClr val="E30813"/>
                </a:solidFill>
                <a:latin typeface="+mj-lt"/>
              </a:rPr>
              <a:t>BLANK SLIDE </a:t>
            </a:r>
            <a:r>
              <a:rPr lang="en-US" sz="3600" b="1" dirty="0">
                <a:solidFill>
                  <a:srgbClr val="E30813"/>
                </a:solidFill>
              </a:rPr>
              <a:t>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AEDE-78E7-2041-AC3A-D8C0CDAE0B2D}"/>
              </a:ext>
            </a:extLst>
          </p:cNvPr>
          <p:cNvSpPr txBox="1"/>
          <p:nvPr/>
        </p:nvSpPr>
        <p:spPr>
          <a:xfrm>
            <a:off x="550863" y="2133600"/>
            <a:ext cx="1015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Lorem ipsum dolor sit amet, </a:t>
            </a:r>
            <a:r>
              <a:rPr lang="en-US" sz="3600" dirty="0" err="1">
                <a:solidFill>
                  <a:srgbClr val="55565A"/>
                </a:solidFill>
              </a:rPr>
              <a:t>consectetuer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Maecenas porttitor </a:t>
            </a:r>
            <a:r>
              <a:rPr lang="en-US" sz="3600" dirty="0" err="1">
                <a:solidFill>
                  <a:srgbClr val="55565A"/>
                </a:solidFill>
              </a:rPr>
              <a:t>congue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massa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55565A"/>
                </a:solidFill>
              </a:rPr>
              <a:t>Fusce</a:t>
            </a:r>
            <a:r>
              <a:rPr lang="en-US" sz="3600" dirty="0">
                <a:solidFill>
                  <a:srgbClr val="55565A"/>
                </a:solidFill>
              </a:rPr>
              <a:t> posuere, magna sed pulvinar </a:t>
            </a:r>
            <a:r>
              <a:rPr lang="en-US" sz="3600" dirty="0" err="1">
                <a:solidFill>
                  <a:srgbClr val="55565A"/>
                </a:solidFill>
              </a:rPr>
              <a:t>ultricies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Sit amet commodo magna eros </a:t>
            </a:r>
            <a:r>
              <a:rPr lang="en-US" sz="3600" dirty="0" err="1">
                <a:solidFill>
                  <a:srgbClr val="55565A"/>
                </a:solidFill>
              </a:rPr>
              <a:t>quis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urna</a:t>
            </a:r>
            <a:endParaRPr lang="en-US" sz="3600" dirty="0">
              <a:solidFill>
                <a:srgbClr val="55565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Nunc </a:t>
            </a:r>
            <a:r>
              <a:rPr lang="en-US" sz="3600" dirty="0" err="1">
                <a:solidFill>
                  <a:srgbClr val="55565A"/>
                </a:solidFill>
              </a:rPr>
              <a:t>viverra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imperdiet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enim</a:t>
            </a:r>
            <a:endParaRPr lang="en-US" sz="3600" dirty="0">
              <a:solidFill>
                <a:srgbClr val="55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60463"/>
            <a:ext cx="5898238" cy="735756"/>
          </a:xfrm>
          <a:prstGeom prst="rect">
            <a:avLst/>
          </a:prstGeom>
        </p:spPr>
        <p:txBody>
          <a:bodyPr wrap="none" lIns="90000" tIns="90000" bIns="9000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j-lt"/>
              </a:rPr>
              <a:t>BLANK SLIDE </a:t>
            </a:r>
            <a:r>
              <a:rPr lang="en-US" sz="3600" b="1" dirty="0">
                <a:solidFill>
                  <a:srgbClr val="FFFFFF"/>
                </a:solidFill>
              </a:rPr>
              <a:t>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AEDE-78E7-2041-AC3A-D8C0CDAE0B2D}"/>
              </a:ext>
            </a:extLst>
          </p:cNvPr>
          <p:cNvSpPr txBox="1"/>
          <p:nvPr/>
        </p:nvSpPr>
        <p:spPr>
          <a:xfrm>
            <a:off x="550863" y="2133600"/>
            <a:ext cx="1015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Lorem ipsum dolor sit amet, </a:t>
            </a:r>
            <a:r>
              <a:rPr lang="en-US" sz="3600" dirty="0" err="1">
                <a:solidFill>
                  <a:srgbClr val="FFFFFF"/>
                </a:solidFill>
              </a:rPr>
              <a:t>consectetuer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Maecenas porttitor </a:t>
            </a:r>
            <a:r>
              <a:rPr lang="en-US" sz="3600" dirty="0" err="1">
                <a:solidFill>
                  <a:srgbClr val="FFFFFF"/>
                </a:solidFill>
              </a:rPr>
              <a:t>congue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massa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FF"/>
                </a:solidFill>
              </a:rPr>
              <a:t>Fusce</a:t>
            </a:r>
            <a:r>
              <a:rPr lang="en-US" sz="3600" dirty="0">
                <a:solidFill>
                  <a:srgbClr val="FFFFFF"/>
                </a:solidFill>
              </a:rPr>
              <a:t> posuere, magna sed pulvinar </a:t>
            </a:r>
            <a:r>
              <a:rPr lang="en-US" sz="3600" dirty="0" err="1">
                <a:solidFill>
                  <a:srgbClr val="FFFFFF"/>
                </a:solidFill>
              </a:rPr>
              <a:t>ultricies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Sit amet commodo magna eros </a:t>
            </a:r>
            <a:r>
              <a:rPr lang="en-US" sz="3600" dirty="0" err="1">
                <a:solidFill>
                  <a:srgbClr val="FFFFFF"/>
                </a:solidFill>
              </a:rPr>
              <a:t>quis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urna</a:t>
            </a:r>
            <a:endParaRPr lang="en-US" sz="36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Nunc </a:t>
            </a:r>
            <a:r>
              <a:rPr lang="en-US" sz="3600" dirty="0" err="1">
                <a:solidFill>
                  <a:srgbClr val="FFFFFF"/>
                </a:solidFill>
              </a:rPr>
              <a:t>viverra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imperdiet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enim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bullet text uses a master layout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4054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4013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bullet text uses a master layout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8F7DD74-7F5B-5D42-ABE0-D4372D54B3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20335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2743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3AF71-4642-7C4E-ACAC-71B6D2EB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0DFBF-C334-CF4B-976D-17829E90A33E}"/>
              </a:ext>
            </a:extLst>
          </p:cNvPr>
          <p:cNvSpPr/>
          <p:nvPr/>
        </p:nvSpPr>
        <p:spPr>
          <a:xfrm>
            <a:off x="1115320" y="3766145"/>
            <a:ext cx="9961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EXAMPLE TOOLKIT OF </a:t>
            </a:r>
            <a:r>
              <a:rPr lang="en-US" sz="5400">
                <a:solidFill>
                  <a:schemeClr val="bg1"/>
                </a:solidFill>
                <a:latin typeface="+mj-lt"/>
              </a:rPr>
              <a:t>PPT ASSETS</a:t>
            </a:r>
          </a:p>
        </p:txBody>
      </p:sp>
    </p:spTree>
    <p:extLst>
      <p:ext uri="{BB962C8B-B14F-4D97-AF65-F5344CB8AC3E}">
        <p14:creationId xmlns:p14="http://schemas.microsoft.com/office/powerpoint/2010/main" val="40591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96975"/>
            <a:ext cx="8052076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E30813"/>
                </a:solidFill>
                <a:latin typeface="+mj-lt"/>
              </a:rPr>
              <a:t>HOW TO USE THIS</a:t>
            </a:r>
            <a:r>
              <a:rPr lang="en-US" sz="3600" b="1" dirty="0">
                <a:solidFill>
                  <a:srgbClr val="E30813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E30813"/>
                </a:solidFill>
                <a:latin typeface="Calibri" panose="020F0502020204030204"/>
              </a:rPr>
              <a:t>CONFERENCE TOOLKIT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E26D8-F738-3C43-AB50-92D5AC1FF632}"/>
              </a:ext>
            </a:extLst>
          </p:cNvPr>
          <p:cNvSpPr txBox="1"/>
          <p:nvPr/>
        </p:nvSpPr>
        <p:spPr>
          <a:xfrm>
            <a:off x="550863" y="2241550"/>
            <a:ext cx="10283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dirty="0">
                <a:solidFill>
                  <a:srgbClr val="55565A"/>
                </a:solidFill>
                <a:latin typeface="Calibri" panose="020F0502020204030204"/>
              </a:rPr>
              <a:t>In this slide deck you will find slides designed </a:t>
            </a:r>
            <a:r>
              <a:rPr lang="en-GB" sz="3600" dirty="0">
                <a:solidFill>
                  <a:srgbClr val="E30813"/>
                </a:solidFill>
                <a:latin typeface="Calibri" panose="020F0502020204030204"/>
              </a:rPr>
              <a:t>specifically for your faculty</a:t>
            </a:r>
            <a:r>
              <a:rPr lang="en-GB" sz="3600" dirty="0">
                <a:solidFill>
                  <a:srgbClr val="55565A"/>
                </a:solidFill>
                <a:latin typeface="Calibri" panose="020F0502020204030204"/>
              </a:rPr>
              <a:t>. It contains up to date stats can be edited to create bespoke stats. There are a number of slides with faculty images as well as blank slides where you can add your own imagery.</a:t>
            </a:r>
          </a:p>
        </p:txBody>
      </p:sp>
    </p:spTree>
    <p:extLst>
      <p:ext uri="{BB962C8B-B14F-4D97-AF65-F5344CB8AC3E}">
        <p14:creationId xmlns:p14="http://schemas.microsoft.com/office/powerpoint/2010/main" val="29455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467A4-6CC1-D64A-9450-079A8FECDA02}"/>
              </a:ext>
            </a:extLst>
          </p:cNvPr>
          <p:cNvSpPr txBox="1"/>
          <p:nvPr/>
        </p:nvSpPr>
        <p:spPr>
          <a:xfrm>
            <a:off x="0" y="14585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+mj-lt"/>
              </a:rPr>
              <a:t>EDITABLE</a:t>
            </a:r>
            <a:r>
              <a:rPr lang="en-US" sz="2400" b="1">
                <a:solidFill>
                  <a:schemeClr val="bg1"/>
                </a:solidFill>
              </a:rPr>
              <a:t> BRAND STATEMENTS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64EAC-1C4B-8F4D-9DCA-F6040D74541D}"/>
              </a:ext>
            </a:extLst>
          </p:cNvPr>
          <p:cNvGrpSpPr/>
          <p:nvPr/>
        </p:nvGrpSpPr>
        <p:grpSpPr>
          <a:xfrm>
            <a:off x="568052" y="1733066"/>
            <a:ext cx="4890731" cy="3759797"/>
            <a:chOff x="686210" y="1733066"/>
            <a:chExt cx="4890731" cy="3759797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DF51D033-4799-C447-B4CB-F4511F7C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10" y="1733066"/>
              <a:ext cx="1179012" cy="1179012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AD77EE6E-06CA-5644-8AC2-80A82E01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8021" y="4303943"/>
              <a:ext cx="1188920" cy="11889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9717F-4228-6F40-8903-E2BA0851390C}"/>
                </a:ext>
              </a:extLst>
            </p:cNvPr>
            <p:cNvSpPr txBox="1"/>
            <p:nvPr/>
          </p:nvSpPr>
          <p:spPr>
            <a:xfrm>
              <a:off x="1147298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>
                  <a:solidFill>
                    <a:schemeClr val="bg1"/>
                  </a:solidFill>
                </a:rPr>
                <a:t>OMNIS ICTAT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EF7355-5478-8644-86ED-E4E3B8A2096B}"/>
              </a:ext>
            </a:extLst>
          </p:cNvPr>
          <p:cNvGrpSpPr/>
          <p:nvPr/>
        </p:nvGrpSpPr>
        <p:grpSpPr>
          <a:xfrm>
            <a:off x="6679510" y="1733066"/>
            <a:ext cx="4894529" cy="3757332"/>
            <a:chOff x="6890160" y="1733066"/>
            <a:chExt cx="4894529" cy="3757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E20012-32EA-3848-B7D9-248C7B8E4BFE}"/>
                </a:ext>
              </a:extLst>
            </p:cNvPr>
            <p:cNvGrpSpPr/>
            <p:nvPr/>
          </p:nvGrpSpPr>
          <p:grpSpPr>
            <a:xfrm>
              <a:off x="6890160" y="1733066"/>
              <a:ext cx="4894529" cy="3757332"/>
              <a:chOff x="6996156" y="1312050"/>
              <a:chExt cx="4894529" cy="3757332"/>
            </a:xfrm>
          </p:grpSpPr>
          <p:pic>
            <p:nvPicPr>
              <p:cNvPr id="42" name="Picture 4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2CD7650-57EF-504D-904F-459C25554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6156" y="1312050"/>
                <a:ext cx="1179012" cy="117901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21B0E6D-411A-204F-82AF-264EBB66A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1765" y="3880462"/>
                <a:ext cx="1188920" cy="118892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2F4D64-1B4E-DB4B-8E13-89DD76F9AA35}"/>
                </a:ext>
              </a:extLst>
            </p:cNvPr>
            <p:cNvSpPr txBox="1"/>
            <p:nvPr/>
          </p:nvSpPr>
          <p:spPr>
            <a:xfrm>
              <a:off x="7342772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OMNIS ICTAT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BA76226-C8D2-334D-8B41-19FF149C9574}"/>
              </a:ext>
            </a:extLst>
          </p:cNvPr>
          <p:cNvSpPr txBox="1"/>
          <p:nvPr/>
        </p:nvSpPr>
        <p:spPr>
          <a:xfrm>
            <a:off x="0" y="0"/>
            <a:ext cx="70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CORPORATE SELLING POINTS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8BC5FC-2480-9C40-99CC-1455C9204205}"/>
              </a:ext>
            </a:extLst>
          </p:cNvPr>
          <p:cNvGrpSpPr/>
          <p:nvPr/>
        </p:nvGrpSpPr>
        <p:grpSpPr>
          <a:xfrm>
            <a:off x="611271" y="1196975"/>
            <a:ext cx="2491097" cy="1955072"/>
            <a:chOff x="611271" y="1196975"/>
            <a:chExt cx="2491097" cy="195507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3A7CFF-0715-C840-B00B-071D92D58853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8E17C0-938D-104F-ADD6-9388B2AC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162" y="1446753"/>
              <a:ext cx="797296" cy="73562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85B58F-16D5-2C47-B2DD-A9D1CBDD39E9}"/>
                </a:ext>
              </a:extLst>
            </p:cNvPr>
            <p:cNvSpPr txBox="1"/>
            <p:nvPr/>
          </p:nvSpPr>
          <p:spPr>
            <a:xfrm>
              <a:off x="611271" y="2554448"/>
              <a:ext cx="2491097" cy="59759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>
                  <a:solidFill>
                    <a:srgbClr val="E30813"/>
                  </a:solidFill>
                </a:rPr>
                <a:t>Ranked </a:t>
              </a:r>
              <a:r>
                <a:rPr lang="en-GB" b="1" dirty="0" smtClean="0">
                  <a:solidFill>
                    <a:srgbClr val="E30813"/>
                  </a:solidFill>
                </a:rPr>
                <a:t>12th </a:t>
              </a:r>
              <a:r>
                <a:rPr lang="en-GB" b="1" dirty="0">
                  <a:solidFill>
                    <a:srgbClr val="E30813"/>
                  </a:solidFill>
                </a:rPr>
                <a:t>in the UK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graduate </a:t>
              </a:r>
              <a:r>
                <a:rPr lang="en-GB" sz="1200" dirty="0" smtClean="0">
                  <a:solidFill>
                    <a:srgbClr val="E30813"/>
                  </a:solidFill>
                </a:rPr>
                <a:t>prospects</a:t>
              </a:r>
              <a:endParaRPr lang="en-GB" sz="1200" dirty="0">
                <a:solidFill>
                  <a:srgbClr val="E30813"/>
                </a:solidFill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15A45E-CF19-B946-B9C3-B20D2D6381CC}"/>
              </a:ext>
            </a:extLst>
          </p:cNvPr>
          <p:cNvGrpSpPr/>
          <p:nvPr/>
        </p:nvGrpSpPr>
        <p:grpSpPr>
          <a:xfrm>
            <a:off x="4717453" y="1196975"/>
            <a:ext cx="2757095" cy="2161086"/>
            <a:chOff x="4717453" y="1196975"/>
            <a:chExt cx="2757095" cy="21610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246FDD-C839-454A-BC0F-99D55E1670F9}"/>
                </a:ext>
              </a:extLst>
            </p:cNvPr>
            <p:cNvGrpSpPr/>
            <p:nvPr/>
          </p:nvGrpSpPr>
          <p:grpSpPr>
            <a:xfrm>
              <a:off x="5476702" y="1196975"/>
              <a:ext cx="1238597" cy="1238597"/>
              <a:chOff x="5476702" y="1196975"/>
              <a:chExt cx="1238597" cy="123859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754E581-A1D3-704B-932D-419987A7B3F7}"/>
                  </a:ext>
                </a:extLst>
              </p:cNvPr>
              <p:cNvSpPr/>
              <p:nvPr/>
            </p:nvSpPr>
            <p:spPr>
              <a:xfrm>
                <a:off x="5476702" y="1196975"/>
                <a:ext cx="1238597" cy="1238597"/>
              </a:xfrm>
              <a:prstGeom prst="ellipse">
                <a:avLst/>
              </a:prstGeom>
              <a:solidFill>
                <a:srgbClr val="E30813"/>
              </a:solidFill>
              <a:ln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3340F44-E99E-1D40-8CC7-701DF9F2C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864" y="1494183"/>
                <a:ext cx="772272" cy="62896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99708F-DBB3-234B-ACA5-ED9A33700609}"/>
                </a:ext>
              </a:extLst>
            </p:cNvPr>
            <p:cNvSpPr txBox="1"/>
            <p:nvPr/>
          </p:nvSpPr>
          <p:spPr>
            <a:xfrm>
              <a:off x="4717453" y="2524628"/>
              <a:ext cx="2757095" cy="83343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E30813"/>
                  </a:solidFill>
                </a:rPr>
                <a:t>13 Queen’s </a:t>
              </a:r>
              <a:r>
                <a:rPr lang="en-GB" sz="1200" dirty="0">
                  <a:solidFill>
                    <a:srgbClr val="E30813"/>
                  </a:solidFill>
                </a:rPr>
                <a:t>subjects</a:t>
              </a:r>
            </a:p>
            <a:p>
              <a:pPr algn="ctr"/>
              <a:r>
                <a:rPr lang="en-GB" b="1" dirty="0">
                  <a:solidFill>
                    <a:srgbClr val="E30813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In the world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(QS World Rankings by subject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2022)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1DCDB0-22B9-3E41-8E1C-19AF412A6B5E}"/>
              </a:ext>
            </a:extLst>
          </p:cNvPr>
          <p:cNvGrpSpPr/>
          <p:nvPr/>
        </p:nvGrpSpPr>
        <p:grpSpPr>
          <a:xfrm>
            <a:off x="8965222" y="1196975"/>
            <a:ext cx="2757095" cy="2331971"/>
            <a:chOff x="8965222" y="1196975"/>
            <a:chExt cx="2757095" cy="23319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CEC1E17-E341-9149-9EA9-7A8B4358B694}"/>
                </a:ext>
              </a:extLst>
            </p:cNvPr>
            <p:cNvGrpSpPr/>
            <p:nvPr/>
          </p:nvGrpSpPr>
          <p:grpSpPr>
            <a:xfrm>
              <a:off x="9728121" y="1196975"/>
              <a:ext cx="1238597" cy="1238597"/>
              <a:chOff x="9728121" y="1196975"/>
              <a:chExt cx="1238597" cy="123859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B4C0326-CEE6-E948-AD49-0A5744AB6A6D}"/>
                  </a:ext>
                </a:extLst>
              </p:cNvPr>
              <p:cNvSpPr/>
              <p:nvPr/>
            </p:nvSpPr>
            <p:spPr>
              <a:xfrm>
                <a:off x="9728121" y="1196975"/>
                <a:ext cx="1238597" cy="1238597"/>
              </a:xfrm>
              <a:prstGeom prst="ellipse">
                <a:avLst/>
              </a:prstGeom>
              <a:solidFill>
                <a:srgbClr val="E30813"/>
              </a:solidFill>
              <a:ln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BFF480F-62DB-9D45-BF7B-C3DA54636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5267" y="1419042"/>
                <a:ext cx="712519" cy="805964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037E1D-63CD-A74F-8163-41EB2D9EDBB8}"/>
                </a:ext>
              </a:extLst>
            </p:cNvPr>
            <p:cNvSpPr txBox="1"/>
            <p:nvPr/>
          </p:nvSpPr>
          <p:spPr>
            <a:xfrm>
              <a:off x="8965222" y="2554448"/>
              <a:ext cx="2757095" cy="974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>
                  <a:solidFill>
                    <a:srgbClr val="E30813"/>
                  </a:solidFill>
                </a:rPr>
                <a:t>92% of our </a:t>
              </a:r>
              <a:br>
                <a:rPr lang="en-GB" b="1">
                  <a:solidFill>
                    <a:srgbClr val="E30813"/>
                  </a:solidFill>
                </a:rPr>
              </a:br>
              <a:r>
                <a:rPr lang="en-GB" b="1">
                  <a:solidFill>
                    <a:srgbClr val="E30813"/>
                  </a:solidFill>
                </a:rPr>
                <a:t>international students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</a:rPr>
                <a:t>were satisfied with their safety and security at Queen’s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>
                  <a:solidFill>
                    <a:srgbClr val="E30813"/>
                  </a:solidFill>
                  <a:latin typeface="+mj-lt"/>
                </a:rPr>
                <a:t>(International Student Barometer 2020/21)</a:t>
              </a:r>
              <a:endParaRPr lang="en-US">
                <a:solidFill>
                  <a:srgbClr val="E30813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5CDF0B7-C258-8943-B99B-E7D0A4569562}"/>
              </a:ext>
            </a:extLst>
          </p:cNvPr>
          <p:cNvGrpSpPr/>
          <p:nvPr/>
        </p:nvGrpSpPr>
        <p:grpSpPr>
          <a:xfrm>
            <a:off x="611271" y="3861048"/>
            <a:ext cx="2491097" cy="1955505"/>
            <a:chOff x="611271" y="3861048"/>
            <a:chExt cx="2491097" cy="195550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6FFAC8F-C51E-C245-B0A9-02C80A54A5BA}"/>
                </a:ext>
              </a:extLst>
            </p:cNvPr>
            <p:cNvSpPr/>
            <p:nvPr/>
          </p:nvSpPr>
          <p:spPr>
            <a:xfrm>
              <a:off x="123158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9873A2F-D984-734B-9B6B-70DBB403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2309" y="4123547"/>
              <a:ext cx="823634" cy="75992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995DB1-0C0E-BD45-B77A-04C6F0E09507}"/>
                </a:ext>
              </a:extLst>
            </p:cNvPr>
            <p:cNvSpPr txBox="1"/>
            <p:nvPr/>
          </p:nvSpPr>
          <p:spPr>
            <a:xfrm>
              <a:off x="611271" y="5218954"/>
              <a:ext cx="2491097" cy="59759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 smtClean="0">
                  <a:solidFill>
                    <a:srgbClr val="E30813"/>
                  </a:solidFill>
                </a:rPr>
                <a:t>Ranked 12th in the UK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 smtClean="0">
                  <a:solidFill>
                    <a:srgbClr val="E30813"/>
                  </a:solidFill>
                </a:rPr>
                <a:t>for graduate prospects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2CE198-9A87-2E4F-BAB5-F162543ADCE7}"/>
              </a:ext>
            </a:extLst>
          </p:cNvPr>
          <p:cNvGrpSpPr/>
          <p:nvPr/>
        </p:nvGrpSpPr>
        <p:grpSpPr>
          <a:xfrm>
            <a:off x="4717453" y="3861048"/>
            <a:ext cx="2757095" cy="2162764"/>
            <a:chOff x="4717453" y="3861048"/>
            <a:chExt cx="2757095" cy="216276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28A7B4D-82F1-0D44-9843-AB0A0E8FA242}"/>
                </a:ext>
              </a:extLst>
            </p:cNvPr>
            <p:cNvSpPr/>
            <p:nvPr/>
          </p:nvSpPr>
          <p:spPr>
            <a:xfrm>
              <a:off x="547670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D3CD863-A633-D24D-9102-3449B487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5216" y="4183350"/>
              <a:ext cx="801569" cy="65282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6B3C97-941F-9643-B281-D5083E159749}"/>
                </a:ext>
              </a:extLst>
            </p:cNvPr>
            <p:cNvSpPr txBox="1"/>
            <p:nvPr/>
          </p:nvSpPr>
          <p:spPr>
            <a:xfrm>
              <a:off x="4717453" y="5190379"/>
              <a:ext cx="2757095" cy="83343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E30813"/>
                  </a:solidFill>
                </a:rPr>
                <a:t>13 </a:t>
              </a:r>
              <a:r>
                <a:rPr lang="en-GB" sz="1200" dirty="0">
                  <a:solidFill>
                    <a:srgbClr val="E30813"/>
                  </a:solidFill>
                </a:rPr>
                <a:t>Queen’s subjects</a:t>
              </a:r>
            </a:p>
            <a:p>
              <a:pPr algn="ctr"/>
              <a:r>
                <a:rPr lang="en-GB" b="1" dirty="0">
                  <a:solidFill>
                    <a:srgbClr val="E30813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In the world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(QS World Rankings by subject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2022)</a:t>
              </a:r>
              <a:endParaRPr lang="en-US" dirty="0">
                <a:solidFill>
                  <a:srgbClr val="E30813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CD9B117-77F9-D649-92F3-1050119F6358}"/>
              </a:ext>
            </a:extLst>
          </p:cNvPr>
          <p:cNvGrpSpPr/>
          <p:nvPr/>
        </p:nvGrpSpPr>
        <p:grpSpPr>
          <a:xfrm>
            <a:off x="8965222" y="3861048"/>
            <a:ext cx="2757095" cy="2332404"/>
            <a:chOff x="8965222" y="3861048"/>
            <a:chExt cx="2757095" cy="233240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B16F03-7452-0A47-AC42-3782DE85766C}"/>
                </a:ext>
              </a:extLst>
            </p:cNvPr>
            <p:cNvGrpSpPr/>
            <p:nvPr/>
          </p:nvGrpSpPr>
          <p:grpSpPr>
            <a:xfrm>
              <a:off x="9728121" y="3861048"/>
              <a:ext cx="1238597" cy="1238597"/>
              <a:chOff x="9728121" y="3861048"/>
              <a:chExt cx="1238597" cy="123859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58A9781-F2CF-0D42-8EFA-AADFD2D14F26}"/>
                  </a:ext>
                </a:extLst>
              </p:cNvPr>
              <p:cNvSpPr/>
              <p:nvPr/>
            </p:nvSpPr>
            <p:spPr>
              <a:xfrm>
                <a:off x="9728121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F4924223-4112-804E-97E3-F7136E836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87443" y="4115612"/>
                <a:ext cx="710343" cy="803503"/>
              </a:xfrm>
              <a:prstGeom prst="rect">
                <a:avLst/>
              </a:prstGeom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78E563-8BDF-2542-9B1E-B7EE297FB9BB}"/>
                </a:ext>
              </a:extLst>
            </p:cNvPr>
            <p:cNvSpPr txBox="1"/>
            <p:nvPr/>
          </p:nvSpPr>
          <p:spPr>
            <a:xfrm>
              <a:off x="8965222" y="5218954"/>
              <a:ext cx="2757095" cy="974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>
                  <a:solidFill>
                    <a:srgbClr val="E30813"/>
                  </a:solidFill>
                </a:rPr>
                <a:t>92% of our </a:t>
              </a:r>
              <a:br>
                <a:rPr lang="en-GB" b="1">
                  <a:solidFill>
                    <a:srgbClr val="E30813"/>
                  </a:solidFill>
                </a:rPr>
              </a:br>
              <a:r>
                <a:rPr lang="en-GB" b="1">
                  <a:solidFill>
                    <a:srgbClr val="E30813"/>
                  </a:solidFill>
                </a:rPr>
                <a:t>international students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</a:rPr>
                <a:t>were satisfied with their safety and security at Queen’s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>
                  <a:solidFill>
                    <a:srgbClr val="E30813"/>
                  </a:solidFill>
                  <a:latin typeface="+mj-lt"/>
                </a:rPr>
                <a:t>(International Student Barometer 2020/21)</a:t>
              </a:r>
              <a:endParaRPr lang="en-US">
                <a:solidFill>
                  <a:srgbClr val="E3081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7A5A46D-1278-8B4D-8C35-C1BE93ED26AE}"/>
              </a:ext>
            </a:extLst>
          </p:cNvPr>
          <p:cNvSpPr txBox="1"/>
          <p:nvPr/>
        </p:nvSpPr>
        <p:spPr>
          <a:xfrm>
            <a:off x="0" y="0"/>
            <a:ext cx="70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CORPORATE SELLING POINTS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3E59ED-EC0B-7143-B560-E0B8D6A3A2D9}"/>
              </a:ext>
            </a:extLst>
          </p:cNvPr>
          <p:cNvGrpSpPr/>
          <p:nvPr/>
        </p:nvGrpSpPr>
        <p:grpSpPr>
          <a:xfrm>
            <a:off x="840265" y="1196975"/>
            <a:ext cx="2014888" cy="2315714"/>
            <a:chOff x="840265" y="1196975"/>
            <a:chExt cx="2014888" cy="231571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3F2F44-1BBF-784D-88C8-1FB1D245409C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2FB4C37-94E7-A141-BF5C-9CDF7933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401" y="1410300"/>
              <a:ext cx="853907" cy="749472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3C9F9B-767D-4347-AF08-F51FB011E759}"/>
                </a:ext>
              </a:extLst>
            </p:cNvPr>
            <p:cNvSpPr/>
            <p:nvPr/>
          </p:nvSpPr>
          <p:spPr>
            <a:xfrm>
              <a:off x="840265" y="2525367"/>
              <a:ext cx="2014888" cy="987322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Queen’s is ranked</a:t>
              </a:r>
            </a:p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18th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world</a:t>
              </a: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international outlook</a:t>
              </a:r>
            </a:p>
            <a:p>
              <a:pPr algn="ctr">
                <a:lnSpc>
                  <a:spcPts val="1260"/>
                </a:lnSpc>
              </a:pP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(Times Higher Education World Rankings </a:t>
              </a:r>
              <a:r>
                <a:rPr lang="en-GB" sz="1000" dirty="0" smtClean="0">
                  <a:solidFill>
                    <a:srgbClr val="E30813"/>
                  </a:solidFill>
                  <a:effectLst/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CAECE-FEE0-C849-9B58-0B04BAEB176B}"/>
              </a:ext>
            </a:extLst>
          </p:cNvPr>
          <p:cNvGrpSpPr/>
          <p:nvPr/>
        </p:nvGrpSpPr>
        <p:grpSpPr>
          <a:xfrm>
            <a:off x="4748463" y="1196975"/>
            <a:ext cx="2695074" cy="2204771"/>
            <a:chOff x="4748463" y="1196975"/>
            <a:chExt cx="2695074" cy="220477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344055E-0DC3-AF47-801E-E5B746FC5D1B}"/>
                </a:ext>
              </a:extLst>
            </p:cNvPr>
            <p:cNvSpPr/>
            <p:nvPr/>
          </p:nvSpPr>
          <p:spPr>
            <a:xfrm>
              <a:off x="547670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9A2E23-808E-0F42-98D6-87DBC909B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5771" y="1429671"/>
              <a:ext cx="740743" cy="74468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DD4E49-8C4A-2B47-A405-8CFA6FE2ADF4}"/>
                </a:ext>
              </a:extLst>
            </p:cNvPr>
            <p:cNvSpPr/>
            <p:nvPr/>
          </p:nvSpPr>
          <p:spPr>
            <a:xfrm>
              <a:off x="4748463" y="2524583"/>
              <a:ext cx="2695074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We've invested </a:t>
              </a:r>
            </a:p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over £700m</a:t>
              </a:r>
            </a:p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in our exceptional facilities ranked among the best in the UK and Ireland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3E8F92-2B75-7648-92C5-B02D11DD8CC2}"/>
              </a:ext>
            </a:extLst>
          </p:cNvPr>
          <p:cNvGrpSpPr/>
          <p:nvPr/>
        </p:nvGrpSpPr>
        <p:grpSpPr>
          <a:xfrm>
            <a:off x="9165977" y="1196975"/>
            <a:ext cx="2373349" cy="2384158"/>
            <a:chOff x="9165977" y="1196975"/>
            <a:chExt cx="2373349" cy="238415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59611D3-20A6-954B-8D46-A20D50084DDE}"/>
                </a:ext>
              </a:extLst>
            </p:cNvPr>
            <p:cNvSpPr/>
            <p:nvPr/>
          </p:nvSpPr>
          <p:spPr>
            <a:xfrm>
              <a:off x="9728121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2BE0AF-A618-204F-91B5-91FAAD7B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276" y="1410765"/>
              <a:ext cx="785689" cy="80079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462C66-95CC-0646-B5A0-80AAD9973181}"/>
                </a:ext>
              </a:extLst>
            </p:cNvPr>
            <p:cNvSpPr/>
            <p:nvPr/>
          </p:nvSpPr>
          <p:spPr>
            <a:xfrm>
              <a:off x="9165977" y="2478395"/>
              <a:ext cx="2373349" cy="1102738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sz="1100">
                  <a:solidFill>
                    <a:srgbClr val="E30813"/>
                  </a:solidFill>
                  <a:effectLst/>
                </a:rPr>
                <a:t>Belfast has the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lowest student </a:t>
              </a:r>
              <a:br>
                <a:rPr lang="en-GB" b="1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cost of living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 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sz="1000">
                  <a:solidFill>
                    <a:srgbClr val="E30813"/>
                  </a:solidFill>
                  <a:latin typeface="+mj-lt"/>
                </a:rPr>
                <a:t>(Mercer Cost of Living City Ranking 2021)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F35920-FC63-B344-996F-F845BCBFF612}"/>
              </a:ext>
            </a:extLst>
          </p:cNvPr>
          <p:cNvGrpSpPr/>
          <p:nvPr/>
        </p:nvGrpSpPr>
        <p:grpSpPr>
          <a:xfrm>
            <a:off x="840265" y="3861048"/>
            <a:ext cx="2014888" cy="2319426"/>
            <a:chOff x="840265" y="3861048"/>
            <a:chExt cx="2014888" cy="23194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336652-DD8D-524C-9751-B58E4EF41BE9}"/>
                </a:ext>
              </a:extLst>
            </p:cNvPr>
            <p:cNvGrpSpPr/>
            <p:nvPr/>
          </p:nvGrpSpPr>
          <p:grpSpPr>
            <a:xfrm>
              <a:off x="1231582" y="3861048"/>
              <a:ext cx="1238597" cy="1238597"/>
              <a:chOff x="1231582" y="3861048"/>
              <a:chExt cx="1238597" cy="123859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79BC44B-2F47-F842-94E8-818C9996DD47}"/>
                  </a:ext>
                </a:extLst>
              </p:cNvPr>
              <p:cNvSpPr/>
              <p:nvPr/>
            </p:nvSpPr>
            <p:spPr>
              <a:xfrm>
                <a:off x="1231582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18BDC3C-9855-E540-B09E-C38C8D3E6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0616" y="4118454"/>
                <a:ext cx="853907" cy="749472"/>
              </a:xfrm>
              <a:prstGeom prst="rect">
                <a:avLst/>
              </a:prstGeom>
            </p:spPr>
          </p:pic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2EF4A3-88D3-DA4C-8221-04EF576EEFE3}"/>
                </a:ext>
              </a:extLst>
            </p:cNvPr>
            <p:cNvSpPr/>
            <p:nvPr/>
          </p:nvSpPr>
          <p:spPr>
            <a:xfrm>
              <a:off x="840265" y="5193152"/>
              <a:ext cx="2014888" cy="987322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</a:rPr>
                <a:t>Queen’s is ranked</a:t>
              </a:r>
            </a:p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18th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world</a:t>
              </a: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</a:p>
            <a:p>
              <a:pPr algn="ctr">
                <a:lnSpc>
                  <a:spcPts val="12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international outlook</a:t>
              </a:r>
            </a:p>
            <a:p>
              <a:pPr algn="ctr">
                <a:lnSpc>
                  <a:spcPts val="1260"/>
                </a:lnSpc>
              </a:pPr>
              <a:r>
                <a:rPr lang="en-GB" dirty="0">
                  <a:solidFill>
                    <a:srgbClr val="E30813"/>
                  </a:solidFill>
                  <a:effectLst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(Times Higher Education World Rankings </a:t>
              </a:r>
              <a:r>
                <a:rPr lang="en-GB" sz="1000" dirty="0" smtClean="0">
                  <a:solidFill>
                    <a:srgbClr val="E30813"/>
                  </a:solidFill>
                  <a:effectLst/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C61675-B971-AD43-820D-14CEFFF939F8}"/>
              </a:ext>
            </a:extLst>
          </p:cNvPr>
          <p:cNvGrpSpPr/>
          <p:nvPr/>
        </p:nvGrpSpPr>
        <p:grpSpPr>
          <a:xfrm>
            <a:off x="4748463" y="3861048"/>
            <a:ext cx="2695074" cy="2208483"/>
            <a:chOff x="4748463" y="3861048"/>
            <a:chExt cx="2695074" cy="220848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A38C95-0560-6A47-AED4-113DF20939F9}"/>
                </a:ext>
              </a:extLst>
            </p:cNvPr>
            <p:cNvGrpSpPr/>
            <p:nvPr/>
          </p:nvGrpSpPr>
          <p:grpSpPr>
            <a:xfrm>
              <a:off x="5476702" y="3861048"/>
              <a:ext cx="1238597" cy="1238597"/>
              <a:chOff x="5476702" y="3861048"/>
              <a:chExt cx="1238597" cy="123859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335524-AEF8-C246-93E3-AB992D5E3ED0}"/>
                  </a:ext>
                </a:extLst>
              </p:cNvPr>
              <p:cNvSpPr/>
              <p:nvPr/>
            </p:nvSpPr>
            <p:spPr>
              <a:xfrm>
                <a:off x="5476702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9DDB782-BF7B-444F-8B0A-421D4D1AC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281" y="4140150"/>
                <a:ext cx="740742" cy="744682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25E96C1-8F40-1B4E-9D41-39D763ACAC44}"/>
                </a:ext>
              </a:extLst>
            </p:cNvPr>
            <p:cNvSpPr/>
            <p:nvPr/>
          </p:nvSpPr>
          <p:spPr>
            <a:xfrm>
              <a:off x="4748463" y="5192368"/>
              <a:ext cx="2695074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We've invested </a:t>
              </a:r>
            </a:p>
            <a:p>
              <a:pPr algn="ctr"/>
              <a:r>
                <a:rPr lang="en-GB" b="1">
                  <a:solidFill>
                    <a:srgbClr val="E30813"/>
                  </a:solidFill>
                  <a:effectLst/>
                </a:rPr>
                <a:t>over £700m</a:t>
              </a:r>
            </a:p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in our exceptional facilities ranked among the best in the UK and Ireland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112E5D-B1FE-A740-AE74-5C978AEEC5BE}"/>
              </a:ext>
            </a:extLst>
          </p:cNvPr>
          <p:cNvGrpSpPr/>
          <p:nvPr/>
        </p:nvGrpSpPr>
        <p:grpSpPr>
          <a:xfrm>
            <a:off x="9165977" y="3861048"/>
            <a:ext cx="2373349" cy="2387870"/>
            <a:chOff x="9165977" y="3861048"/>
            <a:chExt cx="2373349" cy="238787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A2B5B53-BA9A-2345-9772-11074CB98DD8}"/>
                </a:ext>
              </a:extLst>
            </p:cNvPr>
            <p:cNvGrpSpPr/>
            <p:nvPr/>
          </p:nvGrpSpPr>
          <p:grpSpPr>
            <a:xfrm>
              <a:off x="9728121" y="3861048"/>
              <a:ext cx="1238597" cy="1238597"/>
              <a:chOff x="9728121" y="3861048"/>
              <a:chExt cx="1238597" cy="123859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27449BF-BAC9-4045-ABF6-9C847FEE6AB8}"/>
                  </a:ext>
                </a:extLst>
              </p:cNvPr>
              <p:cNvSpPr/>
              <p:nvPr/>
            </p:nvSpPr>
            <p:spPr>
              <a:xfrm>
                <a:off x="9728121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30813"/>
                  </a:solidFill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849F1D0-53F0-9F4E-9EDE-21FEA6122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7145" y="4119457"/>
                <a:ext cx="785689" cy="800798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DF0816-8641-BC4A-AC9E-A992CBC82B7C}"/>
                </a:ext>
              </a:extLst>
            </p:cNvPr>
            <p:cNvSpPr/>
            <p:nvPr/>
          </p:nvSpPr>
          <p:spPr>
            <a:xfrm>
              <a:off x="9165977" y="5146180"/>
              <a:ext cx="2373349" cy="1102738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sz="1100">
                  <a:solidFill>
                    <a:srgbClr val="E30813"/>
                  </a:solidFill>
                  <a:effectLst/>
                </a:rPr>
                <a:t>Belfast has the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lowest student </a:t>
              </a:r>
              <a:br>
                <a:rPr lang="en-GB" b="1">
                  <a:solidFill>
                    <a:srgbClr val="E30813"/>
                  </a:solidFill>
                  <a:effectLst/>
                </a:rPr>
              </a:br>
              <a:r>
                <a:rPr lang="en-GB" b="1">
                  <a:solidFill>
                    <a:srgbClr val="E30813"/>
                  </a:solidFill>
                  <a:effectLst/>
                </a:rPr>
                <a:t>cost of living 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 </a:t>
              </a:r>
              <a:r>
                <a:rPr lang="en-GB">
                  <a:solidFill>
                    <a:srgbClr val="E30813"/>
                  </a:solidFill>
                  <a:effectLst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</a:rPr>
              </a:br>
              <a:r>
                <a:rPr lang="en-GB" sz="1000">
                  <a:solidFill>
                    <a:srgbClr val="E30813"/>
                  </a:solidFill>
                  <a:latin typeface="+mj-lt"/>
                </a:rPr>
                <a:t>(Mercer Cost of Living City Ranking 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1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2276FCA0-392B-9B4B-86BF-F9D304D85F0E}"/>
              </a:ext>
            </a:extLst>
          </p:cNvPr>
          <p:cNvSpPr txBox="1"/>
          <p:nvPr/>
        </p:nvSpPr>
        <p:spPr>
          <a:xfrm>
            <a:off x="0" y="-1958"/>
            <a:ext cx="364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SELLING POINTS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5BE30-C149-4149-ABBD-015BB073D30C}"/>
              </a:ext>
            </a:extLst>
          </p:cNvPr>
          <p:cNvGrpSpPr/>
          <p:nvPr/>
        </p:nvGrpSpPr>
        <p:grpSpPr>
          <a:xfrm>
            <a:off x="917430" y="1196975"/>
            <a:ext cx="1870509" cy="2163444"/>
            <a:chOff x="917430" y="1196975"/>
            <a:chExt cx="1870509" cy="216344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FBA52C-A8B5-3B4F-BFE0-2F19D8258941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88A515-5BDC-DB46-B667-6F9E2A164B21}"/>
                </a:ext>
              </a:extLst>
            </p:cNvPr>
            <p:cNvSpPr/>
            <p:nvPr/>
          </p:nvSpPr>
          <p:spPr>
            <a:xfrm>
              <a:off x="917430" y="2519163"/>
              <a:ext cx="1870509" cy="841256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Belfast is in the</a:t>
              </a:r>
            </a:p>
            <a:p>
              <a:pPr algn="ctr"/>
              <a:r>
                <a:rPr lang="en-GB" b="1">
                  <a:solidFill>
                    <a:srgbClr val="E30813"/>
                  </a:solidFill>
                  <a:effectLst/>
                </a:rPr>
                <a:t>safest region</a:t>
              </a:r>
              <a:endParaRPr lang="en-GB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</a:t>
              </a:r>
            </a:p>
            <a:p>
              <a:pPr algn="ctr"/>
              <a:r>
                <a:rPr lang="en-GB" sz="1000">
                  <a:solidFill>
                    <a:srgbClr val="E30813"/>
                  </a:solidFill>
                  <a:effectLst/>
                  <a:latin typeface="+mj-lt"/>
                </a:rPr>
                <a:t> (British Crime Surveys, 2019/20)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24770B-EBA0-5640-823E-0C12474A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678" y="1462746"/>
              <a:ext cx="710013" cy="71001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0F699D-2C52-0947-8398-F415EDC72832}"/>
              </a:ext>
            </a:extLst>
          </p:cNvPr>
          <p:cNvGrpSpPr/>
          <p:nvPr/>
        </p:nvGrpSpPr>
        <p:grpSpPr>
          <a:xfrm>
            <a:off x="9573790" y="1196975"/>
            <a:ext cx="1552876" cy="2199351"/>
            <a:chOff x="9573790" y="1196975"/>
            <a:chExt cx="1552876" cy="219935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CD31AD-1DF9-2240-B13B-6A6310D1895B}"/>
                </a:ext>
              </a:extLst>
            </p:cNvPr>
            <p:cNvSpPr/>
            <p:nvPr/>
          </p:nvSpPr>
          <p:spPr>
            <a:xfrm>
              <a:off x="9728121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DC50D8-88DE-1F4C-BD89-D25F31B3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7620" y="1441354"/>
              <a:ext cx="725215" cy="72521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7394A6-B42D-ED40-B30B-A7B98CF1B4AF}"/>
                </a:ext>
              </a:extLst>
            </p:cNvPr>
            <p:cNvSpPr/>
            <p:nvPr/>
          </p:nvSpPr>
          <p:spPr>
            <a:xfrm>
              <a:off x="9573790" y="2519163"/>
              <a:ext cx="1552876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We offer</a:t>
              </a:r>
              <a:r>
                <a:rPr lang="en-GB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b="1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£1.5 million of </a:t>
              </a:r>
              <a:br>
                <a:rPr lang="en-GB" b="1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scholarships to </a:t>
              </a:r>
              <a:b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international students</a:t>
              </a:r>
              <a:endParaRPr lang="en-GB">
                <a:solidFill>
                  <a:srgbClr val="E308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6756FE-91D6-584A-8FEF-4C4C64321A91}"/>
              </a:ext>
            </a:extLst>
          </p:cNvPr>
          <p:cNvGrpSpPr/>
          <p:nvPr/>
        </p:nvGrpSpPr>
        <p:grpSpPr>
          <a:xfrm>
            <a:off x="9573790" y="3861048"/>
            <a:ext cx="1552876" cy="2203654"/>
            <a:chOff x="9573790" y="3861048"/>
            <a:chExt cx="1552876" cy="22036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2CF02F-3C1E-9A49-BBC7-E4382DF4FCD3}"/>
                </a:ext>
              </a:extLst>
            </p:cNvPr>
            <p:cNvSpPr/>
            <p:nvPr/>
          </p:nvSpPr>
          <p:spPr>
            <a:xfrm>
              <a:off x="9728121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A017D8-D828-EE47-9689-1CD7E2C0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7621" y="4144123"/>
              <a:ext cx="725215" cy="72521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6DD853-BC66-1C46-A86A-EF90F4EA08B3}"/>
                </a:ext>
              </a:extLst>
            </p:cNvPr>
            <p:cNvSpPr/>
            <p:nvPr/>
          </p:nvSpPr>
          <p:spPr>
            <a:xfrm>
              <a:off x="9573790" y="5187539"/>
              <a:ext cx="1552876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We offer</a:t>
              </a:r>
              <a:r>
                <a:rPr lang="en-GB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b="1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£1.5 million of </a:t>
              </a:r>
              <a:br>
                <a:rPr lang="en-GB" b="1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scholarships to </a:t>
              </a:r>
              <a:b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dirty="0">
                  <a:solidFill>
                    <a:srgbClr val="E3081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international students</a:t>
              </a:r>
              <a:endParaRPr lang="en-GB" dirty="0">
                <a:solidFill>
                  <a:srgbClr val="E308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8EB853-C3F4-844B-ACA1-9F03B4D53F21}"/>
              </a:ext>
            </a:extLst>
          </p:cNvPr>
          <p:cNvGrpSpPr/>
          <p:nvPr/>
        </p:nvGrpSpPr>
        <p:grpSpPr>
          <a:xfrm>
            <a:off x="917430" y="3861048"/>
            <a:ext cx="1870509" cy="2168027"/>
            <a:chOff x="917430" y="3861048"/>
            <a:chExt cx="1870509" cy="21680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0C0771F-8AEF-864C-8335-D30D52E65FF6}"/>
                </a:ext>
              </a:extLst>
            </p:cNvPr>
            <p:cNvSpPr/>
            <p:nvPr/>
          </p:nvSpPr>
          <p:spPr>
            <a:xfrm>
              <a:off x="123158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30813"/>
                </a:solidFill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B04899-79FF-D84E-A791-94635C41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554" y="4149093"/>
              <a:ext cx="710013" cy="710013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73F748-2F9C-CC40-BEBC-7AB845D71829}"/>
                </a:ext>
              </a:extLst>
            </p:cNvPr>
            <p:cNvSpPr/>
            <p:nvPr/>
          </p:nvSpPr>
          <p:spPr>
            <a:xfrm>
              <a:off x="917430" y="5187819"/>
              <a:ext cx="1870509" cy="841256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en-GB" sz="1200">
                  <a:solidFill>
                    <a:srgbClr val="E30813"/>
                  </a:solidFill>
                  <a:effectLst/>
                </a:rPr>
                <a:t>Belfast is in the</a:t>
              </a:r>
            </a:p>
            <a:p>
              <a:pPr algn="ctr"/>
              <a:r>
                <a:rPr lang="en-GB" b="1">
                  <a:solidFill>
                    <a:srgbClr val="E30813"/>
                  </a:solidFill>
                  <a:effectLst/>
                </a:rPr>
                <a:t>safest region</a:t>
              </a:r>
              <a:endParaRPr lang="en-GB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200">
                  <a:solidFill>
                    <a:srgbClr val="E30813"/>
                  </a:solidFill>
                  <a:effectLst/>
                </a:rPr>
                <a:t>in the UK</a:t>
              </a:r>
            </a:p>
            <a:p>
              <a:pPr algn="ctr"/>
              <a:r>
                <a:rPr lang="en-GB" sz="1000">
                  <a:solidFill>
                    <a:srgbClr val="E30813"/>
                  </a:solidFill>
                  <a:effectLst/>
                  <a:latin typeface="+mj-lt"/>
                </a:rPr>
                <a:t> (British Crime Surveys, 2019/20)</a:t>
              </a: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1A496434-E575-4D4B-8F77-9F5B1780901C}"/>
              </a:ext>
            </a:extLst>
          </p:cNvPr>
          <p:cNvSpPr/>
          <p:nvPr/>
        </p:nvSpPr>
        <p:spPr>
          <a:xfrm>
            <a:off x="5476702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DB4E43-90E2-224D-A79C-7CDD4393DAB0}"/>
              </a:ext>
            </a:extLst>
          </p:cNvPr>
          <p:cNvSpPr/>
          <p:nvPr/>
        </p:nvSpPr>
        <p:spPr>
          <a:xfrm>
            <a:off x="5476702" y="3861048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D0E010-6190-354D-8FB3-968AF9CA8E40}"/>
              </a:ext>
            </a:extLst>
          </p:cNvPr>
          <p:cNvSpPr txBox="1"/>
          <p:nvPr/>
        </p:nvSpPr>
        <p:spPr>
          <a:xfrm>
            <a:off x="4821759" y="5196819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Ranked 198 </a:t>
            </a:r>
          </a:p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in the Times Higher Education World University Rankings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A0EB53-B97D-9D44-8D52-E6AE70123D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93" t="9571" r="8649" b="9217"/>
          <a:stretch/>
        </p:blipFill>
        <p:spPr>
          <a:xfrm>
            <a:off x="5696125" y="4081244"/>
            <a:ext cx="801148" cy="7880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C56B6D-24A2-E84D-ADCA-B8E886BED5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94231" y="1409761"/>
            <a:ext cx="807236" cy="788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D0E010-6190-354D-8FB3-968AF9CA8E40}"/>
              </a:ext>
            </a:extLst>
          </p:cNvPr>
          <p:cNvSpPr txBox="1"/>
          <p:nvPr/>
        </p:nvSpPr>
        <p:spPr>
          <a:xfrm>
            <a:off x="4821759" y="2519163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Ranked 198 </a:t>
            </a:r>
          </a:p>
          <a:p>
            <a:pPr lvl="0"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in the Times Higher Education World University Rankings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0" y="0"/>
            <a:ext cx="65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FACULTY SELLING POINTS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D49BEF-BCB6-A04B-8696-E4B6106B0BA9}"/>
              </a:ext>
            </a:extLst>
          </p:cNvPr>
          <p:cNvSpPr/>
          <p:nvPr/>
        </p:nvSpPr>
        <p:spPr>
          <a:xfrm>
            <a:off x="1231583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F3E558-5950-C64E-ACCC-D34259C6C58F}"/>
              </a:ext>
            </a:extLst>
          </p:cNvPr>
          <p:cNvSpPr/>
          <p:nvPr/>
        </p:nvSpPr>
        <p:spPr>
          <a:xfrm>
            <a:off x="4073500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C40E93C-2F93-F144-B4A5-917319460258}"/>
              </a:ext>
            </a:extLst>
          </p:cNvPr>
          <p:cNvSpPr/>
          <p:nvPr/>
        </p:nvSpPr>
        <p:spPr>
          <a:xfrm>
            <a:off x="6884089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2E7B0D-D717-FC4B-92A6-E6664DF105B9}"/>
              </a:ext>
            </a:extLst>
          </p:cNvPr>
          <p:cNvSpPr/>
          <p:nvPr/>
        </p:nvSpPr>
        <p:spPr>
          <a:xfrm>
            <a:off x="1231583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DF4806-6407-CA40-8601-4F2C6430CB36}"/>
              </a:ext>
            </a:extLst>
          </p:cNvPr>
          <p:cNvSpPr txBox="1"/>
          <p:nvPr/>
        </p:nvSpPr>
        <p:spPr>
          <a:xfrm>
            <a:off x="1795430" y="2928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E30813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209E9F-F7EA-5E4A-95D8-E890AE895073}"/>
              </a:ext>
            </a:extLst>
          </p:cNvPr>
          <p:cNvSpPr/>
          <p:nvPr/>
        </p:nvSpPr>
        <p:spPr>
          <a:xfrm>
            <a:off x="4073500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A3A06A-04AF-554D-BEF3-848B3753472A}"/>
              </a:ext>
            </a:extLst>
          </p:cNvPr>
          <p:cNvSpPr/>
          <p:nvPr/>
        </p:nvSpPr>
        <p:spPr>
          <a:xfrm>
            <a:off x="6884089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pic>
        <p:nvPicPr>
          <p:cNvPr id="59" name="Picture 58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9D77AAE-2363-9642-81FA-5B8D59605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05" y="1428485"/>
            <a:ext cx="769792" cy="769792"/>
          </a:xfrm>
          <a:prstGeom prst="rect">
            <a:avLst/>
          </a:prstGeom>
        </p:spPr>
      </p:pic>
      <p:pic>
        <p:nvPicPr>
          <p:cNvPr id="61" name="Picture 60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AA0C0E8E-DBD1-5045-BFA3-5DD114999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358" y="4039834"/>
            <a:ext cx="1221573" cy="861775"/>
          </a:xfrm>
          <a:prstGeom prst="rect">
            <a:avLst/>
          </a:prstGeom>
        </p:spPr>
      </p:pic>
      <p:pic>
        <p:nvPicPr>
          <p:cNvPr id="62" name="Picture 61" descr="A picture containing curtain, drawing&#10;&#10;Description automatically generated">
            <a:extLst>
              <a:ext uri="{FF2B5EF4-FFF2-40B4-BE49-F238E27FC236}">
                <a16:creationId xmlns:a16="http://schemas.microsoft.com/office/drawing/2014/main" id="{3F280580-91B4-6248-80AC-D949927BD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245" y="1371864"/>
            <a:ext cx="1221573" cy="861775"/>
          </a:xfrm>
          <a:prstGeom prst="rect">
            <a:avLst/>
          </a:prstGeom>
        </p:spPr>
      </p:pic>
      <p:pic>
        <p:nvPicPr>
          <p:cNvPr id="63" name="Picture 62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6AD0364D-594C-D44D-8676-3A2928F7F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952" y="1409433"/>
            <a:ext cx="1139551" cy="803911"/>
          </a:xfrm>
          <a:prstGeom prst="rect">
            <a:avLst/>
          </a:prstGeom>
        </p:spPr>
      </p:pic>
      <p:pic>
        <p:nvPicPr>
          <p:cNvPr id="65" name="Picture 64" descr="A close up of a sign&#10;&#10;Description automatically generated">
            <a:extLst>
              <a:ext uri="{FF2B5EF4-FFF2-40B4-BE49-F238E27FC236}">
                <a16:creationId xmlns:a16="http://schemas.microsoft.com/office/drawing/2014/main" id="{B3E07C66-843D-984D-A1E2-2296498CB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825" y="4086301"/>
            <a:ext cx="769792" cy="769792"/>
          </a:xfrm>
          <a:prstGeom prst="rect">
            <a:avLst/>
          </a:prstGeom>
        </p:spPr>
      </p:pic>
      <p:pic>
        <p:nvPicPr>
          <p:cNvPr id="66" name="Picture 65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FFBBD83-FDE7-F14B-A146-BC9D52B372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609" y="4072339"/>
            <a:ext cx="1139551" cy="803911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E637E7B9-4A79-E647-B8BD-4BABDBFC85B2}"/>
              </a:ext>
            </a:extLst>
          </p:cNvPr>
          <p:cNvSpPr/>
          <p:nvPr/>
        </p:nvSpPr>
        <p:spPr>
          <a:xfrm>
            <a:off x="9726968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D74CB06-3931-A243-B6A2-C3B322F50332}"/>
              </a:ext>
            </a:extLst>
          </p:cNvPr>
          <p:cNvSpPr/>
          <p:nvPr/>
        </p:nvSpPr>
        <p:spPr>
          <a:xfrm>
            <a:off x="9412495" y="5115339"/>
            <a:ext cx="187050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E30813"/>
                </a:solidFill>
                <a:effectLst/>
              </a:rPr>
              <a:t>N</a:t>
            </a:r>
            <a:r>
              <a:rPr lang="en-GB" b="1" baseline="30000">
                <a:solidFill>
                  <a:srgbClr val="E30813"/>
                </a:solidFill>
                <a:effectLst/>
              </a:rPr>
              <a:t>th</a:t>
            </a:r>
            <a:r>
              <a:rPr lang="en-GB" b="1">
                <a:solidFill>
                  <a:srgbClr val="E30813"/>
                </a:solidFill>
                <a:effectLst/>
              </a:rPr>
              <a:t> somewhere</a:t>
            </a:r>
            <a:endParaRPr lang="en-GB">
              <a:solidFill>
                <a:srgbClr val="E30813"/>
              </a:solidFill>
              <a:effectLst/>
            </a:endParaRPr>
          </a:p>
          <a:p>
            <a:pPr algn="ctr">
              <a:lnSpc>
                <a:spcPts val="1440"/>
              </a:lnSpc>
            </a:pPr>
            <a:r>
              <a:rPr lang="en-GB" sz="1200">
                <a:solidFill>
                  <a:srgbClr val="E30813"/>
                </a:solidFill>
              </a:rPr>
              <a:t>for subject</a:t>
            </a:r>
          </a:p>
          <a:p>
            <a:pPr algn="ctr"/>
            <a:r>
              <a:rPr lang="en-GB" sz="100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>
                <a:solidFill>
                  <a:srgbClr val="E30813"/>
                </a:solidFill>
                <a:latin typeface="+mj-lt"/>
              </a:rPr>
              <a:t>(Publication YEAR)</a:t>
            </a:r>
            <a:endParaRPr lang="en-GB" sz="1000">
              <a:solidFill>
                <a:srgbClr val="E30813"/>
              </a:solidFill>
              <a:effectLst/>
              <a:latin typeface="+mj-lt"/>
            </a:endParaRPr>
          </a:p>
        </p:txBody>
      </p:sp>
      <p:pic>
        <p:nvPicPr>
          <p:cNvPr id="70" name="Picture 6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979ED8E-CCC4-9E4F-B59F-DCCB95A127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12" t="12963" r="26007" b="15673"/>
          <a:stretch/>
        </p:blipFill>
        <p:spPr>
          <a:xfrm>
            <a:off x="9824722" y="4001858"/>
            <a:ext cx="980569" cy="946078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3314FAAC-852F-A541-8C3F-2CE16D9F56C6}"/>
              </a:ext>
            </a:extLst>
          </p:cNvPr>
          <p:cNvSpPr/>
          <p:nvPr/>
        </p:nvSpPr>
        <p:spPr>
          <a:xfrm>
            <a:off x="9726968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pic>
        <p:nvPicPr>
          <p:cNvPr id="74" name="Picture 7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A9344CB-1838-0943-BC8C-6E1FC631C0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573" t="10812" r="26007" b="14998"/>
          <a:stretch/>
        </p:blipFill>
        <p:spPr>
          <a:xfrm>
            <a:off x="9909222" y="1283509"/>
            <a:ext cx="891103" cy="98352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D96DF28-E85C-EF4E-A279-E9E185C63EFD}"/>
              </a:ext>
            </a:extLst>
          </p:cNvPr>
          <p:cNvSpPr/>
          <p:nvPr/>
        </p:nvSpPr>
        <p:spPr>
          <a:xfrm>
            <a:off x="9412495" y="2451630"/>
            <a:ext cx="187050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E30813"/>
                </a:solidFill>
                <a:effectLst/>
              </a:rPr>
              <a:t>N</a:t>
            </a:r>
            <a:r>
              <a:rPr lang="en-GB" b="1" baseline="30000">
                <a:solidFill>
                  <a:srgbClr val="E30813"/>
                </a:solidFill>
                <a:effectLst/>
              </a:rPr>
              <a:t>th</a:t>
            </a:r>
            <a:r>
              <a:rPr lang="en-GB" b="1">
                <a:solidFill>
                  <a:srgbClr val="E30813"/>
                </a:solidFill>
                <a:effectLst/>
              </a:rPr>
              <a:t> somewhere</a:t>
            </a:r>
            <a:endParaRPr lang="en-GB">
              <a:solidFill>
                <a:srgbClr val="E30813"/>
              </a:solidFill>
              <a:effectLst/>
            </a:endParaRPr>
          </a:p>
          <a:p>
            <a:pPr algn="ctr">
              <a:lnSpc>
                <a:spcPts val="1440"/>
              </a:lnSpc>
            </a:pPr>
            <a:r>
              <a:rPr lang="en-GB" sz="1200">
                <a:solidFill>
                  <a:srgbClr val="E30813"/>
                </a:solidFill>
              </a:rPr>
              <a:t>for subject</a:t>
            </a:r>
          </a:p>
          <a:p>
            <a:pPr algn="ctr"/>
            <a:r>
              <a:rPr lang="en-GB" sz="100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>
                <a:solidFill>
                  <a:srgbClr val="E30813"/>
                </a:solidFill>
                <a:latin typeface="+mj-lt"/>
              </a:rPr>
              <a:t>(Publication YEAR)</a:t>
            </a:r>
            <a:endParaRPr lang="en-GB" sz="100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4B731A-4B9B-CF44-A41E-2E05ECE4EF16}"/>
              </a:ext>
            </a:extLst>
          </p:cNvPr>
          <p:cNvSpPr/>
          <p:nvPr/>
        </p:nvSpPr>
        <p:spPr>
          <a:xfrm>
            <a:off x="3608916" y="2451630"/>
            <a:ext cx="21576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E30813"/>
                </a:solidFill>
                <a:effectLst/>
              </a:rPr>
              <a:t>Top 150 in the world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</a:t>
            </a:r>
            <a:r>
              <a:rPr lang="en-GB" sz="1200" dirty="0" smtClean="0">
                <a:solidFill>
                  <a:srgbClr val="E30813"/>
                </a:solidFill>
              </a:rPr>
              <a:t>Arts and Humanities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E30813"/>
                </a:solidFill>
                <a:latin typeface="+mj-lt"/>
              </a:rPr>
              <a:t>(Times Higher Education World University Rankings 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A06E84-98FA-4644-9CD6-E4ED5AC7DF53}"/>
              </a:ext>
            </a:extLst>
          </p:cNvPr>
          <p:cNvSpPr/>
          <p:nvPr/>
        </p:nvSpPr>
        <p:spPr>
          <a:xfrm>
            <a:off x="861279" y="2451630"/>
            <a:ext cx="1988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5</a:t>
            </a:r>
            <a:r>
              <a:rPr lang="en-GB" b="1" baseline="30000" dirty="0" smtClean="0">
                <a:solidFill>
                  <a:srgbClr val="E30813"/>
                </a:solidFill>
                <a:effectLst/>
              </a:rPr>
              <a:t>th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Celtic Studies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781C9E4-9539-BD42-BB0F-87C485AD7AAE}"/>
              </a:ext>
            </a:extLst>
          </p:cNvPr>
          <p:cNvSpPr/>
          <p:nvPr/>
        </p:nvSpPr>
        <p:spPr>
          <a:xfrm>
            <a:off x="6517192" y="2451630"/>
            <a:ext cx="1968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1</a:t>
            </a:r>
            <a:r>
              <a:rPr lang="en-GB" b="1" baseline="30000" dirty="0" smtClean="0">
                <a:solidFill>
                  <a:srgbClr val="E30813"/>
                </a:solidFill>
              </a:rPr>
              <a:t>st 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in </a:t>
            </a:r>
            <a:r>
              <a:rPr lang="en-GB" b="1" dirty="0">
                <a:solidFill>
                  <a:srgbClr val="E30813"/>
                </a:solidFill>
                <a:effectLst/>
              </a:rPr>
              <a:t>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  <a:effectLst/>
              </a:rPr>
              <a:t>for Social Work</a:t>
            </a: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DB3596C-9E6C-204A-8F0F-62B755E3F315}"/>
              </a:ext>
            </a:extLst>
          </p:cNvPr>
          <p:cNvSpPr/>
          <p:nvPr/>
        </p:nvSpPr>
        <p:spPr>
          <a:xfrm>
            <a:off x="3608916" y="5115339"/>
            <a:ext cx="21576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E30813"/>
                </a:solidFill>
                <a:effectLst/>
              </a:rPr>
              <a:t>Top 150 in the world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</a:t>
            </a:r>
            <a:r>
              <a:rPr lang="en-GB" sz="1200" dirty="0" smtClean="0">
                <a:solidFill>
                  <a:srgbClr val="E30813"/>
                </a:solidFill>
              </a:rPr>
              <a:t>Arts and Humanities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E30813"/>
                </a:solidFill>
                <a:latin typeface="+mj-lt"/>
              </a:rPr>
              <a:t>(Times Higher Education World University Rankings 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5046682-8D1F-3C47-BC68-CC5CAB7ACAAC}"/>
              </a:ext>
            </a:extLst>
          </p:cNvPr>
          <p:cNvSpPr/>
          <p:nvPr/>
        </p:nvSpPr>
        <p:spPr>
          <a:xfrm>
            <a:off x="861279" y="5115339"/>
            <a:ext cx="1988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5</a:t>
            </a:r>
            <a:r>
              <a:rPr lang="en-GB" b="1" baseline="30000" dirty="0" smtClean="0">
                <a:solidFill>
                  <a:srgbClr val="E30813"/>
                </a:solidFill>
              </a:rPr>
              <a:t>th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Celtic Studies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48277DB-9EF1-404F-9AAD-75071CBBFBF7}"/>
              </a:ext>
            </a:extLst>
          </p:cNvPr>
          <p:cNvSpPr/>
          <p:nvPr/>
        </p:nvSpPr>
        <p:spPr>
          <a:xfrm>
            <a:off x="6517192" y="5115339"/>
            <a:ext cx="1968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</a:rPr>
              <a:t>1</a:t>
            </a:r>
            <a:r>
              <a:rPr lang="en-GB" b="1" baseline="30000" dirty="0" smtClean="0">
                <a:solidFill>
                  <a:srgbClr val="E30813"/>
                </a:solidFill>
              </a:rPr>
              <a:t>st</a:t>
            </a:r>
            <a:r>
              <a:rPr lang="en-GB" b="1" dirty="0" smtClean="0">
                <a:solidFill>
                  <a:srgbClr val="E30813"/>
                </a:solidFill>
              </a:rPr>
              <a:t> 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  <a:effectLst/>
              </a:rPr>
              <a:t>for Social Work</a:t>
            </a: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9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0" y="0"/>
            <a:ext cx="65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FACULTY SELLING POINTS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D49BEF-BCB6-A04B-8696-E4B6106B0BA9}"/>
              </a:ext>
            </a:extLst>
          </p:cNvPr>
          <p:cNvSpPr/>
          <p:nvPr/>
        </p:nvSpPr>
        <p:spPr>
          <a:xfrm>
            <a:off x="1231583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F3E558-5950-C64E-ACCC-D34259C6C58F}"/>
              </a:ext>
            </a:extLst>
          </p:cNvPr>
          <p:cNvSpPr/>
          <p:nvPr/>
        </p:nvSpPr>
        <p:spPr>
          <a:xfrm>
            <a:off x="4073500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C40E93C-2F93-F144-B4A5-917319460258}"/>
              </a:ext>
            </a:extLst>
          </p:cNvPr>
          <p:cNvSpPr/>
          <p:nvPr/>
        </p:nvSpPr>
        <p:spPr>
          <a:xfrm>
            <a:off x="6884089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2E7B0D-D717-FC4B-92A6-E6664DF105B9}"/>
              </a:ext>
            </a:extLst>
          </p:cNvPr>
          <p:cNvSpPr/>
          <p:nvPr/>
        </p:nvSpPr>
        <p:spPr>
          <a:xfrm>
            <a:off x="1231583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DF4806-6407-CA40-8601-4F2C6430CB36}"/>
              </a:ext>
            </a:extLst>
          </p:cNvPr>
          <p:cNvSpPr txBox="1"/>
          <p:nvPr/>
        </p:nvSpPr>
        <p:spPr>
          <a:xfrm>
            <a:off x="1795430" y="2928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E30813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209E9F-F7EA-5E4A-95D8-E890AE895073}"/>
              </a:ext>
            </a:extLst>
          </p:cNvPr>
          <p:cNvSpPr/>
          <p:nvPr/>
        </p:nvSpPr>
        <p:spPr>
          <a:xfrm>
            <a:off x="4073500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A3A06A-04AF-554D-BEF3-848B3753472A}"/>
              </a:ext>
            </a:extLst>
          </p:cNvPr>
          <p:cNvSpPr/>
          <p:nvPr/>
        </p:nvSpPr>
        <p:spPr>
          <a:xfrm>
            <a:off x="6884089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24E69F-36E7-8C4A-98E6-EE004F2E92F0}"/>
              </a:ext>
            </a:extLst>
          </p:cNvPr>
          <p:cNvSpPr/>
          <p:nvPr/>
        </p:nvSpPr>
        <p:spPr>
          <a:xfrm>
            <a:off x="854092" y="2451630"/>
            <a:ext cx="1988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=15</a:t>
            </a:r>
            <a:r>
              <a:rPr lang="en-GB" b="1" baseline="30000" dirty="0" smtClean="0">
                <a:solidFill>
                  <a:srgbClr val="E30813"/>
                </a:solidFill>
                <a:effectLst/>
              </a:rPr>
              <a:t>th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Criminology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E30813"/>
                </a:solidFill>
                <a:latin typeface="+mj-lt"/>
              </a:rPr>
              <a:t>(Sunday Times Good University Guide 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27DFBA-9F9C-924B-B1CE-198A45BCE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04" y="1377955"/>
            <a:ext cx="1221573" cy="861775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2E230-45DE-9B47-9157-F21670B16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79" y="4047709"/>
            <a:ext cx="1221573" cy="8617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A45911-DF4C-2D4A-B448-C0EDA7586E8D}"/>
              </a:ext>
            </a:extLst>
          </p:cNvPr>
          <p:cNvSpPr/>
          <p:nvPr/>
        </p:nvSpPr>
        <p:spPr>
          <a:xfrm>
            <a:off x="6512650" y="2451630"/>
            <a:ext cx="2150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Top 100 in the world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  <a:effectLst/>
              </a:rPr>
              <a:t>for </a:t>
            </a:r>
            <a:r>
              <a:rPr lang="en-GB" sz="1200" dirty="0" smtClean="0">
                <a:solidFill>
                  <a:srgbClr val="E30813"/>
                </a:solidFill>
                <a:effectLst/>
              </a:rPr>
              <a:t>Performing Arts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(QS World Rankings by Subject 2022)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FB400F-9C78-0E4A-B9F4-A4851E045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496" y="1242540"/>
            <a:ext cx="1613258" cy="1138094"/>
          </a:xfrm>
          <a:prstGeom prst="rect">
            <a:avLst/>
          </a:prstGeom>
        </p:spPr>
      </p:pic>
      <p:pic>
        <p:nvPicPr>
          <p:cNvPr id="35" name="Picture 3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BEB30BE-DB6A-7D45-A368-14CDB1FBD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115" y="3901882"/>
            <a:ext cx="1613258" cy="113809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EE37963-6FA9-FB44-8D34-126B960CE344}"/>
              </a:ext>
            </a:extLst>
          </p:cNvPr>
          <p:cNvSpPr/>
          <p:nvPr/>
        </p:nvSpPr>
        <p:spPr>
          <a:xfrm>
            <a:off x="3643168" y="2451630"/>
            <a:ext cx="2099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9</a:t>
            </a:r>
            <a:r>
              <a:rPr lang="en-GB" b="1" baseline="30000" dirty="0" smtClean="0">
                <a:solidFill>
                  <a:srgbClr val="E30813"/>
                </a:solidFill>
              </a:rPr>
              <a:t>th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Accounting and Finance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latin typeface="+mj-lt"/>
              </a:rPr>
              <a:t> </a:t>
            </a:r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latin typeface="+mj-lt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A28067-FAFC-2349-A394-08BEA97C5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449" y="1312710"/>
            <a:ext cx="1414262" cy="997710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82D63336-1F00-4241-9861-67020862A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959" y="3974303"/>
            <a:ext cx="1414262" cy="997710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A3595F58-C1CD-4843-A78E-D73E56CACEC7}"/>
              </a:ext>
            </a:extLst>
          </p:cNvPr>
          <p:cNvSpPr/>
          <p:nvPr/>
        </p:nvSpPr>
        <p:spPr>
          <a:xfrm>
            <a:off x="9726968" y="3861048"/>
            <a:ext cx="1238597" cy="123859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C1C9D7F-6B69-EF40-BAFF-69FF281840D5}"/>
              </a:ext>
            </a:extLst>
          </p:cNvPr>
          <p:cNvSpPr/>
          <p:nvPr/>
        </p:nvSpPr>
        <p:spPr>
          <a:xfrm>
            <a:off x="9412495" y="5115339"/>
            <a:ext cx="187050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E30813"/>
                </a:solidFill>
                <a:effectLst/>
              </a:rPr>
              <a:t>N</a:t>
            </a:r>
            <a:r>
              <a:rPr lang="en-GB" b="1" baseline="30000">
                <a:solidFill>
                  <a:srgbClr val="E30813"/>
                </a:solidFill>
                <a:effectLst/>
              </a:rPr>
              <a:t>th</a:t>
            </a:r>
            <a:r>
              <a:rPr lang="en-GB" b="1">
                <a:solidFill>
                  <a:srgbClr val="E30813"/>
                </a:solidFill>
                <a:effectLst/>
              </a:rPr>
              <a:t> somewhere</a:t>
            </a:r>
            <a:endParaRPr lang="en-GB">
              <a:solidFill>
                <a:srgbClr val="E30813"/>
              </a:solidFill>
              <a:effectLst/>
            </a:endParaRPr>
          </a:p>
          <a:p>
            <a:pPr algn="ctr">
              <a:lnSpc>
                <a:spcPts val="1440"/>
              </a:lnSpc>
            </a:pPr>
            <a:r>
              <a:rPr lang="en-GB" sz="1200">
                <a:solidFill>
                  <a:srgbClr val="E30813"/>
                </a:solidFill>
              </a:rPr>
              <a:t>for subject</a:t>
            </a:r>
          </a:p>
          <a:p>
            <a:pPr algn="ctr"/>
            <a:r>
              <a:rPr lang="en-GB" sz="100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>
                <a:solidFill>
                  <a:srgbClr val="E30813"/>
                </a:solidFill>
                <a:latin typeface="+mj-lt"/>
              </a:rPr>
              <a:t>(Publication YEAR)</a:t>
            </a:r>
            <a:endParaRPr lang="en-GB" sz="1000">
              <a:solidFill>
                <a:srgbClr val="E30813"/>
              </a:solidFill>
              <a:effectLst/>
              <a:latin typeface="+mj-lt"/>
            </a:endParaRPr>
          </a:p>
        </p:txBody>
      </p:sp>
      <p:pic>
        <p:nvPicPr>
          <p:cNvPr id="52" name="Picture 5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2DF18B4-EF22-0A43-8B34-91DB7F95C7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12" t="12963" r="26007" b="15673"/>
          <a:stretch/>
        </p:blipFill>
        <p:spPr>
          <a:xfrm>
            <a:off x="9824722" y="4001858"/>
            <a:ext cx="980569" cy="94607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E549E981-39D3-7141-A36F-BFB8F3626C4C}"/>
              </a:ext>
            </a:extLst>
          </p:cNvPr>
          <p:cNvSpPr/>
          <p:nvPr/>
        </p:nvSpPr>
        <p:spPr>
          <a:xfrm>
            <a:off x="9726968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813"/>
              </a:solidFill>
            </a:endParaRPr>
          </a:p>
        </p:txBody>
      </p:sp>
      <p:pic>
        <p:nvPicPr>
          <p:cNvPr id="57" name="Picture 56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CC64772B-F699-F041-A067-68CB00797C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573" t="10812" r="26007" b="14998"/>
          <a:stretch/>
        </p:blipFill>
        <p:spPr>
          <a:xfrm>
            <a:off x="9909222" y="1283509"/>
            <a:ext cx="891103" cy="98352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4CA9F3F-BA30-B94D-B578-E21104CE9219}"/>
              </a:ext>
            </a:extLst>
          </p:cNvPr>
          <p:cNvSpPr/>
          <p:nvPr/>
        </p:nvSpPr>
        <p:spPr>
          <a:xfrm>
            <a:off x="9412495" y="2451630"/>
            <a:ext cx="187050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E30813"/>
                </a:solidFill>
                <a:effectLst/>
              </a:rPr>
              <a:t>N</a:t>
            </a:r>
            <a:r>
              <a:rPr lang="en-GB" b="1" baseline="30000">
                <a:solidFill>
                  <a:srgbClr val="E30813"/>
                </a:solidFill>
                <a:effectLst/>
              </a:rPr>
              <a:t>th</a:t>
            </a:r>
            <a:r>
              <a:rPr lang="en-GB" b="1">
                <a:solidFill>
                  <a:srgbClr val="E30813"/>
                </a:solidFill>
                <a:effectLst/>
              </a:rPr>
              <a:t> somewhere</a:t>
            </a:r>
            <a:endParaRPr lang="en-GB">
              <a:solidFill>
                <a:srgbClr val="E30813"/>
              </a:solidFill>
              <a:effectLst/>
            </a:endParaRPr>
          </a:p>
          <a:p>
            <a:pPr algn="ctr">
              <a:lnSpc>
                <a:spcPts val="1440"/>
              </a:lnSpc>
            </a:pPr>
            <a:r>
              <a:rPr lang="en-GB" sz="1200">
                <a:solidFill>
                  <a:srgbClr val="E30813"/>
                </a:solidFill>
              </a:rPr>
              <a:t>for subject</a:t>
            </a:r>
          </a:p>
          <a:p>
            <a:pPr algn="ctr"/>
            <a:r>
              <a:rPr lang="en-GB" sz="100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>
                <a:solidFill>
                  <a:srgbClr val="E30813"/>
                </a:solidFill>
                <a:latin typeface="+mj-lt"/>
              </a:rPr>
              <a:t>(Publication YEAR)</a:t>
            </a:r>
            <a:endParaRPr lang="en-GB" sz="100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23691D-4D1A-C040-87B3-B4163A3FF1C7}"/>
              </a:ext>
            </a:extLst>
          </p:cNvPr>
          <p:cNvSpPr/>
          <p:nvPr/>
        </p:nvSpPr>
        <p:spPr>
          <a:xfrm>
            <a:off x="854092" y="5115339"/>
            <a:ext cx="1988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=15</a:t>
            </a:r>
            <a:r>
              <a:rPr lang="en-GB" b="1" baseline="30000" dirty="0" smtClean="0">
                <a:solidFill>
                  <a:srgbClr val="E30813"/>
                </a:solidFill>
                <a:effectLst/>
              </a:rPr>
              <a:t>th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Criminology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E30813"/>
                </a:solidFill>
                <a:latin typeface="+mj-lt"/>
              </a:rPr>
              <a:t>(Sunday Times Good University Guide 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2023)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AAE9B7-2944-ED47-A9B5-F83D9AC2543F}"/>
              </a:ext>
            </a:extLst>
          </p:cNvPr>
          <p:cNvSpPr/>
          <p:nvPr/>
        </p:nvSpPr>
        <p:spPr>
          <a:xfrm>
            <a:off x="6520920" y="5115339"/>
            <a:ext cx="2141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Top 100 in the world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  <a:effectLst/>
              </a:rPr>
              <a:t>for </a:t>
            </a:r>
            <a:r>
              <a:rPr lang="en-GB" sz="1200" dirty="0" smtClean="0">
                <a:solidFill>
                  <a:srgbClr val="E30813"/>
                </a:solidFill>
                <a:effectLst/>
              </a:rPr>
              <a:t>Performing Arts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(QS World Rankings by Subject 2022)</a:t>
            </a:r>
            <a:endParaRPr lang="en-GB" sz="1000" dirty="0">
              <a:solidFill>
                <a:srgbClr val="E30813"/>
              </a:solidFill>
              <a:effectLst/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471DE65-620E-B649-BD0B-70510CE6EB7F}"/>
              </a:ext>
            </a:extLst>
          </p:cNvPr>
          <p:cNvSpPr/>
          <p:nvPr/>
        </p:nvSpPr>
        <p:spPr>
          <a:xfrm>
            <a:off x="3643168" y="5115339"/>
            <a:ext cx="2099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9</a:t>
            </a:r>
            <a:r>
              <a:rPr lang="en-GB" b="1" baseline="30000" dirty="0" smtClean="0">
                <a:solidFill>
                  <a:srgbClr val="E30813"/>
                </a:solidFill>
              </a:rPr>
              <a:t>th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E30813"/>
                </a:solidFill>
              </a:rPr>
              <a:t>for Accounting and Finance</a:t>
            </a:r>
            <a:endParaRPr lang="en-GB" sz="1200" dirty="0">
              <a:solidFill>
                <a:srgbClr val="E30813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E30813"/>
                </a:solidFill>
                <a:latin typeface="+mj-lt"/>
              </a:rPr>
              <a:t> </a:t>
            </a:r>
            <a:r>
              <a:rPr lang="en-GB" sz="1000" dirty="0">
                <a:solidFill>
                  <a:srgbClr val="E30813"/>
                </a:solidFill>
                <a:effectLst/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486B8-AD0B-794B-9751-63E4C40A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0985" y="701430"/>
            <a:ext cx="4521200" cy="553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5CEF3-E73C-C444-9787-58A6ACFC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475" y="701430"/>
            <a:ext cx="4521200" cy="553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334B1-8525-614B-ABAF-2BAB0525B653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GETTING</a:t>
            </a:r>
            <a:r>
              <a:rPr lang="en-US" sz="2400" b="1" dirty="0">
                <a:solidFill>
                  <a:schemeClr val="bg1"/>
                </a:solidFill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893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D8F9D-1089-624E-9E5E-0DFBA1A98DC7}"/>
              </a:ext>
            </a:extLst>
          </p:cNvPr>
          <p:cNvSpPr txBox="1"/>
          <p:nvPr/>
        </p:nvSpPr>
        <p:spPr>
          <a:xfrm>
            <a:off x="0" y="14585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4BD8B67-BA65-334B-895D-87B28C6D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196975"/>
            <a:ext cx="3876239" cy="139544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58E315-C6A1-A241-ADA0-4D79D8DEE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3429000"/>
            <a:ext cx="1999434" cy="242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A6A69-B6CF-C44B-84AE-4BB21A56D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24" y="1196975"/>
            <a:ext cx="3876239" cy="139544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BB7ECFB-3D9B-C049-B37B-42576DEDA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24" y="3429000"/>
            <a:ext cx="1943812" cy="23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EC2EF-4EA7-A045-B5ED-AA3C48BDAFE7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AHSS</a:t>
            </a:r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9EC265B9-0A23-7143-BC18-15D307F8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1196975"/>
            <a:ext cx="4983766" cy="989684"/>
          </a:xfrm>
          <a:prstGeom prst="rect">
            <a:avLst/>
          </a:prstGeom>
        </p:spPr>
      </p:pic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B1A5F4B9-A5ED-1B4B-B4DC-D8251F525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1196975"/>
            <a:ext cx="4983766" cy="989684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6FF4BA95-31F6-6247-B23C-2AD21812E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743" y="3068638"/>
            <a:ext cx="1381668" cy="2671224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290FF768-6F62-3747-8E70-573D198AC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925" y="3068638"/>
            <a:ext cx="1374895" cy="26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BE414-9A8C-F341-BD74-55059152AC55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SCHOOLS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2B1B81-872A-0945-843E-21FA2536A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34" r="27822" b="12546"/>
          <a:stretch/>
        </p:blipFill>
        <p:spPr>
          <a:xfrm>
            <a:off x="6600825" y="1196975"/>
            <a:ext cx="4475827" cy="1012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C8043-E8C7-2148-9FDA-D2A1DF37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3" y="1196975"/>
            <a:ext cx="4482880" cy="98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611623-73DD-2C40-862B-9B8277419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15" r="26459" b="12754"/>
          <a:stretch/>
        </p:blipFill>
        <p:spPr>
          <a:xfrm>
            <a:off x="6600825" y="3073498"/>
            <a:ext cx="4560357" cy="10096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14972F-5395-6646-B8F6-A56BA77B5F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73" r="26263" b="12554"/>
          <a:stretch/>
        </p:blipFill>
        <p:spPr>
          <a:xfrm>
            <a:off x="550863" y="3054232"/>
            <a:ext cx="4572512" cy="1019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6E55D3-09BB-3344-A478-1C2F0C18BD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718" r="27553" b="12656"/>
          <a:stretch/>
        </p:blipFill>
        <p:spPr>
          <a:xfrm>
            <a:off x="6600825" y="4940400"/>
            <a:ext cx="4504696" cy="1010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432183-37EB-E64D-A5AF-FE3B6F05A5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629" r="27382" b="12772"/>
          <a:stretch/>
        </p:blipFill>
        <p:spPr>
          <a:xfrm>
            <a:off x="550863" y="4928212"/>
            <a:ext cx="4515329" cy="10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816194" y="3766145"/>
            <a:ext cx="6559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PRESENTATION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385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BE414-9A8C-F341-BD74-55059152AC55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CE86A-2274-BB4E-A09A-49D46E21B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77" r="33965" b="12592"/>
          <a:stretch/>
        </p:blipFill>
        <p:spPr>
          <a:xfrm>
            <a:off x="6600825" y="1185657"/>
            <a:ext cx="4106003" cy="1015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6DA28-1FE5-2349-B77C-22CDD6A6B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77" r="33436" b="12592"/>
          <a:stretch/>
        </p:blipFill>
        <p:spPr>
          <a:xfrm>
            <a:off x="550865" y="1185656"/>
            <a:ext cx="4138896" cy="1015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CCE8A-65DD-0F4B-9083-DCAD48313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4" y="3068638"/>
            <a:ext cx="4792718" cy="7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8DBF4-24AB-AE4C-975D-4871AA57F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3" y="3068638"/>
            <a:ext cx="4792718" cy="7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25F78-6FA4-8C4C-B493-1FCF1492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41325"/>
            <a:ext cx="2916424" cy="10499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F3F816-4A27-4647-98EF-3D26F695895A}"/>
              </a:ext>
            </a:extLst>
          </p:cNvPr>
          <p:cNvGrpSpPr/>
          <p:nvPr/>
        </p:nvGrpSpPr>
        <p:grpSpPr>
          <a:xfrm>
            <a:off x="2586135" y="2251180"/>
            <a:ext cx="7019730" cy="2195842"/>
            <a:chOff x="430924" y="1312050"/>
            <a:chExt cx="7019730" cy="219584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EF7DC6DC-8E51-2049-A856-33BAD72DA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924" y="1312050"/>
              <a:ext cx="1179012" cy="1179012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D3838328-5384-C443-8551-C2A670B8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734" y="2318972"/>
              <a:ext cx="1188920" cy="11889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A7628-221C-D344-9823-5B1B7DF4D277}"/>
                </a:ext>
              </a:extLst>
            </p:cNvPr>
            <p:cNvSpPr txBox="1"/>
            <p:nvPr/>
          </p:nvSpPr>
          <p:spPr>
            <a:xfrm>
              <a:off x="937566" y="1827770"/>
              <a:ext cx="6263973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chemeClr val="bg1"/>
                  </a:solidFill>
                </a:rPr>
                <a:t>IS PLACED HERE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D06014-32D5-5F47-B0A6-BA208ED1781B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chemeClr val="bg1"/>
                </a:solidFill>
              </a:rPr>
              <a:t>SINCE 1845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10A65-253A-6E4A-B0C0-51FE68EFEAB1}"/>
              </a:ext>
            </a:extLst>
          </p:cNvPr>
          <p:cNvSpPr txBox="1"/>
          <p:nvPr/>
        </p:nvSpPr>
        <p:spPr>
          <a:xfrm>
            <a:off x="564432" y="5623133"/>
            <a:ext cx="3538982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PRESENTER NAME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0477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D5A225-6EF2-5749-9065-4360BA026017}"/>
              </a:ext>
            </a:extLst>
          </p:cNvPr>
          <p:cNvGrpSpPr/>
          <p:nvPr/>
        </p:nvGrpSpPr>
        <p:grpSpPr>
          <a:xfrm>
            <a:off x="2585756" y="2250823"/>
            <a:ext cx="7019730" cy="2196199"/>
            <a:chOff x="2585756" y="2250823"/>
            <a:chExt cx="7019730" cy="21961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650FC4-4459-BD47-A8D5-072CBBBAE060}"/>
                </a:ext>
              </a:extLst>
            </p:cNvPr>
            <p:cNvSpPr txBox="1"/>
            <p:nvPr/>
          </p:nvSpPr>
          <p:spPr>
            <a:xfrm>
              <a:off x="3092777" y="2766900"/>
              <a:ext cx="6333234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rgbClr val="55565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rgbClr val="55565A"/>
                  </a:solidFill>
                </a:rPr>
                <a:t>IS PLACED HERE</a:t>
              </a:r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34C04C0D-0375-DE4E-A143-F88C4880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756" y="2250823"/>
              <a:ext cx="1179012" cy="11790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70514B-FC8B-394F-ABB0-43EEA440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6566" y="3258102"/>
              <a:ext cx="1188920" cy="1188920"/>
            </a:xfrm>
            <a:prstGeom prst="rect">
              <a:avLst/>
            </a:prstGeom>
          </p:spPr>
        </p:pic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543BBF-E65A-D441-8313-927BA6564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441325"/>
            <a:ext cx="2916424" cy="1049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2552A-D29F-0B49-9C89-8C1629BCE43D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rgbClr val="D9222A"/>
                </a:solidFill>
              </a:rPr>
              <a:t>SINCE 1845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8D2DC-5C01-C74C-BE73-04D663CF3C1E}"/>
              </a:ext>
            </a:extLst>
          </p:cNvPr>
          <p:cNvSpPr txBox="1"/>
          <p:nvPr/>
        </p:nvSpPr>
        <p:spPr>
          <a:xfrm>
            <a:off x="564432" y="5623133"/>
            <a:ext cx="3538982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b="1" dirty="0"/>
              <a:t>PRESENTER NAME</a:t>
            </a:r>
          </a:p>
          <a:p>
            <a:r>
              <a:rPr lang="en-US" sz="2400" dirty="0"/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7581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87194-E0A6-C54D-AD56-AB97B3D67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41325"/>
            <a:ext cx="2916424" cy="10499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AB77F5-7969-024A-8A3B-BC1622358E3C}"/>
              </a:ext>
            </a:extLst>
          </p:cNvPr>
          <p:cNvGrpSpPr/>
          <p:nvPr/>
        </p:nvGrpSpPr>
        <p:grpSpPr>
          <a:xfrm>
            <a:off x="6474777" y="455334"/>
            <a:ext cx="5044485" cy="1483282"/>
            <a:chOff x="6474777" y="1262123"/>
            <a:chExt cx="5044485" cy="1483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0DD90-C2CD-674C-A455-A7D2DE2EFD6F}"/>
                </a:ext>
              </a:extLst>
            </p:cNvPr>
            <p:cNvSpPr txBox="1"/>
            <p:nvPr/>
          </p:nvSpPr>
          <p:spPr>
            <a:xfrm>
              <a:off x="6809277" y="1575391"/>
              <a:ext cx="4536416" cy="99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2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3420"/>
                </a:lnSpc>
              </a:pPr>
              <a:r>
                <a:rPr lang="en-US" sz="4000" dirty="0">
                  <a:solidFill>
                    <a:schemeClr val="bg1"/>
                  </a:solidFill>
                </a:rPr>
                <a:t>IS PLACED HERE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93910E9-227E-394A-87F1-877D7CE4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4777" y="1262123"/>
              <a:ext cx="669000" cy="66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DF448B-57F3-D649-A981-4A238D40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44640" y="2070783"/>
              <a:ext cx="674622" cy="6746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11DAAB-88F4-974D-8E51-8F7388B788F5}"/>
              </a:ext>
            </a:extLst>
          </p:cNvPr>
          <p:cNvSpPr txBox="1"/>
          <p:nvPr/>
        </p:nvSpPr>
        <p:spPr>
          <a:xfrm>
            <a:off x="6809277" y="1955293"/>
            <a:ext cx="363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PRESENTER NAME</a:t>
            </a:r>
          </a:p>
          <a:p>
            <a:r>
              <a:rPr lang="en-US" sz="2400" dirty="0"/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0175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-12570" y="0"/>
            <a:ext cx="4119846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OUR EXCELLENCE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BY NUMBERS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5BDDC0-D2FF-4E43-840E-F77C69737DCE}"/>
              </a:ext>
            </a:extLst>
          </p:cNvPr>
          <p:cNvGrpSpPr/>
          <p:nvPr/>
        </p:nvGrpSpPr>
        <p:grpSpPr>
          <a:xfrm>
            <a:off x="9817671" y="1406139"/>
            <a:ext cx="2002923" cy="2004585"/>
            <a:chOff x="9817671" y="1406139"/>
            <a:chExt cx="2002923" cy="20045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35D8D1-6EE5-AE42-9DB8-B9AE9F7690B1}"/>
                </a:ext>
              </a:extLst>
            </p:cNvPr>
            <p:cNvSpPr txBox="1"/>
            <p:nvPr/>
          </p:nvSpPr>
          <p:spPr>
            <a:xfrm>
              <a:off x="9817671" y="2312988"/>
              <a:ext cx="2002923" cy="109773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Ranked 198 </a:t>
              </a: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in the Times Higher Education World University Rankings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2023</a:t>
              </a:r>
              <a:endParaRPr lang="en-GB" sz="10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endParaRPr lang="en-GB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715DD41-E029-A64F-84DE-C21D51A1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09122" y="1406139"/>
              <a:ext cx="820020" cy="82002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FF493-F5D2-1345-820D-D05661255AF2}"/>
              </a:ext>
            </a:extLst>
          </p:cNvPr>
          <p:cNvGrpSpPr/>
          <p:nvPr/>
        </p:nvGrpSpPr>
        <p:grpSpPr>
          <a:xfrm>
            <a:off x="6633042" y="1487945"/>
            <a:ext cx="2100919" cy="1722596"/>
            <a:chOff x="6456027" y="1487945"/>
            <a:chExt cx="2100919" cy="17225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610DC-2350-754A-ACA9-26DE87BE742C}"/>
                </a:ext>
              </a:extLst>
            </p:cNvPr>
            <p:cNvSpPr txBox="1"/>
            <p:nvPr/>
          </p:nvSpPr>
          <p:spPr>
            <a:xfrm>
              <a:off x="6456027" y="2312988"/>
              <a:ext cx="2100919" cy="89755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Ranked</a:t>
              </a: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28</a:t>
              </a:r>
              <a:r>
                <a:rPr lang="en-GB" b="1" baseline="30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th</a:t>
              </a: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in the UK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(Sunday Times Good University Guide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2023)</a:t>
              </a:r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0AE77-43D4-AF4E-89F4-DCE1F5E59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057224" y="1487945"/>
              <a:ext cx="898525" cy="72481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E238EC-E46E-F146-A858-374554B521A8}"/>
              </a:ext>
            </a:extLst>
          </p:cNvPr>
          <p:cNvGrpSpPr/>
          <p:nvPr/>
        </p:nvGrpSpPr>
        <p:grpSpPr>
          <a:xfrm>
            <a:off x="3241558" y="3883078"/>
            <a:ext cx="2554346" cy="2285839"/>
            <a:chOff x="3065849" y="3883078"/>
            <a:chExt cx="2554346" cy="22858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3C9B69-379F-E248-88D9-C2058AFDF0EB}"/>
                </a:ext>
              </a:extLst>
            </p:cNvPr>
            <p:cNvSpPr txBox="1"/>
            <p:nvPr/>
          </p:nvSpPr>
          <p:spPr>
            <a:xfrm>
              <a:off x="3065849" y="4827524"/>
              <a:ext cx="2554346" cy="134139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Ranked in the top 200 in the world</a:t>
              </a: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in </a:t>
              </a: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the </a:t>
              </a:r>
              <a:r>
                <a:rPr lang="en-GB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Times Higher Education World University Rankings 2023</a:t>
              </a:r>
              <a:endParaRPr lang="en-GB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endParaRPr lang="en-GB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B422E78-DD46-ED44-9777-45ACC145A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893760" y="3883078"/>
              <a:ext cx="898525" cy="87755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0F32A1-4384-BD45-A2D2-3F9601172622}"/>
              </a:ext>
            </a:extLst>
          </p:cNvPr>
          <p:cNvGrpSpPr/>
          <p:nvPr/>
        </p:nvGrpSpPr>
        <p:grpSpPr>
          <a:xfrm>
            <a:off x="418227" y="1394233"/>
            <a:ext cx="2270382" cy="2029315"/>
            <a:chOff x="305342" y="1394233"/>
            <a:chExt cx="2131474" cy="2029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06316D-681B-6146-B103-090FFA5C5BD1}"/>
                </a:ext>
              </a:extLst>
            </p:cNvPr>
            <p:cNvSpPr txBox="1"/>
            <p:nvPr/>
          </p:nvSpPr>
          <p:spPr>
            <a:xfrm>
              <a:off x="305342" y="2312988"/>
              <a:ext cx="2131474" cy="111056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Over </a:t>
              </a: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99%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of our </a:t>
              </a:r>
              <a:b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research environment</a:t>
              </a:r>
              <a:endParaRPr lang="en-GB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460"/>
                </a:lnSpc>
              </a:pPr>
              <a:r>
                <a:rPr lang="en-GB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was assessed as world-leading or internationally excellent </a:t>
              </a:r>
            </a:p>
            <a:p>
              <a:pPr algn="ctr">
                <a:lnSpc>
                  <a:spcPts val="1460"/>
                </a:lnSpc>
              </a:pPr>
              <a:r>
                <a:rPr lang="en-GB" sz="105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(REF 2021)</a:t>
              </a: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B6A55C-A047-1C4F-A043-ADB33155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51262" y="1394233"/>
              <a:ext cx="821260" cy="8185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5CCA95-17A9-5F4B-91B7-C17CFE86F2E9}"/>
              </a:ext>
            </a:extLst>
          </p:cNvPr>
          <p:cNvGrpSpPr/>
          <p:nvPr/>
        </p:nvGrpSpPr>
        <p:grpSpPr>
          <a:xfrm>
            <a:off x="6494989" y="3915080"/>
            <a:ext cx="2377025" cy="2253837"/>
            <a:chOff x="6317974" y="3915080"/>
            <a:chExt cx="2377025" cy="22538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12AEA8-5698-4315-9058-4AE1E64813A6}"/>
                </a:ext>
              </a:extLst>
            </p:cNvPr>
            <p:cNvSpPr txBox="1"/>
            <p:nvPr/>
          </p:nvSpPr>
          <p:spPr>
            <a:xfrm>
              <a:off x="6317974" y="4827524"/>
              <a:ext cx="2377025" cy="134139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Ranked in the </a:t>
              </a:r>
              <a:b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top 170 in the world </a:t>
              </a:r>
            </a:p>
            <a:p>
              <a:pPr algn="ctr">
                <a:lnSpc>
                  <a:spcPts val="1260"/>
                </a:lnSpc>
                <a:spcAft>
                  <a:spcPts val="300"/>
                </a:spcAft>
              </a:pP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for graduate prospects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(QS Graduate Employability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Rankings 2022)</a:t>
              </a:r>
            </a:p>
            <a:p>
              <a:endParaRPr lang="en-GB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33A9A3-1794-C842-86B4-89A3BBBC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057224" y="3915080"/>
              <a:ext cx="898525" cy="85359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72AF7-792C-7C40-8ABB-491B7703A9A0}"/>
              </a:ext>
            </a:extLst>
          </p:cNvPr>
          <p:cNvGrpSpPr/>
          <p:nvPr/>
        </p:nvGrpSpPr>
        <p:grpSpPr>
          <a:xfrm>
            <a:off x="3387055" y="1406139"/>
            <a:ext cx="2263353" cy="2038249"/>
            <a:chOff x="4964324" y="1406139"/>
            <a:chExt cx="2263353" cy="20382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8EE8F-A653-6543-B600-D71BD4CBC00A}"/>
                </a:ext>
              </a:extLst>
            </p:cNvPr>
            <p:cNvSpPr txBox="1"/>
            <p:nvPr/>
          </p:nvSpPr>
          <p:spPr>
            <a:xfrm>
              <a:off x="4964324" y="2312988"/>
              <a:ext cx="2263353" cy="113140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Queen’s is ranked</a:t>
              </a:r>
            </a:p>
            <a:p>
              <a:pPr algn="ctr">
                <a:lnSpc>
                  <a:spcPts val="1860"/>
                </a:lnSpc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18</a:t>
              </a:r>
              <a:r>
                <a:rPr lang="en-GB" b="1" baseline="30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th</a:t>
              </a: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in the world </a:t>
              </a:r>
            </a:p>
            <a:p>
              <a:pPr algn="ctr">
                <a:lnSpc>
                  <a:spcPts val="1460"/>
                </a:lnSpc>
                <a:spcAft>
                  <a:spcPts val="300"/>
                </a:spcAft>
              </a:pP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for international outlook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(Times Higher Education World University Rankings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2023)</a:t>
              </a:r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F1E618-3D3F-C84A-B62D-7CCFBA0A6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728401" y="1406139"/>
              <a:ext cx="735199" cy="81852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8F2068-31C5-BF48-A98D-B5F8F55386E2}"/>
              </a:ext>
            </a:extLst>
          </p:cNvPr>
          <p:cNvGrpSpPr/>
          <p:nvPr/>
        </p:nvGrpSpPr>
        <p:grpSpPr>
          <a:xfrm>
            <a:off x="353115" y="3862388"/>
            <a:ext cx="2017555" cy="2147832"/>
            <a:chOff x="353115" y="3862388"/>
            <a:chExt cx="2017555" cy="21478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4EBAE-40CF-E145-8264-60B3AEBFAF2A}"/>
                </a:ext>
              </a:extLst>
            </p:cNvPr>
            <p:cNvSpPr txBox="1"/>
            <p:nvPr/>
          </p:nvSpPr>
          <p:spPr>
            <a:xfrm>
              <a:off x="353115" y="4827524"/>
              <a:ext cx="2017555" cy="118269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Bef>
                  <a:spcPts val="600"/>
                </a:spcBef>
                <a:spcAft>
                  <a:spcPts val="300"/>
                </a:spcAft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13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Queen’s subjects in the top 200 in the world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(QS World Rankings by </a:t>
              </a:r>
              <a:b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subject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2022)</a:t>
              </a:r>
              <a:endParaRPr lang="en-GB" sz="1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60B1EEE-3602-DB4A-A56C-42082E9E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025366" y="3862388"/>
              <a:ext cx="673052" cy="8985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1D1449-B0E2-354B-ABBA-6D2A6350BE30}"/>
              </a:ext>
            </a:extLst>
          </p:cNvPr>
          <p:cNvGrpSpPr/>
          <p:nvPr/>
        </p:nvGrpSpPr>
        <p:grpSpPr>
          <a:xfrm>
            <a:off x="9817671" y="4208047"/>
            <a:ext cx="2002923" cy="1865972"/>
            <a:chOff x="9817671" y="4208047"/>
            <a:chExt cx="2002923" cy="18659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19474-9B1D-C140-8558-A64D90E20381}"/>
                </a:ext>
              </a:extLst>
            </p:cNvPr>
            <p:cNvSpPr txBox="1"/>
            <p:nvPr/>
          </p:nvSpPr>
          <p:spPr>
            <a:xfrm>
              <a:off x="9817671" y="4827524"/>
              <a:ext cx="2002923" cy="124649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GB" sz="1400" dirty="0">
                  <a:solidFill>
                    <a:schemeClr val="bg1"/>
                  </a:solidFill>
                  <a:cs typeface="Calibri" panose="020F0502020204030204" pitchFamily="34" charset="0"/>
                </a:rPr>
                <a:t>Queen’s is a member of the Russell Group of </a:t>
              </a:r>
            </a:p>
            <a:p>
              <a:pPr algn="ctr">
                <a:lnSpc>
                  <a:spcPts val="1860"/>
                </a:lnSpc>
                <a:spcBef>
                  <a:spcPts val="300"/>
                </a:spcBef>
              </a:pPr>
              <a:r>
                <a:rPr lang="en-GB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the UK’s 24 leading research-intensive universities</a:t>
              </a:r>
              <a:endParaRPr lang="en-US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30" name="Picture 29" descr="A picture containing tableware, plate, drawing&#10;&#10;Description automatically generated">
              <a:extLst>
                <a:ext uri="{FF2B5EF4-FFF2-40B4-BE49-F238E27FC236}">
                  <a16:creationId xmlns:a16="http://schemas.microsoft.com/office/drawing/2014/main" id="{AB85B118-DF63-9A4D-8217-DAA2B728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16641" y="4208047"/>
              <a:ext cx="1404982" cy="481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1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-12570" y="0"/>
            <a:ext cx="4119846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2400" b="1">
                <a:solidFill>
                  <a:srgbClr val="E30813"/>
                </a:solidFill>
                <a:cs typeface="Calibri Light" panose="020F0302020204030204" pitchFamily="34" charset="0"/>
              </a:rPr>
              <a:t>OUR EXCELLENCE </a:t>
            </a:r>
            <a:r>
              <a:rPr lang="en-US" sz="2400">
                <a:solidFill>
                  <a:srgbClr val="E30813"/>
                </a:solidFill>
                <a:latin typeface="+mj-lt"/>
                <a:cs typeface="Calibri" panose="020F0502020204030204" pitchFamily="34" charset="0"/>
              </a:rPr>
              <a:t>BY NUMBERS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50AE77-43D4-AF4E-89F4-DCE1F5E59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6" t="14612" r="5866" b="14425"/>
          <a:stretch/>
        </p:blipFill>
        <p:spPr>
          <a:xfrm>
            <a:off x="7230151" y="1482875"/>
            <a:ext cx="897797" cy="7235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053208-ABCA-A348-B0B6-6E28766A54F2}"/>
              </a:ext>
            </a:extLst>
          </p:cNvPr>
          <p:cNvGrpSpPr/>
          <p:nvPr/>
        </p:nvGrpSpPr>
        <p:grpSpPr>
          <a:xfrm>
            <a:off x="9820435" y="4212737"/>
            <a:ext cx="2002923" cy="1861282"/>
            <a:chOff x="9820435" y="4212737"/>
            <a:chExt cx="2002923" cy="18612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19474-9B1D-C140-8558-A64D90E20381}"/>
                </a:ext>
              </a:extLst>
            </p:cNvPr>
            <p:cNvSpPr txBox="1"/>
            <p:nvPr/>
          </p:nvSpPr>
          <p:spPr>
            <a:xfrm>
              <a:off x="9820435" y="4827524"/>
              <a:ext cx="2002923" cy="124649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GB" sz="1400">
                  <a:solidFill>
                    <a:srgbClr val="E30813"/>
                  </a:solidFill>
                  <a:cs typeface="Calibri" panose="020F0502020204030204" pitchFamily="34" charset="0"/>
                </a:rPr>
                <a:t>Queen’s is a member of the Russell Group of </a:t>
              </a:r>
            </a:p>
            <a:p>
              <a:pPr algn="ctr">
                <a:lnSpc>
                  <a:spcPts val="1860"/>
                </a:lnSpc>
                <a:spcBef>
                  <a:spcPts val="300"/>
                </a:spcBef>
              </a:pPr>
              <a:r>
                <a:rPr lang="en-GB" b="1">
                  <a:solidFill>
                    <a:srgbClr val="E30813"/>
                  </a:solidFill>
                  <a:cs typeface="Calibri" panose="020F0502020204030204" pitchFamily="34" charset="0"/>
                </a:rPr>
                <a:t>the UK’s 24 leading research-intensive universities</a:t>
              </a:r>
              <a:endParaRPr lang="en-US" b="1">
                <a:solidFill>
                  <a:srgbClr val="E30813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B85B118-DF63-9A4D-8217-DAA2B728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122526" y="4212737"/>
              <a:ext cx="1398740" cy="48142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2BAC64-D9C9-2C47-B804-8F398EC6BD59}"/>
              </a:ext>
            </a:extLst>
          </p:cNvPr>
          <p:cNvGrpSpPr/>
          <p:nvPr/>
        </p:nvGrpSpPr>
        <p:grpSpPr>
          <a:xfrm>
            <a:off x="323876" y="1302186"/>
            <a:ext cx="2374522" cy="2365019"/>
            <a:chOff x="305342" y="1302186"/>
            <a:chExt cx="2113101" cy="23650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06316D-681B-6146-B103-090FFA5C5BD1}"/>
                </a:ext>
              </a:extLst>
            </p:cNvPr>
            <p:cNvSpPr txBox="1"/>
            <p:nvPr/>
          </p:nvSpPr>
          <p:spPr>
            <a:xfrm>
              <a:off x="305342" y="2312988"/>
              <a:ext cx="2113101" cy="1354217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Over 99% of our </a:t>
              </a:r>
              <a:b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research environment</a:t>
              </a:r>
            </a:p>
            <a:p>
              <a:pPr algn="ctr">
                <a:lnSpc>
                  <a:spcPts val="1460"/>
                </a:lnSpc>
              </a:pPr>
              <a:r>
                <a:rPr lang="en-GB" sz="1200" dirty="0">
                  <a:solidFill>
                    <a:srgbClr val="E30813"/>
                  </a:solidFill>
                  <a:cs typeface="Arial" panose="020B0604020202020204" pitchFamily="34" charset="0"/>
                </a:rPr>
                <a:t>was assessed as world-leading or internationally excellent </a:t>
              </a:r>
            </a:p>
            <a:p>
              <a:pPr algn="ctr">
                <a:lnSpc>
                  <a:spcPts val="1460"/>
                </a:lnSpc>
              </a:pPr>
              <a:r>
                <a:rPr lang="en-GB" sz="1050" dirty="0">
                  <a:solidFill>
                    <a:srgbClr val="E30813"/>
                  </a:solidFill>
                  <a:cs typeface="Arial" panose="020B0604020202020204" pitchFamily="34" charset="0"/>
                </a:rPr>
                <a:t>(REF 2021)</a:t>
              </a:r>
              <a:endParaRPr lang="en-US" sz="1400" dirty="0">
                <a:solidFill>
                  <a:srgbClr val="E3081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82B8352-277C-6B4E-A244-7864E3D76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5895" y="1302186"/>
              <a:ext cx="1010802" cy="101080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3CA259B-91C6-A346-BAE7-1F84ED8D91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48098" y="1344816"/>
            <a:ext cx="940038" cy="9400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3DA72C-1749-BA49-8B68-287C9FE9F0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22395" y="1318256"/>
            <a:ext cx="999002" cy="999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5A63FF-E3DA-324C-A435-83EDD60077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1974" y="3803198"/>
            <a:ext cx="1011328" cy="10113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346683-B61D-974A-A72F-C5528CEB65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49926" y="3745006"/>
            <a:ext cx="1145044" cy="11450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C2D91FC-B30B-0541-9953-5FA8161DF0E3}"/>
              </a:ext>
            </a:extLst>
          </p:cNvPr>
          <p:cNvGrpSpPr/>
          <p:nvPr/>
        </p:nvGrpSpPr>
        <p:grpSpPr>
          <a:xfrm>
            <a:off x="6589084" y="3862388"/>
            <a:ext cx="2191026" cy="2067874"/>
            <a:chOff x="6410972" y="3862388"/>
            <a:chExt cx="2191026" cy="20678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12AEA8-5698-4315-9058-4AE1E64813A6}"/>
                </a:ext>
              </a:extLst>
            </p:cNvPr>
            <p:cNvSpPr txBox="1"/>
            <p:nvPr/>
          </p:nvSpPr>
          <p:spPr>
            <a:xfrm>
              <a:off x="6410972" y="4827524"/>
              <a:ext cx="2191026" cy="110273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Ranked in the </a:t>
              </a:r>
              <a:b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top 170 in the world </a:t>
              </a:r>
            </a:p>
            <a:p>
              <a:pPr algn="ctr">
                <a:lnSpc>
                  <a:spcPts val="1260"/>
                </a:lnSpc>
                <a:spcAft>
                  <a:spcPts val="300"/>
                </a:spcAft>
              </a:pPr>
              <a:r>
                <a:rPr lang="en-GB" sz="1400" dirty="0">
                  <a:solidFill>
                    <a:srgbClr val="E30813"/>
                  </a:solidFill>
                  <a:cs typeface="Arial" panose="020B0604020202020204" pitchFamily="34" charset="0"/>
                </a:rPr>
                <a:t>for graduate prospects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cs typeface="Arial" panose="020B0604020202020204" pitchFamily="34" charset="0"/>
                </a:rPr>
                <a:t>(QS Graduate Employability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cs typeface="Arial" panose="020B0604020202020204" pitchFamily="34" charset="0"/>
                </a:rPr>
                <a:t>Rankings 2022)</a:t>
              </a:r>
              <a:endParaRPr lang="en-GB" sz="1200" dirty="0">
                <a:solidFill>
                  <a:srgbClr val="E3081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C676A51-E184-1F45-A4A5-328617D17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7016884" y="3862388"/>
              <a:ext cx="979203" cy="97920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F8EE8F-A653-6543-B600-D71BD4CBC00A}"/>
              </a:ext>
            </a:extLst>
          </p:cNvPr>
          <p:cNvSpPr txBox="1"/>
          <p:nvPr/>
        </p:nvSpPr>
        <p:spPr>
          <a:xfrm>
            <a:off x="3387055" y="2312988"/>
            <a:ext cx="2263353" cy="113140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Queen’s is ranked</a:t>
            </a:r>
          </a:p>
          <a:p>
            <a:pPr algn="ctr">
              <a:lnSpc>
                <a:spcPts val="1860"/>
              </a:lnSpc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18</a:t>
            </a:r>
            <a:r>
              <a:rPr lang="en-GB" b="1" baseline="30000" dirty="0" smtClean="0">
                <a:solidFill>
                  <a:srgbClr val="E30813"/>
                </a:solidFill>
                <a:cs typeface="Arial" panose="020B0604020202020204" pitchFamily="34" charset="0"/>
              </a:rPr>
              <a:t>th</a:t>
            </a: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in the world </a:t>
            </a:r>
          </a:p>
          <a:p>
            <a:pPr algn="ctr">
              <a:lnSpc>
                <a:spcPts val="1460"/>
              </a:lnSpc>
              <a:spcAft>
                <a:spcPts val="300"/>
              </a:spcAft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for international outlook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(Times Higher Education World University Rankings </a:t>
            </a:r>
            <a:r>
              <a:rPr lang="en-GB" sz="1000" dirty="0" smtClean="0">
                <a:solidFill>
                  <a:srgbClr val="E30813"/>
                </a:solidFill>
                <a:cs typeface="Arial" panose="020B0604020202020204" pitchFamily="34" charset="0"/>
              </a:rPr>
              <a:t>2023)</a:t>
            </a:r>
            <a:endParaRPr lang="en-US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D610DC-2350-754A-ACA9-26DE87BE742C}"/>
              </a:ext>
            </a:extLst>
          </p:cNvPr>
          <p:cNvSpPr txBox="1"/>
          <p:nvPr/>
        </p:nvSpPr>
        <p:spPr>
          <a:xfrm>
            <a:off x="6633042" y="2312988"/>
            <a:ext cx="2100919" cy="89755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Ranked</a:t>
            </a: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28</a:t>
            </a:r>
            <a:r>
              <a:rPr lang="en-GB" b="1" baseline="30000" dirty="0" smtClean="0">
                <a:solidFill>
                  <a:srgbClr val="E30813"/>
                </a:solidFill>
                <a:cs typeface="Arial" panose="020B0604020202020204" pitchFamily="34" charset="0"/>
              </a:rPr>
              <a:t>th</a:t>
            </a: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in the UK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(Sunday Times Good University Guide </a:t>
            </a:r>
            <a:r>
              <a:rPr lang="en-GB" sz="1000" dirty="0" smtClean="0">
                <a:solidFill>
                  <a:srgbClr val="E30813"/>
                </a:solidFill>
                <a:cs typeface="Arial" panose="020B0604020202020204" pitchFamily="34" charset="0"/>
              </a:rPr>
              <a:t>2023)</a:t>
            </a:r>
            <a:endParaRPr lang="en-US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E4EBAE-40CF-E145-8264-60B3AEBFAF2A}"/>
              </a:ext>
            </a:extLst>
          </p:cNvPr>
          <p:cNvSpPr txBox="1"/>
          <p:nvPr/>
        </p:nvSpPr>
        <p:spPr>
          <a:xfrm>
            <a:off x="353115" y="4827524"/>
            <a:ext cx="2017555" cy="118269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13 </a:t>
            </a: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Queen’s subjects in the top 200 in the world 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(QS World Rankings by </a:t>
            </a:r>
            <a:b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subject </a:t>
            </a:r>
            <a:r>
              <a:rPr lang="en-GB" sz="1000" dirty="0" smtClean="0">
                <a:solidFill>
                  <a:srgbClr val="E30813"/>
                </a:solidFill>
                <a:cs typeface="Arial" panose="020B0604020202020204" pitchFamily="34" charset="0"/>
              </a:rPr>
              <a:t>2022)</a:t>
            </a:r>
            <a:endParaRPr lang="en-GB" sz="1000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3C9B69-379F-E248-88D9-C2058AFDF0EB}"/>
              </a:ext>
            </a:extLst>
          </p:cNvPr>
          <p:cNvSpPr txBox="1"/>
          <p:nvPr/>
        </p:nvSpPr>
        <p:spPr>
          <a:xfrm>
            <a:off x="3241558" y="4827524"/>
            <a:ext cx="2554346" cy="134139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Ranked in the top 200 in the world</a:t>
            </a: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in </a:t>
            </a: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the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Times Higher Education World University Rankings 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endParaRPr lang="en-GB" b="1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C9B69-379F-E248-88D9-C2058AFDF0EB}"/>
              </a:ext>
            </a:extLst>
          </p:cNvPr>
          <p:cNvSpPr txBox="1"/>
          <p:nvPr/>
        </p:nvSpPr>
        <p:spPr>
          <a:xfrm>
            <a:off x="9422618" y="2346652"/>
            <a:ext cx="2554346" cy="109773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Ranked 198 </a:t>
            </a: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in </a:t>
            </a: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the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Times Higher Education World University Rankings 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endParaRPr lang="en-GB" b="1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 shelf&#10;&#10;Description automatically generated">
            <a:extLst>
              <a:ext uri="{FF2B5EF4-FFF2-40B4-BE49-F238E27FC236}">
                <a16:creationId xmlns:a16="http://schemas.microsoft.com/office/drawing/2014/main" id="{76A96DB6-A282-8349-993D-9BF5836E4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8" b="17744"/>
          <a:stretch/>
        </p:blipFill>
        <p:spPr>
          <a:xfrm>
            <a:off x="6085029" y="0"/>
            <a:ext cx="61069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C69E4-EBF9-7147-96B5-43EB760081F1}"/>
              </a:ext>
            </a:extLst>
          </p:cNvPr>
          <p:cNvSpPr txBox="1"/>
          <p:nvPr/>
        </p:nvSpPr>
        <p:spPr>
          <a:xfrm>
            <a:off x="550863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7A0DA-DE12-EF46-AD28-86C67965E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0FE55C-2EF9-0A49-BBF3-34E86B4CE1EE}"/>
              </a:ext>
            </a:extLst>
          </p:cNvPr>
          <p:cNvSpPr/>
          <p:nvPr/>
        </p:nvSpPr>
        <p:spPr>
          <a:xfrm>
            <a:off x="550863" y="1171893"/>
            <a:ext cx="3668440" cy="612645"/>
          </a:xfrm>
          <a:prstGeom prst="rect">
            <a:avLst/>
          </a:prstGeom>
        </p:spPr>
        <p:txBody>
          <a:bodyPr wrap="square" tIns="90000" bIns="9000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QUEEN’S UNIVERSITY</a:t>
            </a:r>
          </a:p>
        </p:txBody>
      </p:sp>
    </p:spTree>
    <p:extLst>
      <p:ext uri="{BB962C8B-B14F-4D97-AF65-F5344CB8AC3E}">
        <p14:creationId xmlns:p14="http://schemas.microsoft.com/office/powerpoint/2010/main" val="24664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theme/theme1.xml><?xml version="1.0" encoding="utf-8"?>
<a:theme xmlns:a="http://schemas.openxmlformats.org/drawingml/2006/main" name="QUEEN'S CONFERENCE TOOLKIT FEB 2022">
  <a:themeElements>
    <a:clrScheme name="Custom 11">
      <a:dk1>
        <a:srgbClr val="54565A"/>
      </a:dk1>
      <a:lt1>
        <a:srgbClr val="FFFFFF"/>
      </a:lt1>
      <a:dk2>
        <a:srgbClr val="2F2F2F"/>
      </a:dk2>
      <a:lt2>
        <a:srgbClr val="DDDDDD"/>
      </a:lt2>
      <a:accent1>
        <a:srgbClr val="54565A"/>
      </a:accent1>
      <a:accent2>
        <a:srgbClr val="00B2AC"/>
      </a:accent2>
      <a:accent3>
        <a:srgbClr val="93D60A"/>
      </a:accent3>
      <a:accent4>
        <a:srgbClr val="00A1E1"/>
      </a:accent4>
      <a:accent5>
        <a:srgbClr val="F18903"/>
      </a:accent5>
      <a:accent6>
        <a:srgbClr val="E20813"/>
      </a:accent6>
      <a:hlink>
        <a:srgbClr val="672E6C"/>
      </a:hlink>
      <a:folHlink>
        <a:srgbClr val="9D9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2003</Words>
  <Application>Microsoft Office PowerPoint</Application>
  <PresentationFormat>Widescreen</PresentationFormat>
  <Paragraphs>341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QUEEN'S CONFERENCE TOOLKIT FEB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QUEEN’S UNIVERSITY </vt:lpstr>
      <vt:lpstr>PowerPoint Presentation</vt:lpstr>
      <vt:lpstr>queen’s university</vt:lpstr>
      <vt:lpstr>PowerPoint Presentation</vt:lpstr>
      <vt:lpstr>PowerPoint Presentation</vt:lpstr>
      <vt:lpstr>This title Text uses a master layout</vt:lpstr>
      <vt:lpstr>This title Text uses a master layout</vt:lpstr>
      <vt:lpstr>This title Text uses a master layout</vt:lpstr>
      <vt:lpstr>This title Text uses a 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Crossan</dc:creator>
  <cp:lastModifiedBy>Clare Crossan</cp:lastModifiedBy>
  <cp:revision>142</cp:revision>
  <dcterms:created xsi:type="dcterms:W3CDTF">2022-02-07T20:29:00Z</dcterms:created>
  <dcterms:modified xsi:type="dcterms:W3CDTF">2022-10-24T14:49:18Z</dcterms:modified>
</cp:coreProperties>
</file>