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8" r:id="rId1"/>
  </p:sldMasterIdLst>
  <p:notesMasterIdLst>
    <p:notesMasterId r:id="rId32"/>
  </p:notesMasterIdLst>
  <p:handoutMasterIdLst>
    <p:handoutMasterId r:id="rId33"/>
  </p:handoutMasterIdLst>
  <p:sldIdLst>
    <p:sldId id="280" r:id="rId2"/>
    <p:sldId id="279" r:id="rId3"/>
    <p:sldId id="265" r:id="rId4"/>
    <p:sldId id="268" r:id="rId5"/>
    <p:sldId id="299" r:id="rId6"/>
    <p:sldId id="270" r:id="rId7"/>
    <p:sldId id="308" r:id="rId8"/>
    <p:sldId id="309" r:id="rId9"/>
    <p:sldId id="296" r:id="rId10"/>
    <p:sldId id="286" r:id="rId11"/>
    <p:sldId id="272" r:id="rId12"/>
    <p:sldId id="287" r:id="rId13"/>
    <p:sldId id="306" r:id="rId14"/>
    <p:sldId id="307" r:id="rId15"/>
    <p:sldId id="302" r:id="rId16"/>
    <p:sldId id="303" r:id="rId17"/>
    <p:sldId id="304" r:id="rId18"/>
    <p:sldId id="305" r:id="rId19"/>
    <p:sldId id="273" r:id="rId20"/>
    <p:sldId id="266" r:id="rId21"/>
    <p:sldId id="310" r:id="rId22"/>
    <p:sldId id="311" r:id="rId23"/>
    <p:sldId id="312" r:id="rId24"/>
    <p:sldId id="300" r:id="rId25"/>
    <p:sldId id="301" r:id="rId26"/>
    <p:sldId id="292" r:id="rId27"/>
    <p:sldId id="260" r:id="rId28"/>
    <p:sldId id="263" r:id="rId29"/>
    <p:sldId id="264" r:id="rId30"/>
    <p:sldId id="298" r:id="rId31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97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158" userDrawn="1">
          <p15:clr>
            <a:srgbClr val="A4A3A4"/>
          </p15:clr>
        </p15:guide>
        <p15:guide id="6" pos="1050" userDrawn="1">
          <p15:clr>
            <a:srgbClr val="A4A3A4"/>
          </p15:clr>
        </p15:guide>
        <p15:guide id="7" pos="4861" userDrawn="1">
          <p15:clr>
            <a:srgbClr val="A4A3A4"/>
          </p15:clr>
        </p15:guide>
        <p15:guide id="8" orient="horz" pos="1865" userDrawn="1">
          <p15:clr>
            <a:srgbClr val="A4A3A4"/>
          </p15:clr>
        </p15:guide>
        <p15:guide id="9" orient="horz" pos="754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2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0813"/>
    <a:srgbClr val="54565A"/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3"/>
    <p:restoredTop sz="78753"/>
  </p:normalViewPr>
  <p:slideViewPr>
    <p:cSldViewPr snapToGrid="0" snapToObjects="1">
      <p:cViewPr varScale="1">
        <p:scale>
          <a:sx n="90" d="100"/>
          <a:sy n="90" d="100"/>
        </p:scale>
        <p:origin x="1464" y="102"/>
      </p:cViewPr>
      <p:guideLst>
        <p:guide orient="horz" pos="2976"/>
        <p:guide pos="3160"/>
        <p:guide pos="4158"/>
        <p:guide pos="1050"/>
        <p:guide pos="4861"/>
        <p:guide orient="horz" pos="1865"/>
        <p:guide orient="horz" pos="754"/>
        <p:guide orient="horz" pos="1457"/>
        <p:guide pos="2434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 showGuides="1">
      <p:cViewPr varScale="1">
        <p:scale>
          <a:sx n="219" d="100"/>
          <a:sy n="219" d="100"/>
        </p:scale>
        <p:origin x="4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8E994C-E614-2C4A-A1BB-E70E73DB16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C694-90D0-8D42-BE31-C92B11B60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8921-3CBD-0D4C-A01E-7EAED6ABAAB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EF740-A71C-A24C-B8F0-E49E022F5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AC401-0D02-6D4D-B695-C64FE91F67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386C-67F3-1144-98F6-216CD543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56CC-38AB-774F-A16B-8D640802360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248D-BB66-674C-86EC-064E92B7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&gt; guides &gt; to show or hide guides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or to add more guides (click and drag to move)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8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IMAGE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is editable on the master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icon to add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Paste logo over image if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‘BLANK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Text, image and Logo are added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and select ‘change picture’ to change the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0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/>
              <a:t>USING ‘TEXT LEFT ON WHITE : IMAGE RIGHT’ MASTER LAYOUT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/>
              <a:t>This text is on a placeholder on the master layout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aseline="0" dirty="0"/>
              <a:t>Click icon to add picture _picture placeholder on master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aseline="0" dirty="0"/>
              <a:t>Paste logo over image if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6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‘LOGO ON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is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‘LOGO ON 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is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BULLET TEXT’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TEXT’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Title and bullet text red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TEXT 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‘LOGO ON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42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3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1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faculty 4x2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faculty 4x2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300dpi PNG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9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6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01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‘BLANK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‘PHOTO BACKGROUND’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pasted in slide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Background image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‘OUR EXCELLENCE BY NUMBERS_RED’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6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‘OUR EXCELLENCE BY NUMBERS_WHITE’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37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Text, image and Logo are added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and select ‘change picture’ to change the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BLANK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4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LEFT :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226E3-0A13-FE45-8FBC-812E1FC51C0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8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EFT :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A89846-3347-8F43-B379-C86539952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A5CE4-E1CD-3148-8DEB-84C5C6639E5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6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 LEFT :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226E3-0A13-FE45-8FBC-812E1FC51C0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EDC6E2-A28A-814A-9D90-9451F104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70082"/>
            <a:ext cx="5373033" cy="398912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2800" b="1" i="0" cap="all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DFBDDE0-45AB-B249-AF27-62F8E0795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211569"/>
            <a:ext cx="4465637" cy="353218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A89846-3347-8F43-B379-C86539952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8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1389" userDrawn="1">
          <p15:clr>
            <a:srgbClr val="FBAE40"/>
          </p15:clr>
        </p15:guide>
        <p15:guide id="3" pos="3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ON WHITE :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37FF429-2A51-B347-B0AA-EC2FE04711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2211477"/>
            <a:ext cx="4325096" cy="3532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i="0" baseline="0">
                <a:latin typeface="Calibri" panose="020F0502020204030204" pitchFamily="34" charset="0"/>
              </a:defRPr>
            </a:lvl1pPr>
            <a:lvl2pPr marL="9525" indent="0">
              <a:lnSpc>
                <a:spcPct val="100000"/>
              </a:lnSpc>
              <a:buFontTx/>
              <a:buNone/>
              <a:tabLst/>
              <a:defRPr sz="1800" baseline="0">
                <a:solidFill>
                  <a:srgbClr val="54565A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4E5DE0-9BAB-7042-8818-141700D2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64954"/>
            <a:ext cx="5373033" cy="431800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28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01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EXCELLENCE BY NUMBERS _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7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pos="2842" userDrawn="1">
          <p15:clr>
            <a:srgbClr val="FBAE40"/>
          </p15:clr>
        </p15:guide>
        <p15:guide id="4" pos="4838" userDrawn="1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304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XCELLENCE BY NUMBERS 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pos="2842" userDrawn="1">
          <p15:clr>
            <a:srgbClr val="FBAE40"/>
          </p15:clr>
        </p15:guide>
        <p15:guide id="4" pos="4838" userDrawn="1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30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3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5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  <p15:guide id="2" pos="6516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2818">
          <p15:clr>
            <a:srgbClr val="FBAE40"/>
          </p15:clr>
        </p15:guide>
        <p15:guide id="7" orient="horz" pos="1616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ULTY 4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84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  <p15:guide id="2" pos="6516">
          <p15:clr>
            <a:srgbClr val="FBAE40"/>
          </p15:clr>
        </p15:guide>
        <p15:guide id="3" pos="2955">
          <p15:clr>
            <a:srgbClr val="FBAE40"/>
          </p15:clr>
        </p15:guide>
        <p15:guide id="4" pos="4725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2818">
          <p15:clr>
            <a:srgbClr val="FBAE40"/>
          </p15:clr>
        </p15:guide>
        <p15:guide id="7" orient="horz" pos="1616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9F9AB-BCDF-C14D-9446-EFE133089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6250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71" y="2133600"/>
            <a:ext cx="8758237" cy="353218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54565A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968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40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54565A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903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39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buFontTx/>
              <a:buNone/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3F9F3-275E-AB41-B728-9DC9BECD2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8851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6EB94-24FA-3346-99A6-32FCC8A3F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2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746166C-C8E4-2D41-97B5-A1F547C36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5" b="11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2" r:id="rId2"/>
    <p:sldLayoutId id="2147483746" r:id="rId3"/>
    <p:sldLayoutId id="2147483754" r:id="rId4"/>
    <p:sldLayoutId id="2147483755" r:id="rId5"/>
    <p:sldLayoutId id="2147483756" r:id="rId6"/>
    <p:sldLayoutId id="2147483757" r:id="rId7"/>
    <p:sldLayoutId id="2147483747" r:id="rId8"/>
    <p:sldLayoutId id="2147483748" r:id="rId9"/>
    <p:sldLayoutId id="2147483749" r:id="rId10"/>
    <p:sldLayoutId id="2147483759" r:id="rId11"/>
    <p:sldLayoutId id="2147483758" r:id="rId12"/>
    <p:sldLayoutId id="2147483750" r:id="rId13"/>
    <p:sldLayoutId id="2147483742" r:id="rId14"/>
    <p:sldLayoutId id="2147483751" r:id="rId15"/>
    <p:sldLayoutId id="2147483743" r:id="rId16"/>
    <p:sldLayoutId id="21474837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52.png"/><Relationship Id="rId10" Type="http://schemas.openxmlformats.org/officeDocument/2006/relationships/image" Target="../media/image4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779042" y="3766145"/>
            <a:ext cx="6633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CONFERENCE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13814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47FA489-A5B3-DB4F-B5D9-0F4F8519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QUEEN’S UNIVERSITY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A6922D-E24A-C247-933D-D2B198CD4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64D822-7EB1-D345-81E8-4CD98590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63057-0E14-1A42-8398-D11CBF4ED1FB}"/>
              </a:ext>
            </a:extLst>
          </p:cNvPr>
          <p:cNvSpPr txBox="1"/>
          <p:nvPr/>
        </p:nvSpPr>
        <p:spPr>
          <a:xfrm>
            <a:off x="1474342" y="4330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28C9C-88D9-3440-8FB0-D28D3E2E24A4}"/>
              </a:ext>
            </a:extLst>
          </p:cNvPr>
          <p:cNvSpPr txBox="1"/>
          <p:nvPr/>
        </p:nvSpPr>
        <p:spPr>
          <a:xfrm>
            <a:off x="33020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6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hurch&#10;&#10;Description automatically generated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7" b="596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550863" y="1161882"/>
            <a:ext cx="3379130" cy="612645"/>
          </a:xfrm>
          <a:prstGeom prst="rect">
            <a:avLst/>
          </a:prstGeom>
        </p:spPr>
        <p:txBody>
          <a:bodyPr wrap="none" tIns="90000" bIns="90000">
            <a:spAutoFit/>
          </a:bodyPr>
          <a:lstStyle/>
          <a:p>
            <a:r>
              <a:rPr lang="en-US" sz="2800" b="1" dirty="0">
                <a:solidFill>
                  <a:srgbClr val="E30813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550863" y="2205038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565A"/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rgbClr val="55565A"/>
              </a:solidFill>
            </a:endParaRPr>
          </a:p>
          <a:p>
            <a:r>
              <a:rPr lang="en-GB" dirty="0">
                <a:solidFill>
                  <a:srgbClr val="55565A"/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78D6D6-8A09-6D4F-B9CC-825FF92DB1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2C5E8D-BF9F-354F-9C81-B0E720C6F7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rgbClr val="55565A"/>
                </a:solidFill>
              </a:rPr>
              <a:t>Queen’s University Belfast is one of the leading universities in the UK and Ireland with a distinguished heritage and history.</a:t>
            </a:r>
            <a:endParaRPr lang="en-GB" dirty="0">
              <a:solidFill>
                <a:srgbClr val="55565A"/>
              </a:solidFill>
            </a:endParaRPr>
          </a:p>
          <a:p>
            <a:pPr>
              <a:spcBef>
                <a:spcPts val="0"/>
              </a:spcBef>
            </a:pPr>
            <a:endParaRPr lang="en-GB" b="0" dirty="0">
              <a:solidFill>
                <a:srgbClr val="55565A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>
                <a:solidFill>
                  <a:srgbClr val="55565A"/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1DDB48-B88C-2948-819E-60A1B214670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queen’s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39F69-8F1B-A647-BDB9-7C8556411488}"/>
              </a:ext>
            </a:extLst>
          </p:cNvPr>
          <p:cNvSpPr txBox="1"/>
          <p:nvPr/>
        </p:nvSpPr>
        <p:spPr>
          <a:xfrm>
            <a:off x="3323492" y="4862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006A-C3DA-5742-8D24-915D0E322175}"/>
              </a:ext>
            </a:extLst>
          </p:cNvPr>
          <p:cNvSpPr txBox="1"/>
          <p:nvPr/>
        </p:nvSpPr>
        <p:spPr>
          <a:xfrm>
            <a:off x="2094689" y="2937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8292D-E871-2E4E-B597-0F6A2457E046}"/>
              </a:ext>
            </a:extLst>
          </p:cNvPr>
          <p:cNvSpPr txBox="1"/>
          <p:nvPr/>
        </p:nvSpPr>
        <p:spPr>
          <a:xfrm>
            <a:off x="1673525" y="2380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FADB2-1707-9C4F-8175-BC13CF855EA3}"/>
              </a:ext>
            </a:extLst>
          </p:cNvPr>
          <p:cNvSpPr txBox="1"/>
          <p:nvPr/>
        </p:nvSpPr>
        <p:spPr>
          <a:xfrm>
            <a:off x="16424694" y="1302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60463"/>
            <a:ext cx="5898238" cy="735756"/>
          </a:xfrm>
          <a:prstGeom prst="rect">
            <a:avLst/>
          </a:prstGeom>
        </p:spPr>
        <p:txBody>
          <a:bodyPr wrap="none" lIns="90000" tIns="90000" bIns="90000">
            <a:spAutoFit/>
          </a:bodyPr>
          <a:lstStyle/>
          <a:p>
            <a:r>
              <a:rPr lang="en-US" sz="3600" b="1" dirty="0">
                <a:solidFill>
                  <a:srgbClr val="E30813"/>
                </a:solidFill>
                <a:latin typeface="+mj-lt"/>
              </a:rPr>
              <a:t>BLANK SLIDE </a:t>
            </a:r>
            <a:r>
              <a:rPr lang="en-US" sz="3600" b="1" dirty="0">
                <a:solidFill>
                  <a:srgbClr val="E30813"/>
                </a:solidFill>
              </a:rPr>
              <a:t>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AEDE-78E7-2041-AC3A-D8C0CDAE0B2D}"/>
              </a:ext>
            </a:extLst>
          </p:cNvPr>
          <p:cNvSpPr txBox="1"/>
          <p:nvPr/>
        </p:nvSpPr>
        <p:spPr>
          <a:xfrm>
            <a:off x="550863" y="2133600"/>
            <a:ext cx="1015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Lorem ipsum dolor sit amet, </a:t>
            </a:r>
            <a:r>
              <a:rPr lang="en-US" sz="3600" dirty="0" err="1">
                <a:solidFill>
                  <a:srgbClr val="55565A"/>
                </a:solidFill>
              </a:rPr>
              <a:t>consectetuer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Maecenas porttitor </a:t>
            </a:r>
            <a:r>
              <a:rPr lang="en-US" sz="3600" dirty="0" err="1">
                <a:solidFill>
                  <a:srgbClr val="55565A"/>
                </a:solidFill>
              </a:rPr>
              <a:t>congue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massa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55565A"/>
                </a:solidFill>
              </a:rPr>
              <a:t>Fusce</a:t>
            </a:r>
            <a:r>
              <a:rPr lang="en-US" sz="3600" dirty="0">
                <a:solidFill>
                  <a:srgbClr val="55565A"/>
                </a:solidFill>
              </a:rPr>
              <a:t> posuere, magna sed pulvinar </a:t>
            </a:r>
            <a:r>
              <a:rPr lang="en-US" sz="3600" dirty="0" err="1">
                <a:solidFill>
                  <a:srgbClr val="55565A"/>
                </a:solidFill>
              </a:rPr>
              <a:t>ultricies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Sit amet commodo magna eros </a:t>
            </a:r>
            <a:r>
              <a:rPr lang="en-US" sz="3600" dirty="0" err="1">
                <a:solidFill>
                  <a:srgbClr val="55565A"/>
                </a:solidFill>
              </a:rPr>
              <a:t>quis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urna</a:t>
            </a:r>
            <a:endParaRPr lang="en-US" sz="3600" dirty="0">
              <a:solidFill>
                <a:srgbClr val="55565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Nunc </a:t>
            </a:r>
            <a:r>
              <a:rPr lang="en-US" sz="3600" dirty="0" err="1">
                <a:solidFill>
                  <a:srgbClr val="55565A"/>
                </a:solidFill>
              </a:rPr>
              <a:t>viverra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imperdiet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enim</a:t>
            </a:r>
            <a:endParaRPr lang="en-US" sz="3600" dirty="0">
              <a:solidFill>
                <a:srgbClr val="55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60463"/>
            <a:ext cx="5898238" cy="735756"/>
          </a:xfrm>
          <a:prstGeom prst="rect">
            <a:avLst/>
          </a:prstGeom>
        </p:spPr>
        <p:txBody>
          <a:bodyPr wrap="none" lIns="90000" tIns="90000" bIns="9000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j-lt"/>
              </a:rPr>
              <a:t>BLANK SLIDE </a:t>
            </a:r>
            <a:r>
              <a:rPr lang="en-US" sz="3600" b="1" dirty="0">
                <a:solidFill>
                  <a:srgbClr val="FFFFFF"/>
                </a:solidFill>
              </a:rPr>
              <a:t>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AEDE-78E7-2041-AC3A-D8C0CDAE0B2D}"/>
              </a:ext>
            </a:extLst>
          </p:cNvPr>
          <p:cNvSpPr txBox="1"/>
          <p:nvPr/>
        </p:nvSpPr>
        <p:spPr>
          <a:xfrm>
            <a:off x="550863" y="2133600"/>
            <a:ext cx="1015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Lorem ipsum dolor sit amet, </a:t>
            </a:r>
            <a:r>
              <a:rPr lang="en-US" sz="3600" dirty="0" err="1">
                <a:solidFill>
                  <a:srgbClr val="FFFFFF"/>
                </a:solidFill>
              </a:rPr>
              <a:t>consectetuer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Maecenas porttitor </a:t>
            </a:r>
            <a:r>
              <a:rPr lang="en-US" sz="3600" dirty="0" err="1">
                <a:solidFill>
                  <a:srgbClr val="FFFFFF"/>
                </a:solidFill>
              </a:rPr>
              <a:t>congue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massa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FF"/>
                </a:solidFill>
              </a:rPr>
              <a:t>Fusce</a:t>
            </a:r>
            <a:r>
              <a:rPr lang="en-US" sz="3600" dirty="0">
                <a:solidFill>
                  <a:srgbClr val="FFFFFF"/>
                </a:solidFill>
              </a:rPr>
              <a:t> posuere, magna sed pulvinar </a:t>
            </a:r>
            <a:r>
              <a:rPr lang="en-US" sz="3600" dirty="0" err="1">
                <a:solidFill>
                  <a:srgbClr val="FFFFFF"/>
                </a:solidFill>
              </a:rPr>
              <a:t>ultricies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Sit amet commodo magna eros </a:t>
            </a:r>
            <a:r>
              <a:rPr lang="en-US" sz="3600" dirty="0" err="1">
                <a:solidFill>
                  <a:srgbClr val="FFFFFF"/>
                </a:solidFill>
              </a:rPr>
              <a:t>quis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urna</a:t>
            </a:r>
            <a:endParaRPr lang="en-US" sz="36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Nunc </a:t>
            </a:r>
            <a:r>
              <a:rPr lang="en-US" sz="3600" dirty="0" err="1">
                <a:solidFill>
                  <a:srgbClr val="FFFFFF"/>
                </a:solidFill>
              </a:rPr>
              <a:t>viverra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imperdiet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enim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0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bullet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405473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401331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bullet text uses a master layout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8F7DD74-7F5B-5D42-ABE0-D4372D54B3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203350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27437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3AF71-4642-7C4E-ACAC-71B6D2EB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0DFBF-C334-CF4B-976D-17829E90A33E}"/>
              </a:ext>
            </a:extLst>
          </p:cNvPr>
          <p:cNvSpPr/>
          <p:nvPr/>
        </p:nvSpPr>
        <p:spPr>
          <a:xfrm>
            <a:off x="1115320" y="3766145"/>
            <a:ext cx="9961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EXAMPLE TOOLKIT OF </a:t>
            </a:r>
            <a:r>
              <a:rPr lang="en-US" sz="5400">
                <a:solidFill>
                  <a:schemeClr val="bg1"/>
                </a:solidFill>
                <a:latin typeface="+mj-lt"/>
              </a:rPr>
              <a:t>PPT ASSETS</a:t>
            </a:r>
          </a:p>
        </p:txBody>
      </p:sp>
    </p:spTree>
    <p:extLst>
      <p:ext uri="{BB962C8B-B14F-4D97-AF65-F5344CB8AC3E}">
        <p14:creationId xmlns:p14="http://schemas.microsoft.com/office/powerpoint/2010/main" val="40591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96975"/>
            <a:ext cx="8052076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E30813"/>
                </a:solidFill>
                <a:latin typeface="+mj-lt"/>
              </a:rPr>
              <a:t>HOW TO USE THIS</a:t>
            </a:r>
            <a:r>
              <a:rPr lang="en-US" sz="3600" b="1" dirty="0">
                <a:solidFill>
                  <a:srgbClr val="E30813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E30813"/>
                </a:solidFill>
                <a:latin typeface="Calibri" panose="020F0502020204030204"/>
              </a:rPr>
              <a:t>CONFERENCE TOOLKIT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E26D8-F738-3C43-AB50-92D5AC1FF632}"/>
              </a:ext>
            </a:extLst>
          </p:cNvPr>
          <p:cNvSpPr txBox="1"/>
          <p:nvPr/>
        </p:nvSpPr>
        <p:spPr>
          <a:xfrm>
            <a:off x="550863" y="2241550"/>
            <a:ext cx="10283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dirty="0">
                <a:solidFill>
                  <a:srgbClr val="55565A"/>
                </a:solidFill>
                <a:latin typeface="Calibri" panose="020F0502020204030204"/>
              </a:rPr>
              <a:t>In this slide deck you will find slides designed </a:t>
            </a:r>
            <a:r>
              <a:rPr lang="en-GB" sz="3600" dirty="0">
                <a:solidFill>
                  <a:srgbClr val="E30813"/>
                </a:solidFill>
                <a:latin typeface="Calibri" panose="020F0502020204030204"/>
              </a:rPr>
              <a:t>specifically for your faculty</a:t>
            </a:r>
            <a:r>
              <a:rPr lang="en-GB" sz="3600" dirty="0">
                <a:solidFill>
                  <a:srgbClr val="55565A"/>
                </a:solidFill>
                <a:latin typeface="Calibri" panose="020F0502020204030204"/>
              </a:rPr>
              <a:t>. It contains up to date stats can be edited to create bespoke stats. There are a number of slides with faculty images as well as blank slides where you can add your own imagery.</a:t>
            </a:r>
          </a:p>
        </p:txBody>
      </p:sp>
    </p:spTree>
    <p:extLst>
      <p:ext uri="{BB962C8B-B14F-4D97-AF65-F5344CB8AC3E}">
        <p14:creationId xmlns:p14="http://schemas.microsoft.com/office/powerpoint/2010/main" val="294558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467A4-6CC1-D64A-9450-079A8FECDA02}"/>
              </a:ext>
            </a:extLst>
          </p:cNvPr>
          <p:cNvSpPr txBox="1"/>
          <p:nvPr/>
        </p:nvSpPr>
        <p:spPr>
          <a:xfrm>
            <a:off x="0" y="14585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+mj-lt"/>
              </a:rPr>
              <a:t>EDITABLE</a:t>
            </a:r>
            <a:r>
              <a:rPr lang="en-US" sz="2400" b="1">
                <a:solidFill>
                  <a:schemeClr val="bg1"/>
                </a:solidFill>
              </a:rPr>
              <a:t> BRAND STATEMENTS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64EAC-1C4B-8F4D-9DCA-F6040D74541D}"/>
              </a:ext>
            </a:extLst>
          </p:cNvPr>
          <p:cNvGrpSpPr/>
          <p:nvPr/>
        </p:nvGrpSpPr>
        <p:grpSpPr>
          <a:xfrm>
            <a:off x="568052" y="1733066"/>
            <a:ext cx="4890731" cy="3759797"/>
            <a:chOff x="686210" y="1733066"/>
            <a:chExt cx="4890731" cy="3759797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DF51D033-4799-C447-B4CB-F4511F7C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10" y="1733066"/>
              <a:ext cx="1179012" cy="1179012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AD77EE6E-06CA-5644-8AC2-80A82E01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8021" y="4303943"/>
              <a:ext cx="1188920" cy="11889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9717F-4228-6F40-8903-E2BA0851390C}"/>
                </a:ext>
              </a:extLst>
            </p:cNvPr>
            <p:cNvSpPr txBox="1"/>
            <p:nvPr/>
          </p:nvSpPr>
          <p:spPr>
            <a:xfrm>
              <a:off x="1147298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>
                  <a:solidFill>
                    <a:schemeClr val="bg1"/>
                  </a:solidFill>
                </a:rPr>
                <a:t>OMNIS ICTAT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EF7355-5478-8644-86ED-E4E3B8A2096B}"/>
              </a:ext>
            </a:extLst>
          </p:cNvPr>
          <p:cNvGrpSpPr/>
          <p:nvPr/>
        </p:nvGrpSpPr>
        <p:grpSpPr>
          <a:xfrm>
            <a:off x="6679510" y="1733066"/>
            <a:ext cx="4894529" cy="3757332"/>
            <a:chOff x="6890160" y="1733066"/>
            <a:chExt cx="4894529" cy="3757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E20012-32EA-3848-B7D9-248C7B8E4BFE}"/>
                </a:ext>
              </a:extLst>
            </p:cNvPr>
            <p:cNvGrpSpPr/>
            <p:nvPr/>
          </p:nvGrpSpPr>
          <p:grpSpPr>
            <a:xfrm>
              <a:off x="6890160" y="1733066"/>
              <a:ext cx="4894529" cy="3757332"/>
              <a:chOff x="6996156" y="1312050"/>
              <a:chExt cx="4894529" cy="3757332"/>
            </a:xfrm>
          </p:grpSpPr>
          <p:pic>
            <p:nvPicPr>
              <p:cNvPr id="42" name="Picture 4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2CD7650-57EF-504D-904F-459C25554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6156" y="1312050"/>
                <a:ext cx="1179012" cy="117901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21B0E6D-411A-204F-82AF-264EBB66A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1765" y="3880462"/>
                <a:ext cx="1188920" cy="118892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2F4D64-1B4E-DB4B-8E13-89DD76F9AA35}"/>
                </a:ext>
              </a:extLst>
            </p:cNvPr>
            <p:cNvSpPr txBox="1"/>
            <p:nvPr/>
          </p:nvSpPr>
          <p:spPr>
            <a:xfrm>
              <a:off x="7342772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OMNIS ICTAT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2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BA76226-C8D2-334D-8B41-19FF149C9574}"/>
              </a:ext>
            </a:extLst>
          </p:cNvPr>
          <p:cNvSpPr txBox="1"/>
          <p:nvPr/>
        </p:nvSpPr>
        <p:spPr>
          <a:xfrm>
            <a:off x="0" y="0"/>
            <a:ext cx="70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CORPORATE SELLING POINTS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8BC5FC-2480-9C40-99CC-1455C9204205}"/>
              </a:ext>
            </a:extLst>
          </p:cNvPr>
          <p:cNvGrpSpPr/>
          <p:nvPr/>
        </p:nvGrpSpPr>
        <p:grpSpPr>
          <a:xfrm>
            <a:off x="611271" y="1196975"/>
            <a:ext cx="2491097" cy="1955072"/>
            <a:chOff x="611271" y="1196975"/>
            <a:chExt cx="2491097" cy="195507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3A7CFF-0715-C840-B00B-071D92D58853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8E17C0-938D-104F-ADD6-9388B2AC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162" y="1446753"/>
              <a:ext cx="797296" cy="73562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85B58F-16D5-2C47-B2DD-A9D1CBDD39E9}"/>
                </a:ext>
              </a:extLst>
            </p:cNvPr>
            <p:cNvSpPr txBox="1"/>
            <p:nvPr/>
          </p:nvSpPr>
          <p:spPr>
            <a:xfrm>
              <a:off x="611271" y="2554448"/>
              <a:ext cx="2491097" cy="59759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>
                  <a:solidFill>
                    <a:srgbClr val="E30813"/>
                  </a:solidFill>
                </a:rPr>
                <a:t>Ranked </a:t>
              </a:r>
              <a:r>
                <a:rPr lang="en-GB" b="1" dirty="0" smtClean="0">
                  <a:solidFill>
                    <a:srgbClr val="E30813"/>
                  </a:solidFill>
                </a:rPr>
                <a:t>12th </a:t>
              </a:r>
              <a:r>
                <a:rPr lang="en-GB" b="1" dirty="0">
                  <a:solidFill>
                    <a:srgbClr val="E30813"/>
                  </a:solidFill>
                </a:rPr>
                <a:t>in the UK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graduate </a:t>
              </a:r>
              <a:r>
                <a:rPr lang="en-GB" sz="1200" dirty="0" smtClean="0">
                  <a:solidFill>
                    <a:srgbClr val="E30813"/>
                  </a:solidFill>
                </a:rPr>
                <a:t>prospects</a:t>
              </a:r>
              <a:endParaRPr lang="en-GB" sz="1200" dirty="0">
                <a:solidFill>
                  <a:srgbClr val="E30813"/>
                </a:solidFill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15A45E-CF19-B946-B9C3-B20D2D6381CC}"/>
              </a:ext>
            </a:extLst>
          </p:cNvPr>
          <p:cNvGrpSpPr/>
          <p:nvPr/>
        </p:nvGrpSpPr>
        <p:grpSpPr>
          <a:xfrm>
            <a:off x="4717453" y="1196975"/>
            <a:ext cx="2757095" cy="2161086"/>
            <a:chOff x="4717453" y="1196975"/>
            <a:chExt cx="2757095" cy="21610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246FDD-C839-454A-BC0F-99D55E1670F9}"/>
                </a:ext>
              </a:extLst>
            </p:cNvPr>
            <p:cNvGrpSpPr/>
            <p:nvPr/>
          </p:nvGrpSpPr>
          <p:grpSpPr>
            <a:xfrm>
              <a:off x="5476702" y="1196975"/>
              <a:ext cx="1238597" cy="1238597"/>
              <a:chOff x="5476702" y="1196975"/>
              <a:chExt cx="1238597" cy="123859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754E581-A1D3-704B-932D-419987A7B3F7}"/>
                  </a:ext>
                </a:extLst>
              </p:cNvPr>
              <p:cNvSpPr/>
              <p:nvPr/>
            </p:nvSpPr>
            <p:spPr>
              <a:xfrm>
                <a:off x="5476702" y="1196975"/>
                <a:ext cx="1238597" cy="1238597"/>
              </a:xfrm>
              <a:prstGeom prst="ellipse">
                <a:avLst/>
              </a:prstGeom>
              <a:solidFill>
                <a:srgbClr val="E30813"/>
              </a:solidFill>
              <a:ln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3340F44-E99E-1D40-8CC7-701DF9F2C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864" y="1494183"/>
                <a:ext cx="772272" cy="62896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99708F-DBB3-234B-ACA5-ED9A33700609}"/>
                </a:ext>
              </a:extLst>
            </p:cNvPr>
            <p:cNvSpPr txBox="1"/>
            <p:nvPr/>
          </p:nvSpPr>
          <p:spPr>
            <a:xfrm>
              <a:off x="4717453" y="2524628"/>
              <a:ext cx="2757095" cy="83343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E30813"/>
                  </a:solidFill>
                </a:rPr>
                <a:t>13 Queen’s </a:t>
              </a:r>
              <a:r>
                <a:rPr lang="en-GB" sz="1200" dirty="0">
                  <a:solidFill>
                    <a:srgbClr val="E30813"/>
                  </a:solidFill>
                </a:rPr>
                <a:t>subjects</a:t>
              </a:r>
            </a:p>
            <a:p>
              <a:pPr algn="ctr"/>
              <a:r>
                <a:rPr lang="en-GB" b="1" dirty="0">
                  <a:solidFill>
                    <a:srgbClr val="E30813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In the world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(QS World Rankings by subject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2022)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1DCDB0-22B9-3E41-8E1C-19AF412A6B5E}"/>
              </a:ext>
            </a:extLst>
          </p:cNvPr>
          <p:cNvGrpSpPr/>
          <p:nvPr/>
        </p:nvGrpSpPr>
        <p:grpSpPr>
          <a:xfrm>
            <a:off x="8965222" y="1196975"/>
            <a:ext cx="2757095" cy="2331971"/>
            <a:chOff x="8965222" y="1196975"/>
            <a:chExt cx="2757095" cy="23319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CEC1E17-E341-9149-9EA9-7A8B4358B694}"/>
                </a:ext>
              </a:extLst>
            </p:cNvPr>
            <p:cNvGrpSpPr/>
            <p:nvPr/>
          </p:nvGrpSpPr>
          <p:grpSpPr>
            <a:xfrm>
              <a:off x="9728121" y="1196975"/>
              <a:ext cx="1238597" cy="1238597"/>
              <a:chOff x="9728121" y="1196975"/>
              <a:chExt cx="1238597" cy="123859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B4C0326-CEE6-E948-AD49-0A5744AB6A6D}"/>
                  </a:ext>
                </a:extLst>
              </p:cNvPr>
              <p:cNvSpPr/>
              <p:nvPr/>
            </p:nvSpPr>
            <p:spPr>
              <a:xfrm>
                <a:off x="9728121" y="1196975"/>
                <a:ext cx="1238597" cy="1238597"/>
              </a:xfrm>
              <a:prstGeom prst="ellipse">
                <a:avLst/>
              </a:prstGeom>
              <a:solidFill>
                <a:srgbClr val="E30813"/>
              </a:solidFill>
              <a:ln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BFF480F-62DB-9D45-BF7B-C3DA54636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5267" y="1419042"/>
                <a:ext cx="712519" cy="805964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037E1D-63CD-A74F-8163-41EB2D9EDBB8}"/>
                </a:ext>
              </a:extLst>
            </p:cNvPr>
            <p:cNvSpPr txBox="1"/>
            <p:nvPr/>
          </p:nvSpPr>
          <p:spPr>
            <a:xfrm>
              <a:off x="8965222" y="2554448"/>
              <a:ext cx="2757095" cy="974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>
                  <a:solidFill>
                    <a:srgbClr val="E30813"/>
                  </a:solidFill>
                </a:rPr>
                <a:t>92% of our </a:t>
              </a:r>
              <a:br>
                <a:rPr lang="en-GB" b="1">
                  <a:solidFill>
                    <a:srgbClr val="E30813"/>
                  </a:solidFill>
                </a:rPr>
              </a:br>
              <a:r>
                <a:rPr lang="en-GB" b="1">
                  <a:solidFill>
                    <a:srgbClr val="E30813"/>
                  </a:solidFill>
                </a:rPr>
                <a:t>international students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</a:rPr>
                <a:t>were satisfied with their safety and security at Queen’s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>
                  <a:solidFill>
                    <a:srgbClr val="E30813"/>
                  </a:solidFill>
                  <a:latin typeface="+mj-lt"/>
                </a:rPr>
                <a:t>(International Student Barometer 2020/21)</a:t>
              </a:r>
              <a:endParaRPr lang="en-US">
                <a:solidFill>
                  <a:srgbClr val="E30813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5CDF0B7-C258-8943-B99B-E7D0A4569562}"/>
              </a:ext>
            </a:extLst>
          </p:cNvPr>
          <p:cNvGrpSpPr/>
          <p:nvPr/>
        </p:nvGrpSpPr>
        <p:grpSpPr>
          <a:xfrm>
            <a:off x="611271" y="3861048"/>
            <a:ext cx="2491097" cy="1955505"/>
            <a:chOff x="611271" y="3861048"/>
            <a:chExt cx="2491097" cy="195550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6FFAC8F-C51E-C245-B0A9-02C80A54A5BA}"/>
                </a:ext>
              </a:extLst>
            </p:cNvPr>
            <p:cNvSpPr/>
            <p:nvPr/>
          </p:nvSpPr>
          <p:spPr>
            <a:xfrm>
              <a:off x="123158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9873A2F-D984-734B-9B6B-70DBB403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2309" y="4123547"/>
              <a:ext cx="823634" cy="75992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995DB1-0C0E-BD45-B77A-04C6F0E09507}"/>
                </a:ext>
              </a:extLst>
            </p:cNvPr>
            <p:cNvSpPr txBox="1"/>
            <p:nvPr/>
          </p:nvSpPr>
          <p:spPr>
            <a:xfrm>
              <a:off x="611271" y="5218954"/>
              <a:ext cx="2491097" cy="59759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 smtClean="0">
                  <a:solidFill>
                    <a:srgbClr val="E30813"/>
                  </a:solidFill>
                </a:rPr>
                <a:t>Ranked 12th in the UK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 smtClean="0">
                  <a:solidFill>
                    <a:srgbClr val="E30813"/>
                  </a:solidFill>
                </a:rPr>
                <a:t>for graduate prospects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2CE198-9A87-2E4F-BAB5-F162543ADCE7}"/>
              </a:ext>
            </a:extLst>
          </p:cNvPr>
          <p:cNvGrpSpPr/>
          <p:nvPr/>
        </p:nvGrpSpPr>
        <p:grpSpPr>
          <a:xfrm>
            <a:off x="4717453" y="3861048"/>
            <a:ext cx="2757095" cy="2162764"/>
            <a:chOff x="4717453" y="3861048"/>
            <a:chExt cx="2757095" cy="216276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28A7B4D-82F1-0D44-9843-AB0A0E8FA242}"/>
                </a:ext>
              </a:extLst>
            </p:cNvPr>
            <p:cNvSpPr/>
            <p:nvPr/>
          </p:nvSpPr>
          <p:spPr>
            <a:xfrm>
              <a:off x="547670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D3CD863-A633-D24D-9102-3449B487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5216" y="4183350"/>
              <a:ext cx="801569" cy="65282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6B3C97-941F-9643-B281-D5083E159749}"/>
                </a:ext>
              </a:extLst>
            </p:cNvPr>
            <p:cNvSpPr txBox="1"/>
            <p:nvPr/>
          </p:nvSpPr>
          <p:spPr>
            <a:xfrm>
              <a:off x="4717453" y="5190379"/>
              <a:ext cx="2757095" cy="83343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E30813"/>
                  </a:solidFill>
                </a:rPr>
                <a:t>13 </a:t>
              </a:r>
              <a:r>
                <a:rPr lang="en-GB" sz="1200" dirty="0">
                  <a:solidFill>
                    <a:srgbClr val="E30813"/>
                  </a:solidFill>
                </a:rPr>
                <a:t>Queen’s subjects</a:t>
              </a:r>
            </a:p>
            <a:p>
              <a:pPr algn="ctr"/>
              <a:r>
                <a:rPr lang="en-GB" b="1" dirty="0">
                  <a:solidFill>
                    <a:srgbClr val="E30813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In the world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(QS World Rankings by subject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2022)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CD9B117-77F9-D649-92F3-1050119F6358}"/>
              </a:ext>
            </a:extLst>
          </p:cNvPr>
          <p:cNvGrpSpPr/>
          <p:nvPr/>
        </p:nvGrpSpPr>
        <p:grpSpPr>
          <a:xfrm>
            <a:off x="8965222" y="3861048"/>
            <a:ext cx="2757095" cy="2332404"/>
            <a:chOff x="8965222" y="3861048"/>
            <a:chExt cx="2757095" cy="233240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B16F03-7452-0A47-AC42-3782DE85766C}"/>
                </a:ext>
              </a:extLst>
            </p:cNvPr>
            <p:cNvGrpSpPr/>
            <p:nvPr/>
          </p:nvGrpSpPr>
          <p:grpSpPr>
            <a:xfrm>
              <a:off x="9728121" y="3861048"/>
              <a:ext cx="1238597" cy="1238597"/>
              <a:chOff x="9728121" y="3861048"/>
              <a:chExt cx="1238597" cy="123859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58A9781-F2CF-0D42-8EFA-AADFD2D14F26}"/>
                  </a:ext>
                </a:extLst>
              </p:cNvPr>
              <p:cNvSpPr/>
              <p:nvPr/>
            </p:nvSpPr>
            <p:spPr>
              <a:xfrm>
                <a:off x="9728121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F4924223-4112-804E-97E3-F7136E836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87443" y="4115612"/>
                <a:ext cx="710343" cy="803503"/>
              </a:xfrm>
              <a:prstGeom prst="rect">
                <a:avLst/>
              </a:prstGeom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78E563-8BDF-2542-9B1E-B7EE297FB9BB}"/>
                </a:ext>
              </a:extLst>
            </p:cNvPr>
            <p:cNvSpPr txBox="1"/>
            <p:nvPr/>
          </p:nvSpPr>
          <p:spPr>
            <a:xfrm>
              <a:off x="8965222" y="5218954"/>
              <a:ext cx="2757095" cy="974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>
                  <a:solidFill>
                    <a:srgbClr val="E30813"/>
                  </a:solidFill>
                </a:rPr>
                <a:t>92% of our </a:t>
              </a:r>
              <a:br>
                <a:rPr lang="en-GB" b="1">
                  <a:solidFill>
                    <a:srgbClr val="E30813"/>
                  </a:solidFill>
                </a:rPr>
              </a:br>
              <a:r>
                <a:rPr lang="en-GB" b="1">
                  <a:solidFill>
                    <a:srgbClr val="E30813"/>
                  </a:solidFill>
                </a:rPr>
                <a:t>international students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</a:rPr>
                <a:t>were satisfied with their safety and security at Queen’s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>
                  <a:solidFill>
                    <a:srgbClr val="E30813"/>
                  </a:solidFill>
                  <a:latin typeface="+mj-lt"/>
                </a:rPr>
                <a:t>(International Student Barometer 2020/21)</a:t>
              </a:r>
              <a:endParaRPr lang="en-US">
                <a:solidFill>
                  <a:srgbClr val="E3081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7A5A46D-1278-8B4D-8C35-C1BE93ED26AE}"/>
              </a:ext>
            </a:extLst>
          </p:cNvPr>
          <p:cNvSpPr txBox="1"/>
          <p:nvPr/>
        </p:nvSpPr>
        <p:spPr>
          <a:xfrm>
            <a:off x="0" y="0"/>
            <a:ext cx="70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CORPORATE SELLING POINTS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3E59ED-EC0B-7143-B560-E0B8D6A3A2D9}"/>
              </a:ext>
            </a:extLst>
          </p:cNvPr>
          <p:cNvGrpSpPr/>
          <p:nvPr/>
        </p:nvGrpSpPr>
        <p:grpSpPr>
          <a:xfrm>
            <a:off x="840265" y="1196975"/>
            <a:ext cx="2014888" cy="2315714"/>
            <a:chOff x="840265" y="1196975"/>
            <a:chExt cx="2014888" cy="231571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3F2F44-1BBF-784D-88C8-1FB1D245409C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2FB4C37-94E7-A141-BF5C-9CDF7933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401" y="1410300"/>
              <a:ext cx="853907" cy="749472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3C9F9B-767D-4347-AF08-F51FB011E759}"/>
                </a:ext>
              </a:extLst>
            </p:cNvPr>
            <p:cNvSpPr/>
            <p:nvPr/>
          </p:nvSpPr>
          <p:spPr>
            <a:xfrm>
              <a:off x="840265" y="2525367"/>
              <a:ext cx="2014888" cy="987322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Queen’s is ranked</a:t>
              </a:r>
            </a:p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18th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world</a:t>
              </a: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international outlook</a:t>
              </a:r>
            </a:p>
            <a:p>
              <a:pPr algn="ctr">
                <a:lnSpc>
                  <a:spcPts val="1260"/>
                </a:lnSpc>
              </a:pP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(Times Higher Education World Rankings </a:t>
              </a:r>
              <a:r>
                <a:rPr lang="en-GB" sz="1000" dirty="0" smtClean="0">
                  <a:solidFill>
                    <a:srgbClr val="E30813"/>
                  </a:solidFill>
                  <a:effectLst/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CAECE-FEE0-C849-9B58-0B04BAEB176B}"/>
              </a:ext>
            </a:extLst>
          </p:cNvPr>
          <p:cNvGrpSpPr/>
          <p:nvPr/>
        </p:nvGrpSpPr>
        <p:grpSpPr>
          <a:xfrm>
            <a:off x="4748463" y="1196975"/>
            <a:ext cx="2695074" cy="2204771"/>
            <a:chOff x="4748463" y="1196975"/>
            <a:chExt cx="2695074" cy="220477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344055E-0DC3-AF47-801E-E5B746FC5D1B}"/>
                </a:ext>
              </a:extLst>
            </p:cNvPr>
            <p:cNvSpPr/>
            <p:nvPr/>
          </p:nvSpPr>
          <p:spPr>
            <a:xfrm>
              <a:off x="547670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9A2E23-808E-0F42-98D6-87DBC909B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5771" y="1429671"/>
              <a:ext cx="740743" cy="74468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DD4E49-8C4A-2B47-A405-8CFA6FE2ADF4}"/>
                </a:ext>
              </a:extLst>
            </p:cNvPr>
            <p:cNvSpPr/>
            <p:nvPr/>
          </p:nvSpPr>
          <p:spPr>
            <a:xfrm>
              <a:off x="4748463" y="2524583"/>
              <a:ext cx="2695074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We've invested </a:t>
              </a:r>
            </a:p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over £700m</a:t>
              </a:r>
            </a:p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in our exceptional facilities ranked among the best in the UK and Ireland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3E8F92-2B75-7648-92C5-B02D11DD8CC2}"/>
              </a:ext>
            </a:extLst>
          </p:cNvPr>
          <p:cNvGrpSpPr/>
          <p:nvPr/>
        </p:nvGrpSpPr>
        <p:grpSpPr>
          <a:xfrm>
            <a:off x="9165977" y="1196975"/>
            <a:ext cx="2373349" cy="2384158"/>
            <a:chOff x="9165977" y="1196975"/>
            <a:chExt cx="2373349" cy="238415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59611D3-20A6-954B-8D46-A20D50084DDE}"/>
                </a:ext>
              </a:extLst>
            </p:cNvPr>
            <p:cNvSpPr/>
            <p:nvPr/>
          </p:nvSpPr>
          <p:spPr>
            <a:xfrm>
              <a:off x="9728121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2BE0AF-A618-204F-91B5-91FAAD7B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276" y="1410765"/>
              <a:ext cx="785689" cy="80079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462C66-95CC-0646-B5A0-80AAD9973181}"/>
                </a:ext>
              </a:extLst>
            </p:cNvPr>
            <p:cNvSpPr/>
            <p:nvPr/>
          </p:nvSpPr>
          <p:spPr>
            <a:xfrm>
              <a:off x="9165977" y="2478395"/>
              <a:ext cx="2373349" cy="1102738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sz="1100">
                  <a:solidFill>
                    <a:srgbClr val="E30813"/>
                  </a:solidFill>
                  <a:effectLst/>
                </a:rPr>
                <a:t>Belfast has the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lowest student </a:t>
              </a:r>
              <a:br>
                <a:rPr lang="en-GB" b="1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cost of living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 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sz="1000">
                  <a:solidFill>
                    <a:srgbClr val="E30813"/>
                  </a:solidFill>
                  <a:latin typeface="+mj-lt"/>
                </a:rPr>
                <a:t>(Mercer Cost of Living City Ranking 2021)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F35920-FC63-B344-996F-F845BCBFF612}"/>
              </a:ext>
            </a:extLst>
          </p:cNvPr>
          <p:cNvGrpSpPr/>
          <p:nvPr/>
        </p:nvGrpSpPr>
        <p:grpSpPr>
          <a:xfrm>
            <a:off x="840265" y="3861048"/>
            <a:ext cx="2014888" cy="2319426"/>
            <a:chOff x="840265" y="3861048"/>
            <a:chExt cx="2014888" cy="23194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336652-DD8D-524C-9751-B58E4EF41BE9}"/>
                </a:ext>
              </a:extLst>
            </p:cNvPr>
            <p:cNvGrpSpPr/>
            <p:nvPr/>
          </p:nvGrpSpPr>
          <p:grpSpPr>
            <a:xfrm>
              <a:off x="1231582" y="3861048"/>
              <a:ext cx="1238597" cy="1238597"/>
              <a:chOff x="1231582" y="3861048"/>
              <a:chExt cx="1238597" cy="123859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79BC44B-2F47-F842-94E8-818C9996DD47}"/>
                  </a:ext>
                </a:extLst>
              </p:cNvPr>
              <p:cNvSpPr/>
              <p:nvPr/>
            </p:nvSpPr>
            <p:spPr>
              <a:xfrm>
                <a:off x="1231582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18BDC3C-9855-E540-B09E-C38C8D3E6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0616" y="4118454"/>
                <a:ext cx="853907" cy="749472"/>
              </a:xfrm>
              <a:prstGeom prst="rect">
                <a:avLst/>
              </a:prstGeom>
            </p:spPr>
          </p:pic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2EF4A3-88D3-DA4C-8221-04EF576EEFE3}"/>
                </a:ext>
              </a:extLst>
            </p:cNvPr>
            <p:cNvSpPr/>
            <p:nvPr/>
          </p:nvSpPr>
          <p:spPr>
            <a:xfrm>
              <a:off x="840265" y="5193152"/>
              <a:ext cx="2014888" cy="987322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Queen’s is ranked</a:t>
              </a:r>
            </a:p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18th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world</a:t>
              </a: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international outlook</a:t>
              </a:r>
            </a:p>
            <a:p>
              <a:pPr algn="ctr">
                <a:lnSpc>
                  <a:spcPts val="1260"/>
                </a:lnSpc>
              </a:pP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(Times Higher Education World Rankings </a:t>
              </a:r>
              <a:r>
                <a:rPr lang="en-GB" sz="1000" dirty="0" smtClean="0">
                  <a:solidFill>
                    <a:srgbClr val="E30813"/>
                  </a:solidFill>
                  <a:effectLst/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C61675-B971-AD43-820D-14CEFFF939F8}"/>
              </a:ext>
            </a:extLst>
          </p:cNvPr>
          <p:cNvGrpSpPr/>
          <p:nvPr/>
        </p:nvGrpSpPr>
        <p:grpSpPr>
          <a:xfrm>
            <a:off x="4748463" y="3861048"/>
            <a:ext cx="2695074" cy="2208483"/>
            <a:chOff x="4748463" y="3861048"/>
            <a:chExt cx="2695074" cy="220848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A38C95-0560-6A47-AED4-113DF20939F9}"/>
                </a:ext>
              </a:extLst>
            </p:cNvPr>
            <p:cNvGrpSpPr/>
            <p:nvPr/>
          </p:nvGrpSpPr>
          <p:grpSpPr>
            <a:xfrm>
              <a:off x="5476702" y="3861048"/>
              <a:ext cx="1238597" cy="1238597"/>
              <a:chOff x="5476702" y="3861048"/>
              <a:chExt cx="1238597" cy="123859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335524-AEF8-C246-93E3-AB992D5E3ED0}"/>
                  </a:ext>
                </a:extLst>
              </p:cNvPr>
              <p:cNvSpPr/>
              <p:nvPr/>
            </p:nvSpPr>
            <p:spPr>
              <a:xfrm>
                <a:off x="5476702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9DDB782-BF7B-444F-8B0A-421D4D1AC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281" y="4140150"/>
                <a:ext cx="740742" cy="744682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25E96C1-8F40-1B4E-9D41-39D763ACAC44}"/>
                </a:ext>
              </a:extLst>
            </p:cNvPr>
            <p:cNvSpPr/>
            <p:nvPr/>
          </p:nvSpPr>
          <p:spPr>
            <a:xfrm>
              <a:off x="4748463" y="5192368"/>
              <a:ext cx="2695074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We've invested </a:t>
              </a:r>
            </a:p>
            <a:p>
              <a:pPr algn="ctr"/>
              <a:r>
                <a:rPr lang="en-GB" b="1">
                  <a:solidFill>
                    <a:srgbClr val="E30813"/>
                  </a:solidFill>
                  <a:effectLst/>
                </a:rPr>
                <a:t>over £700m</a:t>
              </a:r>
            </a:p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in our exceptional facilities ranked among the best in the UK and Ireland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112E5D-B1FE-A740-AE74-5C978AEEC5BE}"/>
              </a:ext>
            </a:extLst>
          </p:cNvPr>
          <p:cNvGrpSpPr/>
          <p:nvPr/>
        </p:nvGrpSpPr>
        <p:grpSpPr>
          <a:xfrm>
            <a:off x="9165977" y="3861048"/>
            <a:ext cx="2373349" cy="2387870"/>
            <a:chOff x="9165977" y="3861048"/>
            <a:chExt cx="2373349" cy="238787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A2B5B53-BA9A-2345-9772-11074CB98DD8}"/>
                </a:ext>
              </a:extLst>
            </p:cNvPr>
            <p:cNvGrpSpPr/>
            <p:nvPr/>
          </p:nvGrpSpPr>
          <p:grpSpPr>
            <a:xfrm>
              <a:off x="9728121" y="3861048"/>
              <a:ext cx="1238597" cy="1238597"/>
              <a:chOff x="9728121" y="3861048"/>
              <a:chExt cx="1238597" cy="123859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27449BF-BAC9-4045-ABF6-9C847FEE6AB8}"/>
                  </a:ext>
                </a:extLst>
              </p:cNvPr>
              <p:cNvSpPr/>
              <p:nvPr/>
            </p:nvSpPr>
            <p:spPr>
              <a:xfrm>
                <a:off x="9728121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849F1D0-53F0-9F4E-9EDE-21FEA6122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7145" y="4119457"/>
                <a:ext cx="785689" cy="800798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DF0816-8641-BC4A-AC9E-A992CBC82B7C}"/>
                </a:ext>
              </a:extLst>
            </p:cNvPr>
            <p:cNvSpPr/>
            <p:nvPr/>
          </p:nvSpPr>
          <p:spPr>
            <a:xfrm>
              <a:off x="9165977" y="5146180"/>
              <a:ext cx="2373349" cy="1102738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sz="1100">
                  <a:solidFill>
                    <a:srgbClr val="E30813"/>
                  </a:solidFill>
                  <a:effectLst/>
                </a:rPr>
                <a:t>Belfast has the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lowest student </a:t>
              </a:r>
              <a:br>
                <a:rPr lang="en-GB" b="1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cost of living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 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sz="1000">
                  <a:solidFill>
                    <a:srgbClr val="E30813"/>
                  </a:solidFill>
                  <a:latin typeface="+mj-lt"/>
                </a:rPr>
                <a:t>(Mercer Cost of Living City Ranking 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2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2276FCA0-392B-9B4B-86BF-F9D304D85F0E}"/>
              </a:ext>
            </a:extLst>
          </p:cNvPr>
          <p:cNvSpPr txBox="1"/>
          <p:nvPr/>
        </p:nvSpPr>
        <p:spPr>
          <a:xfrm>
            <a:off x="0" y="-1958"/>
            <a:ext cx="364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SELLING POINTS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5BE30-C149-4149-ABBD-015BB073D30C}"/>
              </a:ext>
            </a:extLst>
          </p:cNvPr>
          <p:cNvGrpSpPr/>
          <p:nvPr/>
        </p:nvGrpSpPr>
        <p:grpSpPr>
          <a:xfrm>
            <a:off x="917430" y="1196975"/>
            <a:ext cx="1870509" cy="2163444"/>
            <a:chOff x="917430" y="1196975"/>
            <a:chExt cx="1870509" cy="216344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FBA52C-A8B5-3B4F-BFE0-2F19D8258941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88A515-5BDC-DB46-B667-6F9E2A164B21}"/>
                </a:ext>
              </a:extLst>
            </p:cNvPr>
            <p:cNvSpPr/>
            <p:nvPr/>
          </p:nvSpPr>
          <p:spPr>
            <a:xfrm>
              <a:off x="917430" y="2519163"/>
              <a:ext cx="1870509" cy="841256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Belfast is in the</a:t>
              </a:r>
            </a:p>
            <a:p>
              <a:pPr algn="ctr"/>
              <a:r>
                <a:rPr lang="en-GB" b="1">
                  <a:solidFill>
                    <a:srgbClr val="E30813"/>
                  </a:solidFill>
                  <a:effectLst/>
                </a:rPr>
                <a:t>safest region</a:t>
              </a:r>
              <a:endParaRPr lang="en-GB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</a:t>
              </a:r>
            </a:p>
            <a:p>
              <a:pPr algn="ctr"/>
              <a:r>
                <a:rPr lang="en-GB" sz="1000">
                  <a:solidFill>
                    <a:srgbClr val="E30813"/>
                  </a:solidFill>
                  <a:effectLst/>
                  <a:latin typeface="+mj-lt"/>
                </a:rPr>
                <a:t> (British Crime Surveys, 2019/20)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24770B-EBA0-5640-823E-0C12474A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678" y="1462746"/>
              <a:ext cx="710013" cy="71001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0F699D-2C52-0947-8398-F415EDC72832}"/>
              </a:ext>
            </a:extLst>
          </p:cNvPr>
          <p:cNvGrpSpPr/>
          <p:nvPr/>
        </p:nvGrpSpPr>
        <p:grpSpPr>
          <a:xfrm>
            <a:off x="9573790" y="1196975"/>
            <a:ext cx="1552876" cy="2199351"/>
            <a:chOff x="9573790" y="1196975"/>
            <a:chExt cx="1552876" cy="219935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CD31AD-1DF9-2240-B13B-6A6310D1895B}"/>
                </a:ext>
              </a:extLst>
            </p:cNvPr>
            <p:cNvSpPr/>
            <p:nvPr/>
          </p:nvSpPr>
          <p:spPr>
            <a:xfrm>
              <a:off x="9728121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DC50D8-88DE-1F4C-BD89-D25F31B3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7620" y="1441354"/>
              <a:ext cx="725215" cy="72521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7394A6-B42D-ED40-B30B-A7B98CF1B4AF}"/>
                </a:ext>
              </a:extLst>
            </p:cNvPr>
            <p:cNvSpPr/>
            <p:nvPr/>
          </p:nvSpPr>
          <p:spPr>
            <a:xfrm>
              <a:off x="9573790" y="2519163"/>
              <a:ext cx="1552876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We offer</a:t>
              </a:r>
              <a:r>
                <a:rPr lang="en-GB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b="1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£1.5 million of </a:t>
              </a:r>
              <a:br>
                <a:rPr lang="en-GB" b="1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scholarships to </a:t>
              </a:r>
              <a:b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international students</a:t>
              </a:r>
              <a:endParaRPr lang="en-GB">
                <a:solidFill>
                  <a:srgbClr val="E308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6756FE-91D6-584A-8FEF-4C4C64321A91}"/>
              </a:ext>
            </a:extLst>
          </p:cNvPr>
          <p:cNvGrpSpPr/>
          <p:nvPr/>
        </p:nvGrpSpPr>
        <p:grpSpPr>
          <a:xfrm>
            <a:off x="9573790" y="3861048"/>
            <a:ext cx="1552876" cy="2203654"/>
            <a:chOff x="9573790" y="3861048"/>
            <a:chExt cx="1552876" cy="22036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2CF02F-3C1E-9A49-BBC7-E4382DF4FCD3}"/>
                </a:ext>
              </a:extLst>
            </p:cNvPr>
            <p:cNvSpPr/>
            <p:nvPr/>
          </p:nvSpPr>
          <p:spPr>
            <a:xfrm>
              <a:off x="9728121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A017D8-D828-EE47-9689-1CD7E2C0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7621" y="4144123"/>
              <a:ext cx="725215" cy="72521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6DD853-BC66-1C46-A86A-EF90F4EA08B3}"/>
                </a:ext>
              </a:extLst>
            </p:cNvPr>
            <p:cNvSpPr/>
            <p:nvPr/>
          </p:nvSpPr>
          <p:spPr>
            <a:xfrm>
              <a:off x="9573790" y="5187539"/>
              <a:ext cx="1552876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We offer</a:t>
              </a:r>
              <a:r>
                <a:rPr lang="en-GB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b="1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£1.5 million of </a:t>
              </a:r>
              <a:br>
                <a:rPr lang="en-GB" b="1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scholarships to </a:t>
              </a:r>
              <a:b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international students</a:t>
              </a:r>
              <a:endParaRPr lang="en-GB" dirty="0">
                <a:solidFill>
                  <a:srgbClr val="E308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8EB853-C3F4-844B-ACA1-9F03B4D53F21}"/>
              </a:ext>
            </a:extLst>
          </p:cNvPr>
          <p:cNvGrpSpPr/>
          <p:nvPr/>
        </p:nvGrpSpPr>
        <p:grpSpPr>
          <a:xfrm>
            <a:off x="917430" y="3861048"/>
            <a:ext cx="1870509" cy="2168027"/>
            <a:chOff x="917430" y="3861048"/>
            <a:chExt cx="1870509" cy="21680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0C0771F-8AEF-864C-8335-D30D52E65FF6}"/>
                </a:ext>
              </a:extLst>
            </p:cNvPr>
            <p:cNvSpPr/>
            <p:nvPr/>
          </p:nvSpPr>
          <p:spPr>
            <a:xfrm>
              <a:off x="123158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B04899-79FF-D84E-A791-94635C41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554" y="4149093"/>
              <a:ext cx="710013" cy="710013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73F748-2F9C-CC40-BEBC-7AB845D71829}"/>
                </a:ext>
              </a:extLst>
            </p:cNvPr>
            <p:cNvSpPr/>
            <p:nvPr/>
          </p:nvSpPr>
          <p:spPr>
            <a:xfrm>
              <a:off x="917430" y="5187819"/>
              <a:ext cx="1870509" cy="841256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Belfast is in the</a:t>
              </a:r>
            </a:p>
            <a:p>
              <a:pPr algn="ctr"/>
              <a:r>
                <a:rPr lang="en-GB" b="1">
                  <a:solidFill>
                    <a:srgbClr val="E30813"/>
                  </a:solidFill>
                  <a:effectLst/>
                </a:rPr>
                <a:t>safest region</a:t>
              </a:r>
              <a:endParaRPr lang="en-GB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</a:t>
              </a:r>
            </a:p>
            <a:p>
              <a:pPr algn="ctr"/>
              <a:r>
                <a:rPr lang="en-GB" sz="1000">
                  <a:solidFill>
                    <a:srgbClr val="E30813"/>
                  </a:solidFill>
                  <a:effectLst/>
                  <a:latin typeface="+mj-lt"/>
                </a:rPr>
                <a:t> (British Crime Surveys, 2019/20)</a:t>
              </a: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1A496434-E575-4D4B-8F77-9F5B1780901C}"/>
              </a:ext>
            </a:extLst>
          </p:cNvPr>
          <p:cNvSpPr/>
          <p:nvPr/>
        </p:nvSpPr>
        <p:spPr>
          <a:xfrm>
            <a:off x="5476702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DB4E43-90E2-224D-A79C-7CDD4393DAB0}"/>
              </a:ext>
            </a:extLst>
          </p:cNvPr>
          <p:cNvSpPr/>
          <p:nvPr/>
        </p:nvSpPr>
        <p:spPr>
          <a:xfrm>
            <a:off x="5476702" y="3861048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D0E010-6190-354D-8FB3-968AF9CA8E40}"/>
              </a:ext>
            </a:extLst>
          </p:cNvPr>
          <p:cNvSpPr txBox="1"/>
          <p:nvPr/>
        </p:nvSpPr>
        <p:spPr>
          <a:xfrm>
            <a:off x="4821759" y="5196819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Ranked 198 </a:t>
            </a:r>
          </a:p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in the Times Higher Education World University Rankings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A0EB53-B97D-9D44-8D52-E6AE70123D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93" t="9571" r="8649" b="9217"/>
          <a:stretch/>
        </p:blipFill>
        <p:spPr>
          <a:xfrm>
            <a:off x="5696125" y="4081244"/>
            <a:ext cx="801148" cy="7880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C56B6D-24A2-E84D-ADCA-B8E886BED5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94231" y="1409761"/>
            <a:ext cx="807236" cy="788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D0E010-6190-354D-8FB3-968AF9CA8E40}"/>
              </a:ext>
            </a:extLst>
          </p:cNvPr>
          <p:cNvSpPr txBox="1"/>
          <p:nvPr/>
        </p:nvSpPr>
        <p:spPr>
          <a:xfrm>
            <a:off x="4821759" y="2519163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Ranked 198 </a:t>
            </a:r>
          </a:p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in the Times Higher Education World University Rankings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0" y="0"/>
            <a:ext cx="65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FACULTY SELLING POINTS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01B56-B2A0-6444-A89A-D5DEB52E833F}"/>
              </a:ext>
            </a:extLst>
          </p:cNvPr>
          <p:cNvGrpSpPr/>
          <p:nvPr/>
        </p:nvGrpSpPr>
        <p:grpSpPr>
          <a:xfrm>
            <a:off x="9412005" y="1196975"/>
            <a:ext cx="1870509" cy="1956966"/>
            <a:chOff x="9412005" y="1196975"/>
            <a:chExt cx="1870509" cy="195696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3D3B78D-7D24-BE46-9868-2B2DDAE5608F}"/>
                </a:ext>
              </a:extLst>
            </p:cNvPr>
            <p:cNvSpPr/>
            <p:nvPr/>
          </p:nvSpPr>
          <p:spPr>
            <a:xfrm>
              <a:off x="9726968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B349B4-3024-F047-A0BB-AB6FF6F57333}"/>
                </a:ext>
              </a:extLst>
            </p:cNvPr>
            <p:cNvSpPr/>
            <p:nvPr/>
          </p:nvSpPr>
          <p:spPr>
            <a:xfrm>
              <a:off x="9412005" y="2451185"/>
              <a:ext cx="1870509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N</a:t>
              </a:r>
              <a:r>
                <a:rPr lang="en-GB" b="1" baseline="30000" dirty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 somewhere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subject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(Publication YEAR)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  <p:pic>
          <p:nvPicPr>
            <p:cNvPr id="40" name="Picture 39" descr="A picture containing building, drawing, window&#10;&#10;Description automatically generated">
              <a:extLst>
                <a:ext uri="{FF2B5EF4-FFF2-40B4-BE49-F238E27FC236}">
                  <a16:creationId xmlns:a16="http://schemas.microsoft.com/office/drawing/2014/main" id="{17ECEE33-1E76-E949-9A88-94F6B642F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5185" y="1222722"/>
              <a:ext cx="1666761" cy="117583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F6D188-2C2B-B24F-A441-1E2EAC775939}"/>
              </a:ext>
            </a:extLst>
          </p:cNvPr>
          <p:cNvGrpSpPr/>
          <p:nvPr/>
        </p:nvGrpSpPr>
        <p:grpSpPr>
          <a:xfrm>
            <a:off x="829498" y="1196975"/>
            <a:ext cx="2037609" cy="2239095"/>
            <a:chOff x="829498" y="1196975"/>
            <a:chExt cx="2037609" cy="22390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16400-F878-7D4C-AD99-95C5BF6E9E8D}"/>
                </a:ext>
              </a:extLst>
            </p:cNvPr>
            <p:cNvSpPr/>
            <p:nvPr/>
          </p:nvSpPr>
          <p:spPr>
            <a:xfrm>
              <a:off x="1231583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B5CBE88-BA53-9C4D-B67B-EF8C8CF6A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3" y="1380592"/>
              <a:ext cx="1221572" cy="86177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A44CF27-EA47-B644-B0F0-DBC4E519EECE}"/>
                </a:ext>
              </a:extLst>
            </p:cNvPr>
            <p:cNvSpPr/>
            <p:nvPr/>
          </p:nvSpPr>
          <p:spPr>
            <a:xfrm>
              <a:off x="829498" y="2451185"/>
              <a:ext cx="203760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In the top 150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</a:t>
              </a:r>
              <a:r>
                <a:rPr lang="en-GB" sz="1200" dirty="0">
                  <a:solidFill>
                    <a:srgbClr val="E30813"/>
                  </a:solidFill>
                  <a:effectLst/>
                </a:rPr>
                <a:t>n the worl</a:t>
              </a:r>
              <a:r>
                <a:rPr lang="en-GB" sz="1200" dirty="0">
                  <a:solidFill>
                    <a:srgbClr val="E30813"/>
                  </a:solidFill>
                </a:rPr>
                <a:t>d for Engineering and Technology</a:t>
              </a:r>
              <a:endParaRPr lang="en-GB" sz="1200" dirty="0">
                <a:solidFill>
                  <a:srgbClr val="E30813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(Times Higher Education World University Rankings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46B82-6149-3542-BCDD-77D3D1F8E75A}"/>
              </a:ext>
            </a:extLst>
          </p:cNvPr>
          <p:cNvGrpSpPr/>
          <p:nvPr/>
        </p:nvGrpSpPr>
        <p:grpSpPr>
          <a:xfrm>
            <a:off x="6486195" y="1196975"/>
            <a:ext cx="2033232" cy="1931318"/>
            <a:chOff x="6486195" y="1196975"/>
            <a:chExt cx="2033232" cy="193131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EE8F61D-9C48-CF45-AB0C-0F674B3773B0}"/>
                </a:ext>
              </a:extLst>
            </p:cNvPr>
            <p:cNvSpPr/>
            <p:nvPr/>
          </p:nvSpPr>
          <p:spPr>
            <a:xfrm>
              <a:off x="6884089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0B3566A-DDF4-524C-98DC-D8417695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8363" y="1254133"/>
              <a:ext cx="1583141" cy="1116848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3744B2-9564-5843-B7D2-C3B60A94AE16}"/>
                </a:ext>
              </a:extLst>
            </p:cNvPr>
            <p:cNvSpPr/>
            <p:nvPr/>
          </p:nvSpPr>
          <p:spPr>
            <a:xfrm>
              <a:off x="6486195" y="2451185"/>
              <a:ext cx="20332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8</a:t>
              </a:r>
              <a:r>
                <a:rPr lang="en-GB" b="1" baseline="30000" dirty="0" smtClean="0">
                  <a:solidFill>
                    <a:srgbClr val="E30813"/>
                  </a:solidFill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Architecture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(Guardian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4B828B-797B-D743-BBD9-F0AE999F65D4}"/>
              </a:ext>
            </a:extLst>
          </p:cNvPr>
          <p:cNvGrpSpPr/>
          <p:nvPr/>
        </p:nvGrpSpPr>
        <p:grpSpPr>
          <a:xfrm>
            <a:off x="3718812" y="1196975"/>
            <a:ext cx="1943533" cy="2085207"/>
            <a:chOff x="3718812" y="1196975"/>
            <a:chExt cx="1943533" cy="208520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AA909C-1366-414E-9DB0-5B6CF16ADFD6}"/>
                </a:ext>
              </a:extLst>
            </p:cNvPr>
            <p:cNvSpPr/>
            <p:nvPr/>
          </p:nvSpPr>
          <p:spPr>
            <a:xfrm>
              <a:off x="4073500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634C2E9B-F7E1-1647-86DA-18735FC94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8005" y="1414365"/>
              <a:ext cx="1128522" cy="796131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AA0656-1A17-7D4F-9A03-DE65E9D763EC}"/>
                </a:ext>
              </a:extLst>
            </p:cNvPr>
            <p:cNvSpPr/>
            <p:nvPr/>
          </p:nvSpPr>
          <p:spPr>
            <a:xfrm>
              <a:off x="3718812" y="2451185"/>
              <a:ext cx="19435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7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Electronic and Electrical Engineering 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(Guardian University Guide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35C685-5304-6D48-B61C-1BB836BD556B}"/>
              </a:ext>
            </a:extLst>
          </p:cNvPr>
          <p:cNvGrpSpPr/>
          <p:nvPr/>
        </p:nvGrpSpPr>
        <p:grpSpPr>
          <a:xfrm>
            <a:off x="9412005" y="3861048"/>
            <a:ext cx="1870509" cy="1965392"/>
            <a:chOff x="9412005" y="3861048"/>
            <a:chExt cx="1870509" cy="196539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55662B0-9C42-0F48-8B30-BDC18AF62842}"/>
                </a:ext>
              </a:extLst>
            </p:cNvPr>
            <p:cNvSpPr/>
            <p:nvPr/>
          </p:nvSpPr>
          <p:spPr>
            <a:xfrm>
              <a:off x="9726968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1" name="Picture 40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1854804A-38F0-FC4D-B493-2DCA9A9C8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15185" y="3883639"/>
              <a:ext cx="1666761" cy="1175839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8BACA6-7651-944E-B70F-89A3A20BDCA5}"/>
                </a:ext>
              </a:extLst>
            </p:cNvPr>
            <p:cNvSpPr/>
            <p:nvPr/>
          </p:nvSpPr>
          <p:spPr>
            <a:xfrm>
              <a:off x="9412005" y="5123684"/>
              <a:ext cx="1870509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N</a:t>
              </a:r>
              <a:r>
                <a:rPr lang="en-GB" b="1" baseline="30000" dirty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 somewhere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subject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(Publication YEAR)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2FA64DD-D511-4A44-8CA9-614865A56C30}"/>
              </a:ext>
            </a:extLst>
          </p:cNvPr>
          <p:cNvGrpSpPr/>
          <p:nvPr/>
        </p:nvGrpSpPr>
        <p:grpSpPr>
          <a:xfrm>
            <a:off x="829498" y="3861048"/>
            <a:ext cx="2037609" cy="2247521"/>
            <a:chOff x="829498" y="3861048"/>
            <a:chExt cx="2037609" cy="224752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59ED3E-95A1-374B-867E-514A9F9DF445}"/>
                </a:ext>
              </a:extLst>
            </p:cNvPr>
            <p:cNvSpPr/>
            <p:nvPr/>
          </p:nvSpPr>
          <p:spPr>
            <a:xfrm>
              <a:off x="1231583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6" name="Picture 45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984BD2AD-A024-B745-804C-9A226E69B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8388" y="4040793"/>
              <a:ext cx="1221572" cy="86177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884115-3CDB-8E4E-B424-BE7BFB361C0B}"/>
                </a:ext>
              </a:extLst>
            </p:cNvPr>
            <p:cNvSpPr/>
            <p:nvPr/>
          </p:nvSpPr>
          <p:spPr>
            <a:xfrm>
              <a:off x="829498" y="5123684"/>
              <a:ext cx="203760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In the top 150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</a:t>
              </a:r>
              <a:r>
                <a:rPr lang="en-GB" sz="1200" dirty="0">
                  <a:solidFill>
                    <a:srgbClr val="E30813"/>
                  </a:solidFill>
                  <a:effectLst/>
                </a:rPr>
                <a:t>n the worl</a:t>
              </a:r>
              <a:r>
                <a:rPr lang="en-GB" sz="1200" dirty="0">
                  <a:solidFill>
                    <a:srgbClr val="E30813"/>
                  </a:solidFill>
                </a:rPr>
                <a:t>d for Engineering and Technology</a:t>
              </a:r>
              <a:endParaRPr lang="en-GB" sz="1200" dirty="0">
                <a:solidFill>
                  <a:srgbClr val="E30813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(Times Higher Education World University Rankings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189BF-4DE0-6C46-8F3E-8F2CD6CFFD1E}"/>
              </a:ext>
            </a:extLst>
          </p:cNvPr>
          <p:cNvGrpSpPr/>
          <p:nvPr/>
        </p:nvGrpSpPr>
        <p:grpSpPr>
          <a:xfrm>
            <a:off x="6486195" y="3861048"/>
            <a:ext cx="2033232" cy="1939744"/>
            <a:chOff x="6486195" y="3861048"/>
            <a:chExt cx="2033232" cy="193974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F98E35-9E60-4E42-A453-30B064036657}"/>
                </a:ext>
              </a:extLst>
            </p:cNvPr>
            <p:cNvSpPr/>
            <p:nvPr/>
          </p:nvSpPr>
          <p:spPr>
            <a:xfrm>
              <a:off x="6884089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9" name="Picture 48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A0B8E574-1B18-3D46-A12A-C7E41B67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08363" y="3910839"/>
              <a:ext cx="1583141" cy="1116848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843BA9-E212-DC40-AC93-FFFB7DBF7D35}"/>
                </a:ext>
              </a:extLst>
            </p:cNvPr>
            <p:cNvSpPr/>
            <p:nvPr/>
          </p:nvSpPr>
          <p:spPr>
            <a:xfrm>
              <a:off x="6486195" y="5123684"/>
              <a:ext cx="20332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8</a:t>
              </a:r>
              <a:r>
                <a:rPr lang="en-GB" b="1" baseline="30000" dirty="0" smtClean="0">
                  <a:solidFill>
                    <a:srgbClr val="E30813"/>
                  </a:solidFill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Architecture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(Guardian University Guide,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1E52BC-596D-8A4A-BE79-D8F2CFC57E0B}"/>
              </a:ext>
            </a:extLst>
          </p:cNvPr>
          <p:cNvGrpSpPr/>
          <p:nvPr/>
        </p:nvGrpSpPr>
        <p:grpSpPr>
          <a:xfrm>
            <a:off x="3718812" y="3861048"/>
            <a:ext cx="1943533" cy="2093633"/>
            <a:chOff x="3718812" y="3861048"/>
            <a:chExt cx="1943533" cy="209363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CFFB86-5EA4-BD48-AF3F-9C09F860B2D5}"/>
                </a:ext>
              </a:extLst>
            </p:cNvPr>
            <p:cNvSpPr/>
            <p:nvPr/>
          </p:nvSpPr>
          <p:spPr>
            <a:xfrm>
              <a:off x="4073500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8" name="Picture 4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9F5D33C-877D-8340-B348-6B0F5409B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9144" y="4077124"/>
              <a:ext cx="1128522" cy="796131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2971533-286D-5447-9DD3-F7A10FD7ADA3}"/>
                </a:ext>
              </a:extLst>
            </p:cNvPr>
            <p:cNvSpPr/>
            <p:nvPr/>
          </p:nvSpPr>
          <p:spPr>
            <a:xfrm>
              <a:off x="3718812" y="5123684"/>
              <a:ext cx="19435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</a:rPr>
                <a:t>7</a:t>
              </a:r>
              <a:r>
                <a:rPr lang="en-GB" b="1" baseline="30000" dirty="0" smtClean="0">
                  <a:solidFill>
                    <a:srgbClr val="E30813"/>
                  </a:solidFill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</a:rPr>
                <a:t> 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in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Electronic and Electrical Engineering 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(Guardian University Guide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95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0" y="0"/>
            <a:ext cx="65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 dirty="0">
                <a:solidFill>
                  <a:srgbClr val="E30813"/>
                </a:solidFill>
              </a:rPr>
              <a:t> FACULTY SELLING POINTS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9D3A8D-408B-8041-80D4-BC03F9FCA202}"/>
              </a:ext>
            </a:extLst>
          </p:cNvPr>
          <p:cNvGrpSpPr/>
          <p:nvPr/>
        </p:nvGrpSpPr>
        <p:grpSpPr>
          <a:xfrm>
            <a:off x="915739" y="3861048"/>
            <a:ext cx="1870509" cy="2247523"/>
            <a:chOff x="915739" y="3861048"/>
            <a:chExt cx="1870509" cy="22475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78D06E-EC59-9144-82E6-40E7219EB0D3}"/>
                </a:ext>
              </a:extLst>
            </p:cNvPr>
            <p:cNvSpPr/>
            <p:nvPr/>
          </p:nvSpPr>
          <p:spPr>
            <a:xfrm>
              <a:off x="1231583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9" name="Picture 48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975073FB-DE59-A649-B8D9-E5FB28D71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380" y="4108166"/>
              <a:ext cx="729226" cy="729226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9C6990-2526-E54A-9052-74E80FB87647}"/>
                </a:ext>
              </a:extLst>
            </p:cNvPr>
            <p:cNvSpPr/>
            <p:nvPr/>
          </p:nvSpPr>
          <p:spPr>
            <a:xfrm>
              <a:off x="915739" y="5123686"/>
              <a:ext cx="187050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In the top 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150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in the world for </a:t>
              </a:r>
            </a:p>
            <a:p>
              <a:pPr algn="ctr">
                <a:lnSpc>
                  <a:spcPts val="1240"/>
                </a:lnSpc>
              </a:pPr>
              <a:r>
                <a:rPr lang="en-GB" sz="1200" dirty="0" smtClean="0">
                  <a:solidFill>
                    <a:srgbClr val="E30813"/>
                  </a:solidFill>
                </a:rPr>
                <a:t>Physical Sciences</a:t>
              </a:r>
              <a:endParaRPr lang="en-GB" sz="1200" dirty="0">
                <a:solidFill>
                  <a:srgbClr val="E30813"/>
                </a:solidFill>
              </a:endParaRP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(Times Higher Education World University Rankings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C6B265-DF25-EC48-A456-3090509A2B57}"/>
              </a:ext>
            </a:extLst>
          </p:cNvPr>
          <p:cNvGrpSpPr/>
          <p:nvPr/>
        </p:nvGrpSpPr>
        <p:grpSpPr>
          <a:xfrm>
            <a:off x="3711150" y="3861048"/>
            <a:ext cx="1959076" cy="2247523"/>
            <a:chOff x="3711150" y="3861048"/>
            <a:chExt cx="1959076" cy="224752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D686C7-BF02-664A-A30B-F0A66D26B6F5}"/>
                </a:ext>
              </a:extLst>
            </p:cNvPr>
            <p:cNvSpPr/>
            <p:nvPr/>
          </p:nvSpPr>
          <p:spPr>
            <a:xfrm>
              <a:off x="4073500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54" name="Picture 53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4ECC697-959A-6547-A6CD-8B9722523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964" y="3916454"/>
              <a:ext cx="1583141" cy="1116848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541E4D6-A85A-1F40-8D41-35F8E9C4ACDE}"/>
                </a:ext>
              </a:extLst>
            </p:cNvPr>
            <p:cNvSpPr/>
            <p:nvPr/>
          </p:nvSpPr>
          <p:spPr>
            <a:xfrm>
              <a:off x="3711150" y="5123686"/>
              <a:ext cx="1959076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13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</a:t>
              </a:r>
              <a:r>
                <a:rPr lang="en-GB" sz="1200" dirty="0" smtClean="0">
                  <a:solidFill>
                    <a:srgbClr val="E30813"/>
                  </a:solidFill>
                </a:rPr>
                <a:t>Town and Country Planning and Landscape</a:t>
              </a:r>
              <a:endParaRPr lang="en-GB" sz="1200" dirty="0">
                <a:solidFill>
                  <a:srgbClr val="E30813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Times Good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9D978-AE27-CB4B-A94A-9CCC81E96315}"/>
              </a:ext>
            </a:extLst>
          </p:cNvPr>
          <p:cNvGrpSpPr/>
          <p:nvPr/>
        </p:nvGrpSpPr>
        <p:grpSpPr>
          <a:xfrm>
            <a:off x="6537624" y="3861048"/>
            <a:ext cx="1870509" cy="2093635"/>
            <a:chOff x="6537624" y="3861048"/>
            <a:chExt cx="1870509" cy="209363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BCE15B-48FF-9842-BA92-9A59373612B1}"/>
                </a:ext>
              </a:extLst>
            </p:cNvPr>
            <p:cNvSpPr/>
            <p:nvPr/>
          </p:nvSpPr>
          <p:spPr>
            <a:xfrm>
              <a:off x="6884089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62" name="Picture 61" descr="A close up of a logo&#10;&#10;Description automatically generated">
              <a:extLst>
                <a:ext uri="{FF2B5EF4-FFF2-40B4-BE49-F238E27FC236}">
                  <a16:creationId xmlns:a16="http://schemas.microsoft.com/office/drawing/2014/main" id="{1895E4CE-D712-3E45-AE0E-EE6C1058F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776" y="3886675"/>
              <a:ext cx="1666760" cy="1175838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5D04BF-6FD0-5D4E-9BA4-5B4ADD12B9B6}"/>
                </a:ext>
              </a:extLst>
            </p:cNvPr>
            <p:cNvSpPr/>
            <p:nvPr/>
          </p:nvSpPr>
          <p:spPr>
            <a:xfrm>
              <a:off x="6537624" y="5123686"/>
              <a:ext cx="18705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13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  <a:effectLst/>
                </a:rPr>
                <a:t>for Chemical Engineering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11500A-D404-DC48-BFFF-1C9D546659F8}"/>
              </a:ext>
            </a:extLst>
          </p:cNvPr>
          <p:cNvGrpSpPr/>
          <p:nvPr/>
        </p:nvGrpSpPr>
        <p:grpSpPr>
          <a:xfrm>
            <a:off x="9412005" y="1196975"/>
            <a:ext cx="1870509" cy="1956966"/>
            <a:chOff x="9412005" y="1196975"/>
            <a:chExt cx="1870509" cy="195696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B54CD4-2D82-0845-9660-C5E4344F4D74}"/>
                </a:ext>
              </a:extLst>
            </p:cNvPr>
            <p:cNvSpPr/>
            <p:nvPr/>
          </p:nvSpPr>
          <p:spPr>
            <a:xfrm>
              <a:off x="9726968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34881E-7470-784B-9E83-669AEFA5E9FC}"/>
                </a:ext>
              </a:extLst>
            </p:cNvPr>
            <p:cNvSpPr/>
            <p:nvPr/>
          </p:nvSpPr>
          <p:spPr>
            <a:xfrm>
              <a:off x="9412005" y="2451185"/>
              <a:ext cx="1870509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N</a:t>
              </a:r>
              <a:r>
                <a:rPr lang="en-GB" b="1" baseline="30000" dirty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 somewhere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subject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(Publication YEAR)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  <p:pic>
          <p:nvPicPr>
            <p:cNvPr id="68" name="Picture 67" descr="A picture containing building, drawing, window&#10;&#10;Description automatically generated">
              <a:extLst>
                <a:ext uri="{FF2B5EF4-FFF2-40B4-BE49-F238E27FC236}">
                  <a16:creationId xmlns:a16="http://schemas.microsoft.com/office/drawing/2014/main" id="{3734613D-FD9E-3E4F-B3D8-D4EFB9C5A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15185" y="1222722"/>
              <a:ext cx="1666761" cy="117583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078544-77B6-0046-9919-E2B27B59091B}"/>
              </a:ext>
            </a:extLst>
          </p:cNvPr>
          <p:cNvGrpSpPr/>
          <p:nvPr/>
        </p:nvGrpSpPr>
        <p:grpSpPr>
          <a:xfrm>
            <a:off x="915739" y="1196975"/>
            <a:ext cx="1870509" cy="2239095"/>
            <a:chOff x="915739" y="1196975"/>
            <a:chExt cx="1870509" cy="223909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6084FE-19D1-3C44-BFA1-1E870F1F1C4A}"/>
                </a:ext>
              </a:extLst>
            </p:cNvPr>
            <p:cNvSpPr/>
            <p:nvPr/>
          </p:nvSpPr>
          <p:spPr>
            <a:xfrm>
              <a:off x="1231583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8" name="Picture 47" descr="A close up of a sign&#10;&#10;Description automatically generated">
              <a:extLst>
                <a:ext uri="{FF2B5EF4-FFF2-40B4-BE49-F238E27FC236}">
                  <a16:creationId xmlns:a16="http://schemas.microsoft.com/office/drawing/2014/main" id="{D2F66821-259F-034F-A604-308AAB0F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6380" y="1444161"/>
              <a:ext cx="729226" cy="729226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CDD954B-3B7A-D24A-9F1A-5ED03627D33A}"/>
                </a:ext>
              </a:extLst>
            </p:cNvPr>
            <p:cNvSpPr/>
            <p:nvPr/>
          </p:nvSpPr>
          <p:spPr>
            <a:xfrm>
              <a:off x="915739" y="2451185"/>
              <a:ext cx="187050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In the top 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150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in the world for </a:t>
              </a:r>
            </a:p>
            <a:p>
              <a:pPr algn="ctr">
                <a:lnSpc>
                  <a:spcPts val="1240"/>
                </a:lnSpc>
              </a:pPr>
              <a:r>
                <a:rPr lang="en-GB" sz="1200" dirty="0" smtClean="0">
                  <a:solidFill>
                    <a:srgbClr val="E30813"/>
                  </a:solidFill>
                </a:rPr>
                <a:t>Physical Sciences</a:t>
              </a:r>
              <a:endParaRPr lang="en-GB" sz="1200" dirty="0">
                <a:solidFill>
                  <a:srgbClr val="E30813"/>
                </a:solidFill>
              </a:endParaRP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(Times Higher Education World University Rankings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0457EF-069A-2C44-BBC8-26AC62C0B05F}"/>
              </a:ext>
            </a:extLst>
          </p:cNvPr>
          <p:cNvGrpSpPr/>
          <p:nvPr/>
        </p:nvGrpSpPr>
        <p:grpSpPr>
          <a:xfrm>
            <a:off x="3711150" y="1196975"/>
            <a:ext cx="1959076" cy="2239095"/>
            <a:chOff x="3711150" y="1196975"/>
            <a:chExt cx="1959076" cy="223909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FD048FB-C37E-F649-BDD6-754CC1F34939}"/>
                </a:ext>
              </a:extLst>
            </p:cNvPr>
            <p:cNvSpPr/>
            <p:nvPr/>
          </p:nvSpPr>
          <p:spPr>
            <a:xfrm>
              <a:off x="4073500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6" name="Picture 45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27F6A88D-2BCF-B64D-AF32-013004EE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7251" y="1249174"/>
              <a:ext cx="1583141" cy="1116848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DC59D2-A43E-0E41-8C2E-5624AE7B620E}"/>
                </a:ext>
              </a:extLst>
            </p:cNvPr>
            <p:cNvSpPr/>
            <p:nvPr/>
          </p:nvSpPr>
          <p:spPr>
            <a:xfrm>
              <a:off x="3711150" y="2451185"/>
              <a:ext cx="1959076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13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</a:t>
              </a:r>
              <a:r>
                <a:rPr lang="en-GB" sz="1200" dirty="0" smtClean="0">
                  <a:solidFill>
                    <a:srgbClr val="E30813"/>
                  </a:solidFill>
                </a:rPr>
                <a:t>Town and Country Planning and Landscape</a:t>
              </a:r>
              <a:endParaRPr lang="en-GB" sz="1200" dirty="0">
                <a:solidFill>
                  <a:srgbClr val="E30813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Times Good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20711-9616-2844-A4A7-50AB0211FEDE}"/>
              </a:ext>
            </a:extLst>
          </p:cNvPr>
          <p:cNvGrpSpPr/>
          <p:nvPr/>
        </p:nvGrpSpPr>
        <p:grpSpPr>
          <a:xfrm>
            <a:off x="6537624" y="1196975"/>
            <a:ext cx="1870509" cy="2085207"/>
            <a:chOff x="6537624" y="1196975"/>
            <a:chExt cx="1870509" cy="208520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71C26E-D7E3-A741-B8B4-9686483B341D}"/>
                </a:ext>
              </a:extLst>
            </p:cNvPr>
            <p:cNvSpPr/>
            <p:nvPr/>
          </p:nvSpPr>
          <p:spPr>
            <a:xfrm>
              <a:off x="6884089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45" name="Picture 4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DF0BECF-04FA-974D-93A3-7FDFB50EE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67776" y="1220062"/>
              <a:ext cx="1666760" cy="1175838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9215FB-252F-474E-B4F0-EC201CEB283C}"/>
                </a:ext>
              </a:extLst>
            </p:cNvPr>
            <p:cNvSpPr/>
            <p:nvPr/>
          </p:nvSpPr>
          <p:spPr>
            <a:xfrm>
              <a:off x="6537624" y="2451185"/>
              <a:ext cx="18705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13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  <a:effectLst/>
                </a:rPr>
                <a:t>for Chemical Engineering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3EB783-E860-3544-BE84-D3FCF5BB1E97}"/>
              </a:ext>
            </a:extLst>
          </p:cNvPr>
          <p:cNvGrpSpPr/>
          <p:nvPr/>
        </p:nvGrpSpPr>
        <p:grpSpPr>
          <a:xfrm>
            <a:off x="9412005" y="3861048"/>
            <a:ext cx="1870509" cy="1965394"/>
            <a:chOff x="9412005" y="3861048"/>
            <a:chExt cx="1870509" cy="196539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A79AE01-0537-AF43-BDB0-9466F63202C2}"/>
                </a:ext>
              </a:extLst>
            </p:cNvPr>
            <p:cNvSpPr/>
            <p:nvPr/>
          </p:nvSpPr>
          <p:spPr>
            <a:xfrm>
              <a:off x="9726968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E92EDB-50E7-9D41-A340-68A145214585}"/>
                </a:ext>
              </a:extLst>
            </p:cNvPr>
            <p:cNvSpPr/>
            <p:nvPr/>
          </p:nvSpPr>
          <p:spPr>
            <a:xfrm>
              <a:off x="9412005" y="5123686"/>
              <a:ext cx="1870509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N</a:t>
              </a:r>
              <a:r>
                <a:rPr lang="en-GB" b="1" baseline="30000" dirty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 somewhere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subject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(Publication YEAR)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  <p:pic>
          <p:nvPicPr>
            <p:cNvPr id="72" name="Picture 71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115C9E19-40B2-2240-A695-CA1FD2BE1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15185" y="3883639"/>
              <a:ext cx="1666761" cy="117583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1485" y="881524"/>
            <a:ext cx="99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New icon needed for physical sciences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73178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486B8-AD0B-794B-9751-63E4C40A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0985" y="701430"/>
            <a:ext cx="4521200" cy="553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5CEF3-E73C-C444-9787-58A6ACFC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475" y="701430"/>
            <a:ext cx="4521200" cy="553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334B1-8525-614B-ABAF-2BAB0525B653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GETTING</a:t>
            </a:r>
            <a:r>
              <a:rPr lang="en-US" sz="2400" b="1" dirty="0">
                <a:solidFill>
                  <a:schemeClr val="bg1"/>
                </a:solidFill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89314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D8F9D-1089-624E-9E5E-0DFBA1A98DC7}"/>
              </a:ext>
            </a:extLst>
          </p:cNvPr>
          <p:cNvSpPr txBox="1"/>
          <p:nvPr/>
        </p:nvSpPr>
        <p:spPr>
          <a:xfrm>
            <a:off x="0" y="14585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4BD8B67-BA65-334B-895D-87B28C6D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4" y="1196975"/>
            <a:ext cx="3880000" cy="13968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58E315-C6A1-A241-ADA0-4D79D8DEE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3429000"/>
            <a:ext cx="1999434" cy="242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A6A69-B6CF-C44B-84AE-4BB21A56D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1196975"/>
            <a:ext cx="3876239" cy="139544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BB7ECFB-3D9B-C049-B37B-42576DEDA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92" y="3429000"/>
            <a:ext cx="1943812" cy="23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EC2EF-4EA7-A045-B5ED-AA3C48BDAFE7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EPS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AB4F8262-90D5-2944-832F-7A567020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8" y="1196975"/>
            <a:ext cx="5163312" cy="109524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C708BB2-433A-9744-818D-D204F2A9A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127" y="2963147"/>
            <a:ext cx="1374895" cy="2710508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CF690CC6-519F-6E42-948D-3870AF70F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196975"/>
            <a:ext cx="5193258" cy="11016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141B23E-AB7D-914E-9177-89444B179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006" y="2960615"/>
            <a:ext cx="1381668" cy="27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3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BE414-9A8C-F341-BD74-55059152AC55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SCHOOLS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F7DBF-AC57-4645-9955-342DAC916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" t="12413" r="14236" b="12413"/>
          <a:stretch/>
        </p:blipFill>
        <p:spPr>
          <a:xfrm>
            <a:off x="6600825" y="1180129"/>
            <a:ext cx="5864936" cy="1119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142C1-5706-304F-A582-1FC3F3CED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57" r="22995" b="12450"/>
          <a:stretch/>
        </p:blipFill>
        <p:spPr>
          <a:xfrm>
            <a:off x="558157" y="1200150"/>
            <a:ext cx="5257532" cy="1102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FB5520-C733-EA47-B952-13DB8C63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7" r="28750" b="12980"/>
          <a:stretch/>
        </p:blipFill>
        <p:spPr>
          <a:xfrm>
            <a:off x="6600825" y="2937710"/>
            <a:ext cx="4873078" cy="1119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B1A99D-084B-7447-ABA6-6480FCF26D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034" r="29582" b="12828"/>
          <a:stretch/>
        </p:blipFill>
        <p:spPr>
          <a:xfrm>
            <a:off x="551807" y="2952295"/>
            <a:ext cx="4807803" cy="1101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EE88EE-6E19-C44E-8EB2-3289FAE10D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2" r="23742" b="12592"/>
          <a:stretch/>
        </p:blipFill>
        <p:spPr>
          <a:xfrm>
            <a:off x="6600825" y="4707992"/>
            <a:ext cx="5215533" cy="11193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AFE6C-68D9-BE43-9AE2-BF573046F6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297" r="23742" b="12972"/>
          <a:stretch/>
        </p:blipFill>
        <p:spPr>
          <a:xfrm>
            <a:off x="554982" y="4724399"/>
            <a:ext cx="5206530" cy="11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816194" y="3766145"/>
            <a:ext cx="6559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PRESENTATION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38528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BE414-9A8C-F341-BD74-55059152AC55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AD698-E7E5-B446-8DDC-FF506962B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4" r="27677" b="12459"/>
          <a:stretch/>
        </p:blipFill>
        <p:spPr>
          <a:xfrm>
            <a:off x="6601274" y="1149787"/>
            <a:ext cx="4937867" cy="1151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F3D2A-B459-7849-8D7C-0D22180F0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08" r="27677" b="12459"/>
          <a:stretch/>
        </p:blipFill>
        <p:spPr>
          <a:xfrm>
            <a:off x="559753" y="1196975"/>
            <a:ext cx="4937867" cy="1110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51E34-AB05-BE48-889D-A09350CEF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27" r="30722" b="11665"/>
          <a:stretch/>
        </p:blipFill>
        <p:spPr>
          <a:xfrm>
            <a:off x="6601273" y="2926800"/>
            <a:ext cx="4729969" cy="1151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41FA72-2B5E-234B-B9DB-77F036CD3E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27" r="30722" b="11665"/>
          <a:stretch/>
        </p:blipFill>
        <p:spPr>
          <a:xfrm>
            <a:off x="553403" y="2923982"/>
            <a:ext cx="4729969" cy="1151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8B6FA-36D3-BA42-BBD4-4AB60C5BA1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27" r="31329" b="12527"/>
          <a:stretch/>
        </p:blipFill>
        <p:spPr>
          <a:xfrm>
            <a:off x="556578" y="4714659"/>
            <a:ext cx="4688526" cy="1119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46D5B-DE35-6C45-95D8-3DA0141008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71" t="12176" r="31409" b="12879"/>
          <a:stretch/>
        </p:blipFill>
        <p:spPr>
          <a:xfrm>
            <a:off x="6594475" y="4703828"/>
            <a:ext cx="4687931" cy="11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25F78-6FA4-8C4C-B493-1FCF1492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41325"/>
            <a:ext cx="2916424" cy="10499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F3F816-4A27-4647-98EF-3D26F695895A}"/>
              </a:ext>
            </a:extLst>
          </p:cNvPr>
          <p:cNvGrpSpPr/>
          <p:nvPr/>
        </p:nvGrpSpPr>
        <p:grpSpPr>
          <a:xfrm>
            <a:off x="2586135" y="2251180"/>
            <a:ext cx="7019730" cy="2195842"/>
            <a:chOff x="430924" y="1312050"/>
            <a:chExt cx="7019730" cy="219584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EF7DC6DC-8E51-2049-A856-33BAD72DA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924" y="1312050"/>
              <a:ext cx="1179012" cy="1179012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D3838328-5384-C443-8551-C2A670B8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734" y="2318972"/>
              <a:ext cx="1188920" cy="11889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A7628-221C-D344-9823-5B1B7DF4D277}"/>
                </a:ext>
              </a:extLst>
            </p:cNvPr>
            <p:cNvSpPr txBox="1"/>
            <p:nvPr/>
          </p:nvSpPr>
          <p:spPr>
            <a:xfrm>
              <a:off x="937566" y="1827770"/>
              <a:ext cx="6263973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chemeClr val="bg1"/>
                  </a:solidFill>
                </a:rPr>
                <a:t>IS PLACED HERE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D06014-32D5-5F47-B0A6-BA208ED1781B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chemeClr val="bg1"/>
                </a:solidFill>
              </a:rPr>
              <a:t>SINCE 1845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10A65-253A-6E4A-B0C0-51FE68EFEAB1}"/>
              </a:ext>
            </a:extLst>
          </p:cNvPr>
          <p:cNvSpPr txBox="1"/>
          <p:nvPr/>
        </p:nvSpPr>
        <p:spPr>
          <a:xfrm>
            <a:off x="564432" y="5623133"/>
            <a:ext cx="3538982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PRESENTER NAME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04770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D5A225-6EF2-5749-9065-4360BA026017}"/>
              </a:ext>
            </a:extLst>
          </p:cNvPr>
          <p:cNvGrpSpPr/>
          <p:nvPr/>
        </p:nvGrpSpPr>
        <p:grpSpPr>
          <a:xfrm>
            <a:off x="2585756" y="2250823"/>
            <a:ext cx="7019730" cy="2196199"/>
            <a:chOff x="2585756" y="2250823"/>
            <a:chExt cx="7019730" cy="21961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650FC4-4459-BD47-A8D5-072CBBBAE060}"/>
                </a:ext>
              </a:extLst>
            </p:cNvPr>
            <p:cNvSpPr txBox="1"/>
            <p:nvPr/>
          </p:nvSpPr>
          <p:spPr>
            <a:xfrm>
              <a:off x="3092777" y="2766900"/>
              <a:ext cx="6333234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rgbClr val="55565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rgbClr val="55565A"/>
                  </a:solidFill>
                </a:rPr>
                <a:t>IS PLACED HERE</a:t>
              </a:r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34C04C0D-0375-DE4E-A143-F88C4880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756" y="2250823"/>
              <a:ext cx="1179012" cy="11790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70514B-FC8B-394F-ABB0-43EEA440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6566" y="3258102"/>
              <a:ext cx="1188920" cy="1188920"/>
            </a:xfrm>
            <a:prstGeom prst="rect">
              <a:avLst/>
            </a:prstGeom>
          </p:spPr>
        </p:pic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543BBF-E65A-D441-8313-927BA6564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441325"/>
            <a:ext cx="2916424" cy="1049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2552A-D29F-0B49-9C89-8C1629BCE43D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rgbClr val="D9222A"/>
                </a:solidFill>
              </a:rPr>
              <a:t>SINCE 1845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8D2DC-5C01-C74C-BE73-04D663CF3C1E}"/>
              </a:ext>
            </a:extLst>
          </p:cNvPr>
          <p:cNvSpPr txBox="1"/>
          <p:nvPr/>
        </p:nvSpPr>
        <p:spPr>
          <a:xfrm>
            <a:off x="564432" y="5623133"/>
            <a:ext cx="3538982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b="1" dirty="0"/>
              <a:t>PRESENTER NAME</a:t>
            </a:r>
          </a:p>
          <a:p>
            <a:r>
              <a:rPr lang="en-US" sz="2400" dirty="0"/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758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87194-E0A6-C54D-AD56-AB97B3D67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41325"/>
            <a:ext cx="2916424" cy="10499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AB77F5-7969-024A-8A3B-BC1622358E3C}"/>
              </a:ext>
            </a:extLst>
          </p:cNvPr>
          <p:cNvGrpSpPr/>
          <p:nvPr/>
        </p:nvGrpSpPr>
        <p:grpSpPr>
          <a:xfrm>
            <a:off x="6474777" y="455334"/>
            <a:ext cx="5044485" cy="1483282"/>
            <a:chOff x="6474777" y="1262123"/>
            <a:chExt cx="5044485" cy="1483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0DD90-C2CD-674C-A455-A7D2DE2EFD6F}"/>
                </a:ext>
              </a:extLst>
            </p:cNvPr>
            <p:cNvSpPr txBox="1"/>
            <p:nvPr/>
          </p:nvSpPr>
          <p:spPr>
            <a:xfrm>
              <a:off x="6809277" y="1575391"/>
              <a:ext cx="4536416" cy="99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2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3420"/>
                </a:lnSpc>
              </a:pPr>
              <a:r>
                <a:rPr lang="en-US" sz="4000" dirty="0">
                  <a:solidFill>
                    <a:schemeClr val="bg1"/>
                  </a:solidFill>
                </a:rPr>
                <a:t>IS PLACED HERE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93910E9-227E-394A-87F1-877D7CE4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4777" y="1262123"/>
              <a:ext cx="669000" cy="66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DF448B-57F3-D649-A981-4A238D40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44640" y="2070783"/>
              <a:ext cx="674622" cy="6746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11DAAB-88F4-974D-8E51-8F7388B788F5}"/>
              </a:ext>
            </a:extLst>
          </p:cNvPr>
          <p:cNvSpPr txBox="1"/>
          <p:nvPr/>
        </p:nvSpPr>
        <p:spPr>
          <a:xfrm>
            <a:off x="6809277" y="1955293"/>
            <a:ext cx="363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PRESENTER NAME</a:t>
            </a:r>
          </a:p>
          <a:p>
            <a:r>
              <a:rPr lang="en-US" sz="2400" dirty="0"/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0175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-12570" y="0"/>
            <a:ext cx="4119846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OUR EXCELLENCE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BY NUMBERS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5BDDC0-D2FF-4E43-840E-F77C69737DCE}"/>
              </a:ext>
            </a:extLst>
          </p:cNvPr>
          <p:cNvGrpSpPr/>
          <p:nvPr/>
        </p:nvGrpSpPr>
        <p:grpSpPr>
          <a:xfrm>
            <a:off x="9817671" y="1406139"/>
            <a:ext cx="2002923" cy="2004585"/>
            <a:chOff x="9817671" y="1406139"/>
            <a:chExt cx="2002923" cy="20045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35D8D1-6EE5-AE42-9DB8-B9AE9F7690B1}"/>
                </a:ext>
              </a:extLst>
            </p:cNvPr>
            <p:cNvSpPr txBox="1"/>
            <p:nvPr/>
          </p:nvSpPr>
          <p:spPr>
            <a:xfrm>
              <a:off x="9817671" y="2312988"/>
              <a:ext cx="2002923" cy="109773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Ranked 198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 the Times Higher Education World University Rankings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2023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715DD41-E029-A64F-84DE-C21D51A1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09122" y="1406139"/>
              <a:ext cx="820020" cy="82002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FF493-F5D2-1345-820D-D05661255AF2}"/>
              </a:ext>
            </a:extLst>
          </p:cNvPr>
          <p:cNvGrpSpPr/>
          <p:nvPr/>
        </p:nvGrpSpPr>
        <p:grpSpPr>
          <a:xfrm>
            <a:off x="6633042" y="1487945"/>
            <a:ext cx="2100919" cy="1722596"/>
            <a:chOff x="6456027" y="1487945"/>
            <a:chExt cx="2100919" cy="17225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610DC-2350-754A-ACA9-26DE87BE742C}"/>
                </a:ext>
              </a:extLst>
            </p:cNvPr>
            <p:cNvSpPr txBox="1"/>
            <p:nvPr/>
          </p:nvSpPr>
          <p:spPr>
            <a:xfrm>
              <a:off x="6456027" y="2312988"/>
              <a:ext cx="2100919" cy="89755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Ranked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28</a:t>
              </a:r>
              <a:r>
                <a:rPr kumimoji="0" lang="en-GB" sz="1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th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 the UK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(Sunday Times Good University Guide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2023)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0AE77-43D4-AF4E-89F4-DCE1F5E59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057224" y="1487945"/>
              <a:ext cx="898525" cy="72481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E238EC-E46E-F146-A858-374554B521A8}"/>
              </a:ext>
            </a:extLst>
          </p:cNvPr>
          <p:cNvGrpSpPr/>
          <p:nvPr/>
        </p:nvGrpSpPr>
        <p:grpSpPr>
          <a:xfrm>
            <a:off x="3241558" y="3883078"/>
            <a:ext cx="2554346" cy="2003710"/>
            <a:chOff x="3065849" y="3883078"/>
            <a:chExt cx="2554346" cy="20037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3C9B69-379F-E248-88D9-C2058AFDF0EB}"/>
                </a:ext>
              </a:extLst>
            </p:cNvPr>
            <p:cNvSpPr txBox="1"/>
            <p:nvPr/>
          </p:nvSpPr>
          <p:spPr>
            <a:xfrm>
              <a:off x="3065849" y="4827524"/>
              <a:ext cx="2554346" cy="1059264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Ranked in the top 200 in the world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the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Times Higher Education World University Rankings 2023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B422E78-DD46-ED44-9777-45ACC145A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893760" y="3883078"/>
              <a:ext cx="898525" cy="87755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0F32A1-4384-BD45-A2D2-3F9601172622}"/>
              </a:ext>
            </a:extLst>
          </p:cNvPr>
          <p:cNvGrpSpPr/>
          <p:nvPr/>
        </p:nvGrpSpPr>
        <p:grpSpPr>
          <a:xfrm>
            <a:off x="418227" y="1394233"/>
            <a:ext cx="2270382" cy="2029315"/>
            <a:chOff x="305342" y="1394233"/>
            <a:chExt cx="2131474" cy="2029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06316D-681B-6146-B103-090FFA5C5BD1}"/>
                </a:ext>
              </a:extLst>
            </p:cNvPr>
            <p:cNvSpPr txBox="1"/>
            <p:nvPr/>
          </p:nvSpPr>
          <p:spPr>
            <a:xfrm>
              <a:off x="305342" y="2312988"/>
              <a:ext cx="2131474" cy="111056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Over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99%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of our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research environment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was assessed as world-leading or internationally excellent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(REF 2021)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B6A55C-A047-1C4F-A043-ADB33155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51262" y="1394233"/>
              <a:ext cx="821260" cy="8185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5CCA95-17A9-5F4B-91B7-C17CFE86F2E9}"/>
              </a:ext>
            </a:extLst>
          </p:cNvPr>
          <p:cNvGrpSpPr/>
          <p:nvPr/>
        </p:nvGrpSpPr>
        <p:grpSpPr>
          <a:xfrm>
            <a:off x="6494989" y="3915080"/>
            <a:ext cx="2377025" cy="2253837"/>
            <a:chOff x="6317974" y="3915080"/>
            <a:chExt cx="2377025" cy="22538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12AEA8-5698-4315-9058-4AE1E64813A6}"/>
                </a:ext>
              </a:extLst>
            </p:cNvPr>
            <p:cNvSpPr txBox="1"/>
            <p:nvPr/>
          </p:nvSpPr>
          <p:spPr>
            <a:xfrm>
              <a:off x="6317974" y="4827524"/>
              <a:ext cx="2377025" cy="134139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Ranked in the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top 170 in the world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for graduate prospects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(QS Graduate Employability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Rankings 2022)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33A9A3-1794-C842-86B4-89A3BBBC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057224" y="3915080"/>
              <a:ext cx="898525" cy="85359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72AF7-792C-7C40-8ABB-491B7703A9A0}"/>
              </a:ext>
            </a:extLst>
          </p:cNvPr>
          <p:cNvGrpSpPr/>
          <p:nvPr/>
        </p:nvGrpSpPr>
        <p:grpSpPr>
          <a:xfrm>
            <a:off x="3387055" y="1406139"/>
            <a:ext cx="2263353" cy="2038249"/>
            <a:chOff x="4964324" y="1406139"/>
            <a:chExt cx="2263353" cy="20382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8EE8F-A653-6543-B600-D71BD4CBC00A}"/>
                </a:ext>
              </a:extLst>
            </p:cNvPr>
            <p:cNvSpPr txBox="1"/>
            <p:nvPr/>
          </p:nvSpPr>
          <p:spPr>
            <a:xfrm>
              <a:off x="4964324" y="2312988"/>
              <a:ext cx="2263353" cy="113140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Queen’s is ranked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18</a:t>
              </a:r>
              <a:r>
                <a:rPr kumimoji="0" lang="en-GB" sz="1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th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 the world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for international outlook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(Times Higher Education World University Rankings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2023)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F1E618-3D3F-C84A-B62D-7CCFBA0A6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728401" y="1406139"/>
              <a:ext cx="735199" cy="81852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8F2068-31C5-BF48-A98D-B5F8F55386E2}"/>
              </a:ext>
            </a:extLst>
          </p:cNvPr>
          <p:cNvGrpSpPr/>
          <p:nvPr/>
        </p:nvGrpSpPr>
        <p:grpSpPr>
          <a:xfrm>
            <a:off x="353115" y="3862388"/>
            <a:ext cx="2017555" cy="2147832"/>
            <a:chOff x="353115" y="3862388"/>
            <a:chExt cx="2017555" cy="21478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4EBAE-40CF-E145-8264-60B3AEBFAF2A}"/>
                </a:ext>
              </a:extLst>
            </p:cNvPr>
            <p:cNvSpPr txBox="1"/>
            <p:nvPr/>
          </p:nvSpPr>
          <p:spPr>
            <a:xfrm>
              <a:off x="353115" y="4827524"/>
              <a:ext cx="2017555" cy="118269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13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Queen’s subjects in the top 200 in the world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(QS World Rankings by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subject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2022)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60B1EEE-3602-DB4A-A56C-42082E9E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025366" y="3862388"/>
              <a:ext cx="673052" cy="8985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1D1449-B0E2-354B-ABBA-6D2A6350BE30}"/>
              </a:ext>
            </a:extLst>
          </p:cNvPr>
          <p:cNvGrpSpPr/>
          <p:nvPr/>
        </p:nvGrpSpPr>
        <p:grpSpPr>
          <a:xfrm>
            <a:off x="9817671" y="4208047"/>
            <a:ext cx="2002923" cy="1865972"/>
            <a:chOff x="9817671" y="4208047"/>
            <a:chExt cx="2002923" cy="18659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19474-9B1D-C140-8558-A64D90E20381}"/>
                </a:ext>
              </a:extLst>
            </p:cNvPr>
            <p:cNvSpPr txBox="1"/>
            <p:nvPr/>
          </p:nvSpPr>
          <p:spPr>
            <a:xfrm>
              <a:off x="9817671" y="4827524"/>
              <a:ext cx="2002923" cy="124649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Queen’s is a member of the Russell Group of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the UK’s 24 leading research-intensive universities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0" name="Picture 29" descr="A picture containing tableware, plate, drawing&#10;&#10;Description automatically generated">
              <a:extLst>
                <a:ext uri="{FF2B5EF4-FFF2-40B4-BE49-F238E27FC236}">
                  <a16:creationId xmlns:a16="http://schemas.microsoft.com/office/drawing/2014/main" id="{AB85B118-DF63-9A4D-8217-DAA2B728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16641" y="4208047"/>
              <a:ext cx="1404982" cy="481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0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-12570" y="0"/>
            <a:ext cx="4119846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OUR EXCELLENCE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BY NUMBERS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50AE77-43D4-AF4E-89F4-DCE1F5E59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6" t="14612" r="5866" b="14425"/>
          <a:stretch/>
        </p:blipFill>
        <p:spPr>
          <a:xfrm>
            <a:off x="7230151" y="1482875"/>
            <a:ext cx="897797" cy="7235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053208-ABCA-A348-B0B6-6E28766A54F2}"/>
              </a:ext>
            </a:extLst>
          </p:cNvPr>
          <p:cNvGrpSpPr/>
          <p:nvPr/>
        </p:nvGrpSpPr>
        <p:grpSpPr>
          <a:xfrm>
            <a:off x="9820435" y="4212737"/>
            <a:ext cx="2002923" cy="1861282"/>
            <a:chOff x="9820435" y="4212737"/>
            <a:chExt cx="2002923" cy="18612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19474-9B1D-C140-8558-A64D90E20381}"/>
                </a:ext>
              </a:extLst>
            </p:cNvPr>
            <p:cNvSpPr txBox="1"/>
            <p:nvPr/>
          </p:nvSpPr>
          <p:spPr>
            <a:xfrm>
              <a:off x="9820435" y="4827524"/>
              <a:ext cx="2002923" cy="124649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Queen’s is a member of the Russell Group of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the UK’s 24 leading research-intensive universities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B85B118-DF63-9A4D-8217-DAA2B728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122526" y="4212737"/>
              <a:ext cx="1398740" cy="48142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2BAC64-D9C9-2C47-B804-8F398EC6BD59}"/>
              </a:ext>
            </a:extLst>
          </p:cNvPr>
          <p:cNvGrpSpPr/>
          <p:nvPr/>
        </p:nvGrpSpPr>
        <p:grpSpPr>
          <a:xfrm>
            <a:off x="426672" y="1212919"/>
            <a:ext cx="2374522" cy="2610915"/>
            <a:chOff x="305342" y="1302186"/>
            <a:chExt cx="2113101" cy="23650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06316D-681B-6146-B103-090FFA5C5BD1}"/>
                </a:ext>
              </a:extLst>
            </p:cNvPr>
            <p:cNvSpPr txBox="1"/>
            <p:nvPr/>
          </p:nvSpPr>
          <p:spPr>
            <a:xfrm>
              <a:off x="305342" y="2312988"/>
              <a:ext cx="2113101" cy="1354217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Over 99% of our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research environment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was assessed as world-leading or internationally excellent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(REF 2021)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82B8352-277C-6B4E-A244-7864E3D76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5895" y="1302186"/>
              <a:ext cx="1010802" cy="101080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3CA259B-91C6-A346-BAE7-1F84ED8D91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48098" y="1344816"/>
            <a:ext cx="940038" cy="9400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3DA72C-1749-BA49-8B68-287C9FE9F0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22395" y="1318256"/>
            <a:ext cx="999002" cy="999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5A63FF-E3DA-324C-A435-83EDD60077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1974" y="3803198"/>
            <a:ext cx="1011328" cy="10113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346683-B61D-974A-A72F-C5528CEB65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49926" y="3745006"/>
            <a:ext cx="1145044" cy="11450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C2D91FC-B30B-0541-9953-5FA8161DF0E3}"/>
              </a:ext>
            </a:extLst>
          </p:cNvPr>
          <p:cNvGrpSpPr/>
          <p:nvPr/>
        </p:nvGrpSpPr>
        <p:grpSpPr>
          <a:xfrm>
            <a:off x="6589084" y="3862388"/>
            <a:ext cx="2191026" cy="2067874"/>
            <a:chOff x="6410972" y="3862388"/>
            <a:chExt cx="2191026" cy="20678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12AEA8-5698-4315-9058-4AE1E64813A6}"/>
                </a:ext>
              </a:extLst>
            </p:cNvPr>
            <p:cNvSpPr txBox="1"/>
            <p:nvPr/>
          </p:nvSpPr>
          <p:spPr>
            <a:xfrm>
              <a:off x="6410972" y="4827524"/>
              <a:ext cx="2191026" cy="110273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Ranked in the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top 170 in the world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for graduate prospects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(QS Graduate Employability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Rankings 2022)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C676A51-E184-1F45-A4A5-328617D17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7016884" y="3862388"/>
              <a:ext cx="979203" cy="97920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F8EE8F-A653-6543-B600-D71BD4CBC00A}"/>
              </a:ext>
            </a:extLst>
          </p:cNvPr>
          <p:cNvSpPr txBox="1"/>
          <p:nvPr/>
        </p:nvSpPr>
        <p:spPr>
          <a:xfrm>
            <a:off x="3387055" y="2312988"/>
            <a:ext cx="2263353" cy="113140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Queen’s is ranked</a:t>
            </a: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</a:t>
            </a:r>
            <a:r>
              <a:rPr kumimoji="0" lang="en-GB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the world </a:t>
            </a:r>
          </a:p>
          <a:p>
            <a:pPr marL="0" marR="0" lvl="0" indent="0" algn="ctr" defTabSz="914400" rtl="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 international outlook</a:t>
            </a:r>
          </a:p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(Times Higher Education World University Rankings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D610DC-2350-754A-ACA9-26DE87BE742C}"/>
              </a:ext>
            </a:extLst>
          </p:cNvPr>
          <p:cNvSpPr txBox="1"/>
          <p:nvPr/>
        </p:nvSpPr>
        <p:spPr>
          <a:xfrm>
            <a:off x="6633042" y="2312988"/>
            <a:ext cx="2100919" cy="89755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Ranked</a:t>
            </a: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</a:t>
            </a:r>
            <a:r>
              <a:rPr kumimoji="0" lang="en-GB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the UK</a:t>
            </a:r>
          </a:p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(Sunday Times Good University Guide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E4EBAE-40CF-E145-8264-60B3AEBFAF2A}"/>
              </a:ext>
            </a:extLst>
          </p:cNvPr>
          <p:cNvSpPr txBox="1"/>
          <p:nvPr/>
        </p:nvSpPr>
        <p:spPr>
          <a:xfrm>
            <a:off x="353115" y="4827524"/>
            <a:ext cx="2017555" cy="118269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Queen’s subjects in the top 200 in the world </a:t>
            </a:r>
          </a:p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(QS World Rankings by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subject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2022)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3C9B69-379F-E248-88D9-C2058AFDF0EB}"/>
              </a:ext>
            </a:extLst>
          </p:cNvPr>
          <p:cNvSpPr txBox="1"/>
          <p:nvPr/>
        </p:nvSpPr>
        <p:spPr>
          <a:xfrm>
            <a:off x="3241558" y="4827524"/>
            <a:ext cx="2554346" cy="134139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Ranked in the top 200 in the world</a:t>
            </a: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Times Higher Education World University Rankings 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C9B69-379F-E248-88D9-C2058AFDF0EB}"/>
              </a:ext>
            </a:extLst>
          </p:cNvPr>
          <p:cNvSpPr txBox="1"/>
          <p:nvPr/>
        </p:nvSpPr>
        <p:spPr>
          <a:xfrm>
            <a:off x="9422618" y="2346652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Ranked 198 </a:t>
            </a: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Times Higher Education World University Rankings 2023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man, indoor&#10;&#10;Description automatically generated">
            <a:extLst>
              <a:ext uri="{FF2B5EF4-FFF2-40B4-BE49-F238E27FC236}">
                <a16:creationId xmlns:a16="http://schemas.microsoft.com/office/drawing/2014/main" id="{70833C04-EC04-4A44-8D7B-12D69CFBA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7" t="1654" r="1027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C35CFD-3F73-5843-9DF5-1BBABF74DFF5}"/>
              </a:ext>
            </a:extLst>
          </p:cNvPr>
          <p:cNvSpPr/>
          <p:nvPr/>
        </p:nvSpPr>
        <p:spPr>
          <a:xfrm>
            <a:off x="550863" y="1171893"/>
            <a:ext cx="3668440" cy="612645"/>
          </a:xfrm>
          <a:prstGeom prst="rect">
            <a:avLst/>
          </a:prstGeom>
        </p:spPr>
        <p:txBody>
          <a:bodyPr wrap="square" tIns="90000" bIns="9000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QUEEN’S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C69E4-EBF9-7147-96B5-43EB760081F1}"/>
              </a:ext>
            </a:extLst>
          </p:cNvPr>
          <p:cNvSpPr txBox="1"/>
          <p:nvPr/>
        </p:nvSpPr>
        <p:spPr>
          <a:xfrm>
            <a:off x="550863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7A0DA-DE12-EF46-AD28-86C67965E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3509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CONFERENCE TOOLKIT FEB 2022">
  <a:themeElements>
    <a:clrScheme name="Custom 11">
      <a:dk1>
        <a:srgbClr val="54565A"/>
      </a:dk1>
      <a:lt1>
        <a:srgbClr val="FFFFFF"/>
      </a:lt1>
      <a:dk2>
        <a:srgbClr val="2F2F2F"/>
      </a:dk2>
      <a:lt2>
        <a:srgbClr val="DDDDDD"/>
      </a:lt2>
      <a:accent1>
        <a:srgbClr val="54565A"/>
      </a:accent1>
      <a:accent2>
        <a:srgbClr val="00B2AC"/>
      </a:accent2>
      <a:accent3>
        <a:srgbClr val="93D60A"/>
      </a:accent3>
      <a:accent4>
        <a:srgbClr val="00A1E1"/>
      </a:accent4>
      <a:accent5>
        <a:srgbClr val="F18903"/>
      </a:accent5>
      <a:accent6>
        <a:srgbClr val="E20813"/>
      </a:accent6>
      <a:hlink>
        <a:srgbClr val="672E6C"/>
      </a:hlink>
      <a:folHlink>
        <a:srgbClr val="9D9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2030</Words>
  <Application>Microsoft Office PowerPoint</Application>
  <PresentationFormat>Widescreen</PresentationFormat>
  <Paragraphs>344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QUEEN'S CONFERENCE TOOLKIT FEB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QUEEN’S UNIVERSITY </vt:lpstr>
      <vt:lpstr>PowerPoint Presentation</vt:lpstr>
      <vt:lpstr>queen’s university</vt:lpstr>
      <vt:lpstr>PowerPoint Presentation</vt:lpstr>
      <vt:lpstr>PowerPoint Presentation</vt:lpstr>
      <vt:lpstr>This title Text uses a master layout</vt:lpstr>
      <vt:lpstr>This title Text uses a master layout</vt:lpstr>
      <vt:lpstr>This title Text uses a master layout</vt:lpstr>
      <vt:lpstr>This title Text uses a 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Davis</dc:creator>
  <cp:lastModifiedBy>Clare Crossan</cp:lastModifiedBy>
  <cp:revision>149</cp:revision>
  <dcterms:created xsi:type="dcterms:W3CDTF">2022-02-07T20:29:00Z</dcterms:created>
  <dcterms:modified xsi:type="dcterms:W3CDTF">2022-10-24T14:54:17Z</dcterms:modified>
</cp:coreProperties>
</file>