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80" r:id="rId2"/>
    <p:sldId id="279" r:id="rId3"/>
    <p:sldId id="265" r:id="rId4"/>
    <p:sldId id="268" r:id="rId5"/>
    <p:sldId id="269" r:id="rId6"/>
    <p:sldId id="270" r:id="rId7"/>
    <p:sldId id="275" r:id="rId8"/>
    <p:sldId id="278" r:id="rId9"/>
    <p:sldId id="271" r:id="rId10"/>
    <p:sldId id="286" r:id="rId11"/>
    <p:sldId id="272" r:id="rId12"/>
    <p:sldId id="287" r:id="rId13"/>
    <p:sldId id="274" r:id="rId14"/>
    <p:sldId id="273" r:id="rId15"/>
    <p:sldId id="266" r:id="rId16"/>
    <p:sldId id="256" r:id="rId17"/>
    <p:sldId id="257" r:id="rId18"/>
    <p:sldId id="258" r:id="rId19"/>
    <p:sldId id="288" r:id="rId20"/>
    <p:sldId id="289" r:id="rId21"/>
    <p:sldId id="259" r:id="rId22"/>
    <p:sldId id="260" r:id="rId23"/>
    <p:sldId id="262" r:id="rId24"/>
    <p:sldId id="28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52"/>
    <p:restoredTop sz="94733"/>
  </p:normalViewPr>
  <p:slideViewPr>
    <p:cSldViewPr snapToGrid="0" snapToObjects="1">
      <p:cViewPr varScale="1">
        <p:scale>
          <a:sx n="113" d="100"/>
          <a:sy n="113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71437-B05F-FD4B-88AC-49FC3058F3F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6A8D9-BD5C-1C4C-A008-0FF296D1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7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0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9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9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F3E7-47B5-1145-9D7E-20D337BD5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DC5E5-B6D6-3843-B783-C6828A86E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5CE9E-E489-364C-8B0D-8DC6128D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23C4D-AFA4-C440-AC46-5A4DBE07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02F37-6800-4849-84D7-A8EA0B08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84D-3995-BE4F-ADF0-F5BB83FF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71B8D-433B-FB40-B961-7F84B202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98A1E-6660-DF4E-AC25-1EFEBAA9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AFA2A-6CCB-F640-88DB-2A901FAA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761AA-3FC2-9E44-8020-30B7BB28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9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A4C3FB-61C8-7341-9710-C2F1EEC32A2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9222A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6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A4C3FB-61C8-7341-9710-C2F1EEC32A2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9222A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A80E8-7DEC-694C-B632-86C932975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68FEFC-8B23-204E-A649-A3614D6F5805}"/>
              </a:ext>
            </a:extLst>
          </p:cNvPr>
          <p:cNvSpPr/>
          <p:nvPr userDrawn="1"/>
        </p:nvSpPr>
        <p:spPr>
          <a:xfrm>
            <a:off x="609562" y="1161882"/>
            <a:ext cx="4290277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600" b="1" dirty="0">
                <a:solidFill>
                  <a:schemeClr val="bg1"/>
                </a:solidFill>
              </a:rPr>
              <a:t>QUEEN’S UNIVERSITY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6C687-1D72-7E45-80AC-2CE19190BD2F}"/>
              </a:ext>
            </a:extLst>
          </p:cNvPr>
          <p:cNvSpPr txBox="1"/>
          <p:nvPr userDrawn="1"/>
        </p:nvSpPr>
        <p:spPr>
          <a:xfrm>
            <a:off x="609562" y="2211083"/>
            <a:ext cx="447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With an annual turnover of £330m, some 24,000 students and 3,800 staff, Queen’s plays a unique leadership role in Northern Ireland.  We contribute over £1 billion to the local economy and support 9,250 full-time jobs across Northern Ireland.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59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A80E8-7DEC-694C-B632-86C932975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F09DD-9015-114A-B632-A2DD6C189088}"/>
              </a:ext>
            </a:extLst>
          </p:cNvPr>
          <p:cNvSpPr/>
          <p:nvPr userDrawn="1"/>
        </p:nvSpPr>
        <p:spPr>
          <a:xfrm>
            <a:off x="609562" y="1161882"/>
            <a:ext cx="4290277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600" b="1" dirty="0">
                <a:solidFill>
                  <a:srgbClr val="D9222A"/>
                </a:solidFill>
              </a:rPr>
              <a:t>QUEEN’S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3ED2F-A150-9342-91EA-55E54D495021}"/>
              </a:ext>
            </a:extLst>
          </p:cNvPr>
          <p:cNvSpPr txBox="1"/>
          <p:nvPr userDrawn="1"/>
        </p:nvSpPr>
        <p:spPr>
          <a:xfrm>
            <a:off x="609562" y="2211083"/>
            <a:ext cx="447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an annual turnover of £330m, some 24,000 students and 3,800 staff, Queen’s plays a unique leadership role in Northern Ireland.  We contribute over £1 billion to the local economy and support 9,250 full-time jobs across Northern Ireland.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2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EBBE1-7742-9A44-8C9D-046AEF84C4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222A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7806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14CB-27CE-7B48-876C-DE1060C9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21DD-CA16-FD46-9165-25C5545AD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B3283-EB9C-324B-A7E6-2B0F7960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ADD7-D257-514E-A838-F4F2F0DF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03873-7D81-9149-ADCD-7132CD8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0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9A7F-081E-9347-8914-0DB80FFD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4A7E0-9B5E-0141-85D8-3B4E9D29A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78949-D84F-724D-9F21-9BF7F0BA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47495-10A9-A048-AEFA-0118C857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5AD3-D4CD-7542-8FCA-BDC60E53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8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18B2C-601E-6342-8DCB-08B988A8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FF84A-2338-9544-89E6-1C0167D33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0ED1A-6EAD-B743-AC70-497DD60A0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28B8F-C202-A44E-9094-3C32DE8D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1D8FA-7465-3948-BB7D-391B9110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805A0-2E6B-0241-BC7C-89134ADD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FA7A0-4FD5-D44D-B053-B61B52A3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7D32A-02AF-3348-BE8A-CE8BFF1D2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78942-08BC-464E-9AFA-D21A58672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253FC-E800-694D-A8D2-8F224F214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2E7F9-37CA-164A-AC8D-0AA8E60D0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D84ED-9A53-914F-B42E-98A010A7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6AC45-ACF3-9944-B7F3-DAC74106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0E3A4-85B3-3F40-9583-86F86EAA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6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B77E19A-4F1C-5A4F-87B7-062033D66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rick building with a clock tower&#10;&#10;Description automatically generated">
            <a:extLst>
              <a:ext uri="{FF2B5EF4-FFF2-40B4-BE49-F238E27FC236}">
                <a16:creationId xmlns:a16="http://schemas.microsoft.com/office/drawing/2014/main" id="{3F3A04C6-A42E-744E-9DB7-983BCC87E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658"/>
          <a:stretch/>
        </p:blipFill>
        <p:spPr>
          <a:xfrm>
            <a:off x="0" y="0"/>
            <a:ext cx="12192000" cy="7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1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E1A9-E691-4440-891F-DA30F96F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8D97F-E528-704E-ACB7-379FC406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2F870-A755-2D42-928A-DC6AAD31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95988-0A54-0642-B6E7-36FBB7FB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FE97-B8DE-E344-9536-F9F543AF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0DE19-EDC1-764C-8FC8-10D56FB6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2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D3F2-6369-8941-8146-2E9C6649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80DFA-AB6E-454F-ACE7-7FD59EB82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BC52C-95E0-7940-82A9-43797EF71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2362B-D76F-4F4F-B156-3784921C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FC238-6B2B-724A-8B01-B845D5B8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28B38-B78E-FF4E-B7E6-757E7159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41498-40E0-0441-B9B0-649CBEC5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7931A-AEFE-794E-BB3C-0FCD9312F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9509A-5F0E-5A48-8401-C5B617659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4FC05-BE4C-154F-AA63-AEDF8A15EBBC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2E14-82EA-4343-B770-8FE8934CF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70679-3041-6E4C-8C77-2CEDF7887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3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3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037B7-3001-CA4E-A9F2-44E719CA6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45" y="1585550"/>
            <a:ext cx="3876239" cy="13954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AD3C3A-00F2-B847-83C1-722A24233849}"/>
              </a:ext>
            </a:extLst>
          </p:cNvPr>
          <p:cNvSpPr/>
          <p:nvPr/>
        </p:nvSpPr>
        <p:spPr>
          <a:xfrm>
            <a:off x="2779042" y="3244334"/>
            <a:ext cx="66339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CONFERENCE TOOLKIT</a:t>
            </a:r>
          </a:p>
        </p:txBody>
      </p:sp>
    </p:spTree>
    <p:extLst>
      <p:ext uri="{BB962C8B-B14F-4D97-AF65-F5344CB8AC3E}">
        <p14:creationId xmlns:p14="http://schemas.microsoft.com/office/powerpoint/2010/main" val="13814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1BF53E3-5FD8-A54D-BDC5-32B73FA80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9656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church&#10;&#10;Description automatically generated">
            <a:extLst>
              <a:ext uri="{FF2B5EF4-FFF2-40B4-BE49-F238E27FC236}">
                <a16:creationId xmlns:a16="http://schemas.microsoft.com/office/drawing/2014/main" id="{49B47506-08AA-CF4F-8A3C-BF4C2EB6C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37" b="5963"/>
          <a:stretch/>
        </p:blipFill>
        <p:spPr>
          <a:xfrm>
            <a:off x="6096000" y="-8234"/>
            <a:ext cx="6096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A3FE2-366C-6C48-8C0F-E727BF1E9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85" y="5917831"/>
            <a:ext cx="2002922" cy="7210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813E59-8C1C-9541-AD59-192CD010CF2B}"/>
              </a:ext>
            </a:extLst>
          </p:cNvPr>
          <p:cNvSpPr/>
          <p:nvPr/>
        </p:nvSpPr>
        <p:spPr>
          <a:xfrm>
            <a:off x="609562" y="1161882"/>
            <a:ext cx="4290277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600" b="1" dirty="0">
                <a:solidFill>
                  <a:srgbClr val="D9222A"/>
                </a:solidFill>
              </a:rPr>
              <a:t>QUEEN’S UNIVERSITY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80B66-A724-BA49-92D5-4FFDF6F0487F}"/>
              </a:ext>
            </a:extLst>
          </p:cNvPr>
          <p:cNvSpPr txBox="1"/>
          <p:nvPr/>
        </p:nvSpPr>
        <p:spPr>
          <a:xfrm>
            <a:off x="609562" y="2211083"/>
            <a:ext cx="447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an annual turnover of £330m, some 24,000 students and 3,800 staff, Queen’s plays a unique leadership role in Northern Ireland.  We contribute over £1 billion to the local economy and support 9,250 full-time jobs across Northern Ireland.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2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970E66-22E6-DA4F-89B6-FA43EF4C75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81980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528923" y="717265"/>
            <a:ext cx="6117700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600" b="1" dirty="0">
                <a:solidFill>
                  <a:srgbClr val="D9222A"/>
                </a:solidFill>
              </a:rPr>
              <a:t>BLANK SLIDE TITLE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E26D8-F738-3C43-AB50-92D5AC1FF632}"/>
              </a:ext>
            </a:extLst>
          </p:cNvPr>
          <p:cNvSpPr txBox="1"/>
          <p:nvPr/>
        </p:nvSpPr>
        <p:spPr>
          <a:xfrm>
            <a:off x="528923" y="2192044"/>
            <a:ext cx="7927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ocus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hostiam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talissi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lisupimum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hosta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Itanula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vid non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vitrum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vivirtam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ocae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videm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et?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Ictam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mortiaet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Ahalego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et? quo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6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3AF71-4642-7C4E-ACAC-71B6D2EB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45" y="1585550"/>
            <a:ext cx="3876239" cy="13954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50DFBF-C334-CF4B-976D-17829E90A33E}"/>
              </a:ext>
            </a:extLst>
          </p:cNvPr>
          <p:cNvSpPr/>
          <p:nvPr/>
        </p:nvSpPr>
        <p:spPr>
          <a:xfrm>
            <a:off x="1115320" y="3244334"/>
            <a:ext cx="99613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EXAMPLE TOOLKIT OF PPT ASSETS</a:t>
            </a:r>
          </a:p>
        </p:txBody>
      </p:sp>
    </p:spTree>
    <p:extLst>
      <p:ext uri="{BB962C8B-B14F-4D97-AF65-F5344CB8AC3E}">
        <p14:creationId xmlns:p14="http://schemas.microsoft.com/office/powerpoint/2010/main" val="405917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D467A4-6CC1-D64A-9450-079A8FECDA02}"/>
              </a:ext>
            </a:extLst>
          </p:cNvPr>
          <p:cNvSpPr txBox="1"/>
          <p:nvPr/>
        </p:nvSpPr>
        <p:spPr>
          <a:xfrm>
            <a:off x="430924" y="304800"/>
            <a:ext cx="566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EDITABLE BRAND STATEMENTS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B5289A-D035-1947-8C8C-48F1A9754F67}"/>
              </a:ext>
            </a:extLst>
          </p:cNvPr>
          <p:cNvGrpSpPr/>
          <p:nvPr/>
        </p:nvGrpSpPr>
        <p:grpSpPr>
          <a:xfrm>
            <a:off x="686210" y="1733066"/>
            <a:ext cx="4878457" cy="3680016"/>
            <a:chOff x="430924" y="1312050"/>
            <a:chExt cx="4878457" cy="3680016"/>
          </a:xfrm>
        </p:grpSpPr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DF51D033-4799-C447-B4CB-F4511F7C0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924" y="1312050"/>
              <a:ext cx="1179012" cy="1179012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AD77EE6E-06CA-5644-8AC2-80A82E012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461" y="3803146"/>
              <a:ext cx="1188920" cy="118892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D9717F-4228-6F40-8903-E2BA0851390C}"/>
                </a:ext>
              </a:extLst>
            </p:cNvPr>
            <p:cNvSpPr txBox="1"/>
            <p:nvPr/>
          </p:nvSpPr>
          <p:spPr>
            <a:xfrm>
              <a:off x="892012" y="1824957"/>
              <a:ext cx="3822909" cy="2631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ESTEM DOLORIS </a:t>
              </a:r>
            </a:p>
            <a:p>
              <a:pPr>
                <a:lnSpc>
                  <a:spcPts val="492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 OFFIT</a:t>
              </a:r>
            </a:p>
            <a:p>
              <a:pPr>
                <a:lnSpc>
                  <a:spcPts val="4920"/>
                </a:lnSpc>
              </a:pPr>
              <a:r>
                <a:rPr lang="en-US" sz="5400" dirty="0">
                  <a:solidFill>
                    <a:schemeClr val="bg1"/>
                  </a:solidFill>
                </a:rPr>
                <a:t>OMNIS ICTAT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F5AC794-4D54-8A4B-8A7E-63BA3C08C544}"/>
              </a:ext>
            </a:extLst>
          </p:cNvPr>
          <p:cNvGrpSpPr/>
          <p:nvPr/>
        </p:nvGrpSpPr>
        <p:grpSpPr>
          <a:xfrm>
            <a:off x="6890160" y="1733066"/>
            <a:ext cx="4857707" cy="3738921"/>
            <a:chOff x="7174832" y="1733066"/>
            <a:chExt cx="4857707" cy="373892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A1AFA4B-9D89-BC47-989F-3F6BF946CCC3}"/>
                </a:ext>
              </a:extLst>
            </p:cNvPr>
            <p:cNvGrpSpPr/>
            <p:nvPr/>
          </p:nvGrpSpPr>
          <p:grpSpPr>
            <a:xfrm>
              <a:off x="7174832" y="1733066"/>
              <a:ext cx="4857707" cy="3738921"/>
              <a:chOff x="6996156" y="1312050"/>
              <a:chExt cx="4857707" cy="3738921"/>
            </a:xfrm>
          </p:grpSpPr>
          <p:pic>
            <p:nvPicPr>
              <p:cNvPr id="14" name="Picture 1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DE1FE05-44F4-2343-93D3-834B0F4AF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6156" y="1312050"/>
                <a:ext cx="1179012" cy="117901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0E8C26B-A4BD-EC4C-BFD5-07694BC58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64943" y="3862051"/>
                <a:ext cx="1188920" cy="118892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507845-2699-8045-8EE9-5DDB83DAFA64}"/>
                </a:ext>
              </a:extLst>
            </p:cNvPr>
            <p:cNvSpPr txBox="1"/>
            <p:nvPr/>
          </p:nvSpPr>
          <p:spPr>
            <a:xfrm>
              <a:off x="7615170" y="2245973"/>
              <a:ext cx="3822909" cy="2631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ESTEM DOLORIS </a:t>
              </a:r>
            </a:p>
            <a:p>
              <a:pPr>
                <a:lnSpc>
                  <a:spcPts val="4920"/>
                </a:lnSpc>
              </a:pPr>
              <a:r>
                <a:rPr lang="en-US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 OFFIT</a:t>
              </a:r>
            </a:p>
            <a:p>
              <a:pPr>
                <a:lnSpc>
                  <a:spcPts val="4920"/>
                </a:lnSpc>
              </a:pPr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OMNIS ICTAT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27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53BC4A98-8CFB-7843-8DA8-4DF215B7A233}"/>
              </a:ext>
            </a:extLst>
          </p:cNvPr>
          <p:cNvGrpSpPr/>
          <p:nvPr/>
        </p:nvGrpSpPr>
        <p:grpSpPr>
          <a:xfrm>
            <a:off x="5167306" y="1043903"/>
            <a:ext cx="1238597" cy="1238597"/>
            <a:chOff x="3097293" y="951587"/>
            <a:chExt cx="1238597" cy="12385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BB483D-43B4-114C-B96C-ACA4D411DBF4}"/>
                </a:ext>
              </a:extLst>
            </p:cNvPr>
            <p:cNvSpPr/>
            <p:nvPr/>
          </p:nvSpPr>
          <p:spPr>
            <a:xfrm>
              <a:off x="3097293" y="951587"/>
              <a:ext cx="1238597" cy="1238597"/>
            </a:xfrm>
            <a:prstGeom prst="ellipse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8B5944F-B693-D245-8AF1-1F338D317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8285" y="1252376"/>
              <a:ext cx="772272" cy="62896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5B9FB3A-F86A-7A47-B913-21CC00EE91B4}"/>
              </a:ext>
            </a:extLst>
          </p:cNvPr>
          <p:cNvGrpSpPr/>
          <p:nvPr/>
        </p:nvGrpSpPr>
        <p:grpSpPr>
          <a:xfrm>
            <a:off x="8730588" y="1028116"/>
            <a:ext cx="1238597" cy="1238597"/>
            <a:chOff x="4560185" y="951586"/>
            <a:chExt cx="1238597" cy="123859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6292E7-147D-5F4B-8BC9-75DA782FA41C}"/>
                </a:ext>
              </a:extLst>
            </p:cNvPr>
            <p:cNvSpPr/>
            <p:nvPr/>
          </p:nvSpPr>
          <p:spPr>
            <a:xfrm>
              <a:off x="4560185" y="951586"/>
              <a:ext cx="1238597" cy="1238597"/>
            </a:xfrm>
            <a:prstGeom prst="ellipse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A6AD607-AFEC-7D4F-BA25-856AD5277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2767" y="1210914"/>
              <a:ext cx="712519" cy="805964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5BA8884-33D0-5D44-8355-4A3C381DEC3A}"/>
              </a:ext>
            </a:extLst>
          </p:cNvPr>
          <p:cNvGrpSpPr/>
          <p:nvPr/>
        </p:nvGrpSpPr>
        <p:grpSpPr>
          <a:xfrm>
            <a:off x="822998" y="1028116"/>
            <a:ext cx="2757095" cy="2674772"/>
            <a:chOff x="365427" y="994597"/>
            <a:chExt cx="2757095" cy="26747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5B6E62F-60CA-3B4B-810D-AFAC7E154A1F}"/>
                </a:ext>
              </a:extLst>
            </p:cNvPr>
            <p:cNvGrpSpPr/>
            <p:nvPr/>
          </p:nvGrpSpPr>
          <p:grpSpPr>
            <a:xfrm>
              <a:off x="1124677" y="994597"/>
              <a:ext cx="1238597" cy="1238597"/>
              <a:chOff x="1548355" y="968213"/>
              <a:chExt cx="1238597" cy="123859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5FEA34F-7CDF-5B41-83C3-E6D6627689C5}"/>
                  </a:ext>
                </a:extLst>
              </p:cNvPr>
              <p:cNvSpPr/>
              <p:nvPr/>
            </p:nvSpPr>
            <p:spPr>
              <a:xfrm>
                <a:off x="1548355" y="968213"/>
                <a:ext cx="1238597" cy="1238597"/>
              </a:xfrm>
              <a:prstGeom prst="ellipse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0427797-8813-3743-B87B-919049CBE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2650" y="1269005"/>
                <a:ext cx="797296" cy="735627"/>
              </a:xfrm>
              <a:prstGeom prst="rect">
                <a:avLst/>
              </a:prstGeom>
            </p:spPr>
          </p:pic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FEB9654-552C-5D47-A368-4224C66ED431}"/>
                </a:ext>
              </a:extLst>
            </p:cNvPr>
            <p:cNvSpPr txBox="1"/>
            <p:nvPr/>
          </p:nvSpPr>
          <p:spPr>
            <a:xfrm>
              <a:off x="365427" y="2312587"/>
              <a:ext cx="2757095" cy="135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en-GB" b="1" dirty="0">
                  <a:solidFill>
                    <a:srgbClr val="D9222A"/>
                  </a:solidFill>
                </a:rPr>
                <a:t>96% of our graduates</a:t>
              </a:r>
            </a:p>
            <a:p>
              <a:pPr algn="ctr">
                <a:lnSpc>
                  <a:spcPts val="1460"/>
                </a:lnSpc>
              </a:pPr>
              <a:r>
                <a:rPr lang="en-GB" sz="1200" dirty="0">
                  <a:solidFill>
                    <a:srgbClr val="D9222A"/>
                  </a:solidFill>
                </a:rPr>
                <a:t>are in employment or further study </a:t>
              </a:r>
              <a:br>
                <a:rPr lang="en-GB" sz="1200" dirty="0">
                  <a:solidFill>
                    <a:srgbClr val="D9222A"/>
                  </a:solidFill>
                </a:rPr>
              </a:br>
              <a:r>
                <a:rPr lang="en-GB" sz="1200" dirty="0">
                  <a:solidFill>
                    <a:srgbClr val="D9222A"/>
                  </a:solidFill>
                </a:rPr>
                <a:t>six months after graduation</a:t>
              </a:r>
              <a:r>
                <a:rPr lang="en-GB" dirty="0">
                  <a:solidFill>
                    <a:srgbClr val="D9222A"/>
                  </a:solidFill>
                </a:rPr>
                <a:t> 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(HESA Destination of Leavers from Higher </a:t>
              </a:r>
              <a:br>
                <a:rPr lang="en-GB" sz="1000" dirty="0">
                  <a:solidFill>
                    <a:srgbClr val="D9222A"/>
                  </a:solidFill>
                  <a:latin typeface="+mj-lt"/>
                </a:rPr>
              </a:b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Education Survey, 2016/17)</a:t>
              </a:r>
            </a:p>
            <a:p>
              <a:pPr algn="ctr"/>
              <a:endParaRPr lang="en-US" dirty="0">
                <a:solidFill>
                  <a:srgbClr val="D9222A"/>
                </a:solidFill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F242B47-0034-4E43-8314-5A4C126A6350}"/>
              </a:ext>
            </a:extLst>
          </p:cNvPr>
          <p:cNvSpPr txBox="1"/>
          <p:nvPr/>
        </p:nvSpPr>
        <p:spPr>
          <a:xfrm>
            <a:off x="4408058" y="2323751"/>
            <a:ext cx="2757095" cy="116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D9222A"/>
                </a:solidFill>
              </a:rPr>
              <a:t>14 Queen’s subjects</a:t>
            </a:r>
          </a:p>
          <a:p>
            <a:pPr algn="ctr"/>
            <a:r>
              <a:rPr lang="en-GB" b="1" dirty="0">
                <a:solidFill>
                  <a:srgbClr val="D9222A"/>
                </a:solidFill>
              </a:rPr>
              <a:t>in the top 200</a:t>
            </a:r>
          </a:p>
          <a:p>
            <a:pPr algn="ctr">
              <a:lnSpc>
                <a:spcPts val="1260"/>
              </a:lnSpc>
            </a:pPr>
            <a:r>
              <a:rPr lang="en-GB" sz="1200" dirty="0">
                <a:solidFill>
                  <a:srgbClr val="D9222A"/>
                </a:solidFill>
              </a:rPr>
              <a:t>In the world</a:t>
            </a:r>
            <a:endParaRPr lang="en-GB" dirty="0">
              <a:solidFill>
                <a:srgbClr val="D9222A"/>
              </a:solidFill>
            </a:endParaRPr>
          </a:p>
          <a:p>
            <a:pPr algn="ctr">
              <a:lnSpc>
                <a:spcPts val="1260"/>
              </a:lnSpc>
            </a:pPr>
            <a:r>
              <a:rPr lang="en-GB" sz="1000" dirty="0">
                <a:solidFill>
                  <a:srgbClr val="D9222A"/>
                </a:solidFill>
                <a:latin typeface="+mj-lt"/>
              </a:rPr>
              <a:t>(QS World Rankings by subject 2018)</a:t>
            </a:r>
          </a:p>
          <a:p>
            <a:pPr algn="ctr"/>
            <a:endParaRPr lang="en-US" dirty="0">
              <a:solidFill>
                <a:srgbClr val="D9222A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BC753B7-3CFD-834F-82FF-643AC20E7A01}"/>
              </a:ext>
            </a:extLst>
          </p:cNvPr>
          <p:cNvGrpSpPr/>
          <p:nvPr/>
        </p:nvGrpSpPr>
        <p:grpSpPr>
          <a:xfrm>
            <a:off x="4412441" y="3922300"/>
            <a:ext cx="2757095" cy="2433746"/>
            <a:chOff x="4412441" y="3922300"/>
            <a:chExt cx="2757095" cy="243374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F9F0CBD-E627-3D42-8910-3BA35C4863B4}"/>
                </a:ext>
              </a:extLst>
            </p:cNvPr>
            <p:cNvGrpSpPr/>
            <p:nvPr/>
          </p:nvGrpSpPr>
          <p:grpSpPr>
            <a:xfrm>
              <a:off x="5169518" y="3922300"/>
              <a:ext cx="1238597" cy="1238597"/>
              <a:chOff x="3046049" y="3328371"/>
              <a:chExt cx="1238597" cy="123859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18507B2-1115-D044-88E0-B97C2C7EBD7E}"/>
                  </a:ext>
                </a:extLst>
              </p:cNvPr>
              <p:cNvSpPr/>
              <p:nvPr/>
            </p:nvSpPr>
            <p:spPr>
              <a:xfrm>
                <a:off x="3046049" y="3328371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D92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9F1856D-E3D6-7D49-AB06-125BEE453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4562" y="3621256"/>
                <a:ext cx="801569" cy="652825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DD016F7-F217-514B-8319-0CC077DF6529}"/>
                </a:ext>
              </a:extLst>
            </p:cNvPr>
            <p:cNvSpPr txBox="1"/>
            <p:nvPr/>
          </p:nvSpPr>
          <p:spPr>
            <a:xfrm>
              <a:off x="4412441" y="5191625"/>
              <a:ext cx="2757095" cy="116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D9222A"/>
                  </a:solidFill>
                </a:rPr>
                <a:t>14 Queen’s subjects</a:t>
              </a:r>
            </a:p>
            <a:p>
              <a:pPr algn="ctr"/>
              <a:r>
                <a:rPr lang="en-GB" b="1" dirty="0">
                  <a:solidFill>
                    <a:srgbClr val="D9222A"/>
                  </a:solidFill>
                </a:rPr>
                <a:t>in the top 200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 dirty="0">
                  <a:solidFill>
                    <a:srgbClr val="D9222A"/>
                  </a:solidFill>
                </a:rPr>
                <a:t>In the world</a:t>
              </a:r>
              <a:endParaRPr lang="en-GB" dirty="0">
                <a:solidFill>
                  <a:srgbClr val="D9222A"/>
                </a:solidFill>
              </a:endParaRP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(QS World Rankings by subject 2018)</a:t>
              </a:r>
            </a:p>
            <a:p>
              <a:pPr algn="ctr"/>
              <a:endParaRPr lang="en-US" dirty="0">
                <a:solidFill>
                  <a:srgbClr val="D9222A"/>
                </a:solidFill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90549A4D-6742-E944-952D-87DB45472EB1}"/>
              </a:ext>
            </a:extLst>
          </p:cNvPr>
          <p:cNvSpPr txBox="1"/>
          <p:nvPr/>
        </p:nvSpPr>
        <p:spPr>
          <a:xfrm>
            <a:off x="7980881" y="2319372"/>
            <a:ext cx="2757095" cy="135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GB" b="1" dirty="0">
                <a:solidFill>
                  <a:srgbClr val="D9222A"/>
                </a:solidFill>
              </a:rPr>
              <a:t>94% of our </a:t>
            </a:r>
            <a:br>
              <a:rPr lang="en-GB" b="1" dirty="0">
                <a:solidFill>
                  <a:srgbClr val="D9222A"/>
                </a:solidFill>
              </a:rPr>
            </a:br>
            <a:r>
              <a:rPr lang="en-GB" b="1" dirty="0">
                <a:solidFill>
                  <a:srgbClr val="D9222A"/>
                </a:solidFill>
              </a:rPr>
              <a:t>international students</a:t>
            </a:r>
          </a:p>
          <a:p>
            <a:pPr algn="ctr">
              <a:lnSpc>
                <a:spcPts val="1460"/>
              </a:lnSpc>
            </a:pPr>
            <a:r>
              <a:rPr lang="en-GB" sz="1200" dirty="0">
                <a:solidFill>
                  <a:srgbClr val="D9222A"/>
                </a:solidFill>
              </a:rPr>
              <a:t>Were satisfied with their safety and security at Queen’s</a:t>
            </a:r>
            <a:r>
              <a:rPr lang="en-GB" dirty="0">
                <a:solidFill>
                  <a:srgbClr val="D9222A"/>
                </a:solidFill>
              </a:rPr>
              <a:t> </a:t>
            </a:r>
          </a:p>
          <a:p>
            <a:pPr algn="ctr">
              <a:lnSpc>
                <a:spcPts val="1260"/>
              </a:lnSpc>
            </a:pPr>
            <a:r>
              <a:rPr lang="en-GB" sz="1000" dirty="0">
                <a:solidFill>
                  <a:srgbClr val="D9222A"/>
                </a:solidFill>
                <a:latin typeface="+mj-lt"/>
              </a:rPr>
              <a:t>(International Student Barometer 2017)</a:t>
            </a:r>
          </a:p>
          <a:p>
            <a:pPr algn="ctr"/>
            <a:endParaRPr lang="en-US" dirty="0">
              <a:solidFill>
                <a:srgbClr val="D9222A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45EFEDB-CD66-EF45-9B48-3DCC3AE53C59}"/>
              </a:ext>
            </a:extLst>
          </p:cNvPr>
          <p:cNvGrpSpPr/>
          <p:nvPr/>
        </p:nvGrpSpPr>
        <p:grpSpPr>
          <a:xfrm>
            <a:off x="1090208" y="3922300"/>
            <a:ext cx="2373836" cy="2679851"/>
            <a:chOff x="557056" y="3922300"/>
            <a:chExt cx="2373836" cy="267985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9456402-BB66-3F45-8EDE-3735240AEA48}"/>
                </a:ext>
              </a:extLst>
            </p:cNvPr>
            <p:cNvGrpSpPr/>
            <p:nvPr/>
          </p:nvGrpSpPr>
          <p:grpSpPr>
            <a:xfrm>
              <a:off x="1153616" y="3922300"/>
              <a:ext cx="1238597" cy="1238597"/>
              <a:chOff x="1634401" y="3328371"/>
              <a:chExt cx="1238597" cy="123859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66E8789-21E3-7E4A-876F-979AF6E4A7BC}"/>
                  </a:ext>
                </a:extLst>
              </p:cNvPr>
              <p:cNvSpPr/>
              <p:nvPr/>
            </p:nvSpPr>
            <p:spPr>
              <a:xfrm>
                <a:off x="1634401" y="3328371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D92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FB56DDB-279D-7845-8F61-69908C797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8697" y="3609942"/>
                <a:ext cx="823634" cy="75992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E1ED730-C9BD-8848-867D-2C7B26E1BAF0}"/>
                </a:ext>
              </a:extLst>
            </p:cNvPr>
            <p:cNvSpPr txBox="1"/>
            <p:nvPr/>
          </p:nvSpPr>
          <p:spPr>
            <a:xfrm>
              <a:off x="557056" y="5245369"/>
              <a:ext cx="2373836" cy="135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en-GB" b="1" dirty="0">
                  <a:solidFill>
                    <a:srgbClr val="D9222A"/>
                  </a:solidFill>
                </a:rPr>
                <a:t>96% of our graduates</a:t>
              </a:r>
            </a:p>
            <a:p>
              <a:pPr algn="ctr">
                <a:lnSpc>
                  <a:spcPts val="1460"/>
                </a:lnSpc>
              </a:pPr>
              <a:r>
                <a:rPr lang="en-GB" sz="1200" dirty="0">
                  <a:solidFill>
                    <a:srgbClr val="D9222A"/>
                  </a:solidFill>
                </a:rPr>
                <a:t>are in employment or further study </a:t>
              </a:r>
              <a:br>
                <a:rPr lang="en-GB" sz="1200" dirty="0">
                  <a:solidFill>
                    <a:srgbClr val="D9222A"/>
                  </a:solidFill>
                </a:rPr>
              </a:br>
              <a:r>
                <a:rPr lang="en-GB" sz="1200" dirty="0">
                  <a:solidFill>
                    <a:srgbClr val="D9222A"/>
                  </a:solidFill>
                </a:rPr>
                <a:t>six months after graduation</a:t>
              </a:r>
              <a:r>
                <a:rPr lang="en-GB" dirty="0">
                  <a:solidFill>
                    <a:srgbClr val="D9222A"/>
                  </a:solidFill>
                </a:rPr>
                <a:t> 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(HESA Destination of Leavers from Higher </a:t>
              </a:r>
              <a:br>
                <a:rPr lang="en-GB" sz="1000" dirty="0">
                  <a:solidFill>
                    <a:srgbClr val="D9222A"/>
                  </a:solidFill>
                  <a:latin typeface="+mj-lt"/>
                </a:rPr>
              </a:b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Education Survey, 2016/17)</a:t>
              </a:r>
            </a:p>
            <a:p>
              <a:pPr algn="ctr"/>
              <a:endParaRPr lang="en-US" dirty="0">
                <a:solidFill>
                  <a:srgbClr val="D9222A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E1F89F2-A655-6746-8049-2B16BE15A53C}"/>
              </a:ext>
            </a:extLst>
          </p:cNvPr>
          <p:cNvGrpSpPr/>
          <p:nvPr/>
        </p:nvGrpSpPr>
        <p:grpSpPr>
          <a:xfrm>
            <a:off x="8211886" y="3834762"/>
            <a:ext cx="2757095" cy="2652269"/>
            <a:chOff x="7980880" y="3920773"/>
            <a:chExt cx="2757095" cy="265226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D8B4541-03EE-7B45-895E-B7716DE9A55A}"/>
                </a:ext>
              </a:extLst>
            </p:cNvPr>
            <p:cNvGrpSpPr/>
            <p:nvPr/>
          </p:nvGrpSpPr>
          <p:grpSpPr>
            <a:xfrm>
              <a:off x="8730587" y="3920773"/>
              <a:ext cx="1238597" cy="1238597"/>
              <a:chOff x="4560184" y="3328369"/>
              <a:chExt cx="1238597" cy="123859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A0CD36D-1967-EA45-AF5E-F70C77121B77}"/>
                  </a:ext>
                </a:extLst>
              </p:cNvPr>
              <p:cNvSpPr/>
              <p:nvPr/>
            </p:nvSpPr>
            <p:spPr>
              <a:xfrm>
                <a:off x="4560184" y="3328369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D92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A3D8752-8E94-C644-BCB2-F64B807ED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4943" y="3585616"/>
                <a:ext cx="710343" cy="803503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79EA9FE-8EBD-DC4B-B77C-897CFCFFD7CB}"/>
                </a:ext>
              </a:extLst>
            </p:cNvPr>
            <p:cNvSpPr txBox="1"/>
            <p:nvPr/>
          </p:nvSpPr>
          <p:spPr>
            <a:xfrm>
              <a:off x="7980880" y="5216260"/>
              <a:ext cx="2757095" cy="135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en-GB" b="1" dirty="0">
                  <a:solidFill>
                    <a:srgbClr val="D9222A"/>
                  </a:solidFill>
                </a:rPr>
                <a:t>94% of our </a:t>
              </a:r>
              <a:br>
                <a:rPr lang="en-GB" b="1" dirty="0">
                  <a:solidFill>
                    <a:srgbClr val="D9222A"/>
                  </a:solidFill>
                </a:rPr>
              </a:br>
              <a:r>
                <a:rPr lang="en-GB" b="1" dirty="0">
                  <a:solidFill>
                    <a:srgbClr val="D9222A"/>
                  </a:solidFill>
                </a:rPr>
                <a:t>international students</a:t>
              </a:r>
            </a:p>
            <a:p>
              <a:pPr algn="ctr">
                <a:lnSpc>
                  <a:spcPts val="1460"/>
                </a:lnSpc>
              </a:pPr>
              <a:r>
                <a:rPr lang="en-GB" sz="1200" dirty="0">
                  <a:solidFill>
                    <a:srgbClr val="D9222A"/>
                  </a:solidFill>
                </a:rPr>
                <a:t>Were satisfied with their safety and security at Queen’s</a:t>
              </a:r>
              <a:r>
                <a:rPr lang="en-GB" dirty="0">
                  <a:solidFill>
                    <a:srgbClr val="D9222A"/>
                  </a:solidFill>
                </a:rPr>
                <a:t> 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(International Student Barometer 2017)</a:t>
              </a:r>
            </a:p>
            <a:p>
              <a:pPr algn="ctr"/>
              <a:endParaRPr lang="en-US" dirty="0">
                <a:solidFill>
                  <a:srgbClr val="D9222A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BA76226-C8D2-334D-8B41-19FF149C9574}"/>
              </a:ext>
            </a:extLst>
          </p:cNvPr>
          <p:cNvSpPr txBox="1"/>
          <p:nvPr/>
        </p:nvSpPr>
        <p:spPr>
          <a:xfrm>
            <a:off x="430923" y="304800"/>
            <a:ext cx="7004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9222A"/>
                </a:solidFill>
              </a:rPr>
              <a:t>EDITABLE CORPORATE SELLING POINTS</a:t>
            </a:r>
          </a:p>
        </p:txBody>
      </p:sp>
    </p:spTree>
    <p:extLst>
      <p:ext uri="{BB962C8B-B14F-4D97-AF65-F5344CB8AC3E}">
        <p14:creationId xmlns:p14="http://schemas.microsoft.com/office/powerpoint/2010/main" val="324281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9090AED-0DD3-564A-B080-66710D3AD7DD}"/>
              </a:ext>
            </a:extLst>
          </p:cNvPr>
          <p:cNvGrpSpPr/>
          <p:nvPr/>
        </p:nvGrpSpPr>
        <p:grpSpPr>
          <a:xfrm>
            <a:off x="7994284" y="964233"/>
            <a:ext cx="1238597" cy="1238597"/>
            <a:chOff x="8930054" y="937536"/>
            <a:chExt cx="1238597" cy="123859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71C231-30CD-834A-8B2F-1D652DD89171}"/>
                </a:ext>
              </a:extLst>
            </p:cNvPr>
            <p:cNvSpPr/>
            <p:nvPr/>
          </p:nvSpPr>
          <p:spPr>
            <a:xfrm>
              <a:off x="8930054" y="937536"/>
              <a:ext cx="1238597" cy="1238597"/>
            </a:xfrm>
            <a:prstGeom prst="ellipse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9F55F7D-D106-D341-898B-D4CEF3CAB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69043" y="1166458"/>
              <a:ext cx="785689" cy="80079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167FE3-81D5-9245-A8EB-2D96D40FE039}"/>
              </a:ext>
            </a:extLst>
          </p:cNvPr>
          <p:cNvGrpSpPr/>
          <p:nvPr/>
        </p:nvGrpSpPr>
        <p:grpSpPr>
          <a:xfrm>
            <a:off x="8006818" y="3747413"/>
            <a:ext cx="1238597" cy="1238597"/>
            <a:chOff x="8942590" y="3328367"/>
            <a:chExt cx="1238597" cy="123859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24D1B3-AF38-324C-ADEA-8A72F368FDA3}"/>
                </a:ext>
              </a:extLst>
            </p:cNvPr>
            <p:cNvSpPr/>
            <p:nvPr/>
          </p:nvSpPr>
          <p:spPr>
            <a:xfrm>
              <a:off x="8942590" y="3328367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2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1994717-7D00-7648-AF50-33DCB41BD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3460" y="3586210"/>
              <a:ext cx="785689" cy="80079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0AAA0C-33B7-4A47-A279-4C5624922AF6}"/>
              </a:ext>
            </a:extLst>
          </p:cNvPr>
          <p:cNvGrpSpPr/>
          <p:nvPr/>
        </p:nvGrpSpPr>
        <p:grpSpPr>
          <a:xfrm>
            <a:off x="886544" y="951861"/>
            <a:ext cx="2014888" cy="2491410"/>
            <a:chOff x="886544" y="951861"/>
            <a:chExt cx="2014888" cy="24914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D730D6-D03F-BA45-B4C1-B14A7E30A73D}"/>
                </a:ext>
              </a:extLst>
            </p:cNvPr>
            <p:cNvGrpSpPr/>
            <p:nvPr/>
          </p:nvGrpSpPr>
          <p:grpSpPr>
            <a:xfrm>
              <a:off x="1274690" y="951861"/>
              <a:ext cx="1238597" cy="1238597"/>
              <a:chOff x="6016808" y="951585"/>
              <a:chExt cx="1238597" cy="1238597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893A8EB-2C39-3C43-B3D3-E4DE6F08B445}"/>
                  </a:ext>
                </a:extLst>
              </p:cNvPr>
              <p:cNvSpPr/>
              <p:nvPr/>
            </p:nvSpPr>
            <p:spPr>
              <a:xfrm>
                <a:off x="6016808" y="951585"/>
                <a:ext cx="1238597" cy="1238597"/>
              </a:xfrm>
              <a:prstGeom prst="ellipse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8395877-B56C-AA4F-9D63-179685896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7300" y="1162789"/>
                <a:ext cx="853907" cy="74947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C467B4-A85A-BB4B-A2DA-D0D40F7AFA2C}"/>
                </a:ext>
              </a:extLst>
            </p:cNvPr>
            <p:cNvSpPr/>
            <p:nvPr/>
          </p:nvSpPr>
          <p:spPr>
            <a:xfrm>
              <a:off x="886544" y="2273720"/>
              <a:ext cx="201488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rgbClr val="D9222A"/>
                  </a:solidFill>
                  <a:effectLst/>
                </a:rPr>
                <a:t>Queen’s is ranked</a:t>
              </a:r>
            </a:p>
            <a:p>
              <a:pPr algn="ctr"/>
              <a:r>
                <a:rPr lang="en-GB" b="1" dirty="0">
                  <a:solidFill>
                    <a:srgbClr val="D9222A"/>
                  </a:solidFill>
                  <a:effectLst/>
                </a:rPr>
                <a:t>22nd in the world</a:t>
              </a:r>
              <a:r>
                <a:rPr lang="en-GB" dirty="0">
                  <a:solidFill>
                    <a:srgbClr val="D9222A"/>
                  </a:solidFill>
                  <a:effectLst/>
                </a:rPr>
                <a:t> </a:t>
              </a:r>
            </a:p>
            <a:p>
              <a:pPr algn="ctr"/>
              <a:r>
                <a:rPr lang="en-GB" sz="1200" dirty="0">
                  <a:solidFill>
                    <a:srgbClr val="D9222A"/>
                  </a:solidFill>
                  <a:effectLst/>
                </a:rPr>
                <a:t>for international outlook</a:t>
              </a:r>
            </a:p>
            <a:p>
              <a:pPr algn="ctr"/>
              <a:r>
                <a:rPr lang="en-GB" dirty="0">
                  <a:solidFill>
                    <a:srgbClr val="D9222A"/>
                  </a:solidFill>
                  <a:effectLst/>
                </a:rPr>
                <a:t> </a:t>
              </a:r>
              <a:r>
                <a:rPr lang="en-GB" sz="1000" dirty="0">
                  <a:solidFill>
                    <a:srgbClr val="D9222A"/>
                  </a:solidFill>
                  <a:effectLst/>
                  <a:latin typeface="+mj-lt"/>
                </a:rPr>
                <a:t>(Times Higher Education World University Rankings 2020)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B415C8-827A-C748-8313-06BB3D128087}"/>
              </a:ext>
            </a:extLst>
          </p:cNvPr>
          <p:cNvGrpSpPr/>
          <p:nvPr/>
        </p:nvGrpSpPr>
        <p:grpSpPr>
          <a:xfrm>
            <a:off x="886543" y="3739060"/>
            <a:ext cx="2014888" cy="2416501"/>
            <a:chOff x="886543" y="3739060"/>
            <a:chExt cx="2014888" cy="24165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4BA9BF-3FBB-9449-8D7D-4C1CEF11E071}"/>
                </a:ext>
              </a:extLst>
            </p:cNvPr>
            <p:cNvGrpSpPr/>
            <p:nvPr/>
          </p:nvGrpSpPr>
          <p:grpSpPr>
            <a:xfrm>
              <a:off x="1274689" y="3739060"/>
              <a:ext cx="1238597" cy="1238597"/>
              <a:chOff x="6029344" y="3367311"/>
              <a:chExt cx="1238597" cy="123859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292EB0E-A8ED-2946-823B-16211F90872D}"/>
                  </a:ext>
                </a:extLst>
              </p:cNvPr>
              <p:cNvSpPr/>
              <p:nvPr/>
            </p:nvSpPr>
            <p:spPr>
              <a:xfrm>
                <a:off x="6029344" y="3367311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D92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E92D719-7F23-DF4C-9E84-9E25ABF86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7300" y="3601147"/>
                <a:ext cx="853907" cy="749472"/>
              </a:xfrm>
              <a:prstGeom prst="rect">
                <a:avLst/>
              </a:prstGeom>
            </p:spPr>
          </p:pic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D51102-758F-6547-851D-AE437B0BDFD1}"/>
                </a:ext>
              </a:extLst>
            </p:cNvPr>
            <p:cNvSpPr/>
            <p:nvPr/>
          </p:nvSpPr>
          <p:spPr>
            <a:xfrm>
              <a:off x="886543" y="4986010"/>
              <a:ext cx="201488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rgbClr val="D9222A"/>
                  </a:solidFill>
                  <a:effectLst/>
                </a:rPr>
                <a:t>Queen’s is ranked</a:t>
              </a:r>
            </a:p>
            <a:p>
              <a:pPr algn="ctr"/>
              <a:r>
                <a:rPr lang="en-GB" b="1" dirty="0">
                  <a:solidFill>
                    <a:srgbClr val="D9222A"/>
                  </a:solidFill>
                  <a:effectLst/>
                </a:rPr>
                <a:t>22nd in the world</a:t>
              </a:r>
              <a:r>
                <a:rPr lang="en-GB" dirty="0">
                  <a:solidFill>
                    <a:srgbClr val="D9222A"/>
                  </a:solidFill>
                  <a:effectLst/>
                </a:rPr>
                <a:t> </a:t>
              </a:r>
            </a:p>
            <a:p>
              <a:pPr algn="ctr"/>
              <a:r>
                <a:rPr lang="en-GB" sz="1200" dirty="0">
                  <a:solidFill>
                    <a:srgbClr val="D9222A"/>
                  </a:solidFill>
                  <a:effectLst/>
                </a:rPr>
                <a:t>for international outlook</a:t>
              </a:r>
            </a:p>
            <a:p>
              <a:pPr algn="ctr"/>
              <a:r>
                <a:rPr lang="en-GB" dirty="0">
                  <a:solidFill>
                    <a:srgbClr val="D9222A"/>
                  </a:solidFill>
                  <a:effectLst/>
                </a:rPr>
                <a:t> </a:t>
              </a:r>
              <a:r>
                <a:rPr lang="en-GB" sz="1000" dirty="0">
                  <a:solidFill>
                    <a:srgbClr val="D9222A"/>
                  </a:solidFill>
                  <a:effectLst/>
                  <a:latin typeface="+mj-lt"/>
                </a:rPr>
                <a:t>(Times Higher Education World University Rankings 2020)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D085B6-616C-C841-BA96-A8E072201A01}"/>
              </a:ext>
            </a:extLst>
          </p:cNvPr>
          <p:cNvGrpSpPr/>
          <p:nvPr/>
        </p:nvGrpSpPr>
        <p:grpSpPr>
          <a:xfrm>
            <a:off x="4786159" y="951861"/>
            <a:ext cx="1238597" cy="1238597"/>
            <a:chOff x="7473431" y="951584"/>
            <a:chExt cx="1238597" cy="123859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4BD5C5-5ACF-1945-8AC8-B518977A3382}"/>
                </a:ext>
              </a:extLst>
            </p:cNvPr>
            <p:cNvSpPr/>
            <p:nvPr/>
          </p:nvSpPr>
          <p:spPr>
            <a:xfrm>
              <a:off x="7473431" y="951584"/>
              <a:ext cx="1238597" cy="1238597"/>
            </a:xfrm>
            <a:prstGeom prst="ellipse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E81E7F-B9AE-5142-B4D4-439AADA44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61859" y="1210914"/>
              <a:ext cx="740743" cy="744683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05BFEE-967F-744D-84E8-AD373868DCB8}"/>
              </a:ext>
            </a:extLst>
          </p:cNvPr>
          <p:cNvGrpSpPr/>
          <p:nvPr/>
        </p:nvGrpSpPr>
        <p:grpSpPr>
          <a:xfrm>
            <a:off x="4782946" y="3747413"/>
            <a:ext cx="1238597" cy="1238597"/>
            <a:chOff x="7473430" y="3328368"/>
            <a:chExt cx="1238597" cy="12385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5E4DA3-15C2-4F49-AA51-15306C12C860}"/>
                </a:ext>
              </a:extLst>
            </p:cNvPr>
            <p:cNvSpPr/>
            <p:nvPr/>
          </p:nvSpPr>
          <p:spPr>
            <a:xfrm>
              <a:off x="7473430" y="3328368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2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206E534-24E9-8B43-85B1-EF06149CA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70368" y="3624157"/>
              <a:ext cx="740742" cy="744682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0AD7D11-B916-AB49-8C8B-29AADBE2F65C}"/>
              </a:ext>
            </a:extLst>
          </p:cNvPr>
          <p:cNvSpPr/>
          <p:nvPr/>
        </p:nvSpPr>
        <p:spPr>
          <a:xfrm>
            <a:off x="7746109" y="2297225"/>
            <a:ext cx="1734946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D9222A"/>
                </a:solidFill>
                <a:effectLst/>
              </a:rPr>
              <a:t>Northern Ireland has the</a:t>
            </a:r>
            <a:br>
              <a:rPr lang="en-GB" dirty="0">
                <a:solidFill>
                  <a:srgbClr val="D9222A"/>
                </a:solidFill>
                <a:effectLst/>
              </a:rPr>
            </a:br>
            <a:r>
              <a:rPr lang="en-GB" b="1" dirty="0">
                <a:solidFill>
                  <a:srgbClr val="D9222A"/>
                </a:solidFill>
                <a:effectLst/>
              </a:rPr>
              <a:t>lowest student </a:t>
            </a:r>
            <a:br>
              <a:rPr lang="en-GB" b="1" dirty="0">
                <a:solidFill>
                  <a:srgbClr val="D9222A"/>
                </a:solidFill>
                <a:effectLst/>
              </a:rPr>
            </a:br>
            <a:r>
              <a:rPr lang="en-GB" b="1" dirty="0">
                <a:solidFill>
                  <a:srgbClr val="D9222A"/>
                </a:solidFill>
                <a:effectLst/>
              </a:rPr>
              <a:t>cost of living </a:t>
            </a:r>
            <a:br>
              <a:rPr lang="en-GB" b="1" dirty="0">
                <a:solidFill>
                  <a:srgbClr val="D9222A"/>
                </a:solidFill>
                <a:effectLst/>
              </a:rPr>
            </a:br>
            <a:r>
              <a:rPr lang="en-GB" sz="1200" dirty="0">
                <a:solidFill>
                  <a:srgbClr val="D9222A"/>
                </a:solidFill>
                <a:effectLst/>
              </a:rPr>
              <a:t>in the UK </a:t>
            </a:r>
            <a:br>
              <a:rPr lang="en-GB" dirty="0">
                <a:solidFill>
                  <a:srgbClr val="D9222A"/>
                </a:solidFill>
                <a:effectLst/>
              </a:rPr>
            </a:br>
            <a:r>
              <a:rPr lang="en-GB" sz="1050" dirty="0">
                <a:solidFill>
                  <a:srgbClr val="D9222A"/>
                </a:solidFill>
                <a:effectLst/>
                <a:latin typeface="+mj-lt"/>
              </a:rPr>
              <a:t>(Which? University, 2018)</a:t>
            </a:r>
            <a:endParaRPr lang="en-GB" dirty="0">
              <a:solidFill>
                <a:srgbClr val="D9222A"/>
              </a:solidFill>
              <a:effectLst/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D7DB58-98C5-034D-A0BD-414A5BB5F16D}"/>
              </a:ext>
            </a:extLst>
          </p:cNvPr>
          <p:cNvSpPr/>
          <p:nvPr/>
        </p:nvSpPr>
        <p:spPr>
          <a:xfrm>
            <a:off x="7758643" y="5063897"/>
            <a:ext cx="1734946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D9222A"/>
                </a:solidFill>
                <a:effectLst/>
              </a:rPr>
              <a:t>Northern Ireland has the</a:t>
            </a:r>
            <a:br>
              <a:rPr lang="en-GB" dirty="0">
                <a:solidFill>
                  <a:srgbClr val="D9222A"/>
                </a:solidFill>
                <a:effectLst/>
              </a:rPr>
            </a:br>
            <a:r>
              <a:rPr lang="en-GB" b="1" dirty="0">
                <a:solidFill>
                  <a:srgbClr val="D9222A"/>
                </a:solidFill>
                <a:effectLst/>
              </a:rPr>
              <a:t>lowest student </a:t>
            </a:r>
            <a:br>
              <a:rPr lang="en-GB" b="1" dirty="0">
                <a:solidFill>
                  <a:srgbClr val="D9222A"/>
                </a:solidFill>
                <a:effectLst/>
              </a:rPr>
            </a:br>
            <a:r>
              <a:rPr lang="en-GB" b="1" dirty="0">
                <a:solidFill>
                  <a:srgbClr val="D9222A"/>
                </a:solidFill>
                <a:effectLst/>
              </a:rPr>
              <a:t>cost of living </a:t>
            </a:r>
            <a:br>
              <a:rPr lang="en-GB" b="1" dirty="0">
                <a:solidFill>
                  <a:srgbClr val="D9222A"/>
                </a:solidFill>
                <a:effectLst/>
              </a:rPr>
            </a:br>
            <a:r>
              <a:rPr lang="en-GB" sz="1200" dirty="0">
                <a:solidFill>
                  <a:srgbClr val="D9222A"/>
                </a:solidFill>
                <a:effectLst/>
              </a:rPr>
              <a:t>in the UK </a:t>
            </a:r>
            <a:br>
              <a:rPr lang="en-GB" dirty="0">
                <a:solidFill>
                  <a:srgbClr val="D9222A"/>
                </a:solidFill>
                <a:effectLst/>
              </a:rPr>
            </a:br>
            <a:r>
              <a:rPr lang="en-GB" sz="1050" dirty="0">
                <a:solidFill>
                  <a:srgbClr val="D9222A"/>
                </a:solidFill>
                <a:effectLst/>
                <a:latin typeface="+mj-lt"/>
              </a:rPr>
              <a:t>(Which? University, 2018)</a:t>
            </a:r>
            <a:endParaRPr lang="en-GB" dirty="0">
              <a:solidFill>
                <a:srgbClr val="D9222A"/>
              </a:solidFill>
              <a:effectLst/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F1A355-B4C1-7F47-A682-9BA8E35D36A8}"/>
              </a:ext>
            </a:extLst>
          </p:cNvPr>
          <p:cNvSpPr/>
          <p:nvPr/>
        </p:nvSpPr>
        <p:spPr>
          <a:xfrm>
            <a:off x="4032252" y="2292816"/>
            <a:ext cx="2695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D9222A"/>
                </a:solidFill>
                <a:effectLst/>
              </a:rPr>
              <a:t>We've invested </a:t>
            </a:r>
          </a:p>
          <a:p>
            <a:pPr algn="ctr"/>
            <a:r>
              <a:rPr lang="en-GB" b="1" dirty="0">
                <a:solidFill>
                  <a:srgbClr val="D9222A"/>
                </a:solidFill>
                <a:effectLst/>
              </a:rPr>
              <a:t>over £700m</a:t>
            </a:r>
            <a:endParaRPr lang="en-GB" dirty="0">
              <a:solidFill>
                <a:srgbClr val="D9222A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D9222A"/>
                </a:solidFill>
                <a:effectLst/>
              </a:rPr>
              <a:t>in our exceptional facilities ranked among the best in the UK and Ireland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962EA4-D47F-4048-AD99-14936DD98E39}"/>
              </a:ext>
            </a:extLst>
          </p:cNvPr>
          <p:cNvSpPr/>
          <p:nvPr/>
        </p:nvSpPr>
        <p:spPr>
          <a:xfrm>
            <a:off x="4032252" y="5083673"/>
            <a:ext cx="2695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D9222A"/>
                </a:solidFill>
                <a:effectLst/>
              </a:rPr>
              <a:t>We've invested </a:t>
            </a:r>
          </a:p>
          <a:p>
            <a:pPr algn="ctr"/>
            <a:r>
              <a:rPr lang="en-GB" b="1" dirty="0">
                <a:solidFill>
                  <a:srgbClr val="D9222A"/>
                </a:solidFill>
                <a:effectLst/>
              </a:rPr>
              <a:t>over £700m</a:t>
            </a:r>
            <a:endParaRPr lang="en-GB" dirty="0">
              <a:solidFill>
                <a:srgbClr val="D9222A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D9222A"/>
                </a:solidFill>
                <a:effectLst/>
              </a:rPr>
              <a:t>in our exceptional facilities ranked among the best in the UK and Ireland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BA40ED-D273-DF47-A6DF-2A88A45CC26D}"/>
              </a:ext>
            </a:extLst>
          </p:cNvPr>
          <p:cNvSpPr txBox="1"/>
          <p:nvPr/>
        </p:nvSpPr>
        <p:spPr>
          <a:xfrm>
            <a:off x="430924" y="304800"/>
            <a:ext cx="52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9222A"/>
                </a:solidFill>
              </a:rPr>
              <a:t>EDITABLE SELLING POINTS</a:t>
            </a:r>
          </a:p>
        </p:txBody>
      </p:sp>
    </p:spTree>
    <p:extLst>
      <p:ext uri="{BB962C8B-B14F-4D97-AF65-F5344CB8AC3E}">
        <p14:creationId xmlns:p14="http://schemas.microsoft.com/office/powerpoint/2010/main" val="1369173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CCD66D1-A6E6-6A42-8D09-8533AF8AD288}"/>
              </a:ext>
            </a:extLst>
          </p:cNvPr>
          <p:cNvGrpSpPr/>
          <p:nvPr/>
        </p:nvGrpSpPr>
        <p:grpSpPr>
          <a:xfrm>
            <a:off x="1264989" y="932610"/>
            <a:ext cx="1870509" cy="2229800"/>
            <a:chOff x="4470202" y="951861"/>
            <a:chExt cx="1870509" cy="22298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F439C9-DD83-0349-AA08-1052CA467555}"/>
                </a:ext>
              </a:extLst>
            </p:cNvPr>
            <p:cNvGrpSpPr/>
            <p:nvPr/>
          </p:nvGrpSpPr>
          <p:grpSpPr>
            <a:xfrm>
              <a:off x="4470202" y="951861"/>
              <a:ext cx="1870509" cy="2229800"/>
              <a:chOff x="4470202" y="951861"/>
              <a:chExt cx="1870509" cy="22298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BDBBD10-3916-A949-8151-1D7C6FD30FE9}"/>
                  </a:ext>
                </a:extLst>
              </p:cNvPr>
              <p:cNvSpPr/>
              <p:nvPr/>
            </p:nvSpPr>
            <p:spPr>
              <a:xfrm>
                <a:off x="4786159" y="951861"/>
                <a:ext cx="1238597" cy="1238597"/>
              </a:xfrm>
              <a:prstGeom prst="ellipse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F02790D-D7F9-D14B-ABA0-9452D1AA6CE7}"/>
                  </a:ext>
                </a:extLst>
              </p:cNvPr>
              <p:cNvSpPr/>
              <p:nvPr/>
            </p:nvSpPr>
            <p:spPr>
              <a:xfrm>
                <a:off x="4470202" y="2273720"/>
                <a:ext cx="1870509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D9222A"/>
                    </a:solidFill>
                    <a:effectLst/>
                  </a:rPr>
                  <a:t>Belfast is in the</a:t>
                </a:r>
              </a:p>
              <a:p>
                <a:pPr algn="ctr"/>
                <a:r>
                  <a:rPr lang="en-GB" b="1" dirty="0">
                    <a:solidFill>
                      <a:srgbClr val="D9222A"/>
                    </a:solidFill>
                    <a:effectLst/>
                  </a:rPr>
                  <a:t>safest region</a:t>
                </a:r>
                <a:endParaRPr lang="en-GB" dirty="0">
                  <a:solidFill>
                    <a:srgbClr val="D9222A"/>
                  </a:solidFill>
                  <a:effectLst/>
                </a:endParaRPr>
              </a:p>
              <a:p>
                <a:pPr algn="ctr"/>
                <a:r>
                  <a:rPr lang="en-GB" sz="1200" dirty="0">
                    <a:solidFill>
                      <a:srgbClr val="D9222A"/>
                    </a:solidFill>
                    <a:effectLst/>
                  </a:rPr>
                  <a:t>in the UK</a:t>
                </a:r>
              </a:p>
              <a:p>
                <a:pPr algn="ctr"/>
                <a:r>
                  <a:rPr lang="en-GB" sz="1000" dirty="0">
                    <a:solidFill>
                      <a:srgbClr val="D9222A"/>
                    </a:solidFill>
                    <a:effectLst/>
                    <a:latin typeface="+mj-lt"/>
                  </a:rPr>
                  <a:t> (British Crime Surveys, 2015/16)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867011D-EB5B-D945-833B-A47348AE5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7237" y="1224502"/>
              <a:ext cx="710013" cy="71001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9AE6EA-8162-294B-8B21-23669C03FD02}"/>
              </a:ext>
            </a:extLst>
          </p:cNvPr>
          <p:cNvGrpSpPr/>
          <p:nvPr/>
        </p:nvGrpSpPr>
        <p:grpSpPr>
          <a:xfrm>
            <a:off x="1264989" y="3695591"/>
            <a:ext cx="1870509" cy="2248896"/>
            <a:chOff x="4444535" y="3747413"/>
            <a:chExt cx="1870509" cy="224889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53B0CD-CC3F-AC41-8607-D44B7F541D41}"/>
                </a:ext>
              </a:extLst>
            </p:cNvPr>
            <p:cNvGrpSpPr/>
            <p:nvPr/>
          </p:nvGrpSpPr>
          <p:grpSpPr>
            <a:xfrm>
              <a:off x="4444535" y="3747413"/>
              <a:ext cx="1870509" cy="2248896"/>
              <a:chOff x="4444535" y="3747413"/>
              <a:chExt cx="1870509" cy="224889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AD63894-F86D-2A41-8CFA-19A63D5CB050}"/>
                  </a:ext>
                </a:extLst>
              </p:cNvPr>
              <p:cNvSpPr/>
              <p:nvPr/>
            </p:nvSpPr>
            <p:spPr>
              <a:xfrm>
                <a:off x="4782946" y="3747413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D92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4B886AC-4016-3449-AF8E-214A8A6B5387}"/>
                  </a:ext>
                </a:extLst>
              </p:cNvPr>
              <p:cNvSpPr/>
              <p:nvPr/>
            </p:nvSpPr>
            <p:spPr>
              <a:xfrm>
                <a:off x="4444535" y="5088368"/>
                <a:ext cx="1870509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D9222A"/>
                    </a:solidFill>
                    <a:effectLst/>
                  </a:rPr>
                  <a:t>Belfast is in the</a:t>
                </a:r>
              </a:p>
              <a:p>
                <a:pPr algn="ctr"/>
                <a:r>
                  <a:rPr lang="en-GB" b="1" dirty="0">
                    <a:solidFill>
                      <a:srgbClr val="D9222A"/>
                    </a:solidFill>
                    <a:effectLst/>
                  </a:rPr>
                  <a:t>safest region</a:t>
                </a:r>
                <a:endParaRPr lang="en-GB" dirty="0">
                  <a:solidFill>
                    <a:srgbClr val="D9222A"/>
                  </a:solidFill>
                  <a:effectLst/>
                </a:endParaRPr>
              </a:p>
              <a:p>
                <a:pPr algn="ctr"/>
                <a:r>
                  <a:rPr lang="en-GB" sz="1200" dirty="0">
                    <a:solidFill>
                      <a:srgbClr val="D9222A"/>
                    </a:solidFill>
                    <a:effectLst/>
                  </a:rPr>
                  <a:t>in the UK</a:t>
                </a:r>
              </a:p>
              <a:p>
                <a:pPr algn="ctr"/>
                <a:r>
                  <a:rPr lang="en-GB" sz="1000" dirty="0">
                    <a:solidFill>
                      <a:srgbClr val="D9222A"/>
                    </a:solidFill>
                    <a:effectLst/>
                    <a:latin typeface="+mj-lt"/>
                  </a:rPr>
                  <a:t> (British Crime Surveys, 2015/16)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29886B2-7D8B-134A-80AD-70C58CC20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7237" y="4011704"/>
              <a:ext cx="710013" cy="71001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FAB04EA-C472-D54B-9B66-1DF3A5459C4E}"/>
              </a:ext>
            </a:extLst>
          </p:cNvPr>
          <p:cNvGrpSpPr/>
          <p:nvPr/>
        </p:nvGrpSpPr>
        <p:grpSpPr>
          <a:xfrm>
            <a:off x="4408058" y="3695589"/>
            <a:ext cx="2757095" cy="2505378"/>
            <a:chOff x="4408058" y="3695589"/>
            <a:chExt cx="2757095" cy="250537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D089EA-AE8C-E04E-BA2E-0D65AD140EFC}"/>
                </a:ext>
              </a:extLst>
            </p:cNvPr>
            <p:cNvSpPr txBox="1"/>
            <p:nvPr/>
          </p:nvSpPr>
          <p:spPr>
            <a:xfrm>
              <a:off x="4408058" y="5036546"/>
              <a:ext cx="2757095" cy="116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D9222A"/>
                  </a:solidFill>
                </a:rPr>
                <a:t>14 Queen’s subjects</a:t>
              </a:r>
            </a:p>
            <a:p>
              <a:pPr algn="ctr"/>
              <a:r>
                <a:rPr lang="en-GB" b="1" dirty="0">
                  <a:solidFill>
                    <a:srgbClr val="D9222A"/>
                  </a:solidFill>
                </a:rPr>
                <a:t>in the top 200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 dirty="0">
                  <a:solidFill>
                    <a:srgbClr val="D9222A"/>
                  </a:solidFill>
                </a:rPr>
                <a:t>In the world</a:t>
              </a:r>
              <a:endParaRPr lang="en-GB" dirty="0">
                <a:solidFill>
                  <a:srgbClr val="D9222A"/>
                </a:solidFill>
              </a:endParaRP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(</a:t>
              </a:r>
              <a:r>
                <a:rPr lang="en-GB" sz="1000" dirty="0">
                  <a:solidFill>
                    <a:srgbClr val="D9222A"/>
                  </a:solidFill>
                </a:rPr>
                <a:t>QS World Rankings by subject 2019</a:t>
              </a: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)</a:t>
              </a:r>
            </a:p>
            <a:p>
              <a:pPr algn="ctr"/>
              <a:endParaRPr lang="en-US" dirty="0">
                <a:solidFill>
                  <a:srgbClr val="D9222A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8283789-8213-F64A-82E6-25B8181A8487}"/>
                </a:ext>
              </a:extLst>
            </p:cNvPr>
            <p:cNvGrpSpPr/>
            <p:nvPr/>
          </p:nvGrpSpPr>
          <p:grpSpPr>
            <a:xfrm>
              <a:off x="5169518" y="3695589"/>
              <a:ext cx="1238597" cy="1238597"/>
              <a:chOff x="3046049" y="3328371"/>
              <a:chExt cx="1238597" cy="123859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C9F60AD-C2E2-1149-B280-D56C5EB2D12B}"/>
                  </a:ext>
                </a:extLst>
              </p:cNvPr>
              <p:cNvSpPr/>
              <p:nvPr/>
            </p:nvSpPr>
            <p:spPr>
              <a:xfrm>
                <a:off x="3046049" y="3328371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D92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B270D56-0BC3-6E41-AE41-761F768B9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4562" y="3621256"/>
                <a:ext cx="801569" cy="652825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35A3625-3BF1-5740-B42F-67DE88B06BBA}"/>
              </a:ext>
            </a:extLst>
          </p:cNvPr>
          <p:cNvGrpSpPr/>
          <p:nvPr/>
        </p:nvGrpSpPr>
        <p:grpSpPr>
          <a:xfrm>
            <a:off x="4408058" y="940958"/>
            <a:ext cx="2757095" cy="2477932"/>
            <a:chOff x="4408058" y="940958"/>
            <a:chExt cx="2757095" cy="247793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F4AF4BB-9501-8646-9EA3-2373152FDC94}"/>
                </a:ext>
              </a:extLst>
            </p:cNvPr>
            <p:cNvGrpSpPr/>
            <p:nvPr/>
          </p:nvGrpSpPr>
          <p:grpSpPr>
            <a:xfrm>
              <a:off x="5167306" y="940958"/>
              <a:ext cx="1238597" cy="1238597"/>
              <a:chOff x="3097293" y="951587"/>
              <a:chExt cx="1238597" cy="123859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7717E6B-C3F9-CA49-B6C1-93D49981627F}"/>
                  </a:ext>
                </a:extLst>
              </p:cNvPr>
              <p:cNvSpPr/>
              <p:nvPr/>
            </p:nvSpPr>
            <p:spPr>
              <a:xfrm>
                <a:off x="3097293" y="951587"/>
                <a:ext cx="1238597" cy="1238597"/>
              </a:xfrm>
              <a:prstGeom prst="ellipse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0153C7E-E95F-3F49-88D8-DDC52574F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8285" y="1252376"/>
                <a:ext cx="772272" cy="628963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4CE448-8958-B843-BB1A-CC508FB54D0D}"/>
                </a:ext>
              </a:extLst>
            </p:cNvPr>
            <p:cNvSpPr txBox="1"/>
            <p:nvPr/>
          </p:nvSpPr>
          <p:spPr>
            <a:xfrm>
              <a:off x="4408058" y="2254469"/>
              <a:ext cx="2757095" cy="116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D9222A"/>
                  </a:solidFill>
                </a:rPr>
                <a:t>14 Queen’s subjects</a:t>
              </a:r>
            </a:p>
            <a:p>
              <a:pPr algn="ctr"/>
              <a:r>
                <a:rPr lang="en-GB" b="1" dirty="0">
                  <a:solidFill>
                    <a:srgbClr val="D9222A"/>
                  </a:solidFill>
                </a:rPr>
                <a:t>in the top 200</a:t>
              </a:r>
            </a:p>
            <a:p>
              <a:pPr algn="ctr">
                <a:lnSpc>
                  <a:spcPts val="1260"/>
                </a:lnSpc>
              </a:pPr>
              <a:r>
                <a:rPr lang="en-GB" sz="1200" dirty="0">
                  <a:solidFill>
                    <a:srgbClr val="D9222A"/>
                  </a:solidFill>
                </a:rPr>
                <a:t>In the world</a:t>
              </a:r>
              <a:endParaRPr lang="en-GB" dirty="0">
                <a:solidFill>
                  <a:srgbClr val="D9222A"/>
                </a:solidFill>
              </a:endParaRP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(QS World Rankings by subject 2019)</a:t>
              </a:r>
            </a:p>
            <a:p>
              <a:pPr algn="ctr"/>
              <a:endParaRPr lang="en-US" dirty="0">
                <a:solidFill>
                  <a:srgbClr val="D9222A"/>
                </a:solidFill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44C9506A-B5CC-E348-B2AB-D1B2F3AC7556}"/>
              </a:ext>
            </a:extLst>
          </p:cNvPr>
          <p:cNvSpPr/>
          <p:nvPr/>
        </p:nvSpPr>
        <p:spPr>
          <a:xfrm>
            <a:off x="8798243" y="3700500"/>
            <a:ext cx="1238597" cy="12385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199B496-1E66-5A44-A976-670CC1348C77}"/>
              </a:ext>
            </a:extLst>
          </p:cNvPr>
          <p:cNvSpPr/>
          <p:nvPr/>
        </p:nvSpPr>
        <p:spPr>
          <a:xfrm>
            <a:off x="8796031" y="945869"/>
            <a:ext cx="1238597" cy="1238597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182FB0D-9866-F34D-A725-CE78DC045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6244" y="1197648"/>
            <a:ext cx="725215" cy="7252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228E09A-C360-7449-9033-3F223E6F76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6245" y="3959882"/>
            <a:ext cx="725215" cy="725215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5CF42C7B-AB56-9A46-ADD9-CF2555FBFA1A}"/>
              </a:ext>
            </a:extLst>
          </p:cNvPr>
          <p:cNvSpPr/>
          <p:nvPr/>
        </p:nvSpPr>
        <p:spPr>
          <a:xfrm>
            <a:off x="8638891" y="2264325"/>
            <a:ext cx="1552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D922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offer</a:t>
            </a:r>
            <a:br>
              <a:rPr lang="en-GB" dirty="0">
                <a:solidFill>
                  <a:srgbClr val="D922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rgbClr val="D922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£1.5 million of </a:t>
            </a:r>
            <a:br>
              <a:rPr lang="en-GB" b="1" dirty="0">
                <a:solidFill>
                  <a:srgbClr val="D922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D922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scholarships to </a:t>
            </a:r>
            <a:br>
              <a:rPr lang="en-GB" sz="1200" dirty="0">
                <a:solidFill>
                  <a:srgbClr val="D922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D922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international students</a:t>
            </a:r>
            <a:endParaRPr lang="en-GB" dirty="0">
              <a:solidFill>
                <a:srgbClr val="D9222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139139C-0BCD-364A-B424-26DE62728316}"/>
              </a:ext>
            </a:extLst>
          </p:cNvPr>
          <p:cNvSpPr/>
          <p:nvPr/>
        </p:nvSpPr>
        <p:spPr>
          <a:xfrm>
            <a:off x="8632413" y="5038703"/>
            <a:ext cx="1552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D922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offer</a:t>
            </a:r>
            <a:br>
              <a:rPr lang="en-GB" dirty="0">
                <a:solidFill>
                  <a:srgbClr val="D922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rgbClr val="D922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£1.5 million of </a:t>
            </a:r>
            <a:br>
              <a:rPr lang="en-GB" b="1" dirty="0">
                <a:solidFill>
                  <a:srgbClr val="D922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D922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scholarships to </a:t>
            </a:r>
            <a:br>
              <a:rPr lang="en-GB" sz="1200" dirty="0">
                <a:solidFill>
                  <a:srgbClr val="D922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D922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international students</a:t>
            </a:r>
            <a:endParaRPr lang="en-GB" dirty="0">
              <a:solidFill>
                <a:srgbClr val="D9222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76FCA0-392B-9B4B-86BF-F9D304D85F0E}"/>
              </a:ext>
            </a:extLst>
          </p:cNvPr>
          <p:cNvSpPr txBox="1"/>
          <p:nvPr/>
        </p:nvSpPr>
        <p:spPr>
          <a:xfrm>
            <a:off x="430924" y="304800"/>
            <a:ext cx="52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9222A"/>
                </a:solidFill>
              </a:rPr>
              <a:t>EDITABLE SELLING POINTS</a:t>
            </a:r>
          </a:p>
        </p:txBody>
      </p:sp>
    </p:spTree>
    <p:extLst>
      <p:ext uri="{BB962C8B-B14F-4D97-AF65-F5344CB8AC3E}">
        <p14:creationId xmlns:p14="http://schemas.microsoft.com/office/powerpoint/2010/main" val="892427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6516447B-8630-A247-8046-BB6E829EE81C}"/>
              </a:ext>
            </a:extLst>
          </p:cNvPr>
          <p:cNvGrpSpPr/>
          <p:nvPr/>
        </p:nvGrpSpPr>
        <p:grpSpPr>
          <a:xfrm>
            <a:off x="1175963" y="1158235"/>
            <a:ext cx="2037609" cy="5143772"/>
            <a:chOff x="4381176" y="951861"/>
            <a:chExt cx="2037609" cy="514377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12255B-1F27-E94A-9547-C9E7BDEB021D}"/>
                </a:ext>
              </a:extLst>
            </p:cNvPr>
            <p:cNvSpPr/>
            <p:nvPr/>
          </p:nvSpPr>
          <p:spPr>
            <a:xfrm>
              <a:off x="4786159" y="951861"/>
              <a:ext cx="1238597" cy="1238597"/>
            </a:xfrm>
            <a:prstGeom prst="ellipse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A683AFC-1264-F045-A218-7670F3545999}"/>
                </a:ext>
              </a:extLst>
            </p:cNvPr>
            <p:cNvSpPr/>
            <p:nvPr/>
          </p:nvSpPr>
          <p:spPr>
            <a:xfrm>
              <a:off x="4381176" y="2273720"/>
              <a:ext cx="2037609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D9222A"/>
                  </a:solidFill>
                  <a:effectLst/>
                </a:rPr>
                <a:t>In the top 200</a:t>
              </a:r>
              <a:endParaRPr lang="en-GB" dirty="0">
                <a:solidFill>
                  <a:srgbClr val="D9222A"/>
                </a:solidFill>
                <a:effectLst/>
              </a:endParaRPr>
            </a:p>
            <a:p>
              <a:pPr algn="ctr"/>
              <a:r>
                <a:rPr lang="en-GB" sz="1200" dirty="0">
                  <a:solidFill>
                    <a:srgbClr val="D9222A"/>
                  </a:solidFill>
                </a:rPr>
                <a:t>i</a:t>
              </a:r>
              <a:r>
                <a:rPr lang="en-GB" sz="1200" dirty="0">
                  <a:solidFill>
                    <a:srgbClr val="D9222A"/>
                  </a:solidFill>
                  <a:effectLst/>
                </a:rPr>
                <a:t>n the worl</a:t>
              </a:r>
              <a:r>
                <a:rPr lang="en-GB" sz="1200" dirty="0">
                  <a:solidFill>
                    <a:srgbClr val="D9222A"/>
                  </a:solidFill>
                </a:rPr>
                <a:t>d for Engineering and Technology</a:t>
              </a:r>
              <a:endParaRPr lang="en-GB" sz="1200" dirty="0">
                <a:solidFill>
                  <a:srgbClr val="D9222A"/>
                </a:solidFill>
                <a:effectLst/>
              </a:endParaRPr>
            </a:p>
            <a:p>
              <a:pPr algn="ctr"/>
              <a:r>
                <a:rPr lang="en-GB" sz="1000" dirty="0">
                  <a:solidFill>
                    <a:srgbClr val="D9222A"/>
                  </a:solidFill>
                  <a:effectLst/>
                  <a:latin typeface="+mj-lt"/>
                </a:rPr>
                <a:t> </a:t>
              </a: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(Times Higher Education World University Rankings 2020)</a:t>
              </a:r>
              <a:endParaRPr lang="en-GB" sz="1000" dirty="0">
                <a:solidFill>
                  <a:srgbClr val="D9222A"/>
                </a:solidFill>
                <a:effectLst/>
                <a:latin typeface="+mj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3465548-EEFB-8D4B-80B1-2571D60626E6}"/>
                </a:ext>
              </a:extLst>
            </p:cNvPr>
            <p:cNvSpPr/>
            <p:nvPr/>
          </p:nvSpPr>
          <p:spPr>
            <a:xfrm>
              <a:off x="4381176" y="5049193"/>
              <a:ext cx="2037609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D9222A"/>
                  </a:solidFill>
                  <a:effectLst/>
                </a:rPr>
                <a:t>In the top 200</a:t>
              </a:r>
              <a:endParaRPr lang="en-GB" dirty="0">
                <a:solidFill>
                  <a:srgbClr val="D9222A"/>
                </a:solidFill>
                <a:effectLst/>
              </a:endParaRPr>
            </a:p>
            <a:p>
              <a:pPr algn="ctr"/>
              <a:r>
                <a:rPr lang="en-GB" sz="1200" dirty="0">
                  <a:solidFill>
                    <a:srgbClr val="D9222A"/>
                  </a:solidFill>
                </a:rPr>
                <a:t>i</a:t>
              </a:r>
              <a:r>
                <a:rPr lang="en-GB" sz="1200" dirty="0">
                  <a:solidFill>
                    <a:srgbClr val="D9222A"/>
                  </a:solidFill>
                  <a:effectLst/>
                </a:rPr>
                <a:t>n the worl</a:t>
              </a:r>
              <a:r>
                <a:rPr lang="en-GB" sz="1200" dirty="0">
                  <a:solidFill>
                    <a:srgbClr val="D9222A"/>
                  </a:solidFill>
                </a:rPr>
                <a:t>d for Engineering and Technology</a:t>
              </a:r>
              <a:endParaRPr lang="en-GB" sz="1200" dirty="0">
                <a:solidFill>
                  <a:srgbClr val="D9222A"/>
                </a:solidFill>
                <a:effectLst/>
              </a:endParaRPr>
            </a:p>
            <a:p>
              <a:pPr algn="ctr"/>
              <a:r>
                <a:rPr lang="en-GB" sz="1000" dirty="0">
                  <a:solidFill>
                    <a:srgbClr val="D9222A"/>
                  </a:solidFill>
                  <a:effectLst/>
                  <a:latin typeface="+mj-lt"/>
                </a:rPr>
                <a:t> </a:t>
              </a: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(Times Higher Education World University Rankings 2020)</a:t>
              </a:r>
              <a:endParaRPr lang="en-GB" sz="1000" dirty="0">
                <a:solidFill>
                  <a:srgbClr val="D9222A"/>
                </a:solidFill>
                <a:effectLst/>
                <a:latin typeface="+mj-lt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A0B562B7-F9F1-2740-99CB-BEB4735ECF50}"/>
              </a:ext>
            </a:extLst>
          </p:cNvPr>
          <p:cNvSpPr/>
          <p:nvPr/>
        </p:nvSpPr>
        <p:spPr>
          <a:xfrm>
            <a:off x="1603400" y="3921216"/>
            <a:ext cx="1238597" cy="12385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84188A-FA42-C842-8813-3A890E1FE322}"/>
              </a:ext>
            </a:extLst>
          </p:cNvPr>
          <p:cNvGrpSpPr/>
          <p:nvPr/>
        </p:nvGrpSpPr>
        <p:grpSpPr>
          <a:xfrm>
            <a:off x="3718683" y="3921214"/>
            <a:ext cx="2099620" cy="2523332"/>
            <a:chOff x="4734623" y="3695589"/>
            <a:chExt cx="2099620" cy="25233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6FD9542-C301-0940-A7DC-32FD4B17527D}"/>
                </a:ext>
              </a:extLst>
            </p:cNvPr>
            <p:cNvSpPr txBox="1"/>
            <p:nvPr/>
          </p:nvSpPr>
          <p:spPr>
            <a:xfrm>
              <a:off x="4734623" y="5036546"/>
              <a:ext cx="2099620" cy="1182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D9222A"/>
                  </a:solidFill>
                </a:rPr>
                <a:t>17</a:t>
              </a:r>
              <a:r>
                <a:rPr lang="en-GB" b="1" baseline="30000" dirty="0">
                  <a:solidFill>
                    <a:srgbClr val="D9222A"/>
                  </a:solidFill>
                </a:rPr>
                <a:t>th</a:t>
              </a:r>
              <a:r>
                <a:rPr lang="en-GB" b="1" dirty="0">
                  <a:solidFill>
                    <a:srgbClr val="D9222A"/>
                  </a:solidFill>
                </a:rPr>
                <a:t> in the UK</a:t>
              </a:r>
              <a:endParaRPr lang="en-GB" dirty="0">
                <a:solidFill>
                  <a:srgbClr val="D9222A"/>
                </a:solidFill>
              </a:endParaRPr>
            </a:p>
            <a:p>
              <a:pPr algn="ctr"/>
              <a:r>
                <a:rPr lang="en-GB" sz="1200" dirty="0">
                  <a:solidFill>
                    <a:srgbClr val="D9222A"/>
                  </a:solidFill>
                </a:rPr>
                <a:t>for Electronic and Electrical Engineering</a:t>
              </a:r>
              <a:r>
                <a:rPr lang="en-GB" sz="1000" dirty="0">
                  <a:solidFill>
                    <a:srgbClr val="D9222A"/>
                  </a:solidFill>
                </a:rPr>
                <a:t> 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(</a:t>
              </a:r>
              <a:r>
                <a:rPr lang="en-GB" sz="1000" dirty="0">
                  <a:solidFill>
                    <a:srgbClr val="D9222A"/>
                  </a:solidFill>
                </a:rPr>
                <a:t>Complete University Guide 2020</a:t>
              </a: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)</a:t>
              </a:r>
            </a:p>
            <a:p>
              <a:pPr algn="ctr"/>
              <a:endParaRPr lang="en-US" dirty="0">
                <a:solidFill>
                  <a:srgbClr val="D9222A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6E9CFF5-3251-3A46-9B90-98FF7E21F8C5}"/>
                </a:ext>
              </a:extLst>
            </p:cNvPr>
            <p:cNvSpPr/>
            <p:nvPr/>
          </p:nvSpPr>
          <p:spPr>
            <a:xfrm>
              <a:off x="5169518" y="3695589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2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33980859-565B-2344-AC98-30EB17C81B0A}"/>
              </a:ext>
            </a:extLst>
          </p:cNvPr>
          <p:cNvSpPr/>
          <p:nvPr/>
        </p:nvSpPr>
        <p:spPr>
          <a:xfrm>
            <a:off x="4151366" y="1166583"/>
            <a:ext cx="1238597" cy="1238597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D5608AD-2987-3547-A8ED-10183171F74A}"/>
              </a:ext>
            </a:extLst>
          </p:cNvPr>
          <p:cNvSpPr/>
          <p:nvPr/>
        </p:nvSpPr>
        <p:spPr>
          <a:xfrm>
            <a:off x="6802039" y="3926125"/>
            <a:ext cx="1238597" cy="12385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AF9990F-E2E9-5A44-A82F-26BB387C9A73}"/>
              </a:ext>
            </a:extLst>
          </p:cNvPr>
          <p:cNvSpPr/>
          <p:nvPr/>
        </p:nvSpPr>
        <p:spPr>
          <a:xfrm>
            <a:off x="6799827" y="1171494"/>
            <a:ext cx="1238597" cy="1238597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574FC30-EA46-C54A-B814-0D433369B73D}"/>
              </a:ext>
            </a:extLst>
          </p:cNvPr>
          <p:cNvSpPr txBox="1"/>
          <p:nvPr/>
        </p:nvSpPr>
        <p:spPr>
          <a:xfrm>
            <a:off x="430924" y="304800"/>
            <a:ext cx="6575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9222A"/>
                </a:solidFill>
              </a:rPr>
              <a:t>EDITABLE FACULTY SELLING POINTS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64E6FAA-0EB0-FA49-BF0E-AD7416AB1556}"/>
              </a:ext>
            </a:extLst>
          </p:cNvPr>
          <p:cNvSpPr/>
          <p:nvPr/>
        </p:nvSpPr>
        <p:spPr>
          <a:xfrm>
            <a:off x="3833239" y="2478721"/>
            <a:ext cx="19435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D9222A"/>
                </a:solidFill>
                <a:effectLst/>
              </a:rPr>
              <a:t>17</a:t>
            </a:r>
            <a:r>
              <a:rPr lang="en-GB" b="1" baseline="30000" dirty="0">
                <a:solidFill>
                  <a:srgbClr val="D9222A"/>
                </a:solidFill>
                <a:effectLst/>
              </a:rPr>
              <a:t>th</a:t>
            </a:r>
            <a:r>
              <a:rPr lang="en-GB" b="1" dirty="0">
                <a:solidFill>
                  <a:srgbClr val="D9222A"/>
                </a:solidFill>
                <a:effectLst/>
              </a:rPr>
              <a:t> in the UK</a:t>
            </a:r>
            <a:endParaRPr lang="en-GB" dirty="0">
              <a:solidFill>
                <a:srgbClr val="D9222A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D9222A"/>
                </a:solidFill>
              </a:rPr>
              <a:t>for Electronic and Electrical Engineering</a:t>
            </a:r>
            <a:r>
              <a:rPr lang="en-GB" sz="1000" dirty="0">
                <a:solidFill>
                  <a:srgbClr val="D9222A"/>
                </a:solidFill>
                <a:effectLst/>
                <a:latin typeface="+mj-lt"/>
              </a:rPr>
              <a:t> </a:t>
            </a:r>
          </a:p>
          <a:p>
            <a:pPr algn="ctr"/>
            <a:r>
              <a:rPr lang="en-GB" sz="1000" dirty="0">
                <a:solidFill>
                  <a:srgbClr val="D9222A"/>
                </a:solidFill>
                <a:latin typeface="+mj-lt"/>
              </a:rPr>
              <a:t>(Complete University Guide 2020)</a:t>
            </a:r>
            <a:endParaRPr lang="en-GB" sz="1000" dirty="0">
              <a:solidFill>
                <a:srgbClr val="D9222A"/>
              </a:solidFill>
              <a:effectLst/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58869FE-6BB6-AF49-80C4-1C551F09095A}"/>
              </a:ext>
            </a:extLst>
          </p:cNvPr>
          <p:cNvSpPr/>
          <p:nvPr/>
        </p:nvSpPr>
        <p:spPr>
          <a:xfrm>
            <a:off x="6415229" y="2490189"/>
            <a:ext cx="2033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D9222A"/>
                </a:solidFill>
                <a:effectLst/>
              </a:rPr>
              <a:t>12</a:t>
            </a:r>
            <a:r>
              <a:rPr lang="en-GB" b="1" baseline="30000" dirty="0">
                <a:solidFill>
                  <a:srgbClr val="D9222A"/>
                </a:solidFill>
                <a:effectLst/>
              </a:rPr>
              <a:t>th</a:t>
            </a:r>
            <a:r>
              <a:rPr lang="en-GB" b="1" dirty="0">
                <a:solidFill>
                  <a:srgbClr val="D9222A"/>
                </a:solidFill>
                <a:effectLst/>
              </a:rPr>
              <a:t> in the UK</a:t>
            </a:r>
            <a:endParaRPr lang="en-GB" dirty="0">
              <a:solidFill>
                <a:srgbClr val="D9222A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D9222A"/>
                </a:solidFill>
                <a:effectLst/>
              </a:rPr>
              <a:t>for Architecture</a:t>
            </a:r>
          </a:p>
          <a:p>
            <a:pPr algn="ctr"/>
            <a:r>
              <a:rPr lang="en-GB" sz="1000" dirty="0">
                <a:solidFill>
                  <a:srgbClr val="D9222A"/>
                </a:solidFill>
                <a:effectLst/>
                <a:latin typeface="+mj-lt"/>
              </a:rPr>
              <a:t> </a:t>
            </a:r>
            <a:r>
              <a:rPr lang="en-GB" sz="1000" dirty="0">
                <a:solidFill>
                  <a:srgbClr val="D9222A"/>
                </a:solidFill>
                <a:latin typeface="+mj-lt"/>
              </a:rPr>
              <a:t>(Complete University Guide 2020)</a:t>
            </a:r>
            <a:endParaRPr lang="en-GB" sz="1000" dirty="0">
              <a:solidFill>
                <a:srgbClr val="D9222A"/>
              </a:solidFill>
              <a:effectLst/>
              <a:latin typeface="+mj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C1A95F-0E0B-A24A-ACA2-A35630957029}"/>
              </a:ext>
            </a:extLst>
          </p:cNvPr>
          <p:cNvSpPr/>
          <p:nvPr/>
        </p:nvSpPr>
        <p:spPr>
          <a:xfrm>
            <a:off x="6420082" y="5257547"/>
            <a:ext cx="1961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D9222A"/>
                </a:solidFill>
                <a:effectLst/>
              </a:rPr>
              <a:t>12</a:t>
            </a:r>
            <a:r>
              <a:rPr lang="en-GB" b="1" baseline="30000" dirty="0">
                <a:solidFill>
                  <a:srgbClr val="D9222A"/>
                </a:solidFill>
                <a:effectLst/>
              </a:rPr>
              <a:t>th</a:t>
            </a:r>
            <a:r>
              <a:rPr lang="en-GB" b="1" dirty="0">
                <a:solidFill>
                  <a:srgbClr val="D9222A"/>
                </a:solidFill>
                <a:effectLst/>
              </a:rPr>
              <a:t> in the UK</a:t>
            </a:r>
            <a:endParaRPr lang="en-GB" dirty="0">
              <a:solidFill>
                <a:srgbClr val="D9222A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D9222A"/>
                </a:solidFill>
                <a:effectLst/>
              </a:rPr>
              <a:t>for Architecture</a:t>
            </a:r>
          </a:p>
          <a:p>
            <a:pPr algn="ctr"/>
            <a:r>
              <a:rPr lang="en-GB" sz="1000" dirty="0">
                <a:solidFill>
                  <a:srgbClr val="D9222A"/>
                </a:solidFill>
                <a:effectLst/>
                <a:latin typeface="+mj-lt"/>
              </a:rPr>
              <a:t> </a:t>
            </a:r>
            <a:r>
              <a:rPr lang="en-GB" sz="1000" dirty="0">
                <a:solidFill>
                  <a:srgbClr val="D9222A"/>
                </a:solidFill>
                <a:latin typeface="+mj-lt"/>
              </a:rPr>
              <a:t>(Complete University Guide 2020)</a:t>
            </a:r>
            <a:endParaRPr lang="en-GB" sz="1000" dirty="0">
              <a:solidFill>
                <a:srgbClr val="D9222A"/>
              </a:solidFill>
              <a:effectLst/>
              <a:latin typeface="+mj-lt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37AD259-4ADC-1342-BF68-14AF7E422BA5}"/>
              </a:ext>
            </a:extLst>
          </p:cNvPr>
          <p:cNvSpPr/>
          <p:nvPr/>
        </p:nvSpPr>
        <p:spPr>
          <a:xfrm>
            <a:off x="9390860" y="3926125"/>
            <a:ext cx="1238597" cy="12385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1BAD62E-9E70-C841-9367-24AE7B936CF8}"/>
              </a:ext>
            </a:extLst>
          </p:cNvPr>
          <p:cNvSpPr/>
          <p:nvPr/>
        </p:nvSpPr>
        <p:spPr>
          <a:xfrm>
            <a:off x="9388648" y="1171494"/>
            <a:ext cx="1238597" cy="1238597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7C98FB-9487-A24E-BE2B-8FC45DB26B7D}"/>
              </a:ext>
            </a:extLst>
          </p:cNvPr>
          <p:cNvSpPr/>
          <p:nvPr/>
        </p:nvSpPr>
        <p:spPr>
          <a:xfrm>
            <a:off x="9075645" y="2478721"/>
            <a:ext cx="1870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D9222A"/>
                </a:solidFill>
                <a:effectLst/>
              </a:rPr>
              <a:t>N</a:t>
            </a:r>
            <a:r>
              <a:rPr lang="en-GB" b="1" baseline="30000" dirty="0">
                <a:solidFill>
                  <a:srgbClr val="D9222A"/>
                </a:solidFill>
                <a:effectLst/>
              </a:rPr>
              <a:t>th</a:t>
            </a:r>
            <a:r>
              <a:rPr lang="en-GB" b="1" dirty="0">
                <a:solidFill>
                  <a:srgbClr val="D9222A"/>
                </a:solidFill>
                <a:effectLst/>
              </a:rPr>
              <a:t> somewhere</a:t>
            </a:r>
            <a:endParaRPr lang="en-GB" dirty="0">
              <a:solidFill>
                <a:srgbClr val="D9222A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D9222A"/>
                </a:solidFill>
                <a:effectLst/>
              </a:rPr>
              <a:t>for subject</a:t>
            </a:r>
          </a:p>
          <a:p>
            <a:pPr algn="ctr"/>
            <a:r>
              <a:rPr lang="en-GB" sz="1000" dirty="0">
                <a:solidFill>
                  <a:srgbClr val="D9222A"/>
                </a:solidFill>
                <a:effectLst/>
                <a:latin typeface="+mj-lt"/>
              </a:rPr>
              <a:t> </a:t>
            </a:r>
            <a:r>
              <a:rPr lang="en-GB" sz="1000" dirty="0">
                <a:solidFill>
                  <a:srgbClr val="D9222A"/>
                </a:solidFill>
                <a:latin typeface="+mj-lt"/>
              </a:rPr>
              <a:t>(Publication YEAR)</a:t>
            </a:r>
            <a:endParaRPr lang="en-GB" sz="1000" dirty="0">
              <a:solidFill>
                <a:srgbClr val="D9222A"/>
              </a:solidFill>
              <a:effectLst/>
              <a:latin typeface="+mj-lt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5FDF5D-7149-0840-B5AC-D636339798E1}"/>
              </a:ext>
            </a:extLst>
          </p:cNvPr>
          <p:cNvSpPr/>
          <p:nvPr/>
        </p:nvSpPr>
        <p:spPr>
          <a:xfrm>
            <a:off x="9075645" y="5257547"/>
            <a:ext cx="1870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D9222A"/>
                </a:solidFill>
                <a:effectLst/>
              </a:rPr>
              <a:t>N</a:t>
            </a:r>
            <a:r>
              <a:rPr lang="en-GB" b="1" baseline="30000" dirty="0">
                <a:solidFill>
                  <a:srgbClr val="D9222A"/>
                </a:solidFill>
                <a:effectLst/>
              </a:rPr>
              <a:t>th</a:t>
            </a:r>
            <a:r>
              <a:rPr lang="en-GB" b="1" dirty="0">
                <a:solidFill>
                  <a:srgbClr val="D9222A"/>
                </a:solidFill>
                <a:effectLst/>
              </a:rPr>
              <a:t> somewhere</a:t>
            </a:r>
            <a:endParaRPr lang="en-GB" dirty="0">
              <a:solidFill>
                <a:srgbClr val="D9222A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D9222A"/>
                </a:solidFill>
                <a:effectLst/>
              </a:rPr>
              <a:t>for Medicine</a:t>
            </a:r>
          </a:p>
          <a:p>
            <a:pPr algn="ctr"/>
            <a:r>
              <a:rPr lang="en-GB" sz="1000" dirty="0">
                <a:solidFill>
                  <a:srgbClr val="D9222A"/>
                </a:solidFill>
                <a:effectLst/>
                <a:latin typeface="+mj-lt"/>
              </a:rPr>
              <a:t> </a:t>
            </a:r>
            <a:r>
              <a:rPr lang="en-GB" sz="1000" dirty="0">
                <a:solidFill>
                  <a:srgbClr val="D9222A"/>
                </a:solidFill>
                <a:latin typeface="+mj-lt"/>
              </a:rPr>
              <a:t>(Publication YEAR)</a:t>
            </a:r>
            <a:endParaRPr lang="en-GB" sz="1000" dirty="0">
              <a:solidFill>
                <a:srgbClr val="D9222A"/>
              </a:solidFill>
              <a:effectLst/>
              <a:latin typeface="+mj-lt"/>
            </a:endParaRPr>
          </a:p>
        </p:txBody>
      </p:sp>
      <p:pic>
        <p:nvPicPr>
          <p:cNvPr id="18" name="Picture 17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0878D69E-B6AE-1347-8A3E-10AD9B632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644" y="1182985"/>
            <a:ext cx="1666761" cy="1175839"/>
          </a:xfrm>
          <a:prstGeom prst="rect">
            <a:avLst/>
          </a:prstGeom>
        </p:spPr>
      </p:pic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4A2B37-F3E7-EA45-A322-228CFC7DB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0645" y="3980589"/>
            <a:ext cx="1666761" cy="1175839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4C471C-2818-FE46-8C8D-40C568977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981" y="1354994"/>
            <a:ext cx="1221572" cy="861774"/>
          </a:xfrm>
          <a:prstGeom prst="rect">
            <a:avLst/>
          </a:prstGeom>
        </p:spPr>
      </p:pic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B2B03C1-0107-0841-9A2F-A51DFE405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784" y="4142458"/>
            <a:ext cx="1221572" cy="86177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FD47B8-59A6-3A48-AE4B-ADE236127F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6931" y="1219109"/>
            <a:ext cx="1583141" cy="1116848"/>
          </a:xfrm>
          <a:prstGeom prst="rect">
            <a:avLst/>
          </a:prstGeom>
        </p:spPr>
      </p:pic>
      <p:pic>
        <p:nvPicPr>
          <p:cNvPr id="14" name="Picture 13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B22F025D-2884-7C42-BAC6-29575297BA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0274" y="3994862"/>
            <a:ext cx="1583141" cy="1116848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0DC64B5A-B9B1-024F-863C-53B99B2847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1185" y="1407619"/>
            <a:ext cx="1128522" cy="796131"/>
          </a:xfrm>
          <a:prstGeom prst="rect">
            <a:avLst/>
          </a:prstGeom>
        </p:spPr>
      </p:pic>
      <p:pic>
        <p:nvPicPr>
          <p:cNvPr id="20" name="Picture 1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0F042AF-52EF-4C4A-BB0C-2AE0C5C9CB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5748" y="4176873"/>
            <a:ext cx="1128522" cy="7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4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528923" y="717265"/>
            <a:ext cx="8052076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9222A"/>
                </a:solidFill>
                <a:latin typeface="Calibri" panose="020F0502020204030204"/>
              </a:rPr>
              <a:t>HOW TO USE THIS CONFERENCE TOOLKIT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922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E26D8-F738-3C43-AB50-92D5AC1FF632}"/>
              </a:ext>
            </a:extLst>
          </p:cNvPr>
          <p:cNvSpPr txBox="1"/>
          <p:nvPr/>
        </p:nvSpPr>
        <p:spPr>
          <a:xfrm>
            <a:off x="528922" y="2192044"/>
            <a:ext cx="95776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In this slide deck you will find slides designed specifically for your faculty. It contains up to date stats can be edited to create bespoke stats. There are a number of slides with faculty images as well as blank slides where you can add your own imagery.</a:t>
            </a:r>
          </a:p>
        </p:txBody>
      </p:sp>
    </p:spTree>
    <p:extLst>
      <p:ext uri="{BB962C8B-B14F-4D97-AF65-F5344CB8AC3E}">
        <p14:creationId xmlns:p14="http://schemas.microsoft.com/office/powerpoint/2010/main" val="294558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6516447B-8630-A247-8046-BB6E829EE81C}"/>
              </a:ext>
            </a:extLst>
          </p:cNvPr>
          <p:cNvGrpSpPr/>
          <p:nvPr/>
        </p:nvGrpSpPr>
        <p:grpSpPr>
          <a:xfrm>
            <a:off x="1264989" y="1158235"/>
            <a:ext cx="1870509" cy="2368299"/>
            <a:chOff x="4470202" y="951861"/>
            <a:chExt cx="1870509" cy="236829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12255B-1F27-E94A-9547-C9E7BDEB021D}"/>
                </a:ext>
              </a:extLst>
            </p:cNvPr>
            <p:cNvSpPr/>
            <p:nvPr/>
          </p:nvSpPr>
          <p:spPr>
            <a:xfrm>
              <a:off x="4786159" y="951861"/>
              <a:ext cx="1238597" cy="1238597"/>
            </a:xfrm>
            <a:prstGeom prst="ellipse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A683AFC-1264-F045-A218-7670F3545999}"/>
                </a:ext>
              </a:extLst>
            </p:cNvPr>
            <p:cNvSpPr/>
            <p:nvPr/>
          </p:nvSpPr>
          <p:spPr>
            <a:xfrm>
              <a:off x="4470202" y="2273720"/>
              <a:ext cx="1870509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D9222A"/>
                  </a:solidFill>
                  <a:effectLst/>
                </a:rPr>
                <a:t>In the top 200</a:t>
              </a:r>
              <a:endParaRPr lang="en-GB" dirty="0">
                <a:solidFill>
                  <a:srgbClr val="D9222A"/>
                </a:solidFill>
                <a:effectLst/>
              </a:endParaRPr>
            </a:p>
            <a:p>
              <a:pPr algn="ctr"/>
              <a:r>
                <a:rPr lang="en-GB" sz="1200" dirty="0">
                  <a:solidFill>
                    <a:srgbClr val="D9222A"/>
                  </a:solidFill>
                </a:rPr>
                <a:t>i</a:t>
              </a:r>
              <a:r>
                <a:rPr lang="en-GB" sz="1200" dirty="0">
                  <a:solidFill>
                    <a:srgbClr val="D9222A"/>
                  </a:solidFill>
                  <a:effectLst/>
                </a:rPr>
                <a:t>n the worl</a:t>
              </a:r>
              <a:r>
                <a:rPr lang="en-GB" sz="1200" dirty="0">
                  <a:solidFill>
                    <a:srgbClr val="D9222A"/>
                  </a:solidFill>
                </a:rPr>
                <a:t>d for Computer Science</a:t>
              </a:r>
              <a:endParaRPr lang="en-GB" sz="1200" dirty="0">
                <a:solidFill>
                  <a:srgbClr val="D9222A"/>
                </a:solidFill>
                <a:effectLst/>
              </a:endParaRPr>
            </a:p>
            <a:p>
              <a:pPr algn="ctr"/>
              <a:r>
                <a:rPr lang="en-GB" sz="1000" dirty="0">
                  <a:solidFill>
                    <a:srgbClr val="D9222A"/>
                  </a:solidFill>
                  <a:effectLst/>
                  <a:latin typeface="+mj-lt"/>
                </a:rPr>
                <a:t> </a:t>
              </a: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(Times Higher Education World University Rankings 2020)</a:t>
              </a:r>
              <a:endParaRPr lang="en-GB" sz="1000" dirty="0">
                <a:solidFill>
                  <a:srgbClr val="D9222A"/>
                </a:solidFill>
                <a:effectLst/>
                <a:latin typeface="+mj-l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CC37A3-A18E-634D-BAEE-5457155284D9}"/>
              </a:ext>
            </a:extLst>
          </p:cNvPr>
          <p:cNvGrpSpPr/>
          <p:nvPr/>
        </p:nvGrpSpPr>
        <p:grpSpPr>
          <a:xfrm>
            <a:off x="1264989" y="3921216"/>
            <a:ext cx="1870509" cy="2387395"/>
            <a:chOff x="4444535" y="3747413"/>
            <a:chExt cx="1870509" cy="238739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0B562B7-F9F1-2740-99CB-BEB4735ECF50}"/>
                </a:ext>
              </a:extLst>
            </p:cNvPr>
            <p:cNvSpPr/>
            <p:nvPr/>
          </p:nvSpPr>
          <p:spPr>
            <a:xfrm>
              <a:off x="4782946" y="3747413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2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F84642-8AC8-C546-B890-A0599AB528DE}"/>
                </a:ext>
              </a:extLst>
            </p:cNvPr>
            <p:cNvSpPr/>
            <p:nvPr/>
          </p:nvSpPr>
          <p:spPr>
            <a:xfrm>
              <a:off x="4444535" y="5088368"/>
              <a:ext cx="1870509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D9222A"/>
                  </a:solidFill>
                  <a:effectLst/>
                </a:rPr>
                <a:t>In the top 200</a:t>
              </a:r>
              <a:endParaRPr lang="en-GB" baseline="30000" dirty="0">
                <a:solidFill>
                  <a:srgbClr val="D9222A"/>
                </a:solidFill>
                <a:effectLst/>
              </a:endParaRPr>
            </a:p>
            <a:p>
              <a:pPr algn="ctr"/>
              <a:r>
                <a:rPr lang="en-GB" sz="1200" dirty="0">
                  <a:solidFill>
                    <a:srgbClr val="D9222A"/>
                  </a:solidFill>
                </a:rPr>
                <a:t>i</a:t>
              </a:r>
              <a:r>
                <a:rPr lang="en-GB" sz="1200" dirty="0">
                  <a:solidFill>
                    <a:srgbClr val="D9222A"/>
                  </a:solidFill>
                  <a:effectLst/>
                </a:rPr>
                <a:t>n the world for Computer Science</a:t>
              </a:r>
            </a:p>
            <a:p>
              <a:pPr algn="ctr"/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 (Times Higher Education World University Rankings 2020)</a:t>
              </a:r>
              <a:endParaRPr lang="en-GB" sz="1000" dirty="0">
                <a:solidFill>
                  <a:srgbClr val="D9222A"/>
                </a:solidFill>
                <a:effectLst/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84188A-FA42-C842-8813-3A890E1FE322}"/>
              </a:ext>
            </a:extLst>
          </p:cNvPr>
          <p:cNvGrpSpPr/>
          <p:nvPr/>
        </p:nvGrpSpPr>
        <p:grpSpPr>
          <a:xfrm>
            <a:off x="3718683" y="3921214"/>
            <a:ext cx="2099620" cy="2690044"/>
            <a:chOff x="4734623" y="3695589"/>
            <a:chExt cx="2099620" cy="269004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6FD9542-C301-0940-A7DC-32FD4B17527D}"/>
                </a:ext>
              </a:extLst>
            </p:cNvPr>
            <p:cNvSpPr txBox="1"/>
            <p:nvPr/>
          </p:nvSpPr>
          <p:spPr>
            <a:xfrm>
              <a:off x="4734623" y="5036546"/>
              <a:ext cx="2099620" cy="134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D9222A"/>
                  </a:solidFill>
                </a:rPr>
                <a:t>2</a:t>
              </a:r>
              <a:r>
                <a:rPr lang="en-GB" b="1" baseline="30000" dirty="0">
                  <a:solidFill>
                    <a:srgbClr val="D9222A"/>
                  </a:solidFill>
                </a:rPr>
                <a:t>nd</a:t>
              </a:r>
              <a:r>
                <a:rPr lang="en-GB" b="1" dirty="0">
                  <a:solidFill>
                    <a:srgbClr val="D9222A"/>
                  </a:solidFill>
                </a:rPr>
                <a:t> in the UK</a:t>
              </a:r>
              <a:endParaRPr lang="en-GB" dirty="0">
                <a:solidFill>
                  <a:srgbClr val="D9222A"/>
                </a:solidFill>
              </a:endParaRPr>
            </a:p>
            <a:p>
              <a:pPr algn="ctr"/>
              <a:r>
                <a:rPr lang="en-GB" sz="1200" dirty="0">
                  <a:solidFill>
                    <a:srgbClr val="D9222A"/>
                  </a:solidFill>
                </a:rPr>
                <a:t>for Building and Town and Country Planning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(</a:t>
              </a:r>
              <a:r>
                <a:rPr lang="en-GB" sz="1000" dirty="0">
                  <a:solidFill>
                    <a:srgbClr val="D9222A"/>
                  </a:solidFill>
                </a:rPr>
                <a:t>Times and Sunday Times Good University Guide 2020</a:t>
              </a:r>
              <a:r>
                <a:rPr lang="en-GB" sz="1000" dirty="0">
                  <a:solidFill>
                    <a:srgbClr val="D9222A"/>
                  </a:solidFill>
                  <a:latin typeface="+mj-lt"/>
                </a:rPr>
                <a:t>)</a:t>
              </a:r>
            </a:p>
            <a:p>
              <a:pPr algn="ctr"/>
              <a:endParaRPr lang="en-US" dirty="0">
                <a:solidFill>
                  <a:srgbClr val="D9222A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6E9CFF5-3251-3A46-9B90-98FF7E21F8C5}"/>
                </a:ext>
              </a:extLst>
            </p:cNvPr>
            <p:cNvSpPr/>
            <p:nvPr/>
          </p:nvSpPr>
          <p:spPr>
            <a:xfrm>
              <a:off x="5169518" y="3695589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2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33980859-565B-2344-AC98-30EB17C81B0A}"/>
              </a:ext>
            </a:extLst>
          </p:cNvPr>
          <p:cNvSpPr/>
          <p:nvPr/>
        </p:nvSpPr>
        <p:spPr>
          <a:xfrm>
            <a:off x="4151366" y="1166583"/>
            <a:ext cx="1238597" cy="1238597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D5608AD-2987-3547-A8ED-10183171F74A}"/>
              </a:ext>
            </a:extLst>
          </p:cNvPr>
          <p:cNvSpPr/>
          <p:nvPr/>
        </p:nvSpPr>
        <p:spPr>
          <a:xfrm>
            <a:off x="6802039" y="3926125"/>
            <a:ext cx="1238597" cy="12385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AF9990F-E2E9-5A44-A82F-26BB387C9A73}"/>
              </a:ext>
            </a:extLst>
          </p:cNvPr>
          <p:cNvSpPr/>
          <p:nvPr/>
        </p:nvSpPr>
        <p:spPr>
          <a:xfrm>
            <a:off x="6799827" y="1171494"/>
            <a:ext cx="1238597" cy="1238597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574FC30-EA46-C54A-B814-0D433369B73D}"/>
              </a:ext>
            </a:extLst>
          </p:cNvPr>
          <p:cNvSpPr txBox="1"/>
          <p:nvPr/>
        </p:nvSpPr>
        <p:spPr>
          <a:xfrm>
            <a:off x="430924" y="304800"/>
            <a:ext cx="6575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9222A"/>
                </a:solidFill>
              </a:rPr>
              <a:t>EDITABLE FACULTY SELLING POINTS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64E6FAA-0EB0-FA49-BF0E-AD7416AB1556}"/>
              </a:ext>
            </a:extLst>
          </p:cNvPr>
          <p:cNvSpPr/>
          <p:nvPr/>
        </p:nvSpPr>
        <p:spPr>
          <a:xfrm>
            <a:off x="3833239" y="2478721"/>
            <a:ext cx="187050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D9222A"/>
                </a:solidFill>
                <a:effectLst/>
              </a:rPr>
              <a:t>2</a:t>
            </a:r>
            <a:r>
              <a:rPr lang="en-GB" b="1" baseline="30000" dirty="0">
                <a:solidFill>
                  <a:srgbClr val="D9222A"/>
                </a:solidFill>
                <a:effectLst/>
              </a:rPr>
              <a:t>nd</a:t>
            </a:r>
            <a:r>
              <a:rPr lang="en-GB" b="1" dirty="0">
                <a:solidFill>
                  <a:srgbClr val="D9222A"/>
                </a:solidFill>
                <a:effectLst/>
              </a:rPr>
              <a:t> in the UK</a:t>
            </a:r>
            <a:endParaRPr lang="en-GB" dirty="0">
              <a:solidFill>
                <a:srgbClr val="D9222A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D9222A"/>
                </a:solidFill>
              </a:rPr>
              <a:t>for Building and Town and Country Planning</a:t>
            </a:r>
            <a:endParaRPr lang="en-GB" sz="1200" dirty="0">
              <a:solidFill>
                <a:srgbClr val="D9222A"/>
              </a:solidFill>
              <a:effectLst/>
            </a:endParaRPr>
          </a:p>
          <a:p>
            <a:pPr algn="ctr"/>
            <a:r>
              <a:rPr lang="en-GB" sz="1000" dirty="0">
                <a:solidFill>
                  <a:srgbClr val="D9222A"/>
                </a:solidFill>
                <a:effectLst/>
                <a:latin typeface="+mj-lt"/>
              </a:rPr>
              <a:t> </a:t>
            </a:r>
            <a:r>
              <a:rPr lang="en-GB" sz="1000" dirty="0">
                <a:solidFill>
                  <a:srgbClr val="D9222A"/>
                </a:solidFill>
                <a:latin typeface="+mj-lt"/>
              </a:rPr>
              <a:t>(Times and Sunday Times Good University Guide 2020)</a:t>
            </a:r>
            <a:endParaRPr lang="en-GB" sz="1000" dirty="0">
              <a:solidFill>
                <a:srgbClr val="D9222A"/>
              </a:solidFill>
              <a:effectLst/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58869FE-6BB6-AF49-80C4-1C551F09095A}"/>
              </a:ext>
            </a:extLst>
          </p:cNvPr>
          <p:cNvSpPr/>
          <p:nvPr/>
        </p:nvSpPr>
        <p:spPr>
          <a:xfrm>
            <a:off x="6486824" y="2478721"/>
            <a:ext cx="18705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D9222A"/>
                </a:solidFill>
                <a:effectLst/>
              </a:rPr>
              <a:t>15</a:t>
            </a:r>
            <a:r>
              <a:rPr lang="en-GB" b="1" baseline="30000" dirty="0">
                <a:solidFill>
                  <a:srgbClr val="D9222A"/>
                </a:solidFill>
                <a:effectLst/>
              </a:rPr>
              <a:t>th</a:t>
            </a:r>
            <a:r>
              <a:rPr lang="en-GB" b="1" dirty="0">
                <a:solidFill>
                  <a:srgbClr val="D9222A"/>
                </a:solidFill>
                <a:effectLst/>
              </a:rPr>
              <a:t> in the UK</a:t>
            </a:r>
            <a:endParaRPr lang="en-GB" dirty="0">
              <a:solidFill>
                <a:srgbClr val="D9222A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D9222A"/>
                </a:solidFill>
                <a:effectLst/>
              </a:rPr>
              <a:t>for Chemical Engineering</a:t>
            </a:r>
          </a:p>
          <a:p>
            <a:pPr algn="ctr"/>
            <a:r>
              <a:rPr lang="en-GB" sz="1000" dirty="0">
                <a:solidFill>
                  <a:srgbClr val="D9222A"/>
                </a:solidFill>
                <a:effectLst/>
                <a:latin typeface="+mj-lt"/>
              </a:rPr>
              <a:t> </a:t>
            </a:r>
            <a:r>
              <a:rPr lang="en-GB" sz="1000" dirty="0">
                <a:solidFill>
                  <a:srgbClr val="D9222A"/>
                </a:solidFill>
                <a:latin typeface="+mj-lt"/>
              </a:rPr>
              <a:t>(Times and Sunday Times Good University Guide 2020)</a:t>
            </a:r>
            <a:endParaRPr lang="en-GB" sz="1000" dirty="0">
              <a:solidFill>
                <a:srgbClr val="D9222A"/>
              </a:solidFill>
              <a:effectLst/>
              <a:latin typeface="+mj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C1A95F-0E0B-A24A-ACA2-A35630957029}"/>
              </a:ext>
            </a:extLst>
          </p:cNvPr>
          <p:cNvSpPr/>
          <p:nvPr/>
        </p:nvSpPr>
        <p:spPr>
          <a:xfrm>
            <a:off x="6486824" y="5257547"/>
            <a:ext cx="18705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D9222A"/>
                </a:solidFill>
                <a:effectLst/>
              </a:rPr>
              <a:t>15</a:t>
            </a:r>
            <a:r>
              <a:rPr lang="en-GB" b="1" baseline="30000" dirty="0">
                <a:solidFill>
                  <a:srgbClr val="D9222A"/>
                </a:solidFill>
                <a:effectLst/>
              </a:rPr>
              <a:t>th</a:t>
            </a:r>
            <a:r>
              <a:rPr lang="en-GB" b="1" dirty="0">
                <a:solidFill>
                  <a:srgbClr val="D9222A"/>
                </a:solidFill>
                <a:effectLst/>
              </a:rPr>
              <a:t> in the UK</a:t>
            </a:r>
            <a:endParaRPr lang="en-GB" dirty="0">
              <a:solidFill>
                <a:srgbClr val="D9222A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D9222A"/>
                </a:solidFill>
                <a:effectLst/>
              </a:rPr>
              <a:t>for Chemical Engineering</a:t>
            </a:r>
          </a:p>
          <a:p>
            <a:pPr algn="ctr"/>
            <a:r>
              <a:rPr lang="en-GB" sz="1000" dirty="0">
                <a:solidFill>
                  <a:srgbClr val="D9222A"/>
                </a:solidFill>
                <a:effectLst/>
                <a:latin typeface="+mj-lt"/>
              </a:rPr>
              <a:t> </a:t>
            </a:r>
            <a:r>
              <a:rPr lang="en-GB" sz="1000" dirty="0">
                <a:solidFill>
                  <a:srgbClr val="D9222A"/>
                </a:solidFill>
                <a:latin typeface="+mj-lt"/>
              </a:rPr>
              <a:t>(Times and Sunday Times Good University Guide 2020)</a:t>
            </a:r>
            <a:endParaRPr lang="en-GB" sz="1000" dirty="0">
              <a:solidFill>
                <a:srgbClr val="D9222A"/>
              </a:solidFill>
              <a:effectLst/>
              <a:latin typeface="+mj-lt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37AD259-4ADC-1342-BF68-14AF7E422BA5}"/>
              </a:ext>
            </a:extLst>
          </p:cNvPr>
          <p:cNvSpPr/>
          <p:nvPr/>
        </p:nvSpPr>
        <p:spPr>
          <a:xfrm>
            <a:off x="9390860" y="3926125"/>
            <a:ext cx="1238597" cy="12385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1BAD62E-9E70-C841-9367-24AE7B936CF8}"/>
              </a:ext>
            </a:extLst>
          </p:cNvPr>
          <p:cNvSpPr/>
          <p:nvPr/>
        </p:nvSpPr>
        <p:spPr>
          <a:xfrm>
            <a:off x="9388648" y="1171494"/>
            <a:ext cx="1238597" cy="1238597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7C98FB-9487-A24E-BE2B-8FC45DB26B7D}"/>
              </a:ext>
            </a:extLst>
          </p:cNvPr>
          <p:cNvSpPr/>
          <p:nvPr/>
        </p:nvSpPr>
        <p:spPr>
          <a:xfrm>
            <a:off x="9075645" y="2478721"/>
            <a:ext cx="1870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D9222A"/>
                </a:solidFill>
                <a:effectLst/>
              </a:rPr>
              <a:t>N</a:t>
            </a:r>
            <a:r>
              <a:rPr lang="en-GB" b="1" baseline="30000" dirty="0">
                <a:solidFill>
                  <a:srgbClr val="D9222A"/>
                </a:solidFill>
                <a:effectLst/>
              </a:rPr>
              <a:t>th</a:t>
            </a:r>
            <a:r>
              <a:rPr lang="en-GB" b="1" dirty="0">
                <a:solidFill>
                  <a:srgbClr val="D9222A"/>
                </a:solidFill>
                <a:effectLst/>
              </a:rPr>
              <a:t> somewhere</a:t>
            </a:r>
            <a:endParaRPr lang="en-GB" dirty="0">
              <a:solidFill>
                <a:srgbClr val="D9222A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D9222A"/>
                </a:solidFill>
                <a:effectLst/>
              </a:rPr>
              <a:t>for subject</a:t>
            </a:r>
          </a:p>
          <a:p>
            <a:pPr algn="ctr"/>
            <a:r>
              <a:rPr lang="en-GB" sz="1000" dirty="0">
                <a:solidFill>
                  <a:srgbClr val="D9222A"/>
                </a:solidFill>
                <a:effectLst/>
                <a:latin typeface="+mj-lt"/>
              </a:rPr>
              <a:t> </a:t>
            </a:r>
            <a:r>
              <a:rPr lang="en-GB" sz="1000" dirty="0">
                <a:solidFill>
                  <a:srgbClr val="D9222A"/>
                </a:solidFill>
                <a:latin typeface="+mj-lt"/>
              </a:rPr>
              <a:t>(Publication YEAR)</a:t>
            </a:r>
            <a:endParaRPr lang="en-GB" sz="1000" dirty="0">
              <a:solidFill>
                <a:srgbClr val="D9222A"/>
              </a:solidFill>
              <a:effectLst/>
              <a:latin typeface="+mj-lt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5FDF5D-7149-0840-B5AC-D636339798E1}"/>
              </a:ext>
            </a:extLst>
          </p:cNvPr>
          <p:cNvSpPr/>
          <p:nvPr/>
        </p:nvSpPr>
        <p:spPr>
          <a:xfrm>
            <a:off x="9075645" y="5257547"/>
            <a:ext cx="1870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D9222A"/>
                </a:solidFill>
                <a:effectLst/>
              </a:rPr>
              <a:t>N</a:t>
            </a:r>
            <a:r>
              <a:rPr lang="en-GB" b="1" baseline="30000" dirty="0">
                <a:solidFill>
                  <a:srgbClr val="D9222A"/>
                </a:solidFill>
                <a:effectLst/>
              </a:rPr>
              <a:t>th</a:t>
            </a:r>
            <a:r>
              <a:rPr lang="en-GB" b="1" dirty="0">
                <a:solidFill>
                  <a:srgbClr val="D9222A"/>
                </a:solidFill>
                <a:effectLst/>
              </a:rPr>
              <a:t> somewhere</a:t>
            </a:r>
            <a:endParaRPr lang="en-GB" dirty="0">
              <a:solidFill>
                <a:srgbClr val="D9222A"/>
              </a:solidFill>
              <a:effectLst/>
            </a:endParaRPr>
          </a:p>
          <a:p>
            <a:pPr algn="ctr"/>
            <a:r>
              <a:rPr lang="en-GB" sz="1200" dirty="0">
                <a:solidFill>
                  <a:srgbClr val="D9222A"/>
                </a:solidFill>
                <a:effectLst/>
              </a:rPr>
              <a:t>for Medicine</a:t>
            </a:r>
          </a:p>
          <a:p>
            <a:pPr algn="ctr"/>
            <a:r>
              <a:rPr lang="en-GB" sz="1000" dirty="0">
                <a:solidFill>
                  <a:srgbClr val="D9222A"/>
                </a:solidFill>
                <a:effectLst/>
                <a:latin typeface="+mj-lt"/>
              </a:rPr>
              <a:t> </a:t>
            </a:r>
            <a:r>
              <a:rPr lang="en-GB" sz="1000" dirty="0">
                <a:solidFill>
                  <a:srgbClr val="D9222A"/>
                </a:solidFill>
                <a:latin typeface="+mj-lt"/>
              </a:rPr>
              <a:t>(Publication YEAR)</a:t>
            </a:r>
            <a:endParaRPr lang="en-GB" sz="1000" dirty="0">
              <a:solidFill>
                <a:srgbClr val="D9222A"/>
              </a:solidFill>
              <a:effectLst/>
              <a:latin typeface="+mj-lt"/>
            </a:endParaRPr>
          </a:p>
        </p:txBody>
      </p:sp>
      <p:pic>
        <p:nvPicPr>
          <p:cNvPr id="18" name="Picture 17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0878D69E-B6AE-1347-8A3E-10AD9B632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644" y="1182985"/>
            <a:ext cx="1666761" cy="1175839"/>
          </a:xfrm>
          <a:prstGeom prst="rect">
            <a:avLst/>
          </a:prstGeom>
        </p:spPr>
      </p:pic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4A2B37-F3E7-EA45-A322-228CFC7DB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0645" y="3980589"/>
            <a:ext cx="1666761" cy="1175839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47D161-7D59-A447-86E9-5ED767A85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532" y="1174173"/>
            <a:ext cx="1666760" cy="1175838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0B5D840-F49B-DC45-BA6E-66E49529F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465" y="3950625"/>
            <a:ext cx="1666760" cy="1175838"/>
          </a:xfrm>
          <a:prstGeom prst="rect">
            <a:avLst/>
          </a:prstGeom>
        </p:spPr>
      </p:pic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95EBD2E-649B-E84A-86BE-D7AA8A70F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3493" y="1193859"/>
            <a:ext cx="1583141" cy="1116848"/>
          </a:xfrm>
          <a:prstGeom prst="rect">
            <a:avLst/>
          </a:prstGeom>
        </p:spPr>
      </p:pic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7A8A05E9-F029-164B-8F29-D5BC5A6C96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314" y="3956838"/>
            <a:ext cx="1583141" cy="1116848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ACE1684F-F1CA-E64C-A22D-A67F858738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0155" y="1426550"/>
            <a:ext cx="729226" cy="729226"/>
          </a:xfrm>
          <a:prstGeom prst="rect">
            <a:avLst/>
          </a:prstGeom>
        </p:spPr>
      </p:pic>
      <p:pic>
        <p:nvPicPr>
          <p:cNvPr id="15" name="Picture 14" descr="A black sign with white text&#10;&#10;Description automatically generated">
            <a:extLst>
              <a:ext uri="{FF2B5EF4-FFF2-40B4-BE49-F238E27FC236}">
                <a16:creationId xmlns:a16="http://schemas.microsoft.com/office/drawing/2014/main" id="{E0EAA37D-FFC5-764A-8795-7688DE4951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2190" y="4186259"/>
            <a:ext cx="729226" cy="7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5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3618A5-9790-CD48-9B00-9DBFC5753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93" y="1299577"/>
            <a:ext cx="4242496" cy="4258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DEE3F4-2F93-914B-A05F-A32FB216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58" y="1299576"/>
            <a:ext cx="4246037" cy="4262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81BF36-B4E7-FF45-9077-A735B73EECF7}"/>
              </a:ext>
            </a:extLst>
          </p:cNvPr>
          <p:cNvSpPr txBox="1"/>
          <p:nvPr/>
        </p:nvSpPr>
        <p:spPr>
          <a:xfrm>
            <a:off x="430924" y="304800"/>
            <a:ext cx="1870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MAPS</a:t>
            </a:r>
          </a:p>
        </p:txBody>
      </p:sp>
    </p:spTree>
    <p:extLst>
      <p:ext uri="{BB962C8B-B14F-4D97-AF65-F5344CB8AC3E}">
        <p14:creationId xmlns:p14="http://schemas.microsoft.com/office/powerpoint/2010/main" val="972470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BD8F9D-1089-624E-9E5E-0DFBA1A98DC7}"/>
              </a:ext>
            </a:extLst>
          </p:cNvPr>
          <p:cNvSpPr txBox="1"/>
          <p:nvPr/>
        </p:nvSpPr>
        <p:spPr>
          <a:xfrm>
            <a:off x="430924" y="304800"/>
            <a:ext cx="296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LOGOS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4BD8B67-BA65-334B-895D-87B28C6D3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08" y="1427895"/>
            <a:ext cx="3876239" cy="139544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A58E315-C6A1-A241-ADA0-4D79D8DEE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508" y="3597251"/>
            <a:ext cx="1999434" cy="2420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AA6A69-B6CF-C44B-84AE-4BB21A56D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24" y="1427895"/>
            <a:ext cx="3876239" cy="1395446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BB7ECFB-3D9B-C049-B37B-42576DEDA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24" y="3597251"/>
            <a:ext cx="1943812" cy="235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1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27B6C9-D2AC-1848-A9AC-A37F033C113F}"/>
              </a:ext>
            </a:extLst>
          </p:cNvPr>
          <p:cNvSpPr txBox="1"/>
          <p:nvPr/>
        </p:nvSpPr>
        <p:spPr>
          <a:xfrm>
            <a:off x="430924" y="304800"/>
            <a:ext cx="296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EPS LOGOS</a:t>
            </a:r>
          </a:p>
        </p:txBody>
      </p:sp>
      <p:pic>
        <p:nvPicPr>
          <p:cNvPr id="18" name="Picture 17" descr="A picture containing object&#10;&#10;Description automatically generated">
            <a:extLst>
              <a:ext uri="{FF2B5EF4-FFF2-40B4-BE49-F238E27FC236}">
                <a16:creationId xmlns:a16="http://schemas.microsoft.com/office/drawing/2014/main" id="{4E4CEAFF-D358-3246-9AE4-CABA248F6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17" y="1256518"/>
            <a:ext cx="4665654" cy="989684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307997E7-B191-8D4D-BAF7-3D9D85D42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157" y="1256518"/>
            <a:ext cx="4665654" cy="989684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22051CC4-921E-4348-9C94-603DBF83E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552" y="2926181"/>
            <a:ext cx="1374895" cy="2710508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130FA2D7-06EA-2046-9950-60776AC05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780" y="2926181"/>
            <a:ext cx="1381668" cy="27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05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4C0BB8-910E-C149-A642-5F7AC046D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945" y="872159"/>
            <a:ext cx="6839379" cy="148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D1320-00C7-E042-BC1F-6C0251246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44" y="874117"/>
            <a:ext cx="6839379" cy="1488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C18E67-B4D9-7A4E-AF50-80E817303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946" y="2705460"/>
            <a:ext cx="6839386" cy="1488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24185-E2EE-E641-956A-747EBEA78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45" y="2706439"/>
            <a:ext cx="6839386" cy="1488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98697-9273-E44B-AC16-2F6A28759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945" y="4541699"/>
            <a:ext cx="6839379" cy="1496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EDEBA8-028A-AE4D-924E-768808FAE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44" y="4541699"/>
            <a:ext cx="6839379" cy="14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33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7B2793-3D8A-0E45-85CD-DECD2CD6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715" y="1241447"/>
            <a:ext cx="6729772" cy="1472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B2F28A-5F83-9044-A483-5652220C1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57" y="1241447"/>
            <a:ext cx="6729772" cy="1472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E0573B-9223-7344-A22A-BB8A9EF25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715" y="2916674"/>
            <a:ext cx="6729777" cy="1472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B28B70-F7BE-6C42-B108-D0F8D9D1B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57" y="2916674"/>
            <a:ext cx="6729777" cy="1472139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1B9822A-8777-489F-9FE2-31AC20E88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657" y="4591901"/>
            <a:ext cx="6732654" cy="147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7E33D-05D3-46B5-82FC-60690F9C9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715" y="4586881"/>
            <a:ext cx="6732655" cy="14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3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037B7-3001-CA4E-A9F2-44E719CA6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45" y="1585550"/>
            <a:ext cx="3876239" cy="13954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AD3C3A-00F2-B847-83C1-722A24233849}"/>
              </a:ext>
            </a:extLst>
          </p:cNvPr>
          <p:cNvSpPr/>
          <p:nvPr/>
        </p:nvSpPr>
        <p:spPr>
          <a:xfrm>
            <a:off x="2816194" y="3244334"/>
            <a:ext cx="6559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PRESENTATION SLIDES</a:t>
            </a:r>
          </a:p>
        </p:txBody>
      </p:sp>
    </p:spTree>
    <p:extLst>
      <p:ext uri="{BB962C8B-B14F-4D97-AF65-F5344CB8AC3E}">
        <p14:creationId xmlns:p14="http://schemas.microsoft.com/office/powerpoint/2010/main" val="233852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825F78-6FA4-8C4C-B493-1FCF14921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1" y="471239"/>
            <a:ext cx="2916424" cy="10499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4F3F816-4A27-4647-98EF-3D26F695895A}"/>
              </a:ext>
            </a:extLst>
          </p:cNvPr>
          <p:cNvGrpSpPr/>
          <p:nvPr/>
        </p:nvGrpSpPr>
        <p:grpSpPr>
          <a:xfrm>
            <a:off x="2586135" y="2335352"/>
            <a:ext cx="7019730" cy="2195842"/>
            <a:chOff x="430924" y="1312050"/>
            <a:chExt cx="7019730" cy="2195842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EF7DC6DC-8E51-2049-A856-33BAD72DA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24" y="1312050"/>
              <a:ext cx="1179012" cy="1179012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D3838328-5384-C443-8551-C2A670B86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1734" y="2318972"/>
              <a:ext cx="1188920" cy="118892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AA7628-221C-D344-9823-5B1B7DF4D277}"/>
                </a:ext>
              </a:extLst>
            </p:cNvPr>
            <p:cNvSpPr txBox="1"/>
            <p:nvPr/>
          </p:nvSpPr>
          <p:spPr>
            <a:xfrm>
              <a:off x="937566" y="1827770"/>
              <a:ext cx="6263973" cy="137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CONFERENCE NAME</a:t>
              </a:r>
            </a:p>
            <a:p>
              <a:pPr>
                <a:lnSpc>
                  <a:spcPts val="4920"/>
                </a:lnSpc>
              </a:pPr>
              <a:r>
                <a:rPr lang="en-US" sz="5400" dirty="0">
                  <a:solidFill>
                    <a:schemeClr val="bg1"/>
                  </a:solidFill>
                </a:rPr>
                <a:t>IS PLACED HERE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D06014-32D5-5F47-B0A6-BA208ED1781B}"/>
              </a:ext>
            </a:extLst>
          </p:cNvPr>
          <p:cNvSpPr txBox="1"/>
          <p:nvPr/>
        </p:nvSpPr>
        <p:spPr>
          <a:xfrm>
            <a:off x="10383140" y="5548558"/>
            <a:ext cx="1635097" cy="107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SHAPING A </a:t>
            </a:r>
          </a:p>
          <a:p>
            <a:pPr>
              <a:lnSpc>
                <a:spcPts val="1900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WORLD</a:t>
            </a:r>
          </a:p>
          <a:p>
            <a:pPr>
              <a:lnSpc>
                <a:spcPts val="1900"/>
              </a:lnSpc>
            </a:pPr>
            <a:r>
              <a:rPr lang="en-US" sz="2000" dirty="0">
                <a:solidFill>
                  <a:schemeClr val="bg1"/>
                </a:solidFill>
              </a:rPr>
              <a:t>SINCE 1845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10A65-253A-6E4A-B0C0-51FE68EFEAB1}"/>
              </a:ext>
            </a:extLst>
          </p:cNvPr>
          <p:cNvSpPr txBox="1"/>
          <p:nvPr/>
        </p:nvSpPr>
        <p:spPr>
          <a:xfrm>
            <a:off x="564432" y="5623133"/>
            <a:ext cx="3475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PRESENTER NAME</a:t>
            </a:r>
          </a:p>
          <a:p>
            <a:r>
              <a:rPr lang="en-US" sz="2400" dirty="0">
                <a:solidFill>
                  <a:schemeClr val="bg1"/>
                </a:solidFill>
              </a:rPr>
              <a:t>MONDAY JANUARY 1 2019</a:t>
            </a:r>
          </a:p>
        </p:txBody>
      </p:sp>
    </p:spTree>
    <p:extLst>
      <p:ext uri="{BB962C8B-B14F-4D97-AF65-F5344CB8AC3E}">
        <p14:creationId xmlns:p14="http://schemas.microsoft.com/office/powerpoint/2010/main" val="304770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650FC4-4459-BD47-A8D5-072CBBBAE060}"/>
              </a:ext>
            </a:extLst>
          </p:cNvPr>
          <p:cNvSpPr txBox="1"/>
          <p:nvPr/>
        </p:nvSpPr>
        <p:spPr>
          <a:xfrm>
            <a:off x="3092777" y="2851072"/>
            <a:ext cx="6333234" cy="137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20"/>
              </a:lnSpc>
            </a:pP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CONFERENCE NAME</a:t>
            </a:r>
          </a:p>
          <a:p>
            <a:pPr>
              <a:lnSpc>
                <a:spcPts val="4920"/>
              </a:lnSpc>
            </a:pP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PLACED HERE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4C04C0D-0375-DE4E-A143-F88C48807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271" y="2261566"/>
            <a:ext cx="1179012" cy="1179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0514B-FC8B-394F-ABB0-43EEA4408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324" y="3429000"/>
            <a:ext cx="1188920" cy="118892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1543BBF-E65A-D441-8313-927BA6564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32" y="471239"/>
            <a:ext cx="2916424" cy="1049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12552A-D29F-0B49-9C89-8C1629BCE43D}"/>
              </a:ext>
            </a:extLst>
          </p:cNvPr>
          <p:cNvSpPr txBox="1"/>
          <p:nvPr/>
        </p:nvSpPr>
        <p:spPr>
          <a:xfrm>
            <a:off x="10383140" y="5548558"/>
            <a:ext cx="1635097" cy="107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b="1" dirty="0">
                <a:solidFill>
                  <a:srgbClr val="D92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SHAPING A </a:t>
            </a:r>
          </a:p>
          <a:p>
            <a:pPr>
              <a:lnSpc>
                <a:spcPts val="1900"/>
              </a:lnSpc>
            </a:pPr>
            <a:r>
              <a:rPr lang="en-US" sz="2000" b="1" dirty="0">
                <a:solidFill>
                  <a:srgbClr val="D92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WORLD</a:t>
            </a:r>
          </a:p>
          <a:p>
            <a:pPr>
              <a:lnSpc>
                <a:spcPts val="1900"/>
              </a:lnSpc>
            </a:pPr>
            <a:r>
              <a:rPr lang="en-US" sz="2000" dirty="0">
                <a:solidFill>
                  <a:srgbClr val="D9222A"/>
                </a:solidFill>
              </a:rPr>
              <a:t>SINCE 1845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8D2DC-5C01-C74C-BE73-04D663CF3C1E}"/>
              </a:ext>
            </a:extLst>
          </p:cNvPr>
          <p:cNvSpPr txBox="1"/>
          <p:nvPr/>
        </p:nvSpPr>
        <p:spPr>
          <a:xfrm>
            <a:off x="564432" y="5623133"/>
            <a:ext cx="3475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PRESENTER NAME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MONDAY JANUARY 1 2019</a:t>
            </a:r>
          </a:p>
        </p:txBody>
      </p:sp>
    </p:spTree>
    <p:extLst>
      <p:ext uri="{BB962C8B-B14F-4D97-AF65-F5344CB8AC3E}">
        <p14:creationId xmlns:p14="http://schemas.microsoft.com/office/powerpoint/2010/main" val="312889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C87194-E0A6-C54D-AD56-AB97B3D67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1" y="471239"/>
            <a:ext cx="2916424" cy="104991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EFEE1B-6683-1F42-B7DD-7456E5772B96}"/>
              </a:ext>
            </a:extLst>
          </p:cNvPr>
          <p:cNvGrpSpPr/>
          <p:nvPr/>
        </p:nvGrpSpPr>
        <p:grpSpPr>
          <a:xfrm>
            <a:off x="6474777" y="1262123"/>
            <a:ext cx="5044485" cy="1483282"/>
            <a:chOff x="6408275" y="1155743"/>
            <a:chExt cx="5044485" cy="14832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0DD90-C2CD-674C-A455-A7D2DE2EFD6F}"/>
                </a:ext>
              </a:extLst>
            </p:cNvPr>
            <p:cNvSpPr txBox="1"/>
            <p:nvPr/>
          </p:nvSpPr>
          <p:spPr>
            <a:xfrm>
              <a:off x="6742775" y="1469011"/>
              <a:ext cx="4536416" cy="99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2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CONFERENCE NAME</a:t>
              </a:r>
            </a:p>
            <a:p>
              <a:pPr>
                <a:lnSpc>
                  <a:spcPts val="3420"/>
                </a:lnSpc>
              </a:pPr>
              <a:r>
                <a:rPr lang="en-US" sz="4000" dirty="0">
                  <a:solidFill>
                    <a:schemeClr val="bg1"/>
                  </a:solidFill>
                </a:rPr>
                <a:t>IS PLACED HERE</a:t>
              </a:r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493910E9-227E-394A-87F1-877D7CE45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8275" y="1155743"/>
              <a:ext cx="669000" cy="669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DF448B-57F3-D649-A981-4A238D40E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78138" y="1964403"/>
              <a:ext cx="674622" cy="6746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A11DAAB-88F4-974D-8E51-8F7388B788F5}"/>
              </a:ext>
            </a:extLst>
          </p:cNvPr>
          <p:cNvSpPr txBox="1"/>
          <p:nvPr/>
        </p:nvSpPr>
        <p:spPr>
          <a:xfrm>
            <a:off x="6809277" y="2745405"/>
            <a:ext cx="3475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PRESENTER NAME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MONDAY JANUARY 1 2019</a:t>
            </a:r>
          </a:p>
        </p:txBody>
      </p:sp>
    </p:spTree>
    <p:extLst>
      <p:ext uri="{BB962C8B-B14F-4D97-AF65-F5344CB8AC3E}">
        <p14:creationId xmlns:p14="http://schemas.microsoft.com/office/powerpoint/2010/main" val="101755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69DA315-9217-C546-89D0-4D60D1349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7" t="14316" r="11064" b="13863"/>
          <a:stretch/>
        </p:blipFill>
        <p:spPr>
          <a:xfrm>
            <a:off x="1286840" y="2181135"/>
            <a:ext cx="1736522" cy="1683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5F3D01-E9F8-704D-8CFF-DF0E2F5D9EC3}"/>
              </a:ext>
            </a:extLst>
          </p:cNvPr>
          <p:cNvSpPr txBox="1"/>
          <p:nvPr/>
        </p:nvSpPr>
        <p:spPr>
          <a:xfrm>
            <a:off x="660616" y="3864512"/>
            <a:ext cx="2757095" cy="135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GB" b="1" dirty="0">
                <a:solidFill>
                  <a:schemeClr val="bg1"/>
                </a:solidFill>
              </a:rPr>
              <a:t>Over 75% of our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research activity</a:t>
            </a:r>
          </a:p>
          <a:p>
            <a:pPr algn="ctr">
              <a:lnSpc>
                <a:spcPts val="1460"/>
              </a:lnSpc>
            </a:pPr>
            <a:r>
              <a:rPr lang="en-GB" sz="1200" dirty="0">
                <a:solidFill>
                  <a:schemeClr val="bg1"/>
                </a:solidFill>
              </a:rPr>
              <a:t>Is judged to be internationally-excellent or world-leading</a:t>
            </a:r>
            <a:endParaRPr lang="en-GB" dirty="0">
              <a:solidFill>
                <a:schemeClr val="bg1"/>
              </a:solidFill>
            </a:endParaRPr>
          </a:p>
          <a:p>
            <a:pPr algn="ctr">
              <a:lnSpc>
                <a:spcPts val="1260"/>
              </a:lnSpc>
            </a:pPr>
            <a:r>
              <a:rPr lang="en-GB" sz="1000" dirty="0">
                <a:solidFill>
                  <a:schemeClr val="bg1"/>
                </a:solidFill>
                <a:latin typeface="+mj-lt"/>
              </a:rPr>
              <a:t>(REF2014)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B13CC32-DE36-0D4C-BF4C-328FF4E17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74" t="22648" r="23461" b="24273"/>
          <a:stretch/>
        </p:blipFill>
        <p:spPr>
          <a:xfrm>
            <a:off x="9036298" y="2471007"/>
            <a:ext cx="1334294" cy="13935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F8EE8F-A653-6543-B600-D71BD4CBC00A}"/>
              </a:ext>
            </a:extLst>
          </p:cNvPr>
          <p:cNvSpPr txBox="1"/>
          <p:nvPr/>
        </p:nvSpPr>
        <p:spPr>
          <a:xfrm>
            <a:off x="8324897" y="3864512"/>
            <a:ext cx="275709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Queen’s is ranked</a:t>
            </a:r>
          </a:p>
          <a:p>
            <a:pPr algn="ctr">
              <a:lnSpc>
                <a:spcPts val="1660"/>
              </a:lnSpc>
            </a:pPr>
            <a:r>
              <a:rPr lang="en-GB" b="1" dirty="0">
                <a:solidFill>
                  <a:schemeClr val="bg1"/>
                </a:solidFill>
              </a:rPr>
              <a:t>22</a:t>
            </a:r>
            <a:r>
              <a:rPr lang="en-GB" b="1" baseline="30000" dirty="0">
                <a:solidFill>
                  <a:schemeClr val="bg1"/>
                </a:solidFill>
              </a:rPr>
              <a:t>nd</a:t>
            </a:r>
            <a:r>
              <a:rPr lang="en-GB" b="1" dirty="0">
                <a:solidFill>
                  <a:schemeClr val="bg1"/>
                </a:solidFill>
              </a:rPr>
              <a:t> in the world </a:t>
            </a:r>
          </a:p>
          <a:p>
            <a:pPr algn="ctr">
              <a:lnSpc>
                <a:spcPts val="1460"/>
              </a:lnSpc>
            </a:pPr>
            <a:r>
              <a:rPr lang="en-GB" sz="1200" dirty="0">
                <a:solidFill>
                  <a:schemeClr val="bg1"/>
                </a:solidFill>
              </a:rPr>
              <a:t>for international outlook</a:t>
            </a:r>
            <a:endParaRPr lang="en-GB" dirty="0">
              <a:solidFill>
                <a:schemeClr val="bg1"/>
              </a:solidFill>
            </a:endParaRPr>
          </a:p>
          <a:p>
            <a:pPr algn="ctr">
              <a:lnSpc>
                <a:spcPts val="1260"/>
              </a:lnSpc>
            </a:pPr>
            <a:r>
              <a:rPr lang="en-GB" sz="100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Times Higher Education World University Rankings 2020</a:t>
            </a:r>
            <a:r>
              <a:rPr lang="en-GB" sz="100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236619-F4A2-834C-87EA-217DD2F5AD55}"/>
              </a:ext>
            </a:extLst>
          </p:cNvPr>
          <p:cNvSpPr txBox="1"/>
          <p:nvPr/>
        </p:nvSpPr>
        <p:spPr>
          <a:xfrm>
            <a:off x="4371542" y="4007125"/>
            <a:ext cx="2757095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GB" b="1" dirty="0">
                <a:solidFill>
                  <a:schemeClr val="bg1"/>
                </a:solidFill>
              </a:rPr>
              <a:t>Ranked</a:t>
            </a:r>
          </a:p>
          <a:p>
            <a:pPr algn="ctr">
              <a:lnSpc>
                <a:spcPts val="1660"/>
              </a:lnSpc>
            </a:pPr>
            <a:r>
              <a:rPr lang="en-GB" b="1" dirty="0">
                <a:solidFill>
                  <a:schemeClr val="bg1"/>
                </a:solidFill>
              </a:rPr>
              <a:t>173 in the world</a:t>
            </a:r>
          </a:p>
          <a:p>
            <a:pPr algn="ctr">
              <a:lnSpc>
                <a:spcPts val="1260"/>
              </a:lnSpc>
            </a:pPr>
            <a:r>
              <a:rPr lang="en-GB" sz="100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QS World University Rankings 2020</a:t>
            </a:r>
            <a:r>
              <a:rPr lang="en-GB" sz="100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FE6FBA-74CC-3344-BDA2-AC8C2C04D3C1}"/>
              </a:ext>
            </a:extLst>
          </p:cNvPr>
          <p:cNvSpPr/>
          <p:nvPr/>
        </p:nvSpPr>
        <p:spPr>
          <a:xfrm>
            <a:off x="545548" y="717265"/>
            <a:ext cx="6085833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EXCELLENCE 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NUMBERS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0619A9-B49F-4344-BC0F-C6FE1669B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85" y="5917831"/>
            <a:ext cx="2002922" cy="721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3D7CFE-F9F3-DE4D-8BA4-4D7888CA1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501" y="2308563"/>
            <a:ext cx="1945175" cy="14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7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A5F3D01-E9F8-704D-8CFF-DF0E2F5D9EC3}"/>
              </a:ext>
            </a:extLst>
          </p:cNvPr>
          <p:cNvSpPr txBox="1"/>
          <p:nvPr/>
        </p:nvSpPr>
        <p:spPr>
          <a:xfrm>
            <a:off x="660616" y="3864512"/>
            <a:ext cx="2757095" cy="135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GB" b="1" dirty="0">
                <a:solidFill>
                  <a:srgbClr val="D9222A"/>
                </a:solidFill>
              </a:rPr>
              <a:t>Over 75% of our </a:t>
            </a:r>
            <a:br>
              <a:rPr lang="en-GB" b="1" dirty="0">
                <a:solidFill>
                  <a:srgbClr val="D9222A"/>
                </a:solidFill>
              </a:rPr>
            </a:br>
            <a:r>
              <a:rPr lang="en-GB" b="1" dirty="0">
                <a:solidFill>
                  <a:srgbClr val="D9222A"/>
                </a:solidFill>
              </a:rPr>
              <a:t>research activity</a:t>
            </a:r>
          </a:p>
          <a:p>
            <a:pPr algn="ctr">
              <a:lnSpc>
                <a:spcPts val="1460"/>
              </a:lnSpc>
            </a:pPr>
            <a:r>
              <a:rPr lang="en-GB" sz="1200" dirty="0">
                <a:solidFill>
                  <a:srgbClr val="D9222A"/>
                </a:solidFill>
              </a:rPr>
              <a:t>Is judged to be internationally-excellent or world-leading</a:t>
            </a:r>
            <a:endParaRPr lang="en-GB" dirty="0">
              <a:solidFill>
                <a:srgbClr val="D9222A"/>
              </a:solidFill>
            </a:endParaRPr>
          </a:p>
          <a:p>
            <a:pPr algn="ctr">
              <a:lnSpc>
                <a:spcPts val="1260"/>
              </a:lnSpc>
            </a:pPr>
            <a:r>
              <a:rPr lang="en-GB" sz="1000" dirty="0">
                <a:solidFill>
                  <a:srgbClr val="D9222A"/>
                </a:solidFill>
                <a:latin typeface="+mj-lt"/>
              </a:rPr>
              <a:t>(REF2014)</a:t>
            </a:r>
          </a:p>
          <a:p>
            <a:pPr algn="ctr"/>
            <a:endParaRPr lang="en-US" dirty="0">
              <a:solidFill>
                <a:srgbClr val="D9222A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F8EE8F-A653-6543-B600-D71BD4CBC00A}"/>
              </a:ext>
            </a:extLst>
          </p:cNvPr>
          <p:cNvSpPr txBox="1"/>
          <p:nvPr/>
        </p:nvSpPr>
        <p:spPr>
          <a:xfrm>
            <a:off x="8324897" y="3864512"/>
            <a:ext cx="275709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GB" sz="1200" dirty="0">
                <a:solidFill>
                  <a:srgbClr val="D92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Queen’s is ranked</a:t>
            </a:r>
          </a:p>
          <a:p>
            <a:pPr algn="ctr">
              <a:lnSpc>
                <a:spcPts val="1660"/>
              </a:lnSpc>
            </a:pPr>
            <a:r>
              <a:rPr lang="en-GB" b="1" dirty="0">
                <a:solidFill>
                  <a:srgbClr val="D9222A"/>
                </a:solidFill>
              </a:rPr>
              <a:t>22</a:t>
            </a:r>
            <a:r>
              <a:rPr lang="en-GB" b="1" baseline="30000" dirty="0">
                <a:solidFill>
                  <a:srgbClr val="D9222A"/>
                </a:solidFill>
              </a:rPr>
              <a:t>nd</a:t>
            </a:r>
            <a:r>
              <a:rPr lang="en-GB" b="1" dirty="0">
                <a:solidFill>
                  <a:srgbClr val="D9222A"/>
                </a:solidFill>
              </a:rPr>
              <a:t> in the world </a:t>
            </a:r>
          </a:p>
          <a:p>
            <a:pPr algn="ctr">
              <a:lnSpc>
                <a:spcPts val="1460"/>
              </a:lnSpc>
            </a:pPr>
            <a:r>
              <a:rPr lang="en-GB" sz="1200" dirty="0">
                <a:solidFill>
                  <a:srgbClr val="D9222A"/>
                </a:solidFill>
              </a:rPr>
              <a:t>for international outlook</a:t>
            </a:r>
            <a:endParaRPr lang="en-GB" dirty="0">
              <a:solidFill>
                <a:srgbClr val="D9222A"/>
              </a:solidFill>
            </a:endParaRPr>
          </a:p>
          <a:p>
            <a:pPr algn="ctr">
              <a:lnSpc>
                <a:spcPts val="1260"/>
              </a:lnSpc>
            </a:pPr>
            <a:r>
              <a:rPr lang="en-GB" sz="1000" dirty="0">
                <a:solidFill>
                  <a:srgbClr val="D9222A"/>
                </a:solidFill>
                <a:latin typeface="+mj-lt"/>
              </a:rPr>
              <a:t>(</a:t>
            </a:r>
            <a:r>
              <a:rPr lang="en-GB" sz="1000" dirty="0">
                <a:solidFill>
                  <a:srgbClr val="D9222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Times Higher Education World University Rankings 2020</a:t>
            </a:r>
            <a:r>
              <a:rPr lang="en-GB" sz="1000" dirty="0">
                <a:solidFill>
                  <a:srgbClr val="D9222A"/>
                </a:solidFill>
                <a:latin typeface="+mj-lt"/>
              </a:rPr>
              <a:t>)</a:t>
            </a:r>
          </a:p>
          <a:p>
            <a:pPr algn="ctr"/>
            <a:endParaRPr lang="en-US" dirty="0">
              <a:solidFill>
                <a:srgbClr val="D9222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236619-F4A2-834C-87EA-217DD2F5AD55}"/>
              </a:ext>
            </a:extLst>
          </p:cNvPr>
          <p:cNvSpPr txBox="1"/>
          <p:nvPr/>
        </p:nvSpPr>
        <p:spPr>
          <a:xfrm>
            <a:off x="4371542" y="4007125"/>
            <a:ext cx="2757095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GB" b="1" dirty="0">
                <a:solidFill>
                  <a:srgbClr val="D9222A"/>
                </a:solidFill>
              </a:rPr>
              <a:t>Ranked</a:t>
            </a:r>
          </a:p>
          <a:p>
            <a:pPr algn="ctr">
              <a:lnSpc>
                <a:spcPts val="1660"/>
              </a:lnSpc>
            </a:pPr>
            <a:r>
              <a:rPr lang="en-GB" b="1" dirty="0">
                <a:solidFill>
                  <a:srgbClr val="D9222A"/>
                </a:solidFill>
              </a:rPr>
              <a:t>173 in the world</a:t>
            </a:r>
          </a:p>
          <a:p>
            <a:pPr algn="ctr">
              <a:lnSpc>
                <a:spcPts val="1260"/>
              </a:lnSpc>
            </a:pPr>
            <a:r>
              <a:rPr lang="en-GB" sz="1000" dirty="0">
                <a:solidFill>
                  <a:srgbClr val="D9222A"/>
                </a:solidFill>
                <a:latin typeface="+mj-lt"/>
              </a:rPr>
              <a:t>(</a:t>
            </a:r>
            <a:r>
              <a:rPr lang="en-GB" sz="1000" dirty="0">
                <a:solidFill>
                  <a:srgbClr val="D9222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QS World University Rankings 2020</a:t>
            </a:r>
            <a:r>
              <a:rPr lang="en-GB" sz="1000" dirty="0">
                <a:solidFill>
                  <a:srgbClr val="D9222A"/>
                </a:solidFill>
                <a:latin typeface="+mj-lt"/>
              </a:rPr>
              <a:t>)</a:t>
            </a:r>
          </a:p>
          <a:p>
            <a:pPr algn="ctr"/>
            <a:endParaRPr lang="en-US" dirty="0">
              <a:solidFill>
                <a:srgbClr val="D9222A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FE6FBA-74CC-3344-BDA2-AC8C2C04D3C1}"/>
              </a:ext>
            </a:extLst>
          </p:cNvPr>
          <p:cNvSpPr/>
          <p:nvPr/>
        </p:nvSpPr>
        <p:spPr>
          <a:xfrm>
            <a:off x="545548" y="717265"/>
            <a:ext cx="6085833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600" dirty="0">
                <a:solidFill>
                  <a:srgbClr val="D9222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EXCELLENCE </a:t>
            </a:r>
            <a:r>
              <a:rPr lang="en-US" sz="3600" b="1" dirty="0">
                <a:solidFill>
                  <a:srgbClr val="D92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NUMBERS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BDFD7-7C6D-1744-964D-4021E8840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1" t="14739" r="13250" b="14519"/>
          <a:stretch/>
        </p:blipFill>
        <p:spPr>
          <a:xfrm>
            <a:off x="1375794" y="2217595"/>
            <a:ext cx="1510019" cy="1551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AE9499-530E-8D49-B953-98252AA5F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12" t="23527" r="23230" b="24039"/>
          <a:stretch/>
        </p:blipFill>
        <p:spPr>
          <a:xfrm>
            <a:off x="9010669" y="2406258"/>
            <a:ext cx="1385549" cy="1440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12A5FF-FCF1-A745-BCC6-8D6AB6C6B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636" y="2435546"/>
            <a:ext cx="1836904" cy="13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1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man, indoor&#10;&#10;Description automatically generated">
            <a:extLst>
              <a:ext uri="{FF2B5EF4-FFF2-40B4-BE49-F238E27FC236}">
                <a16:creationId xmlns:a16="http://schemas.microsoft.com/office/drawing/2014/main" id="{BEC0F2CB-0931-A44A-997F-9C8063C01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47" t="1654" r="1027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C35CFD-3F73-5843-9DF5-1BBABF74DFF5}"/>
              </a:ext>
            </a:extLst>
          </p:cNvPr>
          <p:cNvSpPr/>
          <p:nvPr/>
        </p:nvSpPr>
        <p:spPr>
          <a:xfrm>
            <a:off x="609562" y="1161882"/>
            <a:ext cx="4290277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600" b="1" dirty="0">
                <a:solidFill>
                  <a:schemeClr val="bg1"/>
                </a:solidFill>
              </a:rPr>
              <a:t>QUEEN’S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A3FE2-366C-6C48-8C0F-E727BF1E9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85" y="5917831"/>
            <a:ext cx="2002922" cy="721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C69E4-EBF9-7147-96B5-43EB760081F1}"/>
              </a:ext>
            </a:extLst>
          </p:cNvPr>
          <p:cNvSpPr txBox="1"/>
          <p:nvPr/>
        </p:nvSpPr>
        <p:spPr>
          <a:xfrm>
            <a:off x="609562" y="2211083"/>
            <a:ext cx="447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With an annual turnover of £330m, some 24,000 students and 3,800 staff, Queen’s plays a unique leadership role in Northern Ireland.  We contribute over £1 billion to the local economy and support 9,250 full-time jobs across Northern Ireland.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2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 Toolkit EPS Master" id="{65F6C712-5984-7B42-A455-9F101BF8DFBA}" vid="{B427D94F-C48E-4342-B051-D07A8CC672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Filetoupload,948588,en</Template>
  <TotalTime>1298</TotalTime>
  <Words>1050</Words>
  <Application>Microsoft Macintosh PowerPoint</Application>
  <PresentationFormat>Widescreen</PresentationFormat>
  <Paragraphs>181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Gillian Shorter</dc:creator>
  <cp:keywords/>
  <dc:description/>
  <cp:lastModifiedBy>Ivan Ewart</cp:lastModifiedBy>
  <cp:revision>1</cp:revision>
  <cp:lastPrinted>2019-03-21T14:08:11Z</cp:lastPrinted>
  <dcterms:created xsi:type="dcterms:W3CDTF">2021-11-16T10:56:33Z</dcterms:created>
  <dcterms:modified xsi:type="dcterms:W3CDTF">2021-11-17T10:02:43Z</dcterms:modified>
  <cp:category/>
</cp:coreProperties>
</file>