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460" r:id="rId2"/>
    <p:sldId id="461" r:id="rId3"/>
    <p:sldId id="464" r:id="rId4"/>
    <p:sldId id="441" r:id="rId5"/>
    <p:sldId id="443" r:id="rId6"/>
    <p:sldId id="456" r:id="rId7"/>
    <p:sldId id="448" r:id="rId8"/>
    <p:sldId id="455" r:id="rId9"/>
    <p:sldId id="442" r:id="rId10"/>
    <p:sldId id="457" r:id="rId11"/>
    <p:sldId id="458" r:id="rId12"/>
    <p:sldId id="459" r:id="rId13"/>
    <p:sldId id="444" r:id="rId14"/>
    <p:sldId id="445" r:id="rId15"/>
    <p:sldId id="449" r:id="rId16"/>
    <p:sldId id="435" r:id="rId17"/>
    <p:sldId id="446" r:id="rId18"/>
    <p:sldId id="450" r:id="rId19"/>
    <p:sldId id="462" r:id="rId20"/>
    <p:sldId id="466" r:id="rId21"/>
    <p:sldId id="467" r:id="rId22"/>
    <p:sldId id="468" r:id="rId23"/>
    <p:sldId id="469" r:id="rId24"/>
    <p:sldId id="470" r:id="rId25"/>
    <p:sldId id="447" r:id="rId26"/>
    <p:sldId id="451" r:id="rId27"/>
    <p:sldId id="452" r:id="rId28"/>
    <p:sldId id="453" r:id="rId29"/>
    <p:sldId id="454" r:id="rId30"/>
    <p:sldId id="472" r:id="rId31"/>
    <p:sldId id="474" r:id="rId32"/>
    <p:sldId id="473" r:id="rId33"/>
    <p:sldId id="475" r:id="rId34"/>
    <p:sldId id="465" r:id="rId35"/>
    <p:sldId id="47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96185B-CEC4-47F8-9E3B-28EE8848E864}">
          <p14:sldIdLst>
            <p14:sldId id="460"/>
            <p14:sldId id="461"/>
            <p14:sldId id="464"/>
            <p14:sldId id="441"/>
            <p14:sldId id="443"/>
            <p14:sldId id="456"/>
            <p14:sldId id="448"/>
            <p14:sldId id="455"/>
            <p14:sldId id="442"/>
            <p14:sldId id="457"/>
            <p14:sldId id="458"/>
            <p14:sldId id="459"/>
            <p14:sldId id="444"/>
            <p14:sldId id="445"/>
            <p14:sldId id="449"/>
            <p14:sldId id="435"/>
            <p14:sldId id="446"/>
            <p14:sldId id="450"/>
            <p14:sldId id="462"/>
            <p14:sldId id="466"/>
            <p14:sldId id="467"/>
            <p14:sldId id="468"/>
            <p14:sldId id="469"/>
            <p14:sldId id="470"/>
            <p14:sldId id="447"/>
            <p14:sldId id="451"/>
            <p14:sldId id="452"/>
            <p14:sldId id="453"/>
            <p14:sldId id="454"/>
            <p14:sldId id="472"/>
            <p14:sldId id="474"/>
            <p14:sldId id="473"/>
            <p14:sldId id="475"/>
            <p14:sldId id="465"/>
            <p14:sldId id="471"/>
          </p14:sldIdLst>
        </p14:section>
        <p14:section name="Untitled Section" id="{3923B845-65C9-461A-89BB-0CA32C3B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C94"/>
    <a:srgbClr val="252525"/>
    <a:srgbClr val="5B5B5B"/>
    <a:srgbClr val="F1A899"/>
    <a:srgbClr val="152447"/>
    <a:srgbClr val="6B8BD3"/>
    <a:srgbClr val="B6DF89"/>
    <a:srgbClr val="426EFC"/>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9" autoAdjust="0"/>
    <p:restoredTop sz="94660"/>
  </p:normalViewPr>
  <p:slideViewPr>
    <p:cSldViewPr snapToGrid="0">
      <p:cViewPr varScale="1">
        <p:scale>
          <a:sx n="82" d="100"/>
          <a:sy n="82" d="100"/>
        </p:scale>
        <p:origin x="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D28B8-B7E4-4E1E-B0AA-FD3098A0CD94}" type="datetimeFigureOut">
              <a:rPr lang="en-IE" smtClean="0"/>
              <a:t>28/08/2018</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968C2-2948-47DC-9D14-8C3C6C7AFC92}" type="slidenum">
              <a:rPr lang="en-IE" smtClean="0"/>
              <a:t>‹#›</a:t>
            </a:fld>
            <a:endParaRPr lang="en-IE" dirty="0"/>
          </a:p>
        </p:txBody>
      </p:sp>
    </p:spTree>
    <p:extLst>
      <p:ext uri="{BB962C8B-B14F-4D97-AF65-F5344CB8AC3E}">
        <p14:creationId xmlns:p14="http://schemas.microsoft.com/office/powerpoint/2010/main" val="111243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99986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131725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3033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178419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15089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222267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201593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249918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33047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31870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21901-F3CE-4B7F-A111-C046D0A681DA}" type="datetimeFigureOut">
              <a:rPr lang="en-IE" smtClean="0"/>
              <a:t>28/08/2018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AEF56006-0E7D-4972-985F-B62128812BEE}" type="slidenum">
              <a:rPr lang="en-IE" smtClean="0"/>
              <a:t>‹#›</a:t>
            </a:fld>
            <a:endParaRPr lang="en-IE" dirty="0"/>
          </a:p>
        </p:txBody>
      </p:sp>
    </p:spTree>
    <p:extLst>
      <p:ext uri="{BB962C8B-B14F-4D97-AF65-F5344CB8AC3E}">
        <p14:creationId xmlns:p14="http://schemas.microsoft.com/office/powerpoint/2010/main" val="298378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21901-F3CE-4B7F-A111-C046D0A681DA}" type="datetimeFigureOut">
              <a:rPr lang="en-IE" smtClean="0"/>
              <a:t>28/08/2018</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56006-0E7D-4972-985F-B62128812BEE}" type="slidenum">
              <a:rPr lang="en-IE" smtClean="0"/>
              <a:t>‹#›</a:t>
            </a:fld>
            <a:endParaRPr lang="en-IE" dirty="0"/>
          </a:p>
        </p:txBody>
      </p:sp>
    </p:spTree>
    <p:extLst>
      <p:ext uri="{BB962C8B-B14F-4D97-AF65-F5344CB8AC3E}">
        <p14:creationId xmlns:p14="http://schemas.microsoft.com/office/powerpoint/2010/main" val="12664402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pulM1Jj5mX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hyperlink" Target="https://eca.state.gov/fulbright/country/brunei" TargetMode="External"/><Relationship Id="rId117" Type="http://schemas.openxmlformats.org/officeDocument/2006/relationships/hyperlink" Target="https://eca.state.gov/fulbright/country/peru" TargetMode="External"/><Relationship Id="rId21" Type="http://schemas.openxmlformats.org/officeDocument/2006/relationships/hyperlink" Target="https://eca.state.gov/fulbright/country/bhutan" TargetMode="External"/><Relationship Id="rId42" Type="http://schemas.openxmlformats.org/officeDocument/2006/relationships/hyperlink" Target="https://eca.state.gov/fulbright/country/cyprus" TargetMode="External"/><Relationship Id="rId47" Type="http://schemas.openxmlformats.org/officeDocument/2006/relationships/hyperlink" Target="https://eca.state.gov/fulbright/country/ecuador" TargetMode="External"/><Relationship Id="rId63" Type="http://schemas.openxmlformats.org/officeDocument/2006/relationships/hyperlink" Target="https://eca.state.gov/fulbright/country/guyana" TargetMode="External"/><Relationship Id="rId68" Type="http://schemas.openxmlformats.org/officeDocument/2006/relationships/hyperlink" Target="https://eca.state.gov/fulbright/country/iceland" TargetMode="External"/><Relationship Id="rId84" Type="http://schemas.openxmlformats.org/officeDocument/2006/relationships/hyperlink" Target="https://eca.state.gov/fulbright/country/latvia" TargetMode="External"/><Relationship Id="rId89" Type="http://schemas.openxmlformats.org/officeDocument/2006/relationships/hyperlink" Target="https://eca.state.gov/fulbright/country/macau" TargetMode="External"/><Relationship Id="rId112" Type="http://schemas.openxmlformats.org/officeDocument/2006/relationships/hyperlink" Target="https://eca.state.gov/fulbright/country/norway" TargetMode="External"/><Relationship Id="rId133" Type="http://schemas.openxmlformats.org/officeDocument/2006/relationships/hyperlink" Target="https://eca.state.gov/fulbright/country/south-africa" TargetMode="External"/><Relationship Id="rId138" Type="http://schemas.openxmlformats.org/officeDocument/2006/relationships/hyperlink" Target="https://eca.state.gov/fulbright/country/st-vincent-and-grenadines" TargetMode="External"/><Relationship Id="rId154" Type="http://schemas.openxmlformats.org/officeDocument/2006/relationships/hyperlink" Target="https://eca.state.gov/fulbright/country/ukraine" TargetMode="External"/><Relationship Id="rId159" Type="http://schemas.openxmlformats.org/officeDocument/2006/relationships/hyperlink" Target="https://eca.state.gov/fulbright/country/venezuela" TargetMode="External"/><Relationship Id="rId16" Type="http://schemas.openxmlformats.org/officeDocument/2006/relationships/hyperlink" Target="https://eca.state.gov/fulbright/country/barbados" TargetMode="External"/><Relationship Id="rId107" Type="http://schemas.openxmlformats.org/officeDocument/2006/relationships/hyperlink" Target="https://eca.state.gov/fulbright/country/netherlands" TargetMode="External"/><Relationship Id="rId11" Type="http://schemas.openxmlformats.org/officeDocument/2006/relationships/hyperlink" Target="https://eca.state.gov/fulbright/country/austria" TargetMode="External"/><Relationship Id="rId32" Type="http://schemas.openxmlformats.org/officeDocument/2006/relationships/hyperlink" Target="https://eca.state.gov/fulbright/country/canada" TargetMode="External"/><Relationship Id="rId37" Type="http://schemas.openxmlformats.org/officeDocument/2006/relationships/hyperlink" Target="https://eca.state.gov/fulbright/country/comoros" TargetMode="External"/><Relationship Id="rId53" Type="http://schemas.openxmlformats.org/officeDocument/2006/relationships/hyperlink" Target="https://eca.state.gov/fulbright/country/finland" TargetMode="External"/><Relationship Id="rId58" Type="http://schemas.openxmlformats.org/officeDocument/2006/relationships/hyperlink" Target="https://eca.state.gov/fulbright/country/ghana" TargetMode="External"/><Relationship Id="rId74" Type="http://schemas.openxmlformats.org/officeDocument/2006/relationships/hyperlink" Target="https://eca.state.gov/fulbright/country/italy" TargetMode="External"/><Relationship Id="rId79" Type="http://schemas.openxmlformats.org/officeDocument/2006/relationships/hyperlink" Target="https://eca.state.gov/fulbright/country/kenya" TargetMode="External"/><Relationship Id="rId102" Type="http://schemas.openxmlformats.org/officeDocument/2006/relationships/hyperlink" Target="https://eca.state.gov/fulbright/country/montenegro" TargetMode="External"/><Relationship Id="rId123" Type="http://schemas.openxmlformats.org/officeDocument/2006/relationships/hyperlink" Target="https://eca.state.gov/fulbright/country/romania" TargetMode="External"/><Relationship Id="rId128" Type="http://schemas.openxmlformats.org/officeDocument/2006/relationships/hyperlink" Target="https://eca.state.gov/fulbright/country/serbia" TargetMode="External"/><Relationship Id="rId144" Type="http://schemas.openxmlformats.org/officeDocument/2006/relationships/hyperlink" Target="https://eca.state.gov/fulbright/country/tajikistan" TargetMode="External"/><Relationship Id="rId149" Type="http://schemas.openxmlformats.org/officeDocument/2006/relationships/hyperlink" Target="https://eca.state.gov/fulbright/country/trinidad-and-tobago" TargetMode="External"/><Relationship Id="rId5" Type="http://schemas.openxmlformats.org/officeDocument/2006/relationships/hyperlink" Target="https://eca.state.gov/fulbright/country/andorra" TargetMode="External"/><Relationship Id="rId90" Type="http://schemas.openxmlformats.org/officeDocument/2006/relationships/hyperlink" Target="https://eca.state.gov/fulbright/country/macedonia" TargetMode="External"/><Relationship Id="rId95" Type="http://schemas.openxmlformats.org/officeDocument/2006/relationships/hyperlink" Target="https://eca.state.gov/fulbright/country/mali" TargetMode="External"/><Relationship Id="rId160" Type="http://schemas.openxmlformats.org/officeDocument/2006/relationships/hyperlink" Target="https://eca.state.gov/fulbright/country/vietnam" TargetMode="External"/><Relationship Id="rId22" Type="http://schemas.openxmlformats.org/officeDocument/2006/relationships/hyperlink" Target="https://eca.state.gov/fulbright/country/bolivia" TargetMode="External"/><Relationship Id="rId27" Type="http://schemas.openxmlformats.org/officeDocument/2006/relationships/hyperlink" Target="https://eca.state.gov/fulbright/country/bulgaria" TargetMode="External"/><Relationship Id="rId43" Type="http://schemas.openxmlformats.org/officeDocument/2006/relationships/hyperlink" Target="https://eca.state.gov/fulbright/country/czech-republic" TargetMode="External"/><Relationship Id="rId48" Type="http://schemas.openxmlformats.org/officeDocument/2006/relationships/hyperlink" Target="https://eca.state.gov/fulbright/country/egypt" TargetMode="External"/><Relationship Id="rId64" Type="http://schemas.openxmlformats.org/officeDocument/2006/relationships/hyperlink" Target="https://eca.state.gov/fulbright/country/haiti" TargetMode="External"/><Relationship Id="rId69" Type="http://schemas.openxmlformats.org/officeDocument/2006/relationships/hyperlink" Target="https://eca.state.gov/fulbright/country/india" TargetMode="External"/><Relationship Id="rId113" Type="http://schemas.openxmlformats.org/officeDocument/2006/relationships/hyperlink" Target="https://eca.state.gov/fulbright/country/oman" TargetMode="External"/><Relationship Id="rId118" Type="http://schemas.openxmlformats.org/officeDocument/2006/relationships/hyperlink" Target="https://eca.state.gov/fulbright/country/philippines" TargetMode="External"/><Relationship Id="rId134" Type="http://schemas.openxmlformats.org/officeDocument/2006/relationships/hyperlink" Target="https://eca.state.gov/fulbright/country/south-korea" TargetMode="External"/><Relationship Id="rId139" Type="http://schemas.openxmlformats.org/officeDocument/2006/relationships/hyperlink" Target="https://eca.state.gov/fulbright/country/suriname" TargetMode="External"/><Relationship Id="rId80" Type="http://schemas.openxmlformats.org/officeDocument/2006/relationships/hyperlink" Target="https://eca.state.gov/fulbright/country/kosovo" TargetMode="External"/><Relationship Id="rId85" Type="http://schemas.openxmlformats.org/officeDocument/2006/relationships/hyperlink" Target="https://eca.state.gov/fulbright/country/lebanon" TargetMode="External"/><Relationship Id="rId150" Type="http://schemas.openxmlformats.org/officeDocument/2006/relationships/hyperlink" Target="https://eca.state.gov/fulbright/country/tunisia" TargetMode="External"/><Relationship Id="rId155" Type="http://schemas.openxmlformats.org/officeDocument/2006/relationships/hyperlink" Target="https://eca.state.gov/fulbright/country/united-arab-emirates" TargetMode="External"/><Relationship Id="rId12" Type="http://schemas.openxmlformats.org/officeDocument/2006/relationships/hyperlink" Target="https://eca.state.gov/fulbright/country/azerbaijan" TargetMode="External"/><Relationship Id="rId17" Type="http://schemas.openxmlformats.org/officeDocument/2006/relationships/hyperlink" Target="https://eca.state.gov/fulbright/country/belarus" TargetMode="External"/><Relationship Id="rId33" Type="http://schemas.openxmlformats.org/officeDocument/2006/relationships/hyperlink" Target="https://eca.state.gov/fulbright/country/chad" TargetMode="External"/><Relationship Id="rId38" Type="http://schemas.openxmlformats.org/officeDocument/2006/relationships/hyperlink" Target="https://eca.state.gov/fulbright/country/congo-democratic-republic" TargetMode="External"/><Relationship Id="rId59" Type="http://schemas.openxmlformats.org/officeDocument/2006/relationships/hyperlink" Target="https://eca.state.gov/fulbright/country/greece" TargetMode="External"/><Relationship Id="rId103" Type="http://schemas.openxmlformats.org/officeDocument/2006/relationships/hyperlink" Target="https://eca.state.gov/fulbright/country/morocco" TargetMode="External"/><Relationship Id="rId108" Type="http://schemas.openxmlformats.org/officeDocument/2006/relationships/hyperlink" Target="https://eca.state.gov/fulbright/country/new-zealand" TargetMode="External"/><Relationship Id="rId124" Type="http://schemas.openxmlformats.org/officeDocument/2006/relationships/hyperlink" Target="https://eca.state.gov/fulbright/country/russia" TargetMode="External"/><Relationship Id="rId129" Type="http://schemas.openxmlformats.org/officeDocument/2006/relationships/hyperlink" Target="https://eca.state.gov/fulbright/country/sierra-leone" TargetMode="External"/><Relationship Id="rId20" Type="http://schemas.openxmlformats.org/officeDocument/2006/relationships/hyperlink" Target="https://eca.state.gov/fulbright/country/benin" TargetMode="External"/><Relationship Id="rId41" Type="http://schemas.openxmlformats.org/officeDocument/2006/relationships/hyperlink" Target="https://eca.state.gov/fulbright/country/croatia" TargetMode="External"/><Relationship Id="rId54" Type="http://schemas.openxmlformats.org/officeDocument/2006/relationships/hyperlink" Target="https://eca.state.gov/fulbright/country/france" TargetMode="External"/><Relationship Id="rId62" Type="http://schemas.openxmlformats.org/officeDocument/2006/relationships/hyperlink" Target="https://eca.state.gov/fulbright/country/guinea" TargetMode="External"/><Relationship Id="rId70" Type="http://schemas.openxmlformats.org/officeDocument/2006/relationships/hyperlink" Target="https://eca.state.gov/fulbright/country/indonesia" TargetMode="External"/><Relationship Id="rId75" Type="http://schemas.openxmlformats.org/officeDocument/2006/relationships/hyperlink" Target="https://eca.state.gov/fulbright/country/jamaica" TargetMode="External"/><Relationship Id="rId83" Type="http://schemas.openxmlformats.org/officeDocument/2006/relationships/hyperlink" Target="https://eca.state.gov/fulbright/country/laos" TargetMode="External"/><Relationship Id="rId88" Type="http://schemas.openxmlformats.org/officeDocument/2006/relationships/hyperlink" Target="https://eca.state.gov/fulbright/country/luxembourg" TargetMode="External"/><Relationship Id="rId91" Type="http://schemas.openxmlformats.org/officeDocument/2006/relationships/hyperlink" Target="https://eca.state.gov/fulbright/country/madagascar" TargetMode="External"/><Relationship Id="rId96" Type="http://schemas.openxmlformats.org/officeDocument/2006/relationships/hyperlink" Target="https://eca.state.gov/fulbright/country/malta" TargetMode="External"/><Relationship Id="rId111" Type="http://schemas.openxmlformats.org/officeDocument/2006/relationships/hyperlink" Target="https://eca.state.gov/fulbright/country/nigeria" TargetMode="External"/><Relationship Id="rId132" Type="http://schemas.openxmlformats.org/officeDocument/2006/relationships/hyperlink" Target="https://eca.state.gov/fulbright/country/slovenia" TargetMode="External"/><Relationship Id="rId140" Type="http://schemas.openxmlformats.org/officeDocument/2006/relationships/hyperlink" Target="https://eca.state.gov/fulbright/country/swaziland" TargetMode="External"/><Relationship Id="rId145" Type="http://schemas.openxmlformats.org/officeDocument/2006/relationships/hyperlink" Target="https://eca.state.gov/fulbright/country/tanzania" TargetMode="External"/><Relationship Id="rId153" Type="http://schemas.openxmlformats.org/officeDocument/2006/relationships/hyperlink" Target="https://eca.state.gov/fulbright/country/uganda" TargetMode="External"/><Relationship Id="rId161" Type="http://schemas.openxmlformats.org/officeDocument/2006/relationships/hyperlink" Target="https://eca.state.gov/fulbright/country/zambia" TargetMode="External"/><Relationship Id="rId1" Type="http://schemas.openxmlformats.org/officeDocument/2006/relationships/slideLayout" Target="../slideLayouts/slideLayout2.xml"/><Relationship Id="rId6" Type="http://schemas.openxmlformats.org/officeDocument/2006/relationships/hyperlink" Target="https://eca.state.gov/fulbright/country/angola" TargetMode="External"/><Relationship Id="rId15" Type="http://schemas.openxmlformats.org/officeDocument/2006/relationships/hyperlink" Target="https://eca.state.gov/fulbright/country/bangladesh" TargetMode="External"/><Relationship Id="rId23" Type="http://schemas.openxmlformats.org/officeDocument/2006/relationships/hyperlink" Target="https://eca.state.gov/fulbright/country/bosnia-and-herzegovina" TargetMode="External"/><Relationship Id="rId28" Type="http://schemas.openxmlformats.org/officeDocument/2006/relationships/hyperlink" Target="https://eca.state.gov/fulbright/country/burkina-faso" TargetMode="External"/><Relationship Id="rId36" Type="http://schemas.openxmlformats.org/officeDocument/2006/relationships/hyperlink" Target="https://eca.state.gov/fulbright/country/colombia" TargetMode="External"/><Relationship Id="rId49" Type="http://schemas.openxmlformats.org/officeDocument/2006/relationships/hyperlink" Target="https://eca.state.gov/fulbright/country/el-salvador" TargetMode="External"/><Relationship Id="rId57" Type="http://schemas.openxmlformats.org/officeDocument/2006/relationships/hyperlink" Target="https://eca.state.gov/fulbright/country/germany" TargetMode="External"/><Relationship Id="rId106" Type="http://schemas.openxmlformats.org/officeDocument/2006/relationships/hyperlink" Target="https://eca.state.gov/fulbright/country/nepal" TargetMode="External"/><Relationship Id="rId114" Type="http://schemas.openxmlformats.org/officeDocument/2006/relationships/hyperlink" Target="https://eca.state.gov/fulbright/country/pakistan" TargetMode="External"/><Relationship Id="rId119" Type="http://schemas.openxmlformats.org/officeDocument/2006/relationships/hyperlink" Target="https://eca.state.gov/fulbright/country/poland" TargetMode="External"/><Relationship Id="rId127" Type="http://schemas.openxmlformats.org/officeDocument/2006/relationships/hyperlink" Target="https://eca.state.gov/fulbright/country/senegal" TargetMode="External"/><Relationship Id="rId10" Type="http://schemas.openxmlformats.org/officeDocument/2006/relationships/hyperlink" Target="https://eca.state.gov/fulbright/country/australia" TargetMode="External"/><Relationship Id="rId31" Type="http://schemas.openxmlformats.org/officeDocument/2006/relationships/hyperlink" Target="https://eca.state.gov/fulbright/country/cameroon" TargetMode="External"/><Relationship Id="rId44" Type="http://schemas.openxmlformats.org/officeDocument/2006/relationships/hyperlink" Target="https://eca.state.gov/fulbright/country/denmark" TargetMode="External"/><Relationship Id="rId52" Type="http://schemas.openxmlformats.org/officeDocument/2006/relationships/hyperlink" Target="https://eca.state.gov/fulbright/country/south-pacific-island-nations" TargetMode="External"/><Relationship Id="rId60" Type="http://schemas.openxmlformats.org/officeDocument/2006/relationships/hyperlink" Target="https://eca.state.gov/fulbright/country/grenada" TargetMode="External"/><Relationship Id="rId65" Type="http://schemas.openxmlformats.org/officeDocument/2006/relationships/hyperlink" Target="https://eca.state.gov/fulbright/country/honduras" TargetMode="External"/><Relationship Id="rId73" Type="http://schemas.openxmlformats.org/officeDocument/2006/relationships/hyperlink" Target="https://eca.state.gov/fulbright/country/israel" TargetMode="External"/><Relationship Id="rId78" Type="http://schemas.openxmlformats.org/officeDocument/2006/relationships/hyperlink" Target="https://eca.state.gov/fulbright/country/kazakhstan" TargetMode="External"/><Relationship Id="rId81" Type="http://schemas.openxmlformats.org/officeDocument/2006/relationships/hyperlink" Target="https://eca.state.gov/fulbright/country/kuwait" TargetMode="External"/><Relationship Id="rId86" Type="http://schemas.openxmlformats.org/officeDocument/2006/relationships/hyperlink" Target="https://eca.state.gov/fulbright/country/lesotho" TargetMode="External"/><Relationship Id="rId94" Type="http://schemas.openxmlformats.org/officeDocument/2006/relationships/hyperlink" Target="https://eca.state.gov/fulbright/country/maldives" TargetMode="External"/><Relationship Id="rId99" Type="http://schemas.openxmlformats.org/officeDocument/2006/relationships/hyperlink" Target="https://eca.state.gov/fulbright/country/mexico" TargetMode="External"/><Relationship Id="rId101" Type="http://schemas.openxmlformats.org/officeDocument/2006/relationships/hyperlink" Target="https://eca.state.gov/fulbright/country/mongolia" TargetMode="External"/><Relationship Id="rId122" Type="http://schemas.openxmlformats.org/officeDocument/2006/relationships/hyperlink" Target="https://eca.state.gov/fulbright/country/congo-republic" TargetMode="External"/><Relationship Id="rId130" Type="http://schemas.openxmlformats.org/officeDocument/2006/relationships/hyperlink" Target="https://eca.state.gov/fulbright/country/singapore" TargetMode="External"/><Relationship Id="rId135" Type="http://schemas.openxmlformats.org/officeDocument/2006/relationships/hyperlink" Target="https://eca.state.gov/fulbright/country/spain" TargetMode="External"/><Relationship Id="rId143" Type="http://schemas.openxmlformats.org/officeDocument/2006/relationships/hyperlink" Target="https://eca.state.gov/fulbright/country/taiwan" TargetMode="External"/><Relationship Id="rId148" Type="http://schemas.openxmlformats.org/officeDocument/2006/relationships/hyperlink" Target="https://eca.state.gov/fulbright/country/togo" TargetMode="External"/><Relationship Id="rId151" Type="http://schemas.openxmlformats.org/officeDocument/2006/relationships/hyperlink" Target="https://eca.state.gov/fulbright/country/turkey" TargetMode="External"/><Relationship Id="rId156" Type="http://schemas.openxmlformats.org/officeDocument/2006/relationships/hyperlink" Target="https://eca.state.gov/fulbright/country/united-kingdom" TargetMode="External"/><Relationship Id="rId4" Type="http://schemas.openxmlformats.org/officeDocument/2006/relationships/hyperlink" Target="https://eca.state.gov/fulbright/country/algeria" TargetMode="External"/><Relationship Id="rId9" Type="http://schemas.openxmlformats.org/officeDocument/2006/relationships/hyperlink" Target="https://eca.state.gov/fulbright/country/armenia" TargetMode="External"/><Relationship Id="rId13" Type="http://schemas.openxmlformats.org/officeDocument/2006/relationships/hyperlink" Target="https://eca.state.gov/fulbright/country/bahamas" TargetMode="External"/><Relationship Id="rId18" Type="http://schemas.openxmlformats.org/officeDocument/2006/relationships/hyperlink" Target="https://eca.state.gov/fulbright/country/belgium" TargetMode="External"/><Relationship Id="rId39" Type="http://schemas.openxmlformats.org/officeDocument/2006/relationships/hyperlink" Target="https://eca.state.gov/fulbright/country/costa-rica" TargetMode="External"/><Relationship Id="rId109" Type="http://schemas.openxmlformats.org/officeDocument/2006/relationships/hyperlink" Target="https://eca.state.gov/fulbright/country/nicaragua" TargetMode="External"/><Relationship Id="rId34" Type="http://schemas.openxmlformats.org/officeDocument/2006/relationships/hyperlink" Target="https://eca.state.gov/fulbright/country/chile" TargetMode="External"/><Relationship Id="rId50" Type="http://schemas.openxmlformats.org/officeDocument/2006/relationships/hyperlink" Target="https://eca.state.gov/fulbright/country/estonia" TargetMode="External"/><Relationship Id="rId55" Type="http://schemas.openxmlformats.org/officeDocument/2006/relationships/hyperlink" Target="https://eca.state.gov/fulbright/country/palestinian-territories" TargetMode="External"/><Relationship Id="rId76" Type="http://schemas.openxmlformats.org/officeDocument/2006/relationships/hyperlink" Target="https://eca.state.gov/fulbright/country/japan" TargetMode="External"/><Relationship Id="rId97" Type="http://schemas.openxmlformats.org/officeDocument/2006/relationships/hyperlink" Target="https://eca.state.gov/fulbright/country/mauritania" TargetMode="External"/><Relationship Id="rId104" Type="http://schemas.openxmlformats.org/officeDocument/2006/relationships/hyperlink" Target="https://eca.state.gov/fulbright/country/mozambique" TargetMode="External"/><Relationship Id="rId120" Type="http://schemas.openxmlformats.org/officeDocument/2006/relationships/hyperlink" Target="https://eca.state.gov/fulbright/country/portugal" TargetMode="External"/><Relationship Id="rId125" Type="http://schemas.openxmlformats.org/officeDocument/2006/relationships/hyperlink" Target="https://eca.state.gov/fulbright/country/rwanda" TargetMode="External"/><Relationship Id="rId141" Type="http://schemas.openxmlformats.org/officeDocument/2006/relationships/hyperlink" Target="https://eca.state.gov/fulbright/country/sweden" TargetMode="External"/><Relationship Id="rId146" Type="http://schemas.openxmlformats.org/officeDocument/2006/relationships/hyperlink" Target="https://eca.state.gov/fulbright/country/thailand" TargetMode="External"/><Relationship Id="rId7" Type="http://schemas.openxmlformats.org/officeDocument/2006/relationships/hyperlink" Target="https://eca.state.gov/fulbright/country/antiqua-and-barbuda" TargetMode="External"/><Relationship Id="rId71" Type="http://schemas.openxmlformats.org/officeDocument/2006/relationships/hyperlink" Target="https://eca.state.gov/fulbright/country/iraq" TargetMode="External"/><Relationship Id="rId92" Type="http://schemas.openxmlformats.org/officeDocument/2006/relationships/hyperlink" Target="https://eca.state.gov/fulbright/country/malawi" TargetMode="External"/><Relationship Id="rId162" Type="http://schemas.openxmlformats.org/officeDocument/2006/relationships/hyperlink" Target="https://eca.state.gov/fulbright/country/zimbabwe" TargetMode="External"/><Relationship Id="rId2" Type="http://schemas.openxmlformats.org/officeDocument/2006/relationships/hyperlink" Target="https://eca.state.gov/fulbright/country/afghanistan" TargetMode="External"/><Relationship Id="rId29" Type="http://schemas.openxmlformats.org/officeDocument/2006/relationships/hyperlink" Target="https://eca.state.gov/fulbright/country/burma" TargetMode="External"/><Relationship Id="rId24" Type="http://schemas.openxmlformats.org/officeDocument/2006/relationships/hyperlink" Target="https://eca.state.gov/fulbright/country/botswana" TargetMode="External"/><Relationship Id="rId40" Type="http://schemas.openxmlformats.org/officeDocument/2006/relationships/hyperlink" Target="https://eca.state.gov/fulbright/country/cote-divoire" TargetMode="External"/><Relationship Id="rId45" Type="http://schemas.openxmlformats.org/officeDocument/2006/relationships/hyperlink" Target="https://eca.state.gov/fulbright/country/dominica" TargetMode="External"/><Relationship Id="rId66" Type="http://schemas.openxmlformats.org/officeDocument/2006/relationships/hyperlink" Target="https://eca.state.gov/fulbright/country/hong-kong" TargetMode="External"/><Relationship Id="rId87" Type="http://schemas.openxmlformats.org/officeDocument/2006/relationships/hyperlink" Target="https://eca.state.gov/fulbright/country/lithuania" TargetMode="External"/><Relationship Id="rId110" Type="http://schemas.openxmlformats.org/officeDocument/2006/relationships/hyperlink" Target="https://eca.state.gov/fulbright/country/niger" TargetMode="External"/><Relationship Id="rId115" Type="http://schemas.openxmlformats.org/officeDocument/2006/relationships/hyperlink" Target="https://eca.state.gov/fulbright/country/panama" TargetMode="External"/><Relationship Id="rId131" Type="http://schemas.openxmlformats.org/officeDocument/2006/relationships/hyperlink" Target="https://eca.state.gov/fulbright/country/slovakia" TargetMode="External"/><Relationship Id="rId136" Type="http://schemas.openxmlformats.org/officeDocument/2006/relationships/hyperlink" Target="https://eca.state.gov/fulbright/country/sri-lanka" TargetMode="External"/><Relationship Id="rId157" Type="http://schemas.openxmlformats.org/officeDocument/2006/relationships/hyperlink" Target="https://eca.state.gov/fulbright/country/uruguay" TargetMode="External"/><Relationship Id="rId61" Type="http://schemas.openxmlformats.org/officeDocument/2006/relationships/hyperlink" Target="https://eca.state.gov/fulbright/country/guatemala" TargetMode="External"/><Relationship Id="rId82" Type="http://schemas.openxmlformats.org/officeDocument/2006/relationships/hyperlink" Target="https://eca.state.gov/fulbright/country/kyrgyzstan" TargetMode="External"/><Relationship Id="rId152" Type="http://schemas.openxmlformats.org/officeDocument/2006/relationships/hyperlink" Target="https://eca.state.gov/fulbright/country/turkmenistan" TargetMode="External"/><Relationship Id="rId19" Type="http://schemas.openxmlformats.org/officeDocument/2006/relationships/hyperlink" Target="https://eca.state.gov/fulbright/country/belize" TargetMode="External"/><Relationship Id="rId14" Type="http://schemas.openxmlformats.org/officeDocument/2006/relationships/hyperlink" Target="https://eca.state.gov/fulbright/country/bahrain" TargetMode="External"/><Relationship Id="rId30" Type="http://schemas.openxmlformats.org/officeDocument/2006/relationships/hyperlink" Target="https://eca.state.gov/fulbright/country/cambodia" TargetMode="External"/><Relationship Id="rId35" Type="http://schemas.openxmlformats.org/officeDocument/2006/relationships/hyperlink" Target="https://eca.state.gov/fulbright/country/china" TargetMode="External"/><Relationship Id="rId56" Type="http://schemas.openxmlformats.org/officeDocument/2006/relationships/hyperlink" Target="https://eca.state.gov/fulbright/country/georgia" TargetMode="External"/><Relationship Id="rId77" Type="http://schemas.openxmlformats.org/officeDocument/2006/relationships/hyperlink" Target="https://eca.state.gov/fulbright/country/jordan" TargetMode="External"/><Relationship Id="rId100" Type="http://schemas.openxmlformats.org/officeDocument/2006/relationships/hyperlink" Target="https://eca.state.gov/fulbright/country/moldova" TargetMode="External"/><Relationship Id="rId105" Type="http://schemas.openxmlformats.org/officeDocument/2006/relationships/hyperlink" Target="https://eca.state.gov/fulbright/country/namibia" TargetMode="External"/><Relationship Id="rId126" Type="http://schemas.openxmlformats.org/officeDocument/2006/relationships/hyperlink" Target="https://eca.state.gov/fulbright/country/saudi-arabia" TargetMode="External"/><Relationship Id="rId147" Type="http://schemas.openxmlformats.org/officeDocument/2006/relationships/hyperlink" Target="https://eca.state.gov/fulbright/country/timor-leste" TargetMode="External"/><Relationship Id="rId8" Type="http://schemas.openxmlformats.org/officeDocument/2006/relationships/hyperlink" Target="https://eca.state.gov/fulbright/country/argentina" TargetMode="External"/><Relationship Id="rId51" Type="http://schemas.openxmlformats.org/officeDocument/2006/relationships/hyperlink" Target="https://eca.state.gov/fulbright/country/ethiopia" TargetMode="External"/><Relationship Id="rId72" Type="http://schemas.openxmlformats.org/officeDocument/2006/relationships/hyperlink" Target="https://eca.state.gov/fulbright/country/ireland" TargetMode="External"/><Relationship Id="rId93" Type="http://schemas.openxmlformats.org/officeDocument/2006/relationships/hyperlink" Target="https://eca.state.gov/fulbright/country/malaysia" TargetMode="External"/><Relationship Id="rId98" Type="http://schemas.openxmlformats.org/officeDocument/2006/relationships/hyperlink" Target="https://eca.state.gov/fulbright/country/mauritius" TargetMode="External"/><Relationship Id="rId121" Type="http://schemas.openxmlformats.org/officeDocument/2006/relationships/hyperlink" Target="https://eca.state.gov/fulbright/country/qatar" TargetMode="External"/><Relationship Id="rId142" Type="http://schemas.openxmlformats.org/officeDocument/2006/relationships/hyperlink" Target="https://eca.state.gov/fulbright/country/switzerland" TargetMode="External"/><Relationship Id="rId3" Type="http://schemas.openxmlformats.org/officeDocument/2006/relationships/hyperlink" Target="https://eca.state.gov/fulbright/country/albania" TargetMode="External"/><Relationship Id="rId25" Type="http://schemas.openxmlformats.org/officeDocument/2006/relationships/hyperlink" Target="https://eca.state.gov/fulbright/country/brazil" TargetMode="External"/><Relationship Id="rId46" Type="http://schemas.openxmlformats.org/officeDocument/2006/relationships/hyperlink" Target="https://eca.state.gov/fulbright/country/dominican-republic" TargetMode="External"/><Relationship Id="rId67" Type="http://schemas.openxmlformats.org/officeDocument/2006/relationships/hyperlink" Target="https://eca.state.gov/fulbright/country/hungary" TargetMode="External"/><Relationship Id="rId116" Type="http://schemas.openxmlformats.org/officeDocument/2006/relationships/hyperlink" Target="https://eca.state.gov/fulbright/country/paraguay" TargetMode="External"/><Relationship Id="rId137" Type="http://schemas.openxmlformats.org/officeDocument/2006/relationships/hyperlink" Target="https://eca.state.gov/fulbright/country/st-kitts-and-nevis" TargetMode="External"/><Relationship Id="rId158" Type="http://schemas.openxmlformats.org/officeDocument/2006/relationships/hyperlink" Target="https://eca.state.gov/fulbright/country/uzbekista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C8C77E-0279-493E-B6AD-9F41972A2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730" y="1176386"/>
            <a:ext cx="9458308" cy="2962602"/>
          </a:xfrm>
          <a:prstGeom prst="rect">
            <a:avLst/>
          </a:prstGeom>
        </p:spPr>
      </p:pic>
      <p:sp>
        <p:nvSpPr>
          <p:cNvPr id="3" name="Title 1">
            <a:extLst>
              <a:ext uri="{FF2B5EF4-FFF2-40B4-BE49-F238E27FC236}">
                <a16:creationId xmlns:a16="http://schemas.microsoft.com/office/drawing/2014/main" id="{3E1A09F1-05B3-4F6E-BCDD-BE8DCC87AF51}"/>
              </a:ext>
            </a:extLst>
          </p:cNvPr>
          <p:cNvSpPr txBox="1">
            <a:spLocks/>
          </p:cNvSpPr>
          <p:nvPr/>
        </p:nvSpPr>
        <p:spPr>
          <a:xfrm>
            <a:off x="339437" y="4281344"/>
            <a:ext cx="10693400" cy="7186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IE" sz="2850" dirty="0">
                <a:solidFill>
                  <a:srgbClr val="2C4C94"/>
                </a:solidFill>
                <a:latin typeface="Arial" panose="020B0604020202020204" pitchFamily="34" charset="0"/>
                <a:cs typeface="Arial" panose="020B0604020202020204" pitchFamily="34" charset="0"/>
              </a:rPr>
              <a:t>A guide to the UK and Irish Fulbright Scholarship Programs</a:t>
            </a:r>
          </a:p>
        </p:txBody>
      </p:sp>
    </p:spTree>
    <p:extLst>
      <p:ext uri="{BB962C8B-B14F-4D97-AF65-F5344CB8AC3E}">
        <p14:creationId xmlns:p14="http://schemas.microsoft.com/office/powerpoint/2010/main" val="66835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838200" y="724430"/>
            <a:ext cx="11062788" cy="554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2. FULBRIGHT IRISH SCHOLAR AWARDS </a:t>
            </a:r>
            <a:r>
              <a:rPr lang="en-IE" i="1" dirty="0">
                <a:solidFill>
                  <a:srgbClr val="2C4C94"/>
                </a:solidFill>
                <a:latin typeface="Arial" panose="020B0604020202020204" pitchFamily="34" charset="0"/>
                <a:cs typeface="Arial" panose="020B0604020202020204" pitchFamily="34" charset="0"/>
              </a:rPr>
              <a:t>continued</a:t>
            </a:r>
            <a:endParaRPr lang="en-IE" b="1" dirty="0">
              <a:solidFill>
                <a:srgbClr val="2C4C94"/>
              </a:solidFill>
              <a:latin typeface="Arial" panose="020B0604020202020204" pitchFamily="34" charset="0"/>
              <a:cs typeface="Arial" panose="020B0604020202020204" pitchFamily="34" charset="0"/>
            </a:endParaRPr>
          </a:p>
          <a:p>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A.	Grants in all disciplines to complete postdoctoral /professional research or lecturing in the U.S. 	These awards are open to scholars and non-academics with 5+ years of experience in their field 	The minimum grant period is 3months and the maximum is 1 year</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B	Previous Additional Sponsored Awards (2019-2020 TBC): 	</a:t>
            </a:r>
          </a:p>
          <a:p>
            <a:endParaRPr lang="en-IE" dirty="0">
              <a:solidFill>
                <a:srgbClr val="2C4C94"/>
              </a:solidFill>
              <a:latin typeface="Arial" panose="020B0604020202020204" pitchFamily="34" charset="0"/>
              <a:cs typeface="Arial" panose="020B0604020202020204" pitchFamily="34" charset="0"/>
            </a:endParaRPr>
          </a:p>
          <a:p>
            <a:pPr marL="1200150" lvl="2" indent="-285750">
              <a:lnSpc>
                <a:spcPct val="200000"/>
              </a:lnSpc>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Fulbright-Enterprise Ireland Award in Innovation </a:t>
            </a:r>
          </a:p>
          <a:p>
            <a:pPr marL="1200150" lvl="2" indent="-285750">
              <a:lnSpc>
                <a:spcPct val="200000"/>
              </a:lnSpc>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Fulbright-EPA Award in Water, Climate Change, or Sustainability</a:t>
            </a:r>
          </a:p>
          <a:p>
            <a:pPr marL="1200150" lvl="2" indent="-285750">
              <a:lnSpc>
                <a:spcPct val="200000"/>
              </a:lnSpc>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Fulbright-GSI Award in Geoscience</a:t>
            </a:r>
          </a:p>
          <a:p>
            <a:pPr marL="1200150" lvl="2" indent="-285750">
              <a:lnSpc>
                <a:spcPct val="200000"/>
              </a:lnSpc>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Fulbright-HRB Health Impact Award </a:t>
            </a:r>
          </a:p>
          <a:p>
            <a:pPr marL="1200150" lvl="2" indent="-285750">
              <a:lnSpc>
                <a:spcPct val="200000"/>
              </a:lnSpc>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Fulbright-Marine Institute Award in Marine Science or Business</a:t>
            </a:r>
          </a:p>
          <a:p>
            <a:pPr marL="1200150" lvl="2" indent="-285750">
              <a:lnSpc>
                <a:spcPct val="200000"/>
              </a:lnSpc>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Fulbright-NUI Scholar Award </a:t>
            </a:r>
          </a:p>
        </p:txBody>
      </p:sp>
    </p:spTree>
    <p:extLst>
      <p:ext uri="{BB962C8B-B14F-4D97-AF65-F5344CB8AC3E}">
        <p14:creationId xmlns:p14="http://schemas.microsoft.com/office/powerpoint/2010/main" val="392963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67802" y="733089"/>
            <a:ext cx="11062788"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2. FULBRIGHT IRISH SCHOLAR AWARDS </a:t>
            </a:r>
            <a:r>
              <a:rPr lang="en-IE" i="1" dirty="0">
                <a:solidFill>
                  <a:srgbClr val="2C4C94"/>
                </a:solidFill>
                <a:latin typeface="Arial" panose="020B0604020202020204" pitchFamily="34" charset="0"/>
                <a:cs typeface="Arial" panose="020B0604020202020204" pitchFamily="34" charset="0"/>
              </a:rPr>
              <a:t>continued</a:t>
            </a:r>
            <a:endParaRPr lang="en-IE" b="1" dirty="0">
              <a:solidFill>
                <a:srgbClr val="2C4C94"/>
              </a:solidFill>
              <a:latin typeface="Arial" panose="020B0604020202020204" pitchFamily="34" charset="0"/>
              <a:cs typeface="Arial" panose="020B0604020202020204" pitchFamily="34" charset="0"/>
            </a:endParaRPr>
          </a:p>
          <a:p>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B	Previous Additional Sponsored Awards (2019-2020 TBC):</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	Fulbright-Enterprise Ireland Award in Innovation </a:t>
            </a:r>
          </a:p>
          <a:p>
            <a:r>
              <a:rPr lang="en-IE" dirty="0">
                <a:solidFill>
                  <a:srgbClr val="2C4C94"/>
                </a:solidFill>
                <a:latin typeface="Arial" panose="020B0604020202020204" pitchFamily="34" charset="0"/>
                <a:cs typeface="Arial" panose="020B0604020202020204" pitchFamily="34" charset="0"/>
              </a:rPr>
              <a:t>	- </a:t>
            </a:r>
            <a:r>
              <a:rPr lang="en-IE" i="1" dirty="0">
                <a:solidFill>
                  <a:srgbClr val="2C4C94"/>
                </a:solidFill>
                <a:latin typeface="Arial" panose="020B0604020202020204" pitchFamily="34" charset="0"/>
                <a:cs typeface="Arial" panose="020B0604020202020204" pitchFamily="34" charset="0"/>
              </a:rPr>
              <a:t>including new technologies that will lead to job creation and increased exports.</a:t>
            </a:r>
          </a:p>
          <a:p>
            <a:endParaRPr lang="en-IE" i="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	Fulbright-EPA Award in Water, Climate Change, or Sustainability</a:t>
            </a:r>
          </a:p>
          <a:p>
            <a:r>
              <a:rPr lang="en-IE" dirty="0">
                <a:solidFill>
                  <a:srgbClr val="2C4C94"/>
                </a:solidFill>
                <a:latin typeface="Arial" panose="020B0604020202020204" pitchFamily="34" charset="0"/>
                <a:cs typeface="Arial" panose="020B0604020202020204" pitchFamily="34" charset="0"/>
              </a:rPr>
              <a:t>	- </a:t>
            </a:r>
            <a:r>
              <a:rPr lang="en-IE" i="1" dirty="0">
                <a:solidFill>
                  <a:srgbClr val="2C4C94"/>
                </a:solidFill>
                <a:latin typeface="Arial" panose="020B0604020202020204" pitchFamily="34" charset="0"/>
                <a:cs typeface="Arial" panose="020B0604020202020204" pitchFamily="34" charset="0"/>
              </a:rPr>
              <a:t>in the areas of water, climate, and sustainability.</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	Fulbright-GSI Award in Geoscience</a:t>
            </a:r>
          </a:p>
          <a:p>
            <a:r>
              <a:rPr lang="en-IE" dirty="0">
                <a:solidFill>
                  <a:srgbClr val="2C4C94"/>
                </a:solidFill>
                <a:latin typeface="Arial" panose="020B0604020202020204" pitchFamily="34" charset="0"/>
                <a:cs typeface="Arial" panose="020B0604020202020204" pitchFamily="34" charset="0"/>
              </a:rPr>
              <a:t>	- </a:t>
            </a:r>
            <a:r>
              <a:rPr lang="en-IE" i="1" dirty="0">
                <a:solidFill>
                  <a:srgbClr val="2C4C94"/>
                </a:solidFill>
                <a:latin typeface="Arial" panose="020B0604020202020204" pitchFamily="34" charset="0"/>
                <a:cs typeface="Arial" panose="020B0604020202020204" pitchFamily="34" charset="0"/>
              </a:rPr>
              <a:t>includes but is not limited to geological and marine mapping, geological processes, Earth 	observation, groundwater, raw materials and minerals, public perception of Earth resources.</a:t>
            </a:r>
          </a:p>
          <a:p>
            <a:r>
              <a:rPr lang="en-IE" dirty="0">
                <a:solidFill>
                  <a:srgbClr val="2C4C94"/>
                </a:solidFill>
                <a:latin typeface="Arial" panose="020B0604020202020204" pitchFamily="34" charset="0"/>
                <a:cs typeface="Arial" panose="020B0604020202020204" pitchFamily="34" charset="0"/>
              </a:rPr>
              <a:t>	</a:t>
            </a:r>
          </a:p>
          <a:p>
            <a:r>
              <a:rPr lang="en-IE" dirty="0">
                <a:solidFill>
                  <a:srgbClr val="2C4C94"/>
                </a:solidFill>
                <a:latin typeface="Arial" panose="020B0604020202020204" pitchFamily="34" charset="0"/>
                <a:cs typeface="Arial" panose="020B0604020202020204" pitchFamily="34" charset="0"/>
              </a:rPr>
              <a:t>	Fulbright-HRB Health Impact Award </a:t>
            </a:r>
          </a:p>
          <a:p>
            <a:r>
              <a:rPr lang="en-IE" dirty="0">
                <a:solidFill>
                  <a:srgbClr val="2C4C94"/>
                </a:solidFill>
                <a:latin typeface="Arial" panose="020B0604020202020204" pitchFamily="34" charset="0"/>
                <a:cs typeface="Arial" panose="020B0604020202020204" pitchFamily="34" charset="0"/>
              </a:rPr>
              <a:t>	- </a:t>
            </a:r>
            <a:r>
              <a:rPr lang="en-IE" i="1" dirty="0">
                <a:solidFill>
                  <a:srgbClr val="2C4C94"/>
                </a:solidFill>
                <a:latin typeface="Arial" panose="020B0604020202020204" pitchFamily="34" charset="0"/>
                <a:cs typeface="Arial" panose="020B0604020202020204" pitchFamily="34" charset="0"/>
              </a:rPr>
              <a:t>to undertake research or professional development in any area of Health. Applications from health 	professionals, senior health research administrators, health research managers and 	researchers are 	welcome, particularly in the areas of Research Management in a Healthcare 	Setting, Development &amp; 	Implementation of Institutional Health Research Strategies, Public and 	Patient Involvement in Health 	Research, Health Services and Health Systems Research, 	Implementation Research, and Health 	Research Policy.</a:t>
            </a:r>
          </a:p>
          <a:p>
            <a:r>
              <a:rPr lang="en-IE" dirty="0">
                <a:solidFill>
                  <a:srgbClr val="2C4C94"/>
                </a:solidFill>
                <a:latin typeface="Arial" panose="020B0604020202020204" pitchFamily="34" charset="0"/>
                <a:cs typeface="Arial" panose="020B0604020202020204" pitchFamily="34" charset="0"/>
              </a:rPr>
              <a:t>	</a:t>
            </a:r>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127260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67804" y="884228"/>
            <a:ext cx="11062788" cy="367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2. FULBRIGHT IRISH SCHOLAR AWARDS </a:t>
            </a:r>
            <a:r>
              <a:rPr lang="en-IE" i="1" dirty="0">
                <a:solidFill>
                  <a:srgbClr val="2C4C94"/>
                </a:solidFill>
                <a:latin typeface="Arial" panose="020B0604020202020204" pitchFamily="34" charset="0"/>
                <a:cs typeface="Arial" panose="020B0604020202020204" pitchFamily="34" charset="0"/>
              </a:rPr>
              <a:t>continued</a:t>
            </a:r>
            <a:endParaRPr lang="en-IE" b="1" dirty="0">
              <a:solidFill>
                <a:srgbClr val="2C4C94"/>
              </a:solidFill>
              <a:latin typeface="Arial" panose="020B0604020202020204" pitchFamily="34" charset="0"/>
              <a:cs typeface="Arial" panose="020B0604020202020204" pitchFamily="34" charset="0"/>
            </a:endParaRPr>
          </a:p>
          <a:p>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B	 Previous Additional Sponsored Awards (2019-2020 TBC):</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	Fulbright-Marine Institute Award in Marine Science or Business</a:t>
            </a:r>
          </a:p>
          <a:p>
            <a:r>
              <a:rPr lang="en-IE" dirty="0">
                <a:solidFill>
                  <a:srgbClr val="2C4C94"/>
                </a:solidFill>
                <a:latin typeface="Arial" panose="020B0604020202020204" pitchFamily="34" charset="0"/>
                <a:cs typeface="Arial" panose="020B0604020202020204" pitchFamily="34" charset="0"/>
              </a:rPr>
              <a:t>	- </a:t>
            </a:r>
            <a:r>
              <a:rPr lang="en-IE" i="1" dirty="0">
                <a:solidFill>
                  <a:srgbClr val="2C4C94"/>
                </a:solidFill>
                <a:latin typeface="Arial" panose="020B0604020202020204" pitchFamily="34" charset="0"/>
                <a:cs typeface="Arial" panose="020B0604020202020204" pitchFamily="34" charset="0"/>
              </a:rPr>
              <a:t>in the area of Marine Science or Business. Applications in Marine Sensor Technologies and 	Observation Systems, Maritime Economics, Ocean Energy, Marine Biotechnology, Oceanography 	and Marine Modelling, Food Safety, and Ecosystem-based Management are particularly 	encouraged.</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	Fulbright-NUI Scholar Award </a:t>
            </a:r>
          </a:p>
          <a:p>
            <a:r>
              <a:rPr lang="en-IE" dirty="0">
                <a:solidFill>
                  <a:srgbClr val="2C4C94"/>
                </a:solidFill>
                <a:latin typeface="Arial" panose="020B0604020202020204" pitchFamily="34" charset="0"/>
                <a:cs typeface="Arial" panose="020B0604020202020204" pitchFamily="34" charset="0"/>
              </a:rPr>
              <a:t>	- </a:t>
            </a:r>
            <a:r>
              <a:rPr lang="en-IE" i="1" dirty="0">
                <a:solidFill>
                  <a:srgbClr val="2C4C94"/>
                </a:solidFill>
                <a:latin typeface="Arial" panose="020B0604020202020204" pitchFamily="34" charset="0"/>
                <a:cs typeface="Arial" panose="020B0604020202020204" pitchFamily="34" charset="0"/>
              </a:rPr>
              <a:t>for NUI graduates to complete post-doctoral or professional research and/or lecturing.</a:t>
            </a: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5606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58956" y="753650"/>
            <a:ext cx="11062788"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3. FULBRIGHT IRISH TECHIMPACT AWARDS</a:t>
            </a:r>
          </a:p>
          <a:p>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Fulbright TechImpact Scholar Awards are research grants for Irish citizens, or E.U. citizens resident in the ROI for 3+ years, to complete short-term, non-commercial projects and research in the U.S. for a period of two weeks to three months. They are designed to respond to the potential and pace of Information and Communications Technologies (ICT).</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The Fulbright Commission is interested in supporting candidates across all disciplines who are exploring how technology contributes to development in particular of big data, sustainable development and diaspora interactions.</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Grants to complete postdoctoral or professional non-commercial based research on the impact and application of ICT across all disciplines for 2weeks - 3months. </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Preference will be given to candidates who have received their PhD since 2013 &amp; are exploring how technology contributes to the development of big data, sustainable development and diaspora interactions.</a:t>
            </a: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1171667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83490" y="728931"/>
            <a:ext cx="11062788"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4. FULBRIGHT IRISH FLTA AWARDS</a:t>
            </a:r>
          </a:p>
          <a:p>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The Fulbright Foreign Language Teaching Assistantship (FLTA) Awards are non-degree grants for Irish citizens, or E.U. citizens resident in ROI for 3+ years, to teach Irish and enrol on courses at a college in the U.S. over a ten-month period. The FLTA Awards are sponsored by the Department of Arts, Heritage, Regional, Rural &amp; Gaeltacht Affairs and the National Lottery.</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Applicants must have a postgraduate degree or diploma with a minimum 2.1 (consideration will be given to those with a 2.2 in their primary degree if they have achieved excellence in a postgraduate degree; consideration will also be given to those with just a primary degree but excellent Irish language teaching experience)</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The Fulbright Foreign Language Teaching Assistantship (FLTA) Awards are grants to teach the Irish language and take courses at a U.S. college fora period of 10 months.</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FLTAs are required to attend a pre-departure orientation in Ireland and a U.S.-based orientation during the summer of 2018. FLTAs are also required to attend a mid-year enrichment conference in the U.S.</a:t>
            </a:r>
          </a:p>
          <a:p>
            <a:endParaRPr lang="en-IE" dirty="0">
              <a:solidFill>
                <a:srgbClr val="2C4C94"/>
              </a:solidFill>
              <a:latin typeface="Arial" panose="020B0604020202020204" pitchFamily="34" charset="0"/>
              <a:cs typeface="Arial" panose="020B0604020202020204" pitchFamily="34" charset="0"/>
            </a:endParaRPr>
          </a:p>
          <a:p>
            <a:endParaRPr lang="en-IE" dirty="0">
              <a:solidFill>
                <a:srgbClr val="2C4C94"/>
              </a:solidFill>
              <a:latin typeface="Arial" panose="020B0604020202020204" pitchFamily="34" charset="0"/>
              <a:cs typeface="Arial" panose="020B0604020202020204" pitchFamily="34" charset="0"/>
            </a:endParaRPr>
          </a:p>
          <a:p>
            <a:endParaRPr lang="en-IE" dirty="0">
              <a:solidFill>
                <a:srgbClr val="2C4C94"/>
              </a:solidFill>
              <a:latin typeface="Arial" panose="020B0604020202020204" pitchFamily="34" charset="0"/>
              <a:cs typeface="Arial" panose="020B0604020202020204" pitchFamily="34" charset="0"/>
            </a:endParaRP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373547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5" name="Rectangle 4">
            <a:extLst>
              <a:ext uri="{FF2B5EF4-FFF2-40B4-BE49-F238E27FC236}">
                <a16:creationId xmlns:a16="http://schemas.microsoft.com/office/drawing/2014/main" id="{1ADAC4DD-0F36-4658-9FF1-F40AB7E97C14}"/>
              </a:ext>
            </a:extLst>
          </p:cNvPr>
          <p:cNvSpPr>
            <a:spLocks noChangeArrowheads="1"/>
          </p:cNvSpPr>
          <p:nvPr/>
        </p:nvSpPr>
        <p:spPr bwMode="auto">
          <a:xfrm>
            <a:off x="785448" y="752424"/>
            <a:ext cx="10991669" cy="561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AWARDS</a:t>
            </a:r>
          </a:p>
          <a:p>
            <a:endParaRPr lang="en-IE" dirty="0">
              <a:solidFill>
                <a:srgbClr val="2C4C94"/>
              </a:solidFill>
              <a:latin typeface="Arial" panose="020B0604020202020204" pitchFamily="34" charset="0"/>
              <a:cs typeface="Arial" panose="020B0604020202020204" pitchFamily="34" charset="0"/>
            </a:endParaRPr>
          </a:p>
          <a:p>
            <a:pPr>
              <a:lnSpc>
                <a:spcPct val="200000"/>
              </a:lnSpc>
            </a:pPr>
            <a:r>
              <a:rPr lang="en-IE" dirty="0">
                <a:solidFill>
                  <a:srgbClr val="2C4C94"/>
                </a:solidFill>
                <a:latin typeface="Arial" panose="020B0604020202020204" pitchFamily="34" charset="0"/>
                <a:cs typeface="Arial" panose="020B0604020202020204" pitchFamily="34" charset="0"/>
              </a:rPr>
              <a:t>Comprise of:</a:t>
            </a:r>
          </a:p>
          <a:p>
            <a:pPr>
              <a:lnSpc>
                <a:spcPct val="200000"/>
              </a:lnSpc>
            </a:pPr>
            <a:r>
              <a:rPr lang="en-IE" dirty="0">
                <a:solidFill>
                  <a:srgbClr val="2C4C94"/>
                </a:solidFill>
                <a:latin typeface="Arial" panose="020B0604020202020204" pitchFamily="34" charset="0"/>
                <a:cs typeface="Arial" panose="020B0604020202020204" pitchFamily="34" charset="0"/>
              </a:rPr>
              <a:t>1. Monetary grant based on the location and duration of the award </a:t>
            </a:r>
          </a:p>
          <a:p>
            <a:pPr>
              <a:lnSpc>
                <a:spcPct val="200000"/>
              </a:lnSpc>
            </a:pPr>
            <a:r>
              <a:rPr lang="en-IE" dirty="0">
                <a:solidFill>
                  <a:srgbClr val="2C4C94"/>
                </a:solidFill>
                <a:latin typeface="Arial" panose="020B0604020202020204" pitchFamily="34" charset="0"/>
                <a:cs typeface="Arial" panose="020B0604020202020204" pitchFamily="34" charset="0"/>
              </a:rPr>
              <a:t>2. Accident and emergency insurance</a:t>
            </a:r>
          </a:p>
          <a:p>
            <a:pPr>
              <a:lnSpc>
                <a:spcPct val="200000"/>
              </a:lnSpc>
            </a:pPr>
            <a:r>
              <a:rPr lang="en-IE" dirty="0">
                <a:solidFill>
                  <a:srgbClr val="2C4C94"/>
                </a:solidFill>
                <a:latin typeface="Arial" panose="020B0604020202020204" pitchFamily="34" charset="0"/>
                <a:cs typeface="Arial" panose="020B0604020202020204" pitchFamily="34" charset="0"/>
              </a:rPr>
              <a:t>3. Cultural, orientation and professional programming</a:t>
            </a:r>
          </a:p>
          <a:p>
            <a:pPr>
              <a:lnSpc>
                <a:spcPct val="200000"/>
              </a:lnSpc>
            </a:pPr>
            <a:r>
              <a:rPr lang="en-IE" dirty="0">
                <a:solidFill>
                  <a:srgbClr val="2C4C94"/>
                </a:solidFill>
                <a:latin typeface="Arial" panose="020B0604020202020204" pitchFamily="34" charset="0"/>
                <a:cs typeface="Arial" panose="020B0604020202020204" pitchFamily="34" charset="0"/>
              </a:rPr>
              <a:t>4. J1 Visa Administration</a:t>
            </a:r>
          </a:p>
          <a:p>
            <a:pPr>
              <a:lnSpc>
                <a:spcPct val="200000"/>
              </a:lnSpc>
            </a:pPr>
            <a:r>
              <a:rPr lang="en-IE" dirty="0">
                <a:solidFill>
                  <a:srgbClr val="2C4C94"/>
                </a:solidFill>
                <a:latin typeface="Arial" panose="020B0604020202020204" pitchFamily="34" charset="0"/>
                <a:cs typeface="Arial" panose="020B0604020202020204" pitchFamily="34" charset="0"/>
              </a:rPr>
              <a:t>5. FLTA only - Tuition and fees for four courses in the U.S.</a:t>
            </a:r>
          </a:p>
          <a:p>
            <a:pPr>
              <a:lnSpc>
                <a:spcPct val="200000"/>
              </a:lnSpc>
            </a:pPr>
            <a:endParaRPr lang="en-IE" dirty="0">
              <a:solidFill>
                <a:srgbClr val="2C4C94"/>
              </a:solidFill>
              <a:latin typeface="Arial" panose="020B0604020202020204" pitchFamily="34" charset="0"/>
              <a:cs typeface="Arial" panose="020B0604020202020204" pitchFamily="34" charset="0"/>
            </a:endParaRPr>
          </a:p>
          <a:p>
            <a:pPr>
              <a:lnSpc>
                <a:spcPct val="200000"/>
              </a:lnSpc>
            </a:pPr>
            <a:endParaRPr lang="en-IE" dirty="0">
              <a:solidFill>
                <a:srgbClr val="2C4C94"/>
              </a:solidFill>
              <a:latin typeface="Arial" panose="020B0604020202020204" pitchFamily="34" charset="0"/>
              <a:cs typeface="Arial" panose="020B0604020202020204" pitchFamily="34" charset="0"/>
            </a:endParaRP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81232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application</a:t>
            </a:r>
            <a:endParaRPr lang="en-IE"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ADAC4DD-0F36-4658-9FF1-F40AB7E97C14}"/>
              </a:ext>
            </a:extLst>
          </p:cNvPr>
          <p:cNvSpPr>
            <a:spLocks noChangeArrowheads="1"/>
          </p:cNvSpPr>
          <p:nvPr/>
        </p:nvSpPr>
        <p:spPr bwMode="auto">
          <a:xfrm>
            <a:off x="763395" y="724430"/>
            <a:ext cx="10991669"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HOW TO APPLY</a:t>
            </a:r>
          </a:p>
          <a:p>
            <a:endParaRPr lang="en-IE" b="1" dirty="0">
              <a:solidFill>
                <a:srgbClr val="2C4C94"/>
              </a:solidFill>
              <a:latin typeface="Arial" panose="020B0604020202020204" pitchFamily="34" charset="0"/>
              <a:cs typeface="Arial" panose="020B0604020202020204" pitchFamily="34" charset="0"/>
            </a:endParaRPr>
          </a:p>
          <a:p>
            <a:pPr>
              <a:lnSpc>
                <a:spcPct val="200000"/>
              </a:lnSpc>
            </a:pPr>
            <a:r>
              <a:rPr lang="en-IE" dirty="0">
                <a:solidFill>
                  <a:srgbClr val="2C4C94"/>
                </a:solidFill>
                <a:latin typeface="Arial" panose="020B0604020202020204" pitchFamily="34" charset="0"/>
                <a:cs typeface="Arial" panose="020B0604020202020204" pitchFamily="34" charset="0"/>
              </a:rPr>
              <a:t>- Visit </a:t>
            </a:r>
            <a:r>
              <a:rPr lang="en-IE" i="1" dirty="0">
                <a:solidFill>
                  <a:srgbClr val="2C4C94"/>
                </a:solidFill>
                <a:latin typeface="Arial" panose="020B0604020202020204" pitchFamily="34" charset="0"/>
                <a:cs typeface="Arial" panose="020B0604020202020204" pitchFamily="34" charset="0"/>
              </a:rPr>
              <a:t>www.fulbright.ie </a:t>
            </a:r>
            <a:r>
              <a:rPr lang="en-IE" dirty="0">
                <a:solidFill>
                  <a:srgbClr val="2C4C94"/>
                </a:solidFill>
                <a:latin typeface="Arial" panose="020B0604020202020204" pitchFamily="34" charset="0"/>
                <a:cs typeface="Arial" panose="020B0604020202020204" pitchFamily="34" charset="0"/>
              </a:rPr>
              <a:t>to confirm eligibility </a:t>
            </a:r>
          </a:p>
          <a:p>
            <a:pPr>
              <a:lnSpc>
                <a:spcPct val="200000"/>
              </a:lnSpc>
            </a:pPr>
            <a:r>
              <a:rPr lang="en-IE" dirty="0">
                <a:solidFill>
                  <a:srgbClr val="2C4C94"/>
                </a:solidFill>
                <a:latin typeface="Arial" panose="020B0604020202020204" pitchFamily="34" charset="0"/>
                <a:cs typeface="Arial" panose="020B0604020202020204" pitchFamily="34" charset="0"/>
              </a:rPr>
              <a:t>- Contact </a:t>
            </a:r>
            <a:r>
              <a:rPr lang="en-IE" i="1" dirty="0">
                <a:solidFill>
                  <a:srgbClr val="2C4C94"/>
                </a:solidFill>
                <a:latin typeface="Arial" panose="020B0604020202020204" pitchFamily="34" charset="0"/>
                <a:cs typeface="Arial" panose="020B0604020202020204" pitchFamily="34" charset="0"/>
              </a:rPr>
              <a:t>awards@fulbright.ie </a:t>
            </a:r>
            <a:r>
              <a:rPr lang="en-IE" dirty="0">
                <a:solidFill>
                  <a:srgbClr val="2C4C94"/>
                </a:solidFill>
                <a:latin typeface="Arial" panose="020B0604020202020204" pitchFamily="34" charset="0"/>
                <a:cs typeface="Arial" panose="020B0604020202020204" pitchFamily="34" charset="0"/>
              </a:rPr>
              <a:t>to receive guidelines</a:t>
            </a:r>
          </a:p>
          <a:p>
            <a:pPr>
              <a:lnSpc>
                <a:spcPct val="200000"/>
              </a:lnSpc>
            </a:pPr>
            <a:r>
              <a:rPr lang="en-IE" dirty="0">
                <a:solidFill>
                  <a:srgbClr val="2C4C94"/>
                </a:solidFill>
                <a:latin typeface="Arial" panose="020B0604020202020204" pitchFamily="34" charset="0"/>
                <a:cs typeface="Arial" panose="020B0604020202020204" pitchFamily="34" charset="0"/>
              </a:rPr>
              <a:t>- Apply as a Student, Scholar, TechImpact Scholar or FLTA</a:t>
            </a:r>
          </a:p>
          <a:p>
            <a:pPr>
              <a:spcBef>
                <a:spcPts val="1200"/>
              </a:spcBef>
            </a:pPr>
            <a:r>
              <a:rPr lang="en-IE" dirty="0">
                <a:solidFill>
                  <a:srgbClr val="2C4C94"/>
                </a:solidFill>
                <a:latin typeface="Arial" panose="020B0604020202020204" pitchFamily="34" charset="0"/>
                <a:cs typeface="Arial" panose="020B0604020202020204" pitchFamily="34" charset="0"/>
              </a:rPr>
              <a:t>- Apply separately to US institution for Masters/PhD program (or professional development course for     Fulbright-HRB Health Impact Award) or for research affiliation (except for FLTA Award)</a:t>
            </a:r>
          </a:p>
          <a:p>
            <a:pPr>
              <a:spcBef>
                <a:spcPts val="1200"/>
              </a:spcBef>
            </a:pPr>
            <a:endParaRPr lang="en-IE" dirty="0">
              <a:solidFill>
                <a:srgbClr val="2C4C94"/>
              </a:solidFill>
              <a:latin typeface="Arial" panose="020B0604020202020204" pitchFamily="34" charset="0"/>
              <a:cs typeface="Arial" panose="020B0604020202020204" pitchFamily="34" charset="0"/>
            </a:endParaRP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180482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application</a:t>
            </a:r>
            <a:endParaRPr lang="en-IE" sz="3200" dirty="0">
              <a:solidFill>
                <a:srgbClr val="6B8BD3"/>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ADAC4DD-0F36-4658-9FF1-F40AB7E97C14}"/>
              </a:ext>
            </a:extLst>
          </p:cNvPr>
          <p:cNvSpPr>
            <a:spLocks noChangeArrowheads="1"/>
          </p:cNvSpPr>
          <p:nvPr/>
        </p:nvSpPr>
        <p:spPr bwMode="auto">
          <a:xfrm>
            <a:off x="794573" y="760494"/>
            <a:ext cx="10991669"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APPLICATIONS MUST INCLUDE</a:t>
            </a:r>
          </a:p>
          <a:p>
            <a:endParaRPr lang="en-IE" b="1" dirty="0">
              <a:solidFill>
                <a:srgbClr val="2C4C94"/>
              </a:solidFill>
              <a:latin typeface="Arial" panose="020B0604020202020204" pitchFamily="34" charset="0"/>
              <a:cs typeface="Arial" panose="020B0604020202020204" pitchFamily="34" charset="0"/>
            </a:endParaRPr>
          </a:p>
          <a:p>
            <a:pPr>
              <a:lnSpc>
                <a:spcPct val="200000"/>
              </a:lnSpc>
            </a:pPr>
            <a:r>
              <a:rPr lang="en-IE" dirty="0">
                <a:solidFill>
                  <a:srgbClr val="2C4C94"/>
                </a:solidFill>
                <a:latin typeface="Arial" panose="020B0604020202020204" pitchFamily="34" charset="0"/>
                <a:cs typeface="Arial" panose="020B0604020202020204" pitchFamily="34" charset="0"/>
              </a:rPr>
              <a:t>- Personal Information &amp; CV</a:t>
            </a:r>
          </a:p>
          <a:p>
            <a:pPr>
              <a:lnSpc>
                <a:spcPct val="200000"/>
              </a:lnSpc>
            </a:pPr>
            <a:r>
              <a:rPr lang="en-IE" dirty="0">
                <a:solidFill>
                  <a:srgbClr val="2C4C94"/>
                </a:solidFill>
                <a:latin typeface="Arial" panose="020B0604020202020204" pitchFamily="34" charset="0"/>
                <a:cs typeface="Arial" panose="020B0604020202020204" pitchFamily="34" charset="0"/>
              </a:rPr>
              <a:t>- Written Statements</a:t>
            </a:r>
          </a:p>
          <a:p>
            <a:pPr>
              <a:lnSpc>
                <a:spcPct val="200000"/>
              </a:lnSpc>
            </a:pPr>
            <a:r>
              <a:rPr lang="en-IE" dirty="0">
                <a:solidFill>
                  <a:srgbClr val="2C4C94"/>
                </a:solidFill>
                <a:latin typeface="Arial" panose="020B0604020202020204" pitchFamily="34" charset="0"/>
                <a:cs typeface="Arial" panose="020B0604020202020204" pitchFamily="34" charset="0"/>
              </a:rPr>
              <a:t>- References</a:t>
            </a:r>
          </a:p>
          <a:p>
            <a:pPr>
              <a:lnSpc>
                <a:spcPct val="200000"/>
              </a:lnSpc>
            </a:pPr>
            <a:r>
              <a:rPr lang="en-IE" dirty="0">
                <a:solidFill>
                  <a:srgbClr val="2C4C94"/>
                </a:solidFill>
                <a:latin typeface="Arial" panose="020B0604020202020204" pitchFamily="34" charset="0"/>
                <a:cs typeface="Arial" panose="020B0604020202020204" pitchFamily="34" charset="0"/>
              </a:rPr>
              <a:t>- Transcripts </a:t>
            </a:r>
          </a:p>
          <a:p>
            <a:pPr>
              <a:lnSpc>
                <a:spcPct val="200000"/>
              </a:lnSpc>
            </a:pPr>
            <a:r>
              <a:rPr lang="en-IE" dirty="0">
                <a:solidFill>
                  <a:srgbClr val="2C4C94"/>
                </a:solidFill>
                <a:latin typeface="Arial" panose="020B0604020202020204" pitchFamily="34" charset="0"/>
                <a:cs typeface="Arial" panose="020B0604020202020204" pitchFamily="34" charset="0"/>
              </a:rPr>
              <a:t>- Samples of work for visual/performing artists</a:t>
            </a: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421499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t>
            </a:r>
            <a:r>
              <a:rPr lang="en-IE" sz="3200" dirty="0">
                <a:latin typeface="Arial" panose="020B0604020202020204" pitchFamily="34" charset="0"/>
                <a:cs typeface="Arial" panose="020B0604020202020204" pitchFamily="34" charset="0"/>
              </a:rPr>
              <a:t>requirements</a:t>
            </a:r>
          </a:p>
        </p:txBody>
      </p:sp>
      <p:sp>
        <p:nvSpPr>
          <p:cNvPr id="5" name="Rectangle 4">
            <a:extLst>
              <a:ext uri="{FF2B5EF4-FFF2-40B4-BE49-F238E27FC236}">
                <a16:creationId xmlns:a16="http://schemas.microsoft.com/office/drawing/2014/main" id="{1ADAC4DD-0F36-4658-9FF1-F40AB7E97C14}"/>
              </a:ext>
            </a:extLst>
          </p:cNvPr>
          <p:cNvSpPr>
            <a:spLocks noChangeArrowheads="1"/>
          </p:cNvSpPr>
          <p:nvPr/>
        </p:nvSpPr>
        <p:spPr bwMode="auto">
          <a:xfrm>
            <a:off x="776985" y="759764"/>
            <a:ext cx="10991669"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REQUIREMENTS</a:t>
            </a:r>
            <a:endParaRPr lang="en-IE" dirty="0">
              <a:solidFill>
                <a:srgbClr val="2C4C94"/>
              </a:solidFill>
              <a:latin typeface="Arial" panose="020B0604020202020204" pitchFamily="34" charset="0"/>
              <a:cs typeface="Arial" panose="020B0604020202020204" pitchFamily="34" charset="0"/>
            </a:endParaRPr>
          </a:p>
          <a:p>
            <a:pPr>
              <a:lnSpc>
                <a:spcPct val="200000"/>
              </a:lnSpc>
            </a:pPr>
            <a:r>
              <a:rPr lang="en-IE" dirty="0">
                <a:solidFill>
                  <a:srgbClr val="2C4C94"/>
                </a:solidFill>
                <a:latin typeface="Arial" panose="020B0604020202020204" pitchFamily="34" charset="0"/>
                <a:cs typeface="Arial" panose="020B0604020202020204" pitchFamily="34" charset="0"/>
              </a:rPr>
              <a:t>Successful applicants will:</a:t>
            </a:r>
          </a:p>
          <a:p>
            <a:pPr>
              <a:lnSpc>
                <a:spcPct val="200000"/>
              </a:lnSpc>
            </a:pPr>
            <a:r>
              <a:rPr lang="en-IE" dirty="0">
                <a:solidFill>
                  <a:srgbClr val="2C4C94"/>
                </a:solidFill>
                <a:latin typeface="Arial" panose="020B0604020202020204" pitchFamily="34" charset="0"/>
                <a:cs typeface="Arial" panose="020B0604020202020204" pitchFamily="34" charset="0"/>
              </a:rPr>
              <a:t>1. Attend a pre-departure orientation in Dublin</a:t>
            </a:r>
          </a:p>
          <a:p>
            <a:pPr>
              <a:lnSpc>
                <a:spcPct val="200000"/>
              </a:lnSpc>
            </a:pPr>
            <a:r>
              <a:rPr lang="en-IE" dirty="0">
                <a:solidFill>
                  <a:srgbClr val="2C4C94"/>
                </a:solidFill>
                <a:latin typeface="Arial" panose="020B0604020202020204" pitchFamily="34" charset="0"/>
                <a:cs typeface="Arial" panose="020B0604020202020204" pitchFamily="34" charset="0"/>
              </a:rPr>
              <a:t>2. Submit reports and J-1 visa administration. </a:t>
            </a:r>
          </a:p>
          <a:p>
            <a:pPr>
              <a:spcBef>
                <a:spcPts val="1200"/>
              </a:spcBef>
            </a:pPr>
            <a:r>
              <a:rPr lang="en-IE" dirty="0">
                <a:solidFill>
                  <a:srgbClr val="2C4C94"/>
                </a:solidFill>
                <a:latin typeface="Arial" panose="020B0604020202020204" pitchFamily="34" charset="0"/>
                <a:cs typeface="Arial" panose="020B0604020202020204" pitchFamily="34" charset="0"/>
              </a:rPr>
              <a:t>3. Comply with the two-year home-country residency requirement associated with the J-1 visa. </a:t>
            </a:r>
          </a:p>
          <a:p>
            <a:pPr>
              <a:spcBef>
                <a:spcPts val="1200"/>
              </a:spcBef>
            </a:pPr>
            <a:r>
              <a:rPr lang="en-IE" dirty="0">
                <a:solidFill>
                  <a:srgbClr val="2C4C94"/>
                </a:solidFill>
                <a:latin typeface="Arial" panose="020B0604020202020204" pitchFamily="34" charset="0"/>
                <a:cs typeface="Arial" panose="020B0604020202020204" pitchFamily="34" charset="0"/>
              </a:rPr>
              <a:t>4. Not be eligible for a U.S. residency or work visa until they have fulfilled the J-1 visa two-year home residency requirement.</a:t>
            </a: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389369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uk</a:t>
            </a:r>
            <a:r>
              <a:rPr lang="en-IE" sz="3200" dirty="0">
                <a:solidFill>
                  <a:srgbClr val="252525"/>
                </a:solidFill>
                <a:latin typeface="Arial" panose="020B0604020202020204" pitchFamily="34" charset="0"/>
                <a:cs typeface="Arial" panose="020B0604020202020204" pitchFamily="34" charset="0"/>
              </a:rPr>
              <a:t> </a:t>
            </a:r>
            <a:r>
              <a:rPr lang="en-IE" sz="3200" dirty="0">
                <a:latin typeface="Arial" panose="020B0604020202020204" pitchFamily="34" charset="0"/>
                <a:cs typeface="Arial" panose="020B0604020202020204" pitchFamily="34" charset="0"/>
              </a:rPr>
              <a:t>overview</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477105" y="921025"/>
            <a:ext cx="10764348"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b="1" dirty="0">
                <a:solidFill>
                  <a:srgbClr val="2C4C94"/>
                </a:solidFill>
                <a:latin typeface="Arial" panose="020B0604020202020204" pitchFamily="34" charset="0"/>
                <a:cs typeface="Arial" panose="020B0604020202020204" pitchFamily="34" charset="0"/>
              </a:rPr>
              <a:t>UK FULBRIGHT COMMISSION</a:t>
            </a:r>
          </a:p>
          <a:p>
            <a:pPr algn="just"/>
            <a:endParaRPr lang="en-IE" dirty="0">
              <a:solidFill>
                <a:srgbClr val="2C4C94"/>
              </a:solidFill>
              <a:latin typeface="Arial" panose="020B0604020202020204" pitchFamily="34" charset="0"/>
              <a:cs typeface="Arial" panose="020B0604020202020204" pitchFamily="34" charset="0"/>
            </a:endParaRPr>
          </a:p>
          <a:p>
            <a:pPr algn="just"/>
            <a:r>
              <a:rPr lang="en-IE" dirty="0">
                <a:solidFill>
                  <a:srgbClr val="2C4C94"/>
                </a:solidFill>
                <a:latin typeface="Arial" panose="020B0604020202020204" pitchFamily="34" charset="0"/>
                <a:cs typeface="Arial" panose="020B0604020202020204" pitchFamily="34" charset="0"/>
              </a:rPr>
              <a:t>We offer programmes, events and advice for UK students, academics and professionals interested in studying, researching or teaching at accredited higher education institutions in the USA.</a:t>
            </a:r>
          </a:p>
          <a:p>
            <a:pPr algn="just"/>
            <a:endParaRPr lang="en-IE" dirty="0">
              <a:solidFill>
                <a:srgbClr val="2C4C94"/>
              </a:solidFill>
              <a:latin typeface="Arial" panose="020B0604020202020204" pitchFamily="34" charset="0"/>
              <a:cs typeface="Arial" panose="020B0604020202020204" pitchFamily="34" charset="0"/>
            </a:endParaRPr>
          </a:p>
          <a:p>
            <a:pPr algn="just"/>
            <a:r>
              <a:rPr lang="en-IE" dirty="0">
                <a:solidFill>
                  <a:srgbClr val="2C4C94"/>
                </a:solidFill>
                <a:latin typeface="Arial" panose="020B0604020202020204" pitchFamily="34" charset="0"/>
                <a:cs typeface="Arial" panose="020B0604020202020204" pitchFamily="34" charset="0"/>
              </a:rPr>
              <a:t>Non-UK citizens are required to apply through the Commission/Post in their country of citizenship. Applications from non-UK citizens based in the UK and committed to a life and career in the UK may also be considered if the applicant is not able to apply for a Fulbright award through their country of citizenship.</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The levels of study in the USA:</a:t>
            </a:r>
          </a:p>
          <a:p>
            <a:pPr marL="800100" lvl="1" indent="-342900">
              <a:lnSpc>
                <a:spcPct val="200000"/>
              </a:lnSpc>
              <a:buFont typeface="+mj-lt"/>
              <a:buAutoNum type="arabicPeriod"/>
            </a:pPr>
            <a:r>
              <a:rPr lang="en-IE" dirty="0">
                <a:solidFill>
                  <a:srgbClr val="2C4C94"/>
                </a:solidFill>
                <a:latin typeface="Arial" panose="020B0604020202020204" pitchFamily="34" charset="0"/>
                <a:cs typeface="Arial" panose="020B0604020202020204" pitchFamily="34" charset="0"/>
              </a:rPr>
              <a:t>Postgraduate - master’s and doctoral degrees</a:t>
            </a:r>
          </a:p>
          <a:p>
            <a:pPr marL="800100" lvl="1" indent="-342900">
              <a:lnSpc>
                <a:spcPct val="200000"/>
              </a:lnSpc>
              <a:buFont typeface="+mj-lt"/>
              <a:buAutoNum type="arabicPeriod"/>
            </a:pPr>
            <a:r>
              <a:rPr lang="en-IE" dirty="0">
                <a:solidFill>
                  <a:srgbClr val="2C4C94"/>
                </a:solidFill>
                <a:latin typeface="Arial" panose="020B0604020202020204" pitchFamily="34" charset="0"/>
                <a:cs typeface="Arial" panose="020B0604020202020204" pitchFamily="34" charset="0"/>
              </a:rPr>
              <a:t>Academic and Professional - academia and other professional projects</a:t>
            </a:r>
          </a:p>
          <a:p>
            <a:pPr marL="800100" lvl="1" indent="-342900">
              <a:lnSpc>
                <a:spcPct val="200000"/>
              </a:lnSpc>
              <a:buFont typeface="+mj-lt"/>
              <a:buAutoNum type="arabicPeriod"/>
            </a:pPr>
            <a:r>
              <a:rPr lang="en-IE" dirty="0">
                <a:solidFill>
                  <a:srgbClr val="2C4C94"/>
                </a:solidFill>
                <a:latin typeface="Arial" panose="020B0604020202020204" pitchFamily="34" charset="0"/>
                <a:cs typeface="Arial" panose="020B0604020202020204" pitchFamily="34" charset="0"/>
              </a:rPr>
              <a:t>Visiting researcher awards.</a:t>
            </a:r>
          </a:p>
          <a:p>
            <a:endParaRPr lang="en-IE" b="1"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lvl="1" algn="just">
              <a:lnSpc>
                <a:spcPct val="200000"/>
              </a:lnSpc>
            </a:pPr>
            <a:endParaRPr lang="en-IE"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62358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The Fulbright Program?">
            <a:hlinkClick r:id="" action="ppaction://media"/>
            <a:extLst>
              <a:ext uri="{FF2B5EF4-FFF2-40B4-BE49-F238E27FC236}">
                <a16:creationId xmlns:a16="http://schemas.microsoft.com/office/drawing/2014/main" id="{C67667BB-ED60-4824-9971-304BFD3406A5}"/>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1537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chemeClr val="bg1"/>
                </a:solidFill>
                <a:latin typeface="Arial" panose="020B0604020202020204" pitchFamily="34" charset="0"/>
                <a:cs typeface="Arial" panose="020B0604020202020204" pitchFamily="34" charset="0"/>
              </a:rPr>
              <a:t>uk</a:t>
            </a:r>
            <a:r>
              <a:rPr lang="en-IE" sz="3200" dirty="0">
                <a:solidFill>
                  <a:schemeClr val="bg1"/>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26831" y="724430"/>
            <a:ext cx="10804769"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1. FULBRIGHT UK STUDENT AWARDS </a:t>
            </a:r>
            <a:r>
              <a:rPr lang="en-IE" i="1" dirty="0">
                <a:solidFill>
                  <a:srgbClr val="2C4C94"/>
                </a:solidFill>
                <a:latin typeface="Arial" panose="020B0604020202020204" pitchFamily="34" charset="0"/>
                <a:cs typeface="Arial" panose="020B0604020202020204" pitchFamily="34" charset="0"/>
              </a:rPr>
              <a:t> </a:t>
            </a:r>
            <a:endParaRPr lang="en-IE" b="1"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algn="just"/>
            <a:r>
              <a:rPr lang="en-IE" dirty="0">
                <a:solidFill>
                  <a:srgbClr val="2C4C94"/>
                </a:solidFill>
                <a:latin typeface="Arial" panose="020B0604020202020204" pitchFamily="34" charset="0"/>
                <a:cs typeface="Arial" panose="020B0604020202020204" pitchFamily="34" charset="0"/>
              </a:rPr>
              <a:t>A	Grants in all disciplines to complete postgraduate research or study in the U.S. Applicants can do a full PhD or Masters in the U.S. or portion of a postgraduate degree. Up to $45,000. </a:t>
            </a:r>
            <a:r>
              <a:rPr lang="en-GB" dirty="0">
                <a:solidFill>
                  <a:srgbClr val="2C4C94"/>
                </a:solidFill>
                <a:latin typeface="Arial" panose="020B0604020202020204" pitchFamily="34" charset="0"/>
                <a:cs typeface="Arial" panose="020B0604020202020204" pitchFamily="34" charset="0"/>
              </a:rPr>
              <a:t>This is 	intended as a contribution towards the first year of tuition fees and general maintenance costs in the USA.</a:t>
            </a:r>
            <a:endParaRPr lang="en-IE" dirty="0">
              <a:solidFill>
                <a:srgbClr val="2C4C94"/>
              </a:solidFill>
              <a:latin typeface="Arial" panose="020B0604020202020204" pitchFamily="34" charset="0"/>
              <a:cs typeface="Arial" panose="020B0604020202020204" pitchFamily="34" charset="0"/>
            </a:endParaRP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B	Additional Sponsored Awards – grant amount varies, see website for more info:</a:t>
            </a:r>
          </a:p>
          <a:p>
            <a:r>
              <a:rPr lang="en-IE" dirty="0">
                <a:solidFill>
                  <a:srgbClr val="2C4C94"/>
                </a:solidFill>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The Fulbright </a:t>
            </a:r>
            <a:r>
              <a:rPr lang="en-GB" dirty="0" err="1">
                <a:solidFill>
                  <a:srgbClr val="2C4C94"/>
                </a:solidFill>
                <a:latin typeface="Arial" panose="020B0604020202020204" pitchFamily="34" charset="0"/>
                <a:cs typeface="Arial" panose="020B0604020202020204" pitchFamily="34" charset="0"/>
              </a:rPr>
              <a:t>Nursten</a:t>
            </a:r>
            <a:r>
              <a:rPr lang="en-GB" dirty="0">
                <a:solidFill>
                  <a:srgbClr val="2C4C94"/>
                </a:solidFill>
                <a:latin typeface="Arial" panose="020B0604020202020204" pitchFamily="34" charset="0"/>
                <a:cs typeface="Arial" panose="020B0604020202020204" pitchFamily="34" charset="0"/>
              </a:rPr>
              <a:t> Award in Medical Studies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Alistair Cooke Award in Journalism </a:t>
            </a:r>
            <a:endParaRPr lang="en-IE" dirty="0">
              <a:solidFill>
                <a:srgbClr val="2C4C94"/>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British Friends of Harvard Business School Award, MBA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Indiana University Maurer School of Law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Lloyd's of London Award, any master's degree related to risk, at any US university,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University of Minnesota Humphrey School of Public Affairs, public policy and planning,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Elsevier Data Analytics Award, any postgraduate degree requiring data analytics to advance understanding of research, at any US university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NYU Wagner, Executive Master of Public Administration Award, part of the EMPA for Global Policy Leaders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Brown University PhD in any discipline available at the university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University of South Florida, PhD available in several disciplines (see website)  </a:t>
            </a:r>
          </a:p>
          <a:p>
            <a:pPr marL="1200150" lvl="2" indent="-285750">
              <a:buFont typeface="Arial" panose="020B0604020202020204" pitchFamily="34" charset="0"/>
              <a:buChar char="•"/>
            </a:pPr>
            <a:endParaRPr lang="en-GB" dirty="0">
              <a:solidFill>
                <a:srgbClr val="2C4C94"/>
              </a:solidFill>
              <a:latin typeface="Arial" panose="020B0604020202020204" pitchFamily="34" charset="0"/>
              <a:cs typeface="Arial" panose="020B0604020202020204" pitchFamily="34" charset="0"/>
            </a:endParaRPr>
          </a:p>
          <a:p>
            <a:pPr lvl="2"/>
            <a:endParaRPr lang="en-IE" dirty="0">
              <a:solidFill>
                <a:srgbClr val="2C4C94"/>
              </a:solidFill>
              <a:latin typeface="Arial" panose="020B0604020202020204" pitchFamily="34" charset="0"/>
              <a:cs typeface="Arial" panose="020B0604020202020204" pitchFamily="34" charset="0"/>
            </a:endParaRPr>
          </a:p>
          <a:p>
            <a:pPr lvl="2"/>
            <a:r>
              <a:rPr lang="en-IE" dirty="0">
                <a:solidFill>
                  <a:srgbClr val="2C4C94"/>
                </a:solidFill>
                <a:latin typeface="Arial" panose="020B0604020202020204" pitchFamily="34" charset="0"/>
                <a:cs typeface="Arial" panose="020B0604020202020204" pitchFamily="34" charset="0"/>
              </a:rPr>
              <a:t> </a:t>
            </a:r>
            <a:endParaRPr lang="en-IE" i="1"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72144242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chemeClr val="bg1"/>
                </a:solidFill>
                <a:latin typeface="Arial" panose="020B0604020202020204" pitchFamily="34" charset="0"/>
                <a:cs typeface="Arial" panose="020B0604020202020204" pitchFamily="34" charset="0"/>
              </a:rPr>
              <a:t>uk</a:t>
            </a:r>
            <a:r>
              <a:rPr lang="en-IE" sz="3200" dirty="0">
                <a:solidFill>
                  <a:schemeClr val="bg1"/>
                </a:solidFill>
                <a:latin typeface="Arial" panose="020B0604020202020204" pitchFamily="34" charset="0"/>
                <a:cs typeface="Arial" panose="020B0604020202020204" pitchFamily="34" charset="0"/>
              </a:rPr>
              <a:t> awards</a:t>
            </a:r>
            <a:endParaRPr lang="en-IE" sz="3200" dirty="0">
              <a:solidFill>
                <a:srgbClr val="6B8BD3"/>
              </a:solidFill>
              <a:latin typeface="Arial" panose="020B0604020202020204" pitchFamily="34" charset="0"/>
              <a:cs typeface="Arial" panose="020B0604020202020204" pitchFamily="34" charset="0"/>
            </a:endParaRP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76597" y="1005929"/>
            <a:ext cx="11062788" cy="561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2. FULBRIGHT UK SCHOLAR AWARDS</a:t>
            </a:r>
          </a:p>
          <a:p>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The Fulbright UK Scholar Awards are grants for UK citizens, to complete postdoctoral or professional research or lecturing for a period of 3-12 months </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Applicants can choose one of the following four categories of Fulbright Scholar Awards:</a:t>
            </a:r>
          </a:p>
          <a:p>
            <a:endParaRPr lang="en-IE" dirty="0">
              <a:solidFill>
                <a:srgbClr val="2C4C94"/>
              </a:solidFill>
              <a:latin typeface="Arial" panose="020B0604020202020204" pitchFamily="34" charset="0"/>
              <a:cs typeface="Arial" panose="020B0604020202020204" pitchFamily="34" charset="0"/>
            </a:endParaRPr>
          </a:p>
          <a:p>
            <a:pPr marL="800100" lvl="1" indent="-342900">
              <a:buFont typeface="+mj-lt"/>
              <a:buAutoNum type="arabicPeriod"/>
            </a:pPr>
            <a:r>
              <a:rPr lang="en-IE" dirty="0">
                <a:solidFill>
                  <a:srgbClr val="2C4C94"/>
                </a:solidFill>
                <a:latin typeface="Arial" panose="020B0604020202020204" pitchFamily="34" charset="0"/>
                <a:cs typeface="Arial" panose="020B0604020202020204" pitchFamily="34" charset="0"/>
              </a:rPr>
              <a:t>Lecturing: If the primary purpose of the project is to teach or team-teach at least one full semester course. Applicants will be required to submit course syllabi</a:t>
            </a:r>
          </a:p>
          <a:p>
            <a:pPr marL="800100" lvl="1" indent="-342900">
              <a:buFont typeface="+mj-lt"/>
              <a:buAutoNum type="arabicPeriod"/>
            </a:pPr>
            <a:endParaRPr lang="en-IE" dirty="0">
              <a:solidFill>
                <a:srgbClr val="2C4C94"/>
              </a:solidFill>
              <a:latin typeface="Arial" panose="020B0604020202020204" pitchFamily="34" charset="0"/>
              <a:cs typeface="Arial" panose="020B0604020202020204" pitchFamily="34" charset="0"/>
            </a:endParaRPr>
          </a:p>
          <a:p>
            <a:pPr marL="800100" lvl="1" indent="-342900">
              <a:buFont typeface="+mj-lt"/>
              <a:buAutoNum type="arabicPeriod"/>
            </a:pPr>
            <a:r>
              <a:rPr lang="en-IE" dirty="0">
                <a:solidFill>
                  <a:srgbClr val="2C4C94"/>
                </a:solidFill>
                <a:latin typeface="Arial" panose="020B0604020202020204" pitchFamily="34" charset="0"/>
                <a:cs typeface="Arial" panose="020B0604020202020204" pitchFamily="34" charset="0"/>
              </a:rPr>
              <a:t>Research: If the primary purpose of the project is to conduct research. Applicants will be required to submit a research bibliography</a:t>
            </a:r>
          </a:p>
          <a:p>
            <a:pPr marL="800100" lvl="1" indent="-342900">
              <a:buFont typeface="+mj-lt"/>
              <a:buAutoNum type="arabicPeriod"/>
            </a:pPr>
            <a:endParaRPr lang="en-IE" dirty="0">
              <a:solidFill>
                <a:srgbClr val="2C4C94"/>
              </a:solidFill>
              <a:latin typeface="Arial" panose="020B0604020202020204" pitchFamily="34" charset="0"/>
              <a:cs typeface="Arial" panose="020B0604020202020204" pitchFamily="34" charset="0"/>
            </a:endParaRPr>
          </a:p>
          <a:p>
            <a:pPr marL="800100" lvl="1" indent="-342900">
              <a:buFont typeface="+mj-lt"/>
              <a:buAutoNum type="arabicPeriod"/>
            </a:pPr>
            <a:r>
              <a:rPr lang="en-IE" dirty="0">
                <a:solidFill>
                  <a:srgbClr val="2C4C94"/>
                </a:solidFill>
                <a:latin typeface="Arial" panose="020B0604020202020204" pitchFamily="34" charset="0"/>
                <a:cs typeface="Arial" panose="020B0604020202020204" pitchFamily="34" charset="0"/>
              </a:rPr>
              <a:t>Lecturing/Research: If the project will include significant portions of both lecturing and research as defined above. Candidates will be required to outline both activities in their project statement, as well as submit course syllabi and a research bibliography</a:t>
            </a:r>
          </a:p>
          <a:p>
            <a:pPr marL="800100" lvl="1" indent="-342900">
              <a:buFont typeface="+mj-lt"/>
              <a:buAutoNum type="arabicPeriod"/>
            </a:pPr>
            <a:endParaRPr lang="en-IE" dirty="0">
              <a:solidFill>
                <a:srgbClr val="2C4C94"/>
              </a:solidFill>
              <a:latin typeface="Arial" panose="020B0604020202020204" pitchFamily="34" charset="0"/>
              <a:cs typeface="Arial" panose="020B0604020202020204" pitchFamily="34" charset="0"/>
            </a:endParaRPr>
          </a:p>
          <a:p>
            <a:pPr lvl="1"/>
            <a:endParaRPr lang="en-IE" dirty="0">
              <a:solidFill>
                <a:srgbClr val="2C4C94"/>
              </a:solidFill>
              <a:latin typeface="Arial" panose="020B0604020202020204" pitchFamily="34" charset="0"/>
              <a:cs typeface="Arial" panose="020B0604020202020204" pitchFamily="34" charset="0"/>
            </a:endParaRP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420214226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chemeClr val="bg1"/>
                </a:solidFill>
                <a:latin typeface="Arial" panose="020B0604020202020204" pitchFamily="34" charset="0"/>
                <a:cs typeface="Arial" panose="020B0604020202020204" pitchFamily="34" charset="0"/>
              </a:rPr>
              <a:t>uk</a:t>
            </a:r>
            <a:r>
              <a:rPr lang="en-IE" sz="3200" dirty="0">
                <a:solidFill>
                  <a:schemeClr val="bg1"/>
                </a:solidFill>
                <a:latin typeface="Arial" panose="020B0604020202020204" pitchFamily="34" charset="0"/>
                <a:cs typeface="Arial" panose="020B0604020202020204" pitchFamily="34" charset="0"/>
              </a:rPr>
              <a:t> awards</a:t>
            </a:r>
            <a:endParaRPr lang="en-IE" sz="3200" dirty="0">
              <a:solidFill>
                <a:srgbClr val="6B8BD3"/>
              </a:solidFill>
              <a:latin typeface="Arial" panose="020B0604020202020204" pitchFamily="34" charset="0"/>
              <a:cs typeface="Arial" panose="020B0604020202020204" pitchFamily="34" charset="0"/>
            </a:endParaRP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660400" y="1071773"/>
            <a:ext cx="1106278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2. FULBRIGHT UK SCHOLAR AWARDS </a:t>
            </a:r>
            <a:r>
              <a:rPr lang="en-IE" i="1" dirty="0">
                <a:solidFill>
                  <a:srgbClr val="2C4C94"/>
                </a:solidFill>
                <a:latin typeface="Arial" panose="020B0604020202020204" pitchFamily="34" charset="0"/>
                <a:cs typeface="Arial" panose="020B0604020202020204" pitchFamily="34" charset="0"/>
              </a:rPr>
              <a:t>continued</a:t>
            </a:r>
            <a:endParaRPr lang="en-IE" b="1" dirty="0">
              <a:solidFill>
                <a:srgbClr val="2C4C94"/>
              </a:solidFill>
              <a:latin typeface="Arial" panose="020B0604020202020204" pitchFamily="34" charset="0"/>
              <a:cs typeface="Arial" panose="020B0604020202020204" pitchFamily="34" charset="0"/>
            </a:endParaRPr>
          </a:p>
          <a:p>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A.	Grants in all disciplines to complete postdoctoral /professional research or lecturing in the U.S. 	These awards are open to scholars and non-academics. The minimum grant period is 3months and the maximum is 9 months (some sponsored awards are up to 12 months)</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B	 Additional Sponsored Awards:</a:t>
            </a:r>
          </a:p>
          <a:p>
            <a:r>
              <a:rPr lang="en-IE" dirty="0">
                <a:solidFill>
                  <a:srgbClr val="2C4C94"/>
                </a:solidFill>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Northern Ireland Public Sector Award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British Heart Foundation Award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Royal College of Surgeons Award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Fight for Sight Award</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Cancer Research UK Award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University of South Florida Award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Urology Foundation Award  </a:t>
            </a:r>
          </a:p>
          <a:p>
            <a:pPr marL="1200150" lvl="2" indent="-285750">
              <a:buFont typeface="Arial" panose="020B0604020202020204" pitchFamily="34" charset="0"/>
              <a:buChar char="•"/>
            </a:pPr>
            <a:r>
              <a:rPr lang="en-GB" dirty="0">
                <a:solidFill>
                  <a:srgbClr val="2C4C94"/>
                </a:solidFill>
                <a:latin typeface="Arial" panose="020B0604020202020204" pitchFamily="34" charset="0"/>
                <a:cs typeface="Arial" panose="020B0604020202020204" pitchFamily="34" charset="0"/>
              </a:rPr>
              <a:t>Elon University Award allows academics and professionals to teach and pursue independent research in any subject area offered by the university.</a:t>
            </a:r>
            <a:endParaRPr lang="en-IE"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381876604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a:solidFill>
                  <a:schemeClr val="bg1"/>
                </a:solidFill>
                <a:latin typeface="Arial" panose="020B0604020202020204" pitchFamily="34" charset="0"/>
                <a:cs typeface="Arial" panose="020B0604020202020204" pitchFamily="34" charset="0"/>
              </a:rPr>
              <a:t>commission</a:t>
            </a:r>
            <a:endParaRPr lang="en-IE" sz="3200" dirty="0">
              <a:solidFill>
                <a:srgbClr val="6B8BD3"/>
              </a:solidFill>
              <a:latin typeface="Arial" panose="020B0604020202020204" pitchFamily="34" charset="0"/>
              <a:cs typeface="Arial" panose="020B0604020202020204" pitchFamily="34" charset="0"/>
            </a:endParaRP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573313" y="3978008"/>
            <a:ext cx="770652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sz="2000" b="1" dirty="0">
                <a:solidFill>
                  <a:srgbClr val="2C4C94"/>
                </a:solidFill>
                <a:latin typeface="Arial" panose="020B0604020202020204" pitchFamily="34" charset="0"/>
                <a:cs typeface="Arial" panose="020B0604020202020204" pitchFamily="34" charset="0"/>
              </a:rPr>
              <a:t>Emma </a:t>
            </a:r>
            <a:r>
              <a:rPr lang="en-IE" sz="2000" b="1" dirty="0" err="1">
                <a:solidFill>
                  <a:srgbClr val="2C4C94"/>
                </a:solidFill>
                <a:latin typeface="Arial" panose="020B0604020202020204" pitchFamily="34" charset="0"/>
                <a:cs typeface="Arial" panose="020B0604020202020204" pitchFamily="34" charset="0"/>
              </a:rPr>
              <a:t>Loughney</a:t>
            </a:r>
            <a:r>
              <a:rPr lang="en-IE" sz="2000" b="1" dirty="0">
                <a:solidFill>
                  <a:srgbClr val="2C4C94"/>
                </a:solidFill>
                <a:latin typeface="Arial" panose="020B0604020202020204" pitchFamily="34" charset="0"/>
                <a:cs typeface="Arial" panose="020B0604020202020204" pitchFamily="34" charset="0"/>
              </a:rPr>
              <a:t> </a:t>
            </a:r>
            <a:r>
              <a:rPr lang="en-IE" dirty="0">
                <a:solidFill>
                  <a:srgbClr val="2C4C94"/>
                </a:solidFill>
                <a:latin typeface="Arial" panose="020B0604020202020204" pitchFamily="34" charset="0"/>
                <a:cs typeface="Arial" panose="020B0604020202020204" pitchFamily="34" charset="0"/>
              </a:rPr>
              <a:t>Irish Fulbright Commission</a:t>
            </a:r>
          </a:p>
          <a:p>
            <a:r>
              <a:rPr lang="en-IE" i="1" dirty="0">
                <a:solidFill>
                  <a:srgbClr val="2C4C94"/>
                </a:solidFill>
                <a:latin typeface="Arial" panose="020B0604020202020204" pitchFamily="34" charset="0"/>
                <a:cs typeface="Arial" panose="020B0604020202020204" pitchFamily="34" charset="0"/>
              </a:rPr>
              <a:t>Communication &amp; Administration Manager</a:t>
            </a:r>
          </a:p>
          <a:p>
            <a:pPr algn="just"/>
            <a:r>
              <a:rPr lang="en-IE" dirty="0">
                <a:solidFill>
                  <a:srgbClr val="2C4C94"/>
                </a:solidFill>
                <a:latin typeface="Arial" panose="020B0604020202020204" pitchFamily="34" charset="0"/>
                <a:cs typeface="Arial" panose="020B0604020202020204" pitchFamily="34" charset="0"/>
              </a:rPr>
              <a:t>Emma is the Communication and Administration Manager. She has a BA in Italian &amp; Archaeology from Trinity College Dublin and a Masters in Cultural Policy &amp; Arts Management from University College Dublin. Emma spent time working in New York before joining the Fulbright Commission in June 2014. She was Co-organiser of </a:t>
            </a:r>
            <a:r>
              <a:rPr lang="en-IE" dirty="0" err="1">
                <a:solidFill>
                  <a:srgbClr val="2C4C94"/>
                </a:solidFill>
                <a:latin typeface="Arial" panose="020B0604020202020204" pitchFamily="34" charset="0"/>
                <a:cs typeface="Arial" panose="020B0604020202020204" pitchFamily="34" charset="0"/>
              </a:rPr>
              <a:t>TEDxFulbright</a:t>
            </a:r>
            <a:r>
              <a:rPr lang="en-IE" dirty="0">
                <a:solidFill>
                  <a:srgbClr val="2C4C94"/>
                </a:solidFill>
                <a:latin typeface="Arial" panose="020B0604020202020204" pitchFamily="34" charset="0"/>
                <a:cs typeface="Arial" panose="020B0604020202020204" pitchFamily="34" charset="0"/>
              </a:rPr>
              <a:t> Dublin 2016</a:t>
            </a:r>
          </a:p>
        </p:txBody>
      </p:sp>
      <p:pic>
        <p:nvPicPr>
          <p:cNvPr id="3" name="Picture 2">
            <a:extLst>
              <a:ext uri="{FF2B5EF4-FFF2-40B4-BE49-F238E27FC236}">
                <a16:creationId xmlns:a16="http://schemas.microsoft.com/office/drawing/2014/main" id="{EEE212BD-1D7C-475E-A904-D35FC8E74C30}"/>
              </a:ext>
            </a:extLst>
          </p:cNvPr>
          <p:cNvPicPr>
            <a:picLocks noChangeAspect="1"/>
          </p:cNvPicPr>
          <p:nvPr/>
        </p:nvPicPr>
        <p:blipFill rotWithShape="1">
          <a:blip r:embed="rId2"/>
          <a:srcRect l="6037" r="4737"/>
          <a:stretch/>
        </p:blipFill>
        <p:spPr>
          <a:xfrm>
            <a:off x="8460711" y="3964662"/>
            <a:ext cx="2954215" cy="2245218"/>
          </a:xfrm>
          <a:prstGeom prst="rect">
            <a:avLst/>
          </a:prstGeom>
        </p:spPr>
      </p:pic>
      <p:pic>
        <p:nvPicPr>
          <p:cNvPr id="5" name="Picture 4">
            <a:extLst>
              <a:ext uri="{FF2B5EF4-FFF2-40B4-BE49-F238E27FC236}">
                <a16:creationId xmlns:a16="http://schemas.microsoft.com/office/drawing/2014/main" id="{BD21188F-BD5F-4EFB-BAB3-9E6B579FFC5F}"/>
              </a:ext>
            </a:extLst>
          </p:cNvPr>
          <p:cNvPicPr>
            <a:picLocks noChangeAspect="1"/>
          </p:cNvPicPr>
          <p:nvPr/>
        </p:nvPicPr>
        <p:blipFill rotWithShape="1">
          <a:blip r:embed="rId3"/>
          <a:srcRect b="9902"/>
          <a:stretch/>
        </p:blipFill>
        <p:spPr>
          <a:xfrm>
            <a:off x="8460711" y="1353577"/>
            <a:ext cx="2954215" cy="2245218"/>
          </a:xfrm>
          <a:prstGeom prst="rect">
            <a:avLst/>
          </a:prstGeom>
        </p:spPr>
      </p:pic>
      <p:sp>
        <p:nvSpPr>
          <p:cNvPr id="7" name="Rectangle 6">
            <a:extLst>
              <a:ext uri="{FF2B5EF4-FFF2-40B4-BE49-F238E27FC236}">
                <a16:creationId xmlns:a16="http://schemas.microsoft.com/office/drawing/2014/main" id="{C622EB93-96BD-426D-81E6-22524E16695C}"/>
              </a:ext>
            </a:extLst>
          </p:cNvPr>
          <p:cNvSpPr>
            <a:spLocks noChangeArrowheads="1"/>
          </p:cNvSpPr>
          <p:nvPr/>
        </p:nvSpPr>
        <p:spPr bwMode="auto">
          <a:xfrm>
            <a:off x="573313" y="1293951"/>
            <a:ext cx="7706528"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sz="2000" b="1" dirty="0">
                <a:solidFill>
                  <a:srgbClr val="2C4C94"/>
                </a:solidFill>
                <a:latin typeface="Arial" panose="020B0604020202020204" pitchFamily="34" charset="0"/>
                <a:cs typeface="Arial" panose="020B0604020202020204" pitchFamily="34" charset="0"/>
              </a:rPr>
              <a:t>Amy Moore </a:t>
            </a:r>
            <a:r>
              <a:rPr lang="en-IE" dirty="0">
                <a:solidFill>
                  <a:srgbClr val="2C4C94"/>
                </a:solidFill>
                <a:latin typeface="Arial" panose="020B0604020202020204" pitchFamily="34" charset="0"/>
                <a:cs typeface="Arial" panose="020B0604020202020204" pitchFamily="34" charset="0"/>
              </a:rPr>
              <a:t>UK Fulbright Commission</a:t>
            </a:r>
          </a:p>
          <a:p>
            <a:r>
              <a:rPr lang="en-IE" i="1" dirty="0">
                <a:solidFill>
                  <a:srgbClr val="2C4C94"/>
                </a:solidFill>
                <a:latin typeface="Arial" panose="020B0604020202020204" pitchFamily="34" charset="0"/>
                <a:cs typeface="Arial" panose="020B0604020202020204" pitchFamily="34" charset="0"/>
              </a:rPr>
              <a:t>Director, Fulbright Awards Programme</a:t>
            </a:r>
          </a:p>
          <a:p>
            <a:pPr algn="just"/>
            <a:r>
              <a:rPr lang="en-IE" dirty="0">
                <a:solidFill>
                  <a:srgbClr val="2C4C94"/>
                </a:solidFill>
                <a:latin typeface="Arial" panose="020B0604020202020204" pitchFamily="34" charset="0"/>
                <a:cs typeface="Arial" panose="020B0604020202020204" pitchFamily="34" charset="0"/>
              </a:rPr>
              <a:t>Amy oversees all of the Fulbright Award programmes for both American and British grantees. Prior to Fulbright, Amy ran customised, faculty-led programmes for American students in London, and managed the student services department. Amy spent a year at University of Pittsburgh as part of her American studies degree at University of Sheffield, which is perhaps why she has dedicated her career to promoting cultural exchange.</a:t>
            </a:r>
          </a:p>
        </p:txBody>
      </p:sp>
    </p:spTree>
    <p:extLst>
      <p:ext uri="{BB962C8B-B14F-4D97-AF65-F5344CB8AC3E}">
        <p14:creationId xmlns:p14="http://schemas.microsoft.com/office/powerpoint/2010/main" val="49767005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622EB93-96BD-426D-81E6-22524E16695C}"/>
              </a:ext>
            </a:extLst>
          </p:cNvPr>
          <p:cNvSpPr>
            <a:spLocks noChangeArrowheads="1"/>
          </p:cNvSpPr>
          <p:nvPr/>
        </p:nvSpPr>
        <p:spPr bwMode="auto">
          <a:xfrm>
            <a:off x="2081598" y="2449112"/>
            <a:ext cx="770652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IE" sz="5400" b="1" dirty="0">
                <a:solidFill>
                  <a:srgbClr val="2C4C94"/>
                </a:solidFill>
                <a:latin typeface="Arial" panose="020B0604020202020204" pitchFamily="34" charset="0"/>
                <a:cs typeface="Arial" panose="020B0604020202020204" pitchFamily="34" charset="0"/>
              </a:rPr>
              <a:t>Any questions for Amy and Emma?</a:t>
            </a:r>
            <a:endParaRPr lang="en-IE" sz="5400" dirty="0">
              <a:solidFill>
                <a:srgbClr val="2C4C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61639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t>
            </a:r>
            <a:r>
              <a:rPr lang="en-IE" sz="3200" dirty="0" err="1">
                <a:latin typeface="Arial" panose="020B0604020202020204" pitchFamily="34" charset="0"/>
                <a:cs typeface="Arial" panose="020B0604020202020204" pitchFamily="34" charset="0"/>
              </a:rPr>
              <a:t>ireland</a:t>
            </a:r>
            <a:r>
              <a:rPr lang="en-IE" sz="3200" dirty="0">
                <a:latin typeface="Arial" panose="020B0604020202020204" pitchFamily="34" charset="0"/>
                <a:cs typeface="Arial" panose="020B0604020202020204" pitchFamily="34" charset="0"/>
              </a:rPr>
              <a:t> student form</a:t>
            </a:r>
          </a:p>
        </p:txBody>
      </p:sp>
      <p:sp>
        <p:nvSpPr>
          <p:cNvPr id="4" name="Rectangle 3">
            <a:extLst>
              <a:ext uri="{FF2B5EF4-FFF2-40B4-BE49-F238E27FC236}">
                <a16:creationId xmlns:a16="http://schemas.microsoft.com/office/drawing/2014/main" id="{DC550B3B-F131-4A44-A22D-02C37FBA7CBB}"/>
              </a:ext>
            </a:extLst>
          </p:cNvPr>
          <p:cNvSpPr>
            <a:spLocks noChangeArrowheads="1"/>
          </p:cNvSpPr>
          <p:nvPr/>
        </p:nvSpPr>
        <p:spPr bwMode="auto">
          <a:xfrm>
            <a:off x="838200" y="1083734"/>
            <a:ext cx="10991669"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FULBRIGHT STUDENT APPLICATION FORM</a:t>
            </a:r>
          </a:p>
          <a:p>
            <a:pPr marL="342900" indent="-342900">
              <a:lnSpc>
                <a:spcPct val="200000"/>
              </a:lnSpc>
              <a:buAutoNum type="arabicPeriod"/>
            </a:pPr>
            <a:r>
              <a:rPr lang="en-IE" dirty="0">
                <a:solidFill>
                  <a:srgbClr val="2C4C94"/>
                </a:solidFill>
                <a:latin typeface="Arial" panose="020B0604020202020204" pitchFamily="34" charset="0"/>
                <a:cs typeface="Arial" panose="020B0604020202020204" pitchFamily="34" charset="0"/>
              </a:rPr>
              <a:t>General Information – Name, DOB, Address, etc.</a:t>
            </a:r>
          </a:p>
          <a:p>
            <a:pPr marL="342900" indent="-342900">
              <a:lnSpc>
                <a:spcPct val="200000"/>
              </a:lnSpc>
              <a:buAutoNum type="arabicPeriod"/>
            </a:pPr>
            <a:r>
              <a:rPr lang="en-IE" dirty="0">
                <a:solidFill>
                  <a:srgbClr val="2C4C94"/>
                </a:solidFill>
                <a:latin typeface="Arial" panose="020B0604020202020204" pitchFamily="34" charset="0"/>
                <a:cs typeface="Arial" panose="020B0604020202020204" pitchFamily="34" charset="0"/>
              </a:rPr>
              <a:t>Study Plans – Degree, Field of Research, Future Plans</a:t>
            </a:r>
          </a:p>
          <a:p>
            <a:pPr marL="342900" indent="-342900">
              <a:lnSpc>
                <a:spcPct val="200000"/>
              </a:lnSpc>
              <a:buAutoNum type="arabicPeriod"/>
            </a:pPr>
            <a:r>
              <a:rPr lang="en-IE" dirty="0">
                <a:solidFill>
                  <a:srgbClr val="2C4C94"/>
                </a:solidFill>
                <a:latin typeface="Arial" panose="020B0604020202020204" pitchFamily="34" charset="0"/>
                <a:cs typeface="Arial" panose="020B0604020202020204" pitchFamily="34" charset="0"/>
              </a:rPr>
              <a:t>Education – Graduate, Postgraduate, Professional</a:t>
            </a:r>
          </a:p>
          <a:p>
            <a:pPr marL="342900" indent="-342900">
              <a:spcBef>
                <a:spcPts val="1200"/>
              </a:spcBef>
              <a:buAutoNum type="arabicPeriod"/>
            </a:pPr>
            <a:r>
              <a:rPr lang="en-IE" dirty="0">
                <a:solidFill>
                  <a:srgbClr val="2C4C94"/>
                </a:solidFill>
                <a:latin typeface="Arial" panose="020B0604020202020204" pitchFamily="34" charset="0"/>
                <a:cs typeface="Arial" panose="020B0604020202020204" pitchFamily="34" charset="0"/>
              </a:rPr>
              <a:t>Awards &amp; Recognitions – Scholarships, Academic Honours, Prizes, Publications, Teaching Experience, Research Experience</a:t>
            </a:r>
          </a:p>
          <a:p>
            <a:pPr marL="342900" indent="-342900">
              <a:lnSpc>
                <a:spcPct val="200000"/>
              </a:lnSpc>
              <a:buAutoNum type="arabicPeriod"/>
            </a:pPr>
            <a:r>
              <a:rPr lang="en-IE" dirty="0">
                <a:solidFill>
                  <a:srgbClr val="2C4C94"/>
                </a:solidFill>
                <a:latin typeface="Arial" panose="020B0604020202020204" pitchFamily="34" charset="0"/>
                <a:cs typeface="Arial" panose="020B0604020202020204" pitchFamily="34" charset="0"/>
              </a:rPr>
              <a:t>Occupational Experience</a:t>
            </a:r>
          </a:p>
          <a:p>
            <a:pPr marL="342900" indent="-342900">
              <a:lnSpc>
                <a:spcPct val="200000"/>
              </a:lnSpc>
              <a:buAutoNum type="arabicPeriod"/>
            </a:pPr>
            <a:r>
              <a:rPr lang="en-IE" dirty="0">
                <a:solidFill>
                  <a:srgbClr val="2C4C94"/>
                </a:solidFill>
                <a:latin typeface="Arial" panose="020B0604020202020204" pitchFamily="34" charset="0"/>
                <a:cs typeface="Arial" panose="020B0604020202020204" pitchFamily="34" charset="0"/>
              </a:rPr>
              <a:t>Language Skills</a:t>
            </a: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2967276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t>
            </a:r>
            <a:r>
              <a:rPr lang="en-IE" sz="3200" dirty="0" err="1">
                <a:latin typeface="Arial" panose="020B0604020202020204" pitchFamily="34" charset="0"/>
                <a:cs typeface="Arial" panose="020B0604020202020204" pitchFamily="34" charset="0"/>
              </a:rPr>
              <a:t>ireland</a:t>
            </a:r>
            <a:r>
              <a:rPr lang="en-IE" sz="3200" dirty="0">
                <a:latin typeface="Arial" panose="020B0604020202020204" pitchFamily="34" charset="0"/>
                <a:cs typeface="Arial" panose="020B0604020202020204" pitchFamily="34" charset="0"/>
              </a:rPr>
              <a:t> student form</a:t>
            </a:r>
            <a:endParaRPr lang="en-IE" sz="3200" dirty="0">
              <a:solidFill>
                <a:srgbClr val="6B8BD3"/>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550B3B-F131-4A44-A22D-02C37FBA7CBB}"/>
              </a:ext>
            </a:extLst>
          </p:cNvPr>
          <p:cNvSpPr>
            <a:spLocks noChangeArrowheads="1"/>
          </p:cNvSpPr>
          <p:nvPr/>
        </p:nvSpPr>
        <p:spPr bwMode="auto">
          <a:xfrm>
            <a:off x="689065" y="1083734"/>
            <a:ext cx="10991669"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FULBRIGHT STUDENT APPLICATION FORM </a:t>
            </a:r>
            <a:r>
              <a:rPr lang="en-IE" b="1" i="1" dirty="0">
                <a:solidFill>
                  <a:srgbClr val="2C4C94"/>
                </a:solidFill>
                <a:latin typeface="Arial" panose="020B0604020202020204" pitchFamily="34" charset="0"/>
                <a:cs typeface="Arial" panose="020B0604020202020204" pitchFamily="34" charset="0"/>
              </a:rPr>
              <a:t>continued</a:t>
            </a:r>
          </a:p>
          <a:p>
            <a:pPr>
              <a:lnSpc>
                <a:spcPct val="200000"/>
              </a:lnSpc>
            </a:pPr>
            <a:r>
              <a:rPr lang="en-IE" dirty="0">
                <a:solidFill>
                  <a:srgbClr val="2C4C94"/>
                </a:solidFill>
                <a:latin typeface="Arial" panose="020B0604020202020204" pitchFamily="34" charset="0"/>
                <a:cs typeface="Arial" panose="020B0604020202020204" pitchFamily="34" charset="0"/>
              </a:rPr>
              <a:t>7. Travel - </a:t>
            </a:r>
          </a:p>
          <a:p>
            <a:pPr>
              <a:lnSpc>
                <a:spcPct val="200000"/>
              </a:lnSpc>
            </a:pPr>
            <a:r>
              <a:rPr lang="en-IE" dirty="0">
                <a:solidFill>
                  <a:srgbClr val="2C4C94"/>
                </a:solidFill>
                <a:latin typeface="Arial" panose="020B0604020202020204" pitchFamily="34" charset="0"/>
                <a:cs typeface="Arial" panose="020B0604020202020204" pitchFamily="34" charset="0"/>
              </a:rPr>
              <a:t>8. Emergency Contact</a:t>
            </a:r>
          </a:p>
          <a:p>
            <a:pPr>
              <a:lnSpc>
                <a:spcPct val="200000"/>
              </a:lnSpc>
            </a:pPr>
            <a:r>
              <a:rPr lang="en-IE" dirty="0">
                <a:solidFill>
                  <a:srgbClr val="2C4C94"/>
                </a:solidFill>
                <a:latin typeface="Arial" panose="020B0604020202020204" pitchFamily="34" charset="0"/>
                <a:cs typeface="Arial" panose="020B0604020202020204" pitchFamily="34" charset="0"/>
              </a:rPr>
              <a:t>9. Personal Information – Hobbies, marital status, children.</a:t>
            </a:r>
          </a:p>
          <a:p>
            <a:pPr>
              <a:spcBef>
                <a:spcPts val="1200"/>
              </a:spcBef>
            </a:pPr>
            <a:r>
              <a:rPr lang="en-IE" dirty="0">
                <a:solidFill>
                  <a:srgbClr val="2C4C94"/>
                </a:solidFill>
                <a:latin typeface="Arial" panose="020B0604020202020204" pitchFamily="34" charset="0"/>
                <a:cs typeface="Arial" panose="020B0604020202020204" pitchFamily="34" charset="0"/>
              </a:rPr>
              <a:t>10. University you plan to attend – </a:t>
            </a:r>
            <a:r>
              <a:rPr lang="en-US" dirty="0">
                <a:solidFill>
                  <a:srgbClr val="2C4C94"/>
                </a:solidFill>
                <a:latin typeface="Arial" panose="020B0604020202020204" pitchFamily="34" charset="0"/>
                <a:cs typeface="Arial" panose="020B0604020202020204" pitchFamily="34" charset="0"/>
              </a:rPr>
              <a:t>Not expected that you will have been officially admitted by time of application </a:t>
            </a:r>
            <a:endParaRPr lang="en-IE" dirty="0">
              <a:solidFill>
                <a:srgbClr val="2C4C94"/>
              </a:solidFill>
              <a:latin typeface="Arial" panose="020B0604020202020204" pitchFamily="34" charset="0"/>
              <a:cs typeface="Arial" panose="020B0604020202020204" pitchFamily="34" charset="0"/>
            </a:endParaRPr>
          </a:p>
          <a:p>
            <a:pPr>
              <a:lnSpc>
                <a:spcPct val="200000"/>
              </a:lnSpc>
            </a:pPr>
            <a:r>
              <a:rPr lang="en-IE" dirty="0">
                <a:solidFill>
                  <a:srgbClr val="2C4C94"/>
                </a:solidFill>
                <a:latin typeface="Arial" panose="020B0604020202020204" pitchFamily="34" charset="0"/>
                <a:cs typeface="Arial" panose="020B0604020202020204" pitchFamily="34" charset="0"/>
              </a:rPr>
              <a:t>11. References - </a:t>
            </a:r>
            <a:r>
              <a:rPr lang="en-US" dirty="0">
                <a:solidFill>
                  <a:srgbClr val="2C4C94"/>
                </a:solidFill>
                <a:latin typeface="Arial" panose="020B0604020202020204" pitchFamily="34" charset="0"/>
                <a:cs typeface="Arial" panose="020B0604020202020204" pitchFamily="34" charset="0"/>
              </a:rPr>
              <a:t>Academics under whom you have studied or pursued research or by someone who has supervised you in work related to your proposed field of study</a:t>
            </a:r>
            <a:endParaRPr lang="en-IE" dirty="0">
              <a:solidFill>
                <a:srgbClr val="2C4C94"/>
              </a:solidFill>
              <a:latin typeface="Arial" panose="020B0604020202020204" pitchFamily="34" charset="0"/>
              <a:cs typeface="Arial" panose="020B0604020202020204" pitchFamily="34" charset="0"/>
            </a:endParaRPr>
          </a:p>
          <a:p>
            <a:pPr>
              <a:lnSpc>
                <a:spcPct val="200000"/>
              </a:lnSpc>
            </a:pPr>
            <a:r>
              <a:rPr lang="en-IE" dirty="0">
                <a:solidFill>
                  <a:srgbClr val="2C4C94"/>
                </a:solidFill>
                <a:latin typeface="Arial" panose="020B0604020202020204" pitchFamily="34" charset="0"/>
                <a:cs typeface="Arial" panose="020B0604020202020204" pitchFamily="34" charset="0"/>
              </a:rPr>
              <a:t>12. Financial Information – Available funds, Travel funds, Dependants</a:t>
            </a: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233449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t>
            </a:r>
            <a:r>
              <a:rPr lang="en-IE" sz="3200" dirty="0" err="1">
                <a:latin typeface="Arial" panose="020B0604020202020204" pitchFamily="34" charset="0"/>
                <a:cs typeface="Arial" panose="020B0604020202020204" pitchFamily="34" charset="0"/>
              </a:rPr>
              <a:t>ireland</a:t>
            </a:r>
            <a:r>
              <a:rPr lang="en-IE" sz="3200" dirty="0">
                <a:latin typeface="Arial" panose="020B0604020202020204" pitchFamily="34" charset="0"/>
                <a:cs typeface="Arial" panose="020B0604020202020204" pitchFamily="34" charset="0"/>
              </a:rPr>
              <a:t> student form</a:t>
            </a:r>
            <a:endParaRPr lang="en-IE" sz="3200" dirty="0">
              <a:solidFill>
                <a:srgbClr val="6B8BD3"/>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550B3B-F131-4A44-A22D-02C37FBA7CBB}"/>
              </a:ext>
            </a:extLst>
          </p:cNvPr>
          <p:cNvSpPr>
            <a:spLocks noChangeArrowheads="1"/>
          </p:cNvSpPr>
          <p:nvPr/>
        </p:nvSpPr>
        <p:spPr bwMode="auto">
          <a:xfrm>
            <a:off x="838200" y="1083734"/>
            <a:ext cx="10991669"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b="1" dirty="0">
                <a:solidFill>
                  <a:srgbClr val="2C4C94"/>
                </a:solidFill>
                <a:latin typeface="Arial" panose="020B0604020202020204" pitchFamily="34" charset="0"/>
                <a:cs typeface="Arial" panose="020B0604020202020204" pitchFamily="34" charset="0"/>
              </a:rPr>
              <a:t>FULBRIGHT STUDENT APPLICATION FORM </a:t>
            </a:r>
            <a:r>
              <a:rPr lang="en-IE" b="1" i="1" dirty="0">
                <a:solidFill>
                  <a:srgbClr val="2C4C94"/>
                </a:solidFill>
                <a:latin typeface="Arial" panose="020B0604020202020204" pitchFamily="34" charset="0"/>
                <a:cs typeface="Arial" panose="020B0604020202020204" pitchFamily="34" charset="0"/>
              </a:rPr>
              <a:t>continued</a:t>
            </a:r>
          </a:p>
          <a:p>
            <a:pPr algn="just"/>
            <a:endParaRPr lang="en-IE" b="1" i="1" dirty="0">
              <a:solidFill>
                <a:srgbClr val="2C4C94"/>
              </a:solidFill>
              <a:latin typeface="Arial" panose="020B0604020202020204" pitchFamily="34" charset="0"/>
              <a:cs typeface="Arial" panose="020B0604020202020204" pitchFamily="34" charset="0"/>
            </a:endParaRPr>
          </a:p>
          <a:p>
            <a:pPr algn="just"/>
            <a:r>
              <a:rPr lang="en-IE" dirty="0">
                <a:solidFill>
                  <a:srgbClr val="2C4C94"/>
                </a:solidFill>
                <a:latin typeface="Arial" panose="020B0604020202020204" pitchFamily="34" charset="0"/>
                <a:cs typeface="Arial" panose="020B0604020202020204" pitchFamily="34" charset="0"/>
              </a:rPr>
              <a:t>13. Study / Research Objective* – </a:t>
            </a:r>
            <a:r>
              <a:rPr lang="en-US" dirty="0">
                <a:solidFill>
                  <a:srgbClr val="2C4C94"/>
                </a:solidFill>
                <a:latin typeface="Arial" panose="020B0604020202020204" pitchFamily="34" charset="0"/>
                <a:cs typeface="Arial" panose="020B0604020202020204" pitchFamily="34" charset="0"/>
              </a:rPr>
              <a:t>a clear and very detailed description of the program they want to pursue in the US in essay format</a:t>
            </a:r>
            <a:endParaRPr lang="en-IE" dirty="0">
              <a:solidFill>
                <a:srgbClr val="2C4C94"/>
              </a:solidFill>
              <a:latin typeface="Arial" panose="020B0604020202020204" pitchFamily="34" charset="0"/>
              <a:cs typeface="Arial" panose="020B0604020202020204" pitchFamily="34" charset="0"/>
            </a:endParaRPr>
          </a:p>
          <a:p>
            <a:pPr algn="just">
              <a:spcBef>
                <a:spcPts val="1200"/>
              </a:spcBef>
            </a:pPr>
            <a:r>
              <a:rPr lang="en-IE" dirty="0">
                <a:solidFill>
                  <a:srgbClr val="2C4C94"/>
                </a:solidFill>
                <a:latin typeface="Arial" panose="020B0604020202020204" pitchFamily="34" charset="0"/>
                <a:cs typeface="Arial" panose="020B0604020202020204" pitchFamily="34" charset="0"/>
              </a:rPr>
              <a:t>14. Personal Statement* – </a:t>
            </a:r>
            <a:r>
              <a:rPr lang="en-US" dirty="0">
                <a:solidFill>
                  <a:srgbClr val="2C4C94"/>
                </a:solidFill>
                <a:latin typeface="Arial" panose="020B0604020202020204" pitchFamily="34" charset="0"/>
                <a:cs typeface="Arial" panose="020B0604020202020204" pitchFamily="34" charset="0"/>
              </a:rPr>
              <a:t>a careful, well thought out, self-assessment with reference to the Fulbright Program’s purpose and objectives</a:t>
            </a:r>
            <a:endParaRPr lang="en-IE" dirty="0">
              <a:solidFill>
                <a:srgbClr val="2C4C94"/>
              </a:solidFill>
              <a:latin typeface="Arial" panose="020B0604020202020204" pitchFamily="34" charset="0"/>
              <a:cs typeface="Arial" panose="020B0604020202020204" pitchFamily="34" charset="0"/>
            </a:endParaRPr>
          </a:p>
          <a:p>
            <a:pPr algn="just">
              <a:lnSpc>
                <a:spcPct val="200000"/>
              </a:lnSpc>
            </a:pPr>
            <a:r>
              <a:rPr lang="en-IE" dirty="0">
                <a:solidFill>
                  <a:srgbClr val="2C4C94"/>
                </a:solidFill>
                <a:latin typeface="Arial" panose="020B0604020202020204" pitchFamily="34" charset="0"/>
                <a:cs typeface="Arial" panose="020B0604020202020204" pitchFamily="34" charset="0"/>
              </a:rPr>
              <a:t>15. Curriculum Vitae – Academic Excellence, Leadership, Volunteering</a:t>
            </a:r>
          </a:p>
          <a:p>
            <a:pPr algn="just">
              <a:lnSpc>
                <a:spcPct val="200000"/>
              </a:lnSpc>
            </a:pPr>
            <a:r>
              <a:rPr lang="en-IE" dirty="0">
                <a:solidFill>
                  <a:srgbClr val="2C4C94"/>
                </a:solidFill>
                <a:latin typeface="Arial" panose="020B0604020202020204" pitchFamily="34" charset="0"/>
                <a:cs typeface="Arial" panose="020B0604020202020204" pitchFamily="34" charset="0"/>
              </a:rPr>
              <a:t>16. Transcripts – </a:t>
            </a:r>
            <a:r>
              <a:rPr lang="en-US" dirty="0">
                <a:solidFill>
                  <a:srgbClr val="2C4C94"/>
                </a:solidFill>
                <a:latin typeface="Arial" panose="020B0604020202020204" pitchFamily="34" charset="0"/>
                <a:cs typeface="Arial" panose="020B0604020202020204" pitchFamily="34" charset="0"/>
              </a:rPr>
              <a:t>complete university transcripts from all 3</a:t>
            </a:r>
            <a:r>
              <a:rPr lang="en-US" baseline="30000" dirty="0">
                <a:solidFill>
                  <a:srgbClr val="2C4C94"/>
                </a:solidFill>
                <a:latin typeface="Arial" panose="020B0604020202020204" pitchFamily="34" charset="0"/>
                <a:cs typeface="Arial" panose="020B0604020202020204" pitchFamily="34" charset="0"/>
              </a:rPr>
              <a:t>rd</a:t>
            </a:r>
            <a:r>
              <a:rPr lang="en-US" dirty="0">
                <a:solidFill>
                  <a:srgbClr val="2C4C94"/>
                </a:solidFill>
                <a:latin typeface="Arial" panose="020B0604020202020204" pitchFamily="34" charset="0"/>
                <a:cs typeface="Arial" panose="020B0604020202020204" pitchFamily="34" charset="0"/>
              </a:rPr>
              <a:t> level institutions attended</a:t>
            </a:r>
            <a:endParaRPr lang="en-IE" dirty="0">
              <a:solidFill>
                <a:srgbClr val="2C4C94"/>
              </a:solidFill>
              <a:latin typeface="Arial" panose="020B0604020202020204" pitchFamily="34" charset="0"/>
              <a:cs typeface="Arial" panose="020B0604020202020204" pitchFamily="34" charset="0"/>
            </a:endParaRPr>
          </a:p>
          <a:p>
            <a:pPr algn="just">
              <a:lnSpc>
                <a:spcPct val="200000"/>
              </a:lnSpc>
            </a:pPr>
            <a:r>
              <a:rPr lang="en-IE" dirty="0">
                <a:solidFill>
                  <a:srgbClr val="2C4C94"/>
                </a:solidFill>
                <a:latin typeface="Arial" panose="020B0604020202020204" pitchFamily="34" charset="0"/>
                <a:cs typeface="Arial" panose="020B0604020202020204" pitchFamily="34" charset="0"/>
              </a:rPr>
              <a:t>17. Writing Sample – a research paper, published article, paper done for a course, etc</a:t>
            </a:r>
          </a:p>
          <a:p>
            <a:pPr algn="just">
              <a:lnSpc>
                <a:spcPct val="200000"/>
              </a:lnSpc>
            </a:pPr>
            <a:r>
              <a:rPr lang="en-IE" dirty="0">
                <a:solidFill>
                  <a:srgbClr val="2C4C94"/>
                </a:solidFill>
                <a:latin typeface="Arial" panose="020B0604020202020204" pitchFamily="34" charset="0"/>
                <a:cs typeface="Arial" panose="020B0604020202020204" pitchFamily="34" charset="0"/>
              </a:rPr>
              <a:t>18. Recent Work – </a:t>
            </a:r>
            <a:r>
              <a:rPr lang="en-US" dirty="0">
                <a:solidFill>
                  <a:srgbClr val="2C4C94"/>
                </a:solidFill>
                <a:latin typeface="Arial" panose="020B0604020202020204" pitchFamily="34" charset="0"/>
                <a:cs typeface="Arial" panose="020B0604020202020204" pitchFamily="34" charset="0"/>
              </a:rPr>
              <a:t>Visual, architecture and performing arts applicants are required to submit 4 samples </a:t>
            </a:r>
          </a:p>
          <a:p>
            <a:pPr algn="just">
              <a:lnSpc>
                <a:spcPct val="200000"/>
              </a:lnSpc>
            </a:pPr>
            <a:r>
              <a:rPr lang="en-IE" dirty="0">
                <a:solidFill>
                  <a:srgbClr val="2C4C94"/>
                </a:solidFill>
                <a:latin typeface="Arial" panose="020B0604020202020204" pitchFamily="34" charset="0"/>
                <a:cs typeface="Arial" panose="020B0604020202020204" pitchFamily="34" charset="0"/>
              </a:rPr>
              <a:t>19. Passport</a:t>
            </a:r>
          </a:p>
          <a:p>
            <a:pPr algn="just"/>
            <a:endParaRPr lang="en-IE" dirty="0">
              <a:solidFill>
                <a:srgbClr val="2C4C94"/>
              </a:solidFill>
            </a:endParaRPr>
          </a:p>
        </p:txBody>
      </p:sp>
    </p:spTree>
    <p:extLst>
      <p:ext uri="{BB962C8B-B14F-4D97-AF65-F5344CB8AC3E}">
        <p14:creationId xmlns:p14="http://schemas.microsoft.com/office/powerpoint/2010/main" val="1847911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t>
            </a:r>
            <a:r>
              <a:rPr lang="en-IE" sz="3200" dirty="0" err="1">
                <a:latin typeface="Arial" panose="020B0604020202020204" pitchFamily="34" charset="0"/>
                <a:cs typeface="Arial" panose="020B0604020202020204" pitchFamily="34" charset="0"/>
              </a:rPr>
              <a:t>ireland</a:t>
            </a:r>
            <a:r>
              <a:rPr lang="en-IE" sz="3200" dirty="0">
                <a:latin typeface="Arial" panose="020B0604020202020204" pitchFamily="34" charset="0"/>
                <a:cs typeface="Arial" panose="020B0604020202020204" pitchFamily="34" charset="0"/>
              </a:rPr>
              <a:t> student form</a:t>
            </a:r>
            <a:endParaRPr lang="en-IE" sz="3200" dirty="0">
              <a:solidFill>
                <a:srgbClr val="6B8BD3"/>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550B3B-F131-4A44-A22D-02C37FBA7CBB}"/>
              </a:ext>
            </a:extLst>
          </p:cNvPr>
          <p:cNvSpPr>
            <a:spLocks noChangeArrowheads="1"/>
          </p:cNvSpPr>
          <p:nvPr/>
        </p:nvSpPr>
        <p:spPr bwMode="auto">
          <a:xfrm>
            <a:off x="689065" y="1083734"/>
            <a:ext cx="1099166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b="1" dirty="0">
                <a:solidFill>
                  <a:srgbClr val="2C4C94"/>
                </a:solidFill>
                <a:latin typeface="Arial" panose="020B0604020202020204" pitchFamily="34" charset="0"/>
                <a:cs typeface="Arial" panose="020B0604020202020204" pitchFamily="34" charset="0"/>
              </a:rPr>
              <a:t>FULBRIGHT STUDENT APPLICATION FORM </a:t>
            </a:r>
            <a:r>
              <a:rPr lang="en-IE" b="1" i="1" dirty="0">
                <a:solidFill>
                  <a:srgbClr val="2C4C94"/>
                </a:solidFill>
                <a:latin typeface="Arial" panose="020B0604020202020204" pitchFamily="34" charset="0"/>
                <a:cs typeface="Arial" panose="020B0604020202020204" pitchFamily="34" charset="0"/>
              </a:rPr>
              <a:t>continued</a:t>
            </a:r>
          </a:p>
          <a:p>
            <a:pPr algn="just"/>
            <a:endParaRPr lang="en-IE" b="1" i="1" dirty="0">
              <a:solidFill>
                <a:srgbClr val="2C4C94"/>
              </a:solidFill>
              <a:latin typeface="Arial" panose="020B0604020202020204" pitchFamily="34" charset="0"/>
              <a:cs typeface="Arial" panose="020B0604020202020204" pitchFamily="34" charset="0"/>
            </a:endParaRPr>
          </a:p>
          <a:p>
            <a:pPr algn="just"/>
            <a:r>
              <a:rPr lang="en-IE" dirty="0">
                <a:solidFill>
                  <a:srgbClr val="2C4C94"/>
                </a:solidFill>
                <a:latin typeface="Arial" panose="020B0604020202020204" pitchFamily="34" charset="0"/>
                <a:cs typeface="Arial" panose="020B0604020202020204" pitchFamily="34" charset="0"/>
              </a:rPr>
              <a:t>13. Study / Research Objective</a:t>
            </a: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Write a clear and very detailed description of the program they want to pursue in the US in essay format. As this is an indication of your written communication skills, make sure it is well organised, written and the proper spelling and grammar is used throughout</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Outline your purpose for applying to the Fulbright Program</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Clearly identify the area(s) within your field of study in which you want to specialise or concentrate. If there is specific research that you want to accomplish, please explain it as fully as space allows</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Outline how the period in the U.S. will enhance your knowledge, skills and understanding and future development in the specified discipline</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Reference the specific universities where you would like to study or have applied to and highlight your top choice</a:t>
            </a:r>
            <a:endParaRPr lang="en-IE" dirty="0">
              <a:solidFill>
                <a:srgbClr val="2C4C94"/>
              </a:solidFill>
            </a:endParaRPr>
          </a:p>
        </p:txBody>
      </p:sp>
    </p:spTree>
    <p:extLst>
      <p:ext uri="{BB962C8B-B14F-4D97-AF65-F5344CB8AC3E}">
        <p14:creationId xmlns:p14="http://schemas.microsoft.com/office/powerpoint/2010/main" val="64523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t>
            </a:r>
            <a:r>
              <a:rPr lang="en-IE" sz="3200" dirty="0" err="1">
                <a:latin typeface="Arial" panose="020B0604020202020204" pitchFamily="34" charset="0"/>
                <a:cs typeface="Arial" panose="020B0604020202020204" pitchFamily="34" charset="0"/>
              </a:rPr>
              <a:t>ireland</a:t>
            </a:r>
            <a:r>
              <a:rPr lang="en-IE" sz="3200" dirty="0">
                <a:latin typeface="Arial" panose="020B0604020202020204" pitchFamily="34" charset="0"/>
                <a:cs typeface="Arial" panose="020B0604020202020204" pitchFamily="34" charset="0"/>
              </a:rPr>
              <a:t> student form</a:t>
            </a:r>
            <a:endParaRPr lang="en-IE" sz="3200" dirty="0">
              <a:solidFill>
                <a:srgbClr val="6B8BD3"/>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550B3B-F131-4A44-A22D-02C37FBA7CBB}"/>
              </a:ext>
            </a:extLst>
          </p:cNvPr>
          <p:cNvSpPr>
            <a:spLocks noChangeArrowheads="1"/>
          </p:cNvSpPr>
          <p:nvPr/>
        </p:nvSpPr>
        <p:spPr bwMode="auto">
          <a:xfrm>
            <a:off x="689065" y="1071801"/>
            <a:ext cx="10991669"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b="1" dirty="0">
                <a:solidFill>
                  <a:srgbClr val="2C4C94"/>
                </a:solidFill>
                <a:latin typeface="Arial" panose="020B0604020202020204" pitchFamily="34" charset="0"/>
                <a:cs typeface="Arial" panose="020B0604020202020204" pitchFamily="34" charset="0"/>
              </a:rPr>
              <a:t>FULBRIGHT STUDENT APPLICATION FORM </a:t>
            </a:r>
            <a:r>
              <a:rPr lang="en-IE" b="1" i="1" dirty="0">
                <a:solidFill>
                  <a:srgbClr val="2C4C94"/>
                </a:solidFill>
                <a:latin typeface="Arial" panose="020B0604020202020204" pitchFamily="34" charset="0"/>
                <a:cs typeface="Arial" panose="020B0604020202020204" pitchFamily="34" charset="0"/>
              </a:rPr>
              <a:t>continued</a:t>
            </a:r>
          </a:p>
          <a:p>
            <a:pPr algn="just">
              <a:spcBef>
                <a:spcPts val="1200"/>
              </a:spcBef>
            </a:pPr>
            <a:r>
              <a:rPr lang="en-IE" dirty="0">
                <a:solidFill>
                  <a:srgbClr val="2C4C94"/>
                </a:solidFill>
                <a:latin typeface="Arial" panose="020B0604020202020204" pitchFamily="34" charset="0"/>
                <a:cs typeface="Arial" panose="020B0604020202020204" pitchFamily="34" charset="0"/>
              </a:rPr>
              <a:t>14. Personal Statement </a:t>
            </a:r>
            <a:endParaRPr lang="en-US" dirty="0">
              <a:solidFill>
                <a:srgbClr val="2C4C94"/>
              </a:solidFill>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Conduct a careful, well thought out, self-assessment with reference to the Fulbright Program’s purpose and objectives to be able to articulate an understanding of the Fulbright Program, the qualities of a Fulbrighter and how you and Fulbright will benefit from your receiving an award</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Compose a narrative essay in which you include information about your formative experiences (educational, professional, personal), personal and professional ambitions and special non-academic, extracurricular interests</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Describe who you are, what your goals are, and what you hope to achieve in the US and upon your return to Ireland </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Outline your motivations, relevant preparations and expectations of the Fulbright Program</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Do not repeat or re-hash the study objective essay or provide a narrative of your CV</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srgbClr val="2C4C94"/>
                </a:solidFill>
                <a:latin typeface="Arial" panose="020B0604020202020204" pitchFamily="34" charset="0"/>
                <a:cs typeface="Arial" panose="020B0604020202020204" pitchFamily="34" charset="0"/>
              </a:rPr>
              <a:t>Remember the personal statement is an indication of your written communication skills. Make sure it is well organised, written and proper grammar and spelling is used</a:t>
            </a:r>
            <a:endParaRPr lang="en-IE" dirty="0">
              <a:solidFill>
                <a:srgbClr val="2C4C94"/>
              </a:solidFill>
              <a:latin typeface="Arial" panose="020B0604020202020204" pitchFamily="34" charset="0"/>
              <a:cs typeface="Arial" panose="020B0604020202020204" pitchFamily="34" charset="0"/>
            </a:endParaRPr>
          </a:p>
          <a:p>
            <a:pPr algn="just"/>
            <a:endParaRPr lang="en-IE" dirty="0">
              <a:solidFill>
                <a:srgbClr val="2C4C94"/>
              </a:solidFill>
            </a:endParaRPr>
          </a:p>
        </p:txBody>
      </p:sp>
    </p:spTree>
    <p:extLst>
      <p:ext uri="{BB962C8B-B14F-4D97-AF65-F5344CB8AC3E}">
        <p14:creationId xmlns:p14="http://schemas.microsoft.com/office/powerpoint/2010/main" val="78605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356329" y="224562"/>
            <a:ext cx="264551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52525"/>
                </a:solidFill>
                <a:latin typeface="Arial" panose="020B0604020202020204" pitchFamily="34" charset="0"/>
                <a:cs typeface="Arial" panose="020B0604020202020204" pitchFamily="34" charset="0"/>
              </a:rPr>
              <a:t>GLOBAL FULBRIGHT </a:t>
            </a:r>
          </a:p>
          <a:p>
            <a:r>
              <a:rPr lang="en-IE" sz="1500" b="1" dirty="0"/>
              <a:t>A</a:t>
            </a:r>
            <a:r>
              <a:rPr lang="en-IE" sz="1500" dirty="0"/>
              <a:t/>
            </a:r>
            <a:br>
              <a:rPr lang="en-IE" sz="1500" dirty="0"/>
            </a:br>
            <a:r>
              <a:rPr lang="en-IE" sz="1500" dirty="0">
                <a:hlinkClick r:id="rId2"/>
              </a:rPr>
              <a:t>Afghanistan</a:t>
            </a:r>
            <a:r>
              <a:rPr lang="en-IE" sz="1500" dirty="0"/>
              <a:t/>
            </a:r>
            <a:br>
              <a:rPr lang="en-IE" sz="1500" dirty="0"/>
            </a:br>
            <a:r>
              <a:rPr lang="en-IE" sz="1500" dirty="0">
                <a:hlinkClick r:id="rId3"/>
              </a:rPr>
              <a:t>Albania</a:t>
            </a:r>
            <a:r>
              <a:rPr lang="en-IE" sz="1500" dirty="0"/>
              <a:t/>
            </a:r>
            <a:br>
              <a:rPr lang="en-IE" sz="1500" dirty="0"/>
            </a:br>
            <a:r>
              <a:rPr lang="en-IE" sz="1500" dirty="0">
                <a:hlinkClick r:id="rId4"/>
              </a:rPr>
              <a:t>Algeria</a:t>
            </a:r>
            <a:r>
              <a:rPr lang="en-IE" sz="1500" dirty="0"/>
              <a:t/>
            </a:r>
            <a:br>
              <a:rPr lang="en-IE" sz="1500" dirty="0"/>
            </a:br>
            <a:r>
              <a:rPr lang="en-IE" sz="1500" dirty="0">
                <a:hlinkClick r:id="rId5"/>
              </a:rPr>
              <a:t>Andorra</a:t>
            </a:r>
            <a:r>
              <a:rPr lang="en-IE" sz="1500" dirty="0"/>
              <a:t/>
            </a:r>
            <a:br>
              <a:rPr lang="en-IE" sz="1500" dirty="0"/>
            </a:br>
            <a:r>
              <a:rPr lang="en-IE" sz="1500" dirty="0">
                <a:hlinkClick r:id="rId6"/>
              </a:rPr>
              <a:t>Angola</a:t>
            </a:r>
            <a:r>
              <a:rPr lang="en-IE" sz="1500" dirty="0"/>
              <a:t/>
            </a:r>
            <a:br>
              <a:rPr lang="en-IE" sz="1500" dirty="0"/>
            </a:br>
            <a:r>
              <a:rPr lang="en-IE" sz="1500" dirty="0">
                <a:hlinkClick r:id="rId7"/>
              </a:rPr>
              <a:t>Antigua &amp; Barbuda</a:t>
            </a:r>
            <a:r>
              <a:rPr lang="en-IE" sz="1500" dirty="0"/>
              <a:t/>
            </a:r>
            <a:br>
              <a:rPr lang="en-IE" sz="1500" dirty="0"/>
            </a:br>
            <a:r>
              <a:rPr lang="en-IE" sz="1500" dirty="0">
                <a:hlinkClick r:id="rId8"/>
              </a:rPr>
              <a:t>Argentina</a:t>
            </a:r>
            <a:r>
              <a:rPr lang="en-IE" sz="1500" dirty="0"/>
              <a:t/>
            </a:r>
            <a:br>
              <a:rPr lang="en-IE" sz="1500" dirty="0"/>
            </a:br>
            <a:r>
              <a:rPr lang="en-IE" sz="1500" dirty="0">
                <a:hlinkClick r:id="rId9"/>
              </a:rPr>
              <a:t>Armenia</a:t>
            </a:r>
            <a:r>
              <a:rPr lang="en-IE" sz="1500" dirty="0"/>
              <a:t/>
            </a:r>
            <a:br>
              <a:rPr lang="en-IE" sz="1500" dirty="0"/>
            </a:br>
            <a:r>
              <a:rPr lang="en-IE" sz="1500" dirty="0">
                <a:hlinkClick r:id="rId10"/>
              </a:rPr>
              <a:t>Australia</a:t>
            </a:r>
            <a:r>
              <a:rPr lang="en-IE" sz="1500" dirty="0"/>
              <a:t/>
            </a:r>
            <a:br>
              <a:rPr lang="en-IE" sz="1500" dirty="0"/>
            </a:br>
            <a:r>
              <a:rPr lang="en-IE" sz="1500" dirty="0">
                <a:hlinkClick r:id="rId11"/>
              </a:rPr>
              <a:t>Austria</a:t>
            </a:r>
            <a:r>
              <a:rPr lang="en-IE" sz="1500" dirty="0"/>
              <a:t/>
            </a:r>
            <a:br>
              <a:rPr lang="en-IE" sz="1500" dirty="0"/>
            </a:br>
            <a:r>
              <a:rPr lang="en-IE" sz="1500" dirty="0">
                <a:hlinkClick r:id="rId12"/>
              </a:rPr>
              <a:t>Azerbaijan</a:t>
            </a:r>
            <a:r>
              <a:rPr lang="en-IE" sz="1500" dirty="0"/>
              <a:t/>
            </a:r>
            <a:br>
              <a:rPr lang="en-IE" sz="1500" dirty="0"/>
            </a:br>
            <a:r>
              <a:rPr lang="en-IE" sz="1500" b="1" dirty="0"/>
              <a:t>B</a:t>
            </a:r>
            <a:r>
              <a:rPr lang="en-IE" sz="1500" dirty="0"/>
              <a:t/>
            </a:r>
            <a:br>
              <a:rPr lang="en-IE" sz="1500" dirty="0"/>
            </a:br>
            <a:r>
              <a:rPr lang="en-IE" sz="1500" dirty="0">
                <a:hlinkClick r:id="rId13"/>
              </a:rPr>
              <a:t>Bahamas</a:t>
            </a:r>
            <a:r>
              <a:rPr lang="en-IE" sz="1500" dirty="0"/>
              <a:t/>
            </a:r>
            <a:br>
              <a:rPr lang="en-IE" sz="1500" dirty="0"/>
            </a:br>
            <a:r>
              <a:rPr lang="en-IE" sz="1500" dirty="0">
                <a:hlinkClick r:id="rId14"/>
              </a:rPr>
              <a:t>Bahrain</a:t>
            </a:r>
            <a:r>
              <a:rPr lang="en-IE" sz="1500" dirty="0"/>
              <a:t/>
            </a:r>
            <a:br>
              <a:rPr lang="en-IE" sz="1500" dirty="0"/>
            </a:br>
            <a:r>
              <a:rPr lang="en-IE" sz="1500" dirty="0">
                <a:hlinkClick r:id="rId15"/>
              </a:rPr>
              <a:t>Bangladesh</a:t>
            </a:r>
            <a:r>
              <a:rPr lang="en-IE" sz="1500" dirty="0"/>
              <a:t/>
            </a:r>
            <a:br>
              <a:rPr lang="en-IE" sz="1500" dirty="0"/>
            </a:br>
            <a:r>
              <a:rPr lang="en-IE" sz="1500" dirty="0">
                <a:hlinkClick r:id="rId16"/>
              </a:rPr>
              <a:t>Barbados</a:t>
            </a:r>
            <a:r>
              <a:rPr lang="en-IE" sz="1500" dirty="0"/>
              <a:t/>
            </a:r>
            <a:br>
              <a:rPr lang="en-IE" sz="1500" dirty="0"/>
            </a:br>
            <a:r>
              <a:rPr lang="en-IE" sz="1500" dirty="0">
                <a:hlinkClick r:id="rId17"/>
              </a:rPr>
              <a:t>Belarus</a:t>
            </a:r>
            <a:r>
              <a:rPr lang="en-IE" sz="1500" dirty="0"/>
              <a:t/>
            </a:r>
            <a:br>
              <a:rPr lang="en-IE" sz="1500" dirty="0"/>
            </a:br>
            <a:r>
              <a:rPr lang="en-IE" sz="1500" dirty="0">
                <a:hlinkClick r:id="rId18"/>
              </a:rPr>
              <a:t>Belgium</a:t>
            </a:r>
            <a:r>
              <a:rPr lang="en-IE" sz="1500" dirty="0"/>
              <a:t/>
            </a:r>
            <a:br>
              <a:rPr lang="en-IE" sz="1500" dirty="0"/>
            </a:br>
            <a:r>
              <a:rPr lang="en-IE" sz="1500" dirty="0">
                <a:hlinkClick r:id="rId19"/>
              </a:rPr>
              <a:t>Belize</a:t>
            </a:r>
            <a:endParaRPr lang="en-IE" sz="1500" dirty="0"/>
          </a:p>
          <a:p>
            <a:r>
              <a:rPr lang="en-IE" sz="1500" dirty="0">
                <a:hlinkClick r:id="rId20"/>
              </a:rPr>
              <a:t>Benin</a:t>
            </a:r>
            <a:r>
              <a:rPr lang="en-IE" sz="1500" dirty="0"/>
              <a:t/>
            </a:r>
            <a:br>
              <a:rPr lang="en-IE" sz="1500" dirty="0"/>
            </a:br>
            <a:r>
              <a:rPr lang="en-IE" sz="1500" dirty="0">
                <a:hlinkClick r:id="rId21"/>
              </a:rPr>
              <a:t>Bhutan</a:t>
            </a:r>
            <a:endParaRPr lang="en-IE" sz="1500" dirty="0"/>
          </a:p>
          <a:p>
            <a:r>
              <a:rPr lang="en-IE" sz="1500" dirty="0">
                <a:hlinkClick r:id="rId22"/>
              </a:rPr>
              <a:t>Bolivia</a:t>
            </a:r>
            <a:endParaRPr lang="en-IE" sz="1500" dirty="0"/>
          </a:p>
          <a:p>
            <a:r>
              <a:rPr lang="en-IE" sz="1600" dirty="0">
                <a:hlinkClick r:id="rId23"/>
              </a:rPr>
              <a:t>Bosnia Herzegovina</a:t>
            </a:r>
            <a:r>
              <a:rPr lang="en-IE" sz="1600" dirty="0"/>
              <a:t/>
            </a:r>
            <a:br>
              <a:rPr lang="en-IE" sz="1600" dirty="0"/>
            </a:br>
            <a:r>
              <a:rPr lang="en-IE" sz="1600" dirty="0">
                <a:hlinkClick r:id="rId24"/>
              </a:rPr>
              <a:t>Botswana</a:t>
            </a:r>
            <a:r>
              <a:rPr lang="en-IE" sz="1600" dirty="0"/>
              <a:t/>
            </a:r>
            <a:br>
              <a:rPr lang="en-IE" sz="1600" dirty="0"/>
            </a:br>
            <a:r>
              <a:rPr lang="en-IE" sz="1600" dirty="0">
                <a:hlinkClick r:id="rId25"/>
              </a:rPr>
              <a:t>Brazil</a:t>
            </a:r>
            <a:r>
              <a:rPr lang="en-IE" sz="1600" dirty="0"/>
              <a:t/>
            </a:r>
            <a:br>
              <a:rPr lang="en-IE" sz="1600" dirty="0"/>
            </a:br>
            <a:endParaRPr lang="en-IE" sz="1600" dirty="0">
              <a:solidFill>
                <a:schemeClr val="accent2"/>
              </a:solidFill>
            </a:endParaRPr>
          </a:p>
        </p:txBody>
      </p:sp>
      <p:sp>
        <p:nvSpPr>
          <p:cNvPr id="5" name="Rectangle 4">
            <a:extLst>
              <a:ext uri="{FF2B5EF4-FFF2-40B4-BE49-F238E27FC236}">
                <a16:creationId xmlns:a16="http://schemas.microsoft.com/office/drawing/2014/main" id="{C0237546-5346-4896-A4B4-A1F7AD301FEC}"/>
              </a:ext>
            </a:extLst>
          </p:cNvPr>
          <p:cNvSpPr>
            <a:spLocks noChangeArrowheads="1"/>
          </p:cNvSpPr>
          <p:nvPr/>
        </p:nvSpPr>
        <p:spPr bwMode="auto">
          <a:xfrm>
            <a:off x="2034214" y="202512"/>
            <a:ext cx="190922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endParaRPr lang="en-IE" dirty="0">
              <a:solidFill>
                <a:schemeClr val="accent2"/>
              </a:solidFill>
              <a:latin typeface="Arial" panose="020B0604020202020204" pitchFamily="34" charset="0"/>
              <a:cs typeface="Arial" panose="020B0604020202020204" pitchFamily="34" charset="0"/>
            </a:endParaRPr>
          </a:p>
          <a:p>
            <a:r>
              <a:rPr lang="en-IE" sz="1500" b="1" dirty="0"/>
              <a:t>B</a:t>
            </a:r>
            <a:r>
              <a:rPr lang="en-IE" sz="1500" dirty="0"/>
              <a:t/>
            </a:r>
            <a:br>
              <a:rPr lang="en-IE" sz="1500" dirty="0"/>
            </a:br>
            <a:r>
              <a:rPr lang="en-IE" sz="1500" dirty="0">
                <a:hlinkClick r:id="rId26"/>
              </a:rPr>
              <a:t>Brunei</a:t>
            </a:r>
            <a:r>
              <a:rPr lang="en-IE" sz="1500" dirty="0"/>
              <a:t/>
            </a:r>
            <a:br>
              <a:rPr lang="en-IE" sz="1500" dirty="0"/>
            </a:br>
            <a:r>
              <a:rPr lang="en-IE" sz="1500" dirty="0">
                <a:hlinkClick r:id="rId27"/>
              </a:rPr>
              <a:t>Bulgaria</a:t>
            </a:r>
            <a:r>
              <a:rPr lang="en-IE" sz="1500" dirty="0"/>
              <a:t/>
            </a:r>
            <a:br>
              <a:rPr lang="en-IE" sz="1500" dirty="0"/>
            </a:br>
            <a:r>
              <a:rPr lang="en-IE" sz="1500" dirty="0">
                <a:hlinkClick r:id="rId28"/>
              </a:rPr>
              <a:t>Burkina Faso</a:t>
            </a:r>
            <a:r>
              <a:rPr lang="en-IE" sz="1500" dirty="0"/>
              <a:t/>
            </a:r>
            <a:br>
              <a:rPr lang="en-IE" sz="1500" dirty="0"/>
            </a:br>
            <a:r>
              <a:rPr lang="en-IE" sz="1500" dirty="0">
                <a:hlinkClick r:id="rId29"/>
              </a:rPr>
              <a:t>Burma</a:t>
            </a:r>
            <a:r>
              <a:rPr lang="en-IE" sz="1500" dirty="0"/>
              <a:t/>
            </a:r>
            <a:br>
              <a:rPr lang="en-IE" sz="1500" dirty="0"/>
            </a:br>
            <a:r>
              <a:rPr lang="en-IE" sz="1500" b="1" dirty="0"/>
              <a:t>C</a:t>
            </a:r>
            <a:r>
              <a:rPr lang="en-IE" sz="1500" dirty="0"/>
              <a:t/>
            </a:r>
            <a:br>
              <a:rPr lang="en-IE" sz="1500" dirty="0"/>
            </a:br>
            <a:r>
              <a:rPr lang="en-IE" sz="1500" dirty="0">
                <a:hlinkClick r:id="rId30"/>
              </a:rPr>
              <a:t>Cambodia</a:t>
            </a:r>
            <a:r>
              <a:rPr lang="en-IE" sz="1500" dirty="0"/>
              <a:t/>
            </a:r>
            <a:br>
              <a:rPr lang="en-IE" sz="1500" dirty="0"/>
            </a:br>
            <a:r>
              <a:rPr lang="en-IE" sz="1500" dirty="0">
                <a:hlinkClick r:id="rId31"/>
              </a:rPr>
              <a:t>Cameroon</a:t>
            </a:r>
            <a:r>
              <a:rPr lang="en-IE" sz="1500" dirty="0"/>
              <a:t/>
            </a:r>
            <a:br>
              <a:rPr lang="en-IE" sz="1500" dirty="0"/>
            </a:br>
            <a:r>
              <a:rPr lang="en-IE" sz="1500" dirty="0">
                <a:hlinkClick r:id="rId32"/>
              </a:rPr>
              <a:t>Canada</a:t>
            </a:r>
            <a:r>
              <a:rPr lang="en-IE" sz="1500" dirty="0"/>
              <a:t/>
            </a:r>
            <a:br>
              <a:rPr lang="en-IE" sz="1500" dirty="0"/>
            </a:br>
            <a:r>
              <a:rPr lang="en-IE" sz="1500" dirty="0">
                <a:hlinkClick r:id="rId33"/>
              </a:rPr>
              <a:t>Chad</a:t>
            </a:r>
            <a:r>
              <a:rPr lang="en-IE" sz="1500" dirty="0"/>
              <a:t/>
            </a:r>
            <a:br>
              <a:rPr lang="en-IE" sz="1500" dirty="0"/>
            </a:br>
            <a:r>
              <a:rPr lang="en-IE" sz="1500" dirty="0">
                <a:hlinkClick r:id="rId34"/>
              </a:rPr>
              <a:t>Chile</a:t>
            </a:r>
            <a:r>
              <a:rPr lang="en-IE" sz="1500" dirty="0"/>
              <a:t/>
            </a:r>
            <a:br>
              <a:rPr lang="en-IE" sz="1500" dirty="0"/>
            </a:br>
            <a:r>
              <a:rPr lang="en-IE" sz="1500" dirty="0">
                <a:hlinkClick r:id="rId35"/>
              </a:rPr>
              <a:t>China</a:t>
            </a:r>
            <a:r>
              <a:rPr lang="en-IE" sz="1500" dirty="0"/>
              <a:t/>
            </a:r>
            <a:br>
              <a:rPr lang="en-IE" sz="1500" dirty="0"/>
            </a:br>
            <a:r>
              <a:rPr lang="en-IE" sz="1500" dirty="0">
                <a:hlinkClick r:id="rId36"/>
              </a:rPr>
              <a:t>Colombia</a:t>
            </a:r>
            <a:r>
              <a:rPr lang="en-IE" sz="1500" dirty="0"/>
              <a:t/>
            </a:r>
            <a:br>
              <a:rPr lang="en-IE" sz="1500" dirty="0"/>
            </a:br>
            <a:r>
              <a:rPr lang="en-IE" sz="1500" dirty="0">
                <a:hlinkClick r:id="rId37"/>
              </a:rPr>
              <a:t>Comoros</a:t>
            </a:r>
            <a:endParaRPr lang="en-IE" sz="1500" dirty="0"/>
          </a:p>
          <a:p>
            <a:r>
              <a:rPr lang="en-IE" sz="1500" dirty="0">
                <a:hlinkClick r:id="rId38"/>
              </a:rPr>
              <a:t>Congo, </a:t>
            </a:r>
            <a:r>
              <a:rPr lang="en-IE" sz="1500" dirty="0"/>
              <a:t/>
            </a:r>
            <a:br>
              <a:rPr lang="en-IE" sz="1500" dirty="0"/>
            </a:br>
            <a:r>
              <a:rPr lang="en-IE" sz="1500" dirty="0">
                <a:hlinkClick r:id="rId39"/>
              </a:rPr>
              <a:t>Costa Rica</a:t>
            </a:r>
            <a:r>
              <a:rPr lang="en-IE" sz="1500" dirty="0"/>
              <a:t/>
            </a:r>
            <a:br>
              <a:rPr lang="en-IE" sz="1500" dirty="0"/>
            </a:br>
            <a:r>
              <a:rPr lang="en-IE" sz="1500" dirty="0">
                <a:hlinkClick r:id="rId40"/>
              </a:rPr>
              <a:t>Côte d'Ivoire</a:t>
            </a:r>
            <a:r>
              <a:rPr lang="en-IE" sz="1500" dirty="0"/>
              <a:t/>
            </a:r>
            <a:br>
              <a:rPr lang="en-IE" sz="1500" dirty="0"/>
            </a:br>
            <a:r>
              <a:rPr lang="en-IE" sz="1500" dirty="0">
                <a:hlinkClick r:id="rId41"/>
              </a:rPr>
              <a:t>Croatia</a:t>
            </a:r>
            <a:r>
              <a:rPr lang="en-IE" sz="1500" dirty="0"/>
              <a:t/>
            </a:r>
            <a:br>
              <a:rPr lang="en-IE" sz="1500" dirty="0"/>
            </a:br>
            <a:r>
              <a:rPr lang="en-IE" sz="1500" dirty="0">
                <a:hlinkClick r:id="rId42"/>
              </a:rPr>
              <a:t>Cyprus</a:t>
            </a:r>
            <a:r>
              <a:rPr lang="en-IE" sz="1500" dirty="0"/>
              <a:t/>
            </a:r>
            <a:br>
              <a:rPr lang="en-IE" sz="1500" dirty="0"/>
            </a:br>
            <a:r>
              <a:rPr lang="en-IE" sz="1500" dirty="0">
                <a:hlinkClick r:id="rId43"/>
              </a:rPr>
              <a:t>Czech Republic</a:t>
            </a:r>
            <a:endParaRPr lang="en-IE" sz="1500" dirty="0"/>
          </a:p>
          <a:p>
            <a:r>
              <a:rPr lang="en-IE" sz="1500" b="1" dirty="0"/>
              <a:t>D</a:t>
            </a:r>
            <a:r>
              <a:rPr lang="en-IE" sz="1500" dirty="0"/>
              <a:t/>
            </a:r>
            <a:br>
              <a:rPr lang="en-IE" sz="1500" dirty="0"/>
            </a:br>
            <a:r>
              <a:rPr lang="en-IE" sz="1500" dirty="0">
                <a:hlinkClick r:id="rId44"/>
              </a:rPr>
              <a:t>Denmark</a:t>
            </a:r>
            <a:r>
              <a:rPr lang="en-IE" sz="1500" dirty="0"/>
              <a:t/>
            </a:r>
            <a:br>
              <a:rPr lang="en-IE" sz="1500" dirty="0"/>
            </a:br>
            <a:r>
              <a:rPr lang="en-IE" sz="1500" dirty="0">
                <a:hlinkClick r:id="rId45"/>
              </a:rPr>
              <a:t>Dominica</a:t>
            </a:r>
            <a:r>
              <a:rPr lang="en-IE" sz="1500" dirty="0"/>
              <a:t/>
            </a:r>
            <a:br>
              <a:rPr lang="en-IE" sz="1500" dirty="0"/>
            </a:br>
            <a:r>
              <a:rPr lang="en-IE" sz="1500" dirty="0">
                <a:hlinkClick r:id="rId46"/>
              </a:rPr>
              <a:t>Dominican Republic</a:t>
            </a:r>
            <a:endParaRPr lang="en-IE" sz="1500" dirty="0">
              <a:solidFill>
                <a:schemeClr val="accent2"/>
              </a:solidFill>
            </a:endParaRPr>
          </a:p>
        </p:txBody>
      </p:sp>
      <p:sp>
        <p:nvSpPr>
          <p:cNvPr id="7" name="Rectangle 6">
            <a:extLst>
              <a:ext uri="{FF2B5EF4-FFF2-40B4-BE49-F238E27FC236}">
                <a16:creationId xmlns:a16="http://schemas.microsoft.com/office/drawing/2014/main" id="{FCEA83BD-9142-48CB-A18B-9979E68B973D}"/>
              </a:ext>
            </a:extLst>
          </p:cNvPr>
          <p:cNvSpPr>
            <a:spLocks noChangeArrowheads="1"/>
          </p:cNvSpPr>
          <p:nvPr/>
        </p:nvSpPr>
        <p:spPr bwMode="auto">
          <a:xfrm>
            <a:off x="3702662" y="237680"/>
            <a:ext cx="1892314"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sz="1500" dirty="0"/>
              <a:t/>
            </a:r>
            <a:br>
              <a:rPr lang="en-IE" sz="1500" dirty="0"/>
            </a:br>
            <a:r>
              <a:rPr lang="en-IE" sz="1500" b="1" dirty="0"/>
              <a:t>E</a:t>
            </a:r>
            <a:r>
              <a:rPr lang="en-IE" sz="1500" dirty="0"/>
              <a:t/>
            </a:r>
            <a:br>
              <a:rPr lang="en-IE" sz="1500" dirty="0"/>
            </a:br>
            <a:r>
              <a:rPr lang="en-IE" sz="1500" dirty="0">
                <a:hlinkClick r:id="rId47"/>
              </a:rPr>
              <a:t>Ecuador</a:t>
            </a:r>
            <a:r>
              <a:rPr lang="en-IE" sz="1500" dirty="0"/>
              <a:t/>
            </a:r>
            <a:br>
              <a:rPr lang="en-IE" sz="1500" dirty="0"/>
            </a:br>
            <a:r>
              <a:rPr lang="en-IE" sz="1500" dirty="0">
                <a:hlinkClick r:id="rId48"/>
              </a:rPr>
              <a:t>Egypt</a:t>
            </a:r>
            <a:r>
              <a:rPr lang="en-IE" sz="1500" dirty="0"/>
              <a:t/>
            </a:r>
            <a:br>
              <a:rPr lang="en-IE" sz="1500" dirty="0"/>
            </a:br>
            <a:r>
              <a:rPr lang="en-IE" sz="1500" dirty="0">
                <a:hlinkClick r:id="rId49"/>
              </a:rPr>
              <a:t>El Salvador</a:t>
            </a:r>
            <a:r>
              <a:rPr lang="en-IE" sz="1500" dirty="0"/>
              <a:t/>
            </a:r>
            <a:br>
              <a:rPr lang="en-IE" sz="1500" dirty="0"/>
            </a:br>
            <a:r>
              <a:rPr lang="en-IE" sz="1500" dirty="0">
                <a:hlinkClick r:id="rId50"/>
              </a:rPr>
              <a:t>Estonia</a:t>
            </a:r>
            <a:r>
              <a:rPr lang="en-IE" sz="1500" dirty="0"/>
              <a:t/>
            </a:r>
            <a:br>
              <a:rPr lang="en-IE" sz="1500" dirty="0"/>
            </a:br>
            <a:r>
              <a:rPr lang="en-IE" sz="1500" dirty="0">
                <a:hlinkClick r:id="rId51"/>
              </a:rPr>
              <a:t>Ethiopia</a:t>
            </a:r>
            <a:r>
              <a:rPr lang="en-IE" sz="1500" dirty="0"/>
              <a:t/>
            </a:r>
            <a:br>
              <a:rPr lang="en-IE" sz="1500" dirty="0"/>
            </a:br>
            <a:r>
              <a:rPr lang="en-IE" sz="1500" b="1" dirty="0"/>
              <a:t>F</a:t>
            </a:r>
            <a:r>
              <a:rPr lang="en-IE" sz="1500" dirty="0"/>
              <a:t/>
            </a:r>
            <a:br>
              <a:rPr lang="en-IE" sz="1500" dirty="0"/>
            </a:br>
            <a:r>
              <a:rPr lang="en-IE" sz="1500" dirty="0">
                <a:hlinkClick r:id="rId52"/>
              </a:rPr>
              <a:t>Fiji</a:t>
            </a:r>
            <a:r>
              <a:rPr lang="en-IE" sz="1500" dirty="0"/>
              <a:t/>
            </a:r>
            <a:br>
              <a:rPr lang="en-IE" sz="1500" dirty="0"/>
            </a:br>
            <a:r>
              <a:rPr lang="en-IE" sz="1500" dirty="0">
                <a:hlinkClick r:id="rId53"/>
              </a:rPr>
              <a:t>Finland</a:t>
            </a:r>
            <a:r>
              <a:rPr lang="en-IE" sz="1500" dirty="0"/>
              <a:t/>
            </a:r>
            <a:br>
              <a:rPr lang="en-IE" sz="1500" dirty="0"/>
            </a:br>
            <a:r>
              <a:rPr lang="en-IE" sz="1500" dirty="0">
                <a:hlinkClick r:id="rId54"/>
              </a:rPr>
              <a:t>France</a:t>
            </a:r>
            <a:endParaRPr lang="en-IE" sz="1500" dirty="0"/>
          </a:p>
          <a:p>
            <a:r>
              <a:rPr lang="en-IE" sz="1500" b="1" dirty="0"/>
              <a:t>G</a:t>
            </a:r>
            <a:r>
              <a:rPr lang="en-IE" sz="1500" dirty="0"/>
              <a:t/>
            </a:r>
            <a:br>
              <a:rPr lang="en-IE" sz="1500" dirty="0"/>
            </a:br>
            <a:r>
              <a:rPr lang="en-IE" sz="1500" dirty="0">
                <a:hlinkClick r:id="rId55"/>
              </a:rPr>
              <a:t>Gaza</a:t>
            </a:r>
            <a:r>
              <a:rPr lang="en-IE" sz="1500" dirty="0"/>
              <a:t/>
            </a:r>
            <a:br>
              <a:rPr lang="en-IE" sz="1500" dirty="0"/>
            </a:br>
            <a:r>
              <a:rPr lang="en-IE" sz="1500" dirty="0">
                <a:hlinkClick r:id="rId56"/>
              </a:rPr>
              <a:t>Georgia</a:t>
            </a:r>
            <a:r>
              <a:rPr lang="en-IE" sz="1500" dirty="0"/>
              <a:t/>
            </a:r>
            <a:br>
              <a:rPr lang="en-IE" sz="1500" dirty="0"/>
            </a:br>
            <a:r>
              <a:rPr lang="en-IE" sz="1500" dirty="0">
                <a:hlinkClick r:id="rId57"/>
              </a:rPr>
              <a:t>Germany</a:t>
            </a:r>
            <a:r>
              <a:rPr lang="en-IE" sz="1500" dirty="0"/>
              <a:t/>
            </a:r>
            <a:br>
              <a:rPr lang="en-IE" sz="1500" dirty="0"/>
            </a:br>
            <a:r>
              <a:rPr lang="en-IE" sz="1500" dirty="0">
                <a:hlinkClick r:id="rId58"/>
              </a:rPr>
              <a:t>Ghana</a:t>
            </a:r>
            <a:r>
              <a:rPr lang="en-IE" sz="1500" dirty="0"/>
              <a:t/>
            </a:r>
            <a:br>
              <a:rPr lang="en-IE" sz="1500" dirty="0"/>
            </a:br>
            <a:r>
              <a:rPr lang="en-IE" sz="1500" dirty="0">
                <a:hlinkClick r:id="rId59"/>
              </a:rPr>
              <a:t>Greece</a:t>
            </a:r>
            <a:r>
              <a:rPr lang="en-IE" sz="1500" dirty="0"/>
              <a:t/>
            </a:r>
            <a:br>
              <a:rPr lang="en-IE" sz="1500" dirty="0"/>
            </a:br>
            <a:r>
              <a:rPr lang="en-IE" sz="1500" dirty="0">
                <a:hlinkClick r:id="rId60"/>
              </a:rPr>
              <a:t>Grenada</a:t>
            </a:r>
            <a:r>
              <a:rPr lang="en-IE" sz="1500" dirty="0"/>
              <a:t/>
            </a:r>
            <a:br>
              <a:rPr lang="en-IE" sz="1500" dirty="0"/>
            </a:br>
            <a:r>
              <a:rPr lang="en-IE" sz="1500" dirty="0">
                <a:hlinkClick r:id="rId61"/>
              </a:rPr>
              <a:t>Guatemala</a:t>
            </a:r>
            <a:r>
              <a:rPr lang="en-IE" sz="1500" dirty="0"/>
              <a:t/>
            </a:r>
            <a:br>
              <a:rPr lang="en-IE" sz="1500" dirty="0"/>
            </a:br>
            <a:r>
              <a:rPr lang="en-IE" sz="1500" dirty="0">
                <a:hlinkClick r:id="rId62"/>
              </a:rPr>
              <a:t>Guinea</a:t>
            </a:r>
            <a:r>
              <a:rPr lang="en-IE" sz="1500" dirty="0"/>
              <a:t/>
            </a:r>
            <a:br>
              <a:rPr lang="en-IE" sz="1500" dirty="0"/>
            </a:br>
            <a:r>
              <a:rPr lang="en-IE" sz="1500" dirty="0">
                <a:hlinkClick r:id="rId63"/>
              </a:rPr>
              <a:t>Guyana</a:t>
            </a:r>
            <a:endParaRPr lang="en-IE" sz="1500" dirty="0"/>
          </a:p>
          <a:p>
            <a:r>
              <a:rPr lang="en-IE" sz="1500" b="1" dirty="0"/>
              <a:t>H</a:t>
            </a:r>
            <a:r>
              <a:rPr lang="en-IE" sz="1500" dirty="0"/>
              <a:t/>
            </a:r>
            <a:br>
              <a:rPr lang="en-IE" sz="1500" dirty="0"/>
            </a:br>
            <a:r>
              <a:rPr lang="en-IE" sz="1500" dirty="0">
                <a:hlinkClick r:id="rId64"/>
              </a:rPr>
              <a:t>Haiti</a:t>
            </a:r>
            <a:r>
              <a:rPr lang="en-IE" sz="1500" dirty="0"/>
              <a:t/>
            </a:r>
            <a:br>
              <a:rPr lang="en-IE" sz="1500" dirty="0"/>
            </a:br>
            <a:r>
              <a:rPr lang="en-IE" sz="1500" dirty="0">
                <a:hlinkClick r:id="rId65"/>
              </a:rPr>
              <a:t>Honduras</a:t>
            </a:r>
            <a:r>
              <a:rPr lang="en-IE" sz="1500" dirty="0"/>
              <a:t/>
            </a:r>
            <a:br>
              <a:rPr lang="en-IE" sz="1500" dirty="0"/>
            </a:br>
            <a:r>
              <a:rPr lang="en-IE" sz="1500" dirty="0">
                <a:hlinkClick r:id="rId66"/>
              </a:rPr>
              <a:t>Hong Kong</a:t>
            </a:r>
            <a:r>
              <a:rPr lang="en-IE" sz="1500" dirty="0"/>
              <a:t/>
            </a:r>
            <a:br>
              <a:rPr lang="en-IE" sz="1500" dirty="0"/>
            </a:br>
            <a:r>
              <a:rPr lang="en-IE" sz="1500" dirty="0">
                <a:hlinkClick r:id="rId67"/>
              </a:rPr>
              <a:t>Hungary</a:t>
            </a:r>
            <a:endParaRPr lang="en-IE" sz="1500" dirty="0"/>
          </a:p>
          <a:p>
            <a:r>
              <a:rPr lang="en-IE" sz="1500" dirty="0"/>
              <a:t/>
            </a:r>
            <a:br>
              <a:rPr lang="en-IE" sz="1500" dirty="0"/>
            </a:br>
            <a:endParaRPr lang="en-IE" sz="1500" dirty="0">
              <a:solidFill>
                <a:schemeClr val="accent2"/>
              </a:solidFill>
            </a:endParaRPr>
          </a:p>
        </p:txBody>
      </p:sp>
      <p:sp>
        <p:nvSpPr>
          <p:cNvPr id="8" name="Rectangle 7">
            <a:extLst>
              <a:ext uri="{FF2B5EF4-FFF2-40B4-BE49-F238E27FC236}">
                <a16:creationId xmlns:a16="http://schemas.microsoft.com/office/drawing/2014/main" id="{7A7714E7-1E6D-4DD7-A356-5C38A49A0ABC}"/>
              </a:ext>
            </a:extLst>
          </p:cNvPr>
          <p:cNvSpPr>
            <a:spLocks noChangeArrowheads="1"/>
          </p:cNvSpPr>
          <p:nvPr/>
        </p:nvSpPr>
        <p:spPr bwMode="auto">
          <a:xfrm>
            <a:off x="4923412" y="468512"/>
            <a:ext cx="1428498"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sz="1500" b="1" dirty="0"/>
              <a:t>I</a:t>
            </a:r>
            <a:r>
              <a:rPr lang="en-IE" sz="1500" dirty="0"/>
              <a:t/>
            </a:r>
            <a:br>
              <a:rPr lang="en-IE" sz="1500" dirty="0"/>
            </a:br>
            <a:r>
              <a:rPr lang="en-IE" sz="1500" dirty="0">
                <a:hlinkClick r:id="rId68"/>
              </a:rPr>
              <a:t>Iceland</a:t>
            </a:r>
            <a:r>
              <a:rPr lang="en-IE" sz="1500" dirty="0"/>
              <a:t/>
            </a:r>
            <a:br>
              <a:rPr lang="en-IE" sz="1500" dirty="0"/>
            </a:br>
            <a:r>
              <a:rPr lang="en-IE" sz="1500" dirty="0">
                <a:hlinkClick r:id="rId69"/>
              </a:rPr>
              <a:t>India</a:t>
            </a:r>
            <a:r>
              <a:rPr lang="en-IE" sz="1500" dirty="0"/>
              <a:t/>
            </a:r>
            <a:br>
              <a:rPr lang="en-IE" sz="1500" dirty="0"/>
            </a:br>
            <a:r>
              <a:rPr lang="en-IE" sz="1500" dirty="0">
                <a:hlinkClick r:id="rId70"/>
              </a:rPr>
              <a:t>Indonesia</a:t>
            </a:r>
            <a:r>
              <a:rPr lang="en-IE" sz="1500" dirty="0"/>
              <a:t/>
            </a:r>
            <a:br>
              <a:rPr lang="en-IE" sz="1500" dirty="0"/>
            </a:br>
            <a:r>
              <a:rPr lang="en-IE" sz="1500" dirty="0">
                <a:hlinkClick r:id="rId71"/>
              </a:rPr>
              <a:t>Iraq</a:t>
            </a:r>
            <a:r>
              <a:rPr lang="en-IE" sz="1500" dirty="0"/>
              <a:t/>
            </a:r>
            <a:br>
              <a:rPr lang="en-IE" sz="1500" dirty="0"/>
            </a:br>
            <a:r>
              <a:rPr lang="en-IE" sz="1500" dirty="0">
                <a:hlinkClick r:id="rId72"/>
              </a:rPr>
              <a:t>Ireland</a:t>
            </a:r>
            <a:r>
              <a:rPr lang="en-IE" sz="1500" dirty="0"/>
              <a:t/>
            </a:r>
            <a:br>
              <a:rPr lang="en-IE" sz="1500" dirty="0"/>
            </a:br>
            <a:r>
              <a:rPr lang="en-IE" sz="1500" dirty="0">
                <a:hlinkClick r:id="rId73"/>
              </a:rPr>
              <a:t>Israel</a:t>
            </a:r>
            <a:r>
              <a:rPr lang="en-IE" sz="1500" dirty="0"/>
              <a:t/>
            </a:r>
            <a:br>
              <a:rPr lang="en-IE" sz="1500" dirty="0"/>
            </a:br>
            <a:r>
              <a:rPr lang="en-IE" sz="1500" dirty="0">
                <a:hlinkClick r:id="rId74"/>
              </a:rPr>
              <a:t>Italy</a:t>
            </a:r>
            <a:r>
              <a:rPr lang="en-IE" sz="1500" dirty="0"/>
              <a:t/>
            </a:r>
            <a:br>
              <a:rPr lang="en-IE" sz="1500" dirty="0"/>
            </a:br>
            <a:r>
              <a:rPr lang="en-IE" sz="1500" b="1" dirty="0"/>
              <a:t>J</a:t>
            </a:r>
            <a:r>
              <a:rPr lang="en-IE" sz="1500" dirty="0"/>
              <a:t/>
            </a:r>
            <a:br>
              <a:rPr lang="en-IE" sz="1500" dirty="0"/>
            </a:br>
            <a:r>
              <a:rPr lang="en-IE" sz="1500" dirty="0">
                <a:hlinkClick r:id="rId75"/>
              </a:rPr>
              <a:t>Jamaica</a:t>
            </a:r>
            <a:r>
              <a:rPr lang="en-IE" sz="1500" dirty="0"/>
              <a:t/>
            </a:r>
            <a:br>
              <a:rPr lang="en-IE" sz="1500" dirty="0"/>
            </a:br>
            <a:r>
              <a:rPr lang="en-IE" sz="1500" dirty="0">
                <a:hlinkClick r:id="rId76"/>
              </a:rPr>
              <a:t>Japan</a:t>
            </a:r>
            <a:r>
              <a:rPr lang="en-IE" sz="1500" dirty="0"/>
              <a:t/>
            </a:r>
            <a:br>
              <a:rPr lang="en-IE" sz="1500" dirty="0"/>
            </a:br>
            <a:r>
              <a:rPr lang="en-IE" sz="1500" dirty="0">
                <a:hlinkClick r:id="rId77"/>
              </a:rPr>
              <a:t>Jordan</a:t>
            </a:r>
            <a:r>
              <a:rPr lang="en-IE" sz="1500" dirty="0"/>
              <a:t/>
            </a:r>
            <a:br>
              <a:rPr lang="en-IE" sz="1500" dirty="0"/>
            </a:br>
            <a:r>
              <a:rPr lang="en-IE" sz="1500" b="1" dirty="0"/>
              <a:t>K</a:t>
            </a:r>
            <a:r>
              <a:rPr lang="en-IE" sz="1500" dirty="0"/>
              <a:t/>
            </a:r>
            <a:br>
              <a:rPr lang="en-IE" sz="1500" dirty="0"/>
            </a:br>
            <a:r>
              <a:rPr lang="en-IE" sz="1500" dirty="0">
                <a:hlinkClick r:id="rId78"/>
              </a:rPr>
              <a:t>Kazakhstan</a:t>
            </a:r>
            <a:r>
              <a:rPr lang="en-IE" sz="1500" dirty="0"/>
              <a:t/>
            </a:r>
            <a:br>
              <a:rPr lang="en-IE" sz="1500" dirty="0"/>
            </a:br>
            <a:r>
              <a:rPr lang="en-IE" sz="1500" dirty="0">
                <a:hlinkClick r:id="rId79"/>
              </a:rPr>
              <a:t>Kenya</a:t>
            </a:r>
            <a:r>
              <a:rPr lang="en-IE" sz="1500" dirty="0"/>
              <a:t/>
            </a:r>
            <a:br>
              <a:rPr lang="en-IE" sz="1500" dirty="0"/>
            </a:br>
            <a:r>
              <a:rPr lang="en-IE" sz="1500" dirty="0">
                <a:hlinkClick r:id="rId52"/>
              </a:rPr>
              <a:t>Kiribati</a:t>
            </a:r>
            <a:r>
              <a:rPr lang="en-IE" sz="1500" dirty="0"/>
              <a:t/>
            </a:r>
            <a:br>
              <a:rPr lang="en-IE" sz="1500" dirty="0"/>
            </a:br>
            <a:r>
              <a:rPr lang="en-IE" sz="1500" dirty="0">
                <a:hlinkClick r:id="rId80"/>
              </a:rPr>
              <a:t>Kosovo</a:t>
            </a:r>
            <a:r>
              <a:rPr lang="en-IE" sz="1500" dirty="0"/>
              <a:t/>
            </a:r>
            <a:br>
              <a:rPr lang="en-IE" sz="1500" dirty="0"/>
            </a:br>
            <a:r>
              <a:rPr lang="en-IE" sz="1500" dirty="0">
                <a:hlinkClick r:id="rId81"/>
              </a:rPr>
              <a:t>Kuwait</a:t>
            </a:r>
            <a:r>
              <a:rPr lang="en-IE" sz="1500" dirty="0"/>
              <a:t/>
            </a:r>
            <a:br>
              <a:rPr lang="en-IE" sz="1500" dirty="0"/>
            </a:br>
            <a:r>
              <a:rPr lang="en-IE" sz="1500" dirty="0">
                <a:hlinkClick r:id="rId82"/>
              </a:rPr>
              <a:t>Kyrgyzstan</a:t>
            </a:r>
            <a:endParaRPr lang="en-IE" sz="1500" dirty="0"/>
          </a:p>
          <a:p>
            <a:r>
              <a:rPr lang="en-IE" sz="1500" b="1" dirty="0"/>
              <a:t>L</a:t>
            </a:r>
            <a:r>
              <a:rPr lang="en-IE" sz="1500" dirty="0"/>
              <a:t/>
            </a:r>
            <a:br>
              <a:rPr lang="en-IE" sz="1500" dirty="0"/>
            </a:br>
            <a:r>
              <a:rPr lang="en-IE" sz="1500" dirty="0">
                <a:hlinkClick r:id="rId83"/>
              </a:rPr>
              <a:t>Laos</a:t>
            </a:r>
            <a:r>
              <a:rPr lang="en-IE" sz="1500" dirty="0"/>
              <a:t/>
            </a:r>
            <a:br>
              <a:rPr lang="en-IE" sz="1500" dirty="0"/>
            </a:br>
            <a:r>
              <a:rPr lang="en-IE" sz="1500" dirty="0">
                <a:hlinkClick r:id="rId84"/>
              </a:rPr>
              <a:t>Latvia</a:t>
            </a:r>
            <a:r>
              <a:rPr lang="en-IE" sz="1500" dirty="0"/>
              <a:t/>
            </a:r>
            <a:br>
              <a:rPr lang="en-IE" sz="1500" dirty="0"/>
            </a:br>
            <a:r>
              <a:rPr lang="en-IE" sz="1500" dirty="0">
                <a:hlinkClick r:id="rId85"/>
              </a:rPr>
              <a:t>Lebanon</a:t>
            </a:r>
            <a:r>
              <a:rPr lang="en-IE" sz="1500" dirty="0"/>
              <a:t/>
            </a:r>
            <a:br>
              <a:rPr lang="en-IE" sz="1500" dirty="0"/>
            </a:br>
            <a:r>
              <a:rPr lang="en-IE" sz="1500" dirty="0">
                <a:hlinkClick r:id="rId86"/>
              </a:rPr>
              <a:t>Lesotho</a:t>
            </a:r>
            <a:r>
              <a:rPr lang="en-IE" sz="1500" dirty="0"/>
              <a:t/>
            </a:r>
            <a:br>
              <a:rPr lang="en-IE" sz="1500" dirty="0"/>
            </a:br>
            <a:r>
              <a:rPr lang="en-IE" sz="1500" dirty="0">
                <a:hlinkClick r:id="rId87"/>
              </a:rPr>
              <a:t>Lithuania</a:t>
            </a:r>
            <a:r>
              <a:rPr lang="en-IE" sz="1500" dirty="0"/>
              <a:t/>
            </a:r>
            <a:br>
              <a:rPr lang="en-IE" sz="1500" dirty="0"/>
            </a:br>
            <a:r>
              <a:rPr lang="en-IE" sz="1500" dirty="0">
                <a:hlinkClick r:id="rId88"/>
              </a:rPr>
              <a:t>Luxembourg</a:t>
            </a:r>
            <a:endParaRPr lang="en-IE" sz="1500" b="1" dirty="0">
              <a:solidFill>
                <a:schemeClr val="accent2"/>
              </a:solidFill>
            </a:endParaRPr>
          </a:p>
        </p:txBody>
      </p:sp>
      <p:sp>
        <p:nvSpPr>
          <p:cNvPr id="9" name="Rectangle 8">
            <a:extLst>
              <a:ext uri="{FF2B5EF4-FFF2-40B4-BE49-F238E27FC236}">
                <a16:creationId xmlns:a16="http://schemas.microsoft.com/office/drawing/2014/main" id="{8B26F84B-C103-46CE-97DC-2E3760AB9229}"/>
              </a:ext>
            </a:extLst>
          </p:cNvPr>
          <p:cNvSpPr>
            <a:spLocks noChangeArrowheads="1"/>
          </p:cNvSpPr>
          <p:nvPr/>
        </p:nvSpPr>
        <p:spPr bwMode="auto">
          <a:xfrm>
            <a:off x="7046282" y="3220036"/>
            <a:ext cx="14284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sz="1600" dirty="0"/>
              <a:t/>
            </a:r>
            <a:br>
              <a:rPr lang="en-IE" sz="1600" dirty="0"/>
            </a:br>
            <a:endParaRPr lang="en-IE" sz="1600" dirty="0">
              <a:solidFill>
                <a:schemeClr val="accent2"/>
              </a:solidFill>
            </a:endParaRPr>
          </a:p>
        </p:txBody>
      </p:sp>
      <p:sp>
        <p:nvSpPr>
          <p:cNvPr id="3" name="Rectangle 2">
            <a:extLst>
              <a:ext uri="{FF2B5EF4-FFF2-40B4-BE49-F238E27FC236}">
                <a16:creationId xmlns:a16="http://schemas.microsoft.com/office/drawing/2014/main" id="{D113CC17-620C-4D74-9A14-CDA971C9C805}"/>
              </a:ext>
            </a:extLst>
          </p:cNvPr>
          <p:cNvSpPr/>
          <p:nvPr/>
        </p:nvSpPr>
        <p:spPr>
          <a:xfrm>
            <a:off x="6038125" y="271017"/>
            <a:ext cx="1619371" cy="6555641"/>
          </a:xfrm>
          <a:prstGeom prst="rect">
            <a:avLst/>
          </a:prstGeom>
        </p:spPr>
        <p:txBody>
          <a:bodyPr wrap="square">
            <a:spAutoFit/>
          </a:bodyPr>
          <a:lstStyle/>
          <a:p>
            <a:r>
              <a:rPr lang="en-IE" sz="1500" dirty="0"/>
              <a:t/>
            </a:r>
            <a:br>
              <a:rPr lang="en-IE" sz="1500" dirty="0"/>
            </a:br>
            <a:r>
              <a:rPr lang="en-IE" sz="1500" b="1" dirty="0"/>
              <a:t>M</a:t>
            </a:r>
            <a:r>
              <a:rPr lang="en-IE" sz="1500" dirty="0"/>
              <a:t/>
            </a:r>
            <a:br>
              <a:rPr lang="en-IE" sz="1500" dirty="0"/>
            </a:br>
            <a:r>
              <a:rPr lang="en-IE" sz="1500" dirty="0">
                <a:hlinkClick r:id="rId89"/>
              </a:rPr>
              <a:t>Macau</a:t>
            </a:r>
            <a:r>
              <a:rPr lang="en-IE" sz="1500" dirty="0"/>
              <a:t/>
            </a:r>
            <a:br>
              <a:rPr lang="en-IE" sz="1500" dirty="0"/>
            </a:br>
            <a:r>
              <a:rPr lang="en-IE" sz="1500" dirty="0">
                <a:hlinkClick r:id="rId90"/>
              </a:rPr>
              <a:t>Macedonia</a:t>
            </a:r>
            <a:r>
              <a:rPr lang="en-IE" sz="1500" dirty="0"/>
              <a:t/>
            </a:r>
            <a:br>
              <a:rPr lang="en-IE" sz="1500" dirty="0"/>
            </a:br>
            <a:r>
              <a:rPr lang="en-IE" sz="1500" dirty="0">
                <a:hlinkClick r:id="rId91"/>
              </a:rPr>
              <a:t>Madagascar</a:t>
            </a:r>
            <a:r>
              <a:rPr lang="en-IE" sz="1500" dirty="0"/>
              <a:t/>
            </a:r>
            <a:br>
              <a:rPr lang="en-IE" sz="1500" dirty="0"/>
            </a:br>
            <a:r>
              <a:rPr lang="en-IE" sz="1500" dirty="0">
                <a:hlinkClick r:id="rId92"/>
              </a:rPr>
              <a:t>Malawi</a:t>
            </a:r>
            <a:r>
              <a:rPr lang="en-IE" sz="1500" dirty="0"/>
              <a:t/>
            </a:r>
            <a:br>
              <a:rPr lang="en-IE" sz="1500" dirty="0"/>
            </a:br>
            <a:r>
              <a:rPr lang="en-IE" sz="1500" dirty="0">
                <a:hlinkClick r:id="rId93"/>
              </a:rPr>
              <a:t>Malaysia</a:t>
            </a:r>
            <a:r>
              <a:rPr lang="en-IE" sz="1500" dirty="0"/>
              <a:t/>
            </a:r>
            <a:br>
              <a:rPr lang="en-IE" sz="1500" dirty="0"/>
            </a:br>
            <a:r>
              <a:rPr lang="en-IE" sz="1500" dirty="0">
                <a:hlinkClick r:id="rId94"/>
              </a:rPr>
              <a:t>Maldives</a:t>
            </a:r>
            <a:r>
              <a:rPr lang="en-IE" sz="1500" dirty="0"/>
              <a:t/>
            </a:r>
            <a:br>
              <a:rPr lang="en-IE" sz="1500" dirty="0"/>
            </a:br>
            <a:r>
              <a:rPr lang="en-IE" sz="1500" dirty="0">
                <a:hlinkClick r:id="rId95"/>
              </a:rPr>
              <a:t>Mali</a:t>
            </a:r>
            <a:r>
              <a:rPr lang="en-IE" sz="1500" dirty="0"/>
              <a:t/>
            </a:r>
            <a:br>
              <a:rPr lang="en-IE" sz="1500" dirty="0"/>
            </a:br>
            <a:r>
              <a:rPr lang="en-IE" sz="1500" dirty="0">
                <a:hlinkClick r:id="rId96"/>
              </a:rPr>
              <a:t>Malta</a:t>
            </a:r>
            <a:r>
              <a:rPr lang="en-IE" sz="1500" dirty="0"/>
              <a:t/>
            </a:r>
            <a:br>
              <a:rPr lang="en-IE" sz="1500" dirty="0"/>
            </a:br>
            <a:r>
              <a:rPr lang="en-IE" sz="1500" dirty="0">
                <a:hlinkClick r:id="rId97"/>
              </a:rPr>
              <a:t>Mauritania</a:t>
            </a:r>
            <a:r>
              <a:rPr lang="en-IE" sz="1500" dirty="0"/>
              <a:t/>
            </a:r>
            <a:br>
              <a:rPr lang="en-IE" sz="1500" dirty="0"/>
            </a:br>
            <a:r>
              <a:rPr lang="en-IE" sz="1500" dirty="0">
                <a:hlinkClick r:id="rId98"/>
              </a:rPr>
              <a:t>Mauritius</a:t>
            </a:r>
            <a:r>
              <a:rPr lang="en-IE" sz="1500" dirty="0"/>
              <a:t/>
            </a:r>
            <a:br>
              <a:rPr lang="en-IE" sz="1500" dirty="0"/>
            </a:br>
            <a:r>
              <a:rPr lang="en-IE" sz="1500" dirty="0">
                <a:hlinkClick r:id="rId99"/>
              </a:rPr>
              <a:t>Mexico</a:t>
            </a:r>
            <a:r>
              <a:rPr lang="en-IE" sz="1500" dirty="0"/>
              <a:t/>
            </a:r>
            <a:br>
              <a:rPr lang="en-IE" sz="1500" dirty="0"/>
            </a:br>
            <a:r>
              <a:rPr lang="en-IE" sz="1500" dirty="0">
                <a:hlinkClick r:id="rId100"/>
              </a:rPr>
              <a:t>Moldova</a:t>
            </a:r>
            <a:r>
              <a:rPr lang="en-IE" sz="1500" dirty="0"/>
              <a:t/>
            </a:r>
            <a:br>
              <a:rPr lang="en-IE" sz="1500" dirty="0"/>
            </a:br>
            <a:r>
              <a:rPr lang="en-IE" sz="1500" dirty="0">
                <a:hlinkClick r:id="rId101"/>
              </a:rPr>
              <a:t>Mongolia</a:t>
            </a:r>
            <a:r>
              <a:rPr lang="en-IE" sz="1500" dirty="0"/>
              <a:t/>
            </a:r>
            <a:br>
              <a:rPr lang="en-IE" sz="1500" dirty="0"/>
            </a:br>
            <a:r>
              <a:rPr lang="en-IE" sz="1500" dirty="0">
                <a:hlinkClick r:id="rId102"/>
              </a:rPr>
              <a:t>Montenegro</a:t>
            </a:r>
            <a:r>
              <a:rPr lang="en-IE" sz="1500" dirty="0"/>
              <a:t/>
            </a:r>
            <a:br>
              <a:rPr lang="en-IE" sz="1500" dirty="0"/>
            </a:br>
            <a:r>
              <a:rPr lang="en-IE" sz="1500" dirty="0">
                <a:hlinkClick r:id="rId103"/>
              </a:rPr>
              <a:t>Morocco</a:t>
            </a:r>
            <a:r>
              <a:rPr lang="en-IE" sz="1500" dirty="0"/>
              <a:t/>
            </a:r>
            <a:br>
              <a:rPr lang="en-IE" sz="1500" dirty="0"/>
            </a:br>
            <a:r>
              <a:rPr lang="en-IE" sz="1500" dirty="0">
                <a:hlinkClick r:id="rId104"/>
              </a:rPr>
              <a:t>Mozambique</a:t>
            </a:r>
            <a:endParaRPr lang="en-IE" sz="1500" dirty="0"/>
          </a:p>
          <a:p>
            <a:r>
              <a:rPr lang="en-IE" sz="1500" b="1" dirty="0"/>
              <a:t>N</a:t>
            </a:r>
            <a:r>
              <a:rPr lang="en-IE" sz="1500" dirty="0"/>
              <a:t/>
            </a:r>
            <a:br>
              <a:rPr lang="en-IE" sz="1500" dirty="0"/>
            </a:br>
            <a:r>
              <a:rPr lang="en-IE" sz="1500" dirty="0">
                <a:hlinkClick r:id="rId105"/>
              </a:rPr>
              <a:t>Namibia</a:t>
            </a:r>
            <a:r>
              <a:rPr lang="en-IE" sz="1500" dirty="0"/>
              <a:t/>
            </a:r>
            <a:br>
              <a:rPr lang="en-IE" sz="1500" dirty="0"/>
            </a:br>
            <a:r>
              <a:rPr lang="en-IE" sz="1500" dirty="0">
                <a:hlinkClick r:id="rId52"/>
              </a:rPr>
              <a:t>Nauru</a:t>
            </a:r>
            <a:r>
              <a:rPr lang="en-IE" sz="1500" dirty="0"/>
              <a:t/>
            </a:r>
            <a:br>
              <a:rPr lang="en-IE" sz="1500" dirty="0"/>
            </a:br>
            <a:r>
              <a:rPr lang="en-IE" sz="1500" dirty="0">
                <a:hlinkClick r:id="rId106"/>
              </a:rPr>
              <a:t>Nepal</a:t>
            </a:r>
            <a:r>
              <a:rPr lang="en-IE" sz="1500" dirty="0"/>
              <a:t/>
            </a:r>
            <a:br>
              <a:rPr lang="en-IE" sz="1500" dirty="0"/>
            </a:br>
            <a:r>
              <a:rPr lang="en-IE" sz="1500" dirty="0">
                <a:hlinkClick r:id="rId107"/>
              </a:rPr>
              <a:t>Netherlands</a:t>
            </a:r>
            <a:r>
              <a:rPr lang="en-IE" sz="1500" dirty="0"/>
              <a:t/>
            </a:r>
            <a:br>
              <a:rPr lang="en-IE" sz="1500" dirty="0"/>
            </a:br>
            <a:r>
              <a:rPr lang="en-IE" sz="1500" dirty="0">
                <a:hlinkClick r:id="rId108"/>
              </a:rPr>
              <a:t>New Zealand</a:t>
            </a:r>
            <a:r>
              <a:rPr lang="en-IE" sz="1500" dirty="0"/>
              <a:t/>
            </a:r>
            <a:br>
              <a:rPr lang="en-IE" sz="1500" dirty="0"/>
            </a:br>
            <a:r>
              <a:rPr lang="en-IE" sz="1500" dirty="0">
                <a:hlinkClick r:id="rId109"/>
              </a:rPr>
              <a:t>Nicaragua</a:t>
            </a:r>
            <a:r>
              <a:rPr lang="en-IE" sz="1500" dirty="0"/>
              <a:t/>
            </a:r>
            <a:br>
              <a:rPr lang="en-IE" sz="1500" dirty="0"/>
            </a:br>
            <a:r>
              <a:rPr lang="en-IE" sz="1500" dirty="0">
                <a:hlinkClick r:id="rId110"/>
              </a:rPr>
              <a:t>Niger</a:t>
            </a:r>
            <a:r>
              <a:rPr lang="en-IE" sz="1500" dirty="0"/>
              <a:t/>
            </a:r>
            <a:br>
              <a:rPr lang="en-IE" sz="1500" dirty="0"/>
            </a:br>
            <a:r>
              <a:rPr lang="en-IE" sz="1500" dirty="0">
                <a:hlinkClick r:id="rId111"/>
              </a:rPr>
              <a:t>Nigeria</a:t>
            </a:r>
            <a:r>
              <a:rPr lang="en-IE" sz="1500" dirty="0"/>
              <a:t/>
            </a:r>
            <a:br>
              <a:rPr lang="en-IE" sz="1500" dirty="0"/>
            </a:br>
            <a:r>
              <a:rPr lang="en-IE" sz="1500" dirty="0">
                <a:hlinkClick r:id="rId112"/>
              </a:rPr>
              <a:t>Norway</a:t>
            </a:r>
            <a:endParaRPr lang="en-IE" sz="1500" dirty="0"/>
          </a:p>
        </p:txBody>
      </p:sp>
      <p:sp>
        <p:nvSpPr>
          <p:cNvPr id="10" name="Rectangle 9">
            <a:extLst>
              <a:ext uri="{FF2B5EF4-FFF2-40B4-BE49-F238E27FC236}">
                <a16:creationId xmlns:a16="http://schemas.microsoft.com/office/drawing/2014/main" id="{2220A24C-9009-4E77-A517-487C9C2D9A3A}"/>
              </a:ext>
            </a:extLst>
          </p:cNvPr>
          <p:cNvSpPr/>
          <p:nvPr/>
        </p:nvSpPr>
        <p:spPr>
          <a:xfrm>
            <a:off x="7243964" y="271018"/>
            <a:ext cx="1619371" cy="6786473"/>
          </a:xfrm>
          <a:prstGeom prst="rect">
            <a:avLst/>
          </a:prstGeom>
        </p:spPr>
        <p:txBody>
          <a:bodyPr wrap="square">
            <a:spAutoFit/>
          </a:bodyPr>
          <a:lstStyle/>
          <a:p>
            <a:r>
              <a:rPr lang="en-IE" sz="1500" dirty="0"/>
              <a:t/>
            </a:r>
            <a:br>
              <a:rPr lang="en-IE" sz="1500" dirty="0"/>
            </a:br>
            <a:r>
              <a:rPr lang="en-IE" sz="1500" b="1" dirty="0"/>
              <a:t>O</a:t>
            </a:r>
            <a:r>
              <a:rPr lang="en-IE" sz="1500" dirty="0"/>
              <a:t/>
            </a:r>
            <a:br>
              <a:rPr lang="en-IE" sz="1500" dirty="0"/>
            </a:br>
            <a:r>
              <a:rPr lang="en-IE" sz="1500" dirty="0">
                <a:hlinkClick r:id="rId113"/>
              </a:rPr>
              <a:t>Oman</a:t>
            </a:r>
            <a:r>
              <a:rPr lang="en-IE" sz="1500" dirty="0"/>
              <a:t/>
            </a:r>
            <a:br>
              <a:rPr lang="en-IE" sz="1500" dirty="0"/>
            </a:br>
            <a:r>
              <a:rPr lang="en-IE" sz="1500" b="1" dirty="0"/>
              <a:t>P</a:t>
            </a:r>
            <a:r>
              <a:rPr lang="en-IE" sz="1500" dirty="0"/>
              <a:t/>
            </a:r>
            <a:br>
              <a:rPr lang="en-IE" sz="1500" dirty="0"/>
            </a:br>
            <a:r>
              <a:rPr lang="en-IE" sz="1500" dirty="0">
                <a:hlinkClick r:id="rId114"/>
              </a:rPr>
              <a:t>Pakistan</a:t>
            </a:r>
            <a:r>
              <a:rPr lang="en-IE" sz="1500" dirty="0"/>
              <a:t/>
            </a:r>
            <a:br>
              <a:rPr lang="en-IE" sz="1500" dirty="0"/>
            </a:br>
            <a:r>
              <a:rPr lang="en-IE" sz="1500" dirty="0">
                <a:hlinkClick r:id="rId55"/>
              </a:rPr>
              <a:t>Palestinian Territories</a:t>
            </a:r>
            <a:r>
              <a:rPr lang="en-IE" sz="1500" dirty="0"/>
              <a:t/>
            </a:r>
            <a:br>
              <a:rPr lang="en-IE" sz="1500" dirty="0"/>
            </a:br>
            <a:r>
              <a:rPr lang="en-IE" sz="1500" dirty="0">
                <a:hlinkClick r:id="rId115"/>
              </a:rPr>
              <a:t>Panama</a:t>
            </a:r>
            <a:r>
              <a:rPr lang="en-IE" sz="1500" dirty="0"/>
              <a:t/>
            </a:r>
            <a:br>
              <a:rPr lang="en-IE" sz="1500" dirty="0"/>
            </a:br>
            <a:r>
              <a:rPr lang="en-IE" sz="1500" dirty="0">
                <a:hlinkClick r:id="rId52"/>
              </a:rPr>
              <a:t>Papua New Guinea</a:t>
            </a:r>
            <a:r>
              <a:rPr lang="en-IE" sz="1500" dirty="0"/>
              <a:t/>
            </a:r>
            <a:br>
              <a:rPr lang="en-IE" sz="1500" dirty="0"/>
            </a:br>
            <a:r>
              <a:rPr lang="en-IE" sz="1500" dirty="0">
                <a:hlinkClick r:id="rId116"/>
              </a:rPr>
              <a:t>Paraguay</a:t>
            </a:r>
            <a:r>
              <a:rPr lang="en-IE" sz="1500" dirty="0"/>
              <a:t/>
            </a:r>
            <a:br>
              <a:rPr lang="en-IE" sz="1500" dirty="0"/>
            </a:br>
            <a:r>
              <a:rPr lang="en-IE" sz="1500" dirty="0">
                <a:hlinkClick r:id="rId117"/>
              </a:rPr>
              <a:t>Peru</a:t>
            </a:r>
            <a:r>
              <a:rPr lang="en-IE" sz="1500" dirty="0"/>
              <a:t/>
            </a:r>
            <a:br>
              <a:rPr lang="en-IE" sz="1500" dirty="0"/>
            </a:br>
            <a:r>
              <a:rPr lang="en-IE" sz="1500" dirty="0">
                <a:hlinkClick r:id="rId118"/>
              </a:rPr>
              <a:t>Philippines</a:t>
            </a:r>
            <a:r>
              <a:rPr lang="en-IE" sz="1500" dirty="0"/>
              <a:t/>
            </a:r>
            <a:br>
              <a:rPr lang="en-IE" sz="1500" dirty="0"/>
            </a:br>
            <a:r>
              <a:rPr lang="en-IE" sz="1500" dirty="0">
                <a:hlinkClick r:id="rId119"/>
              </a:rPr>
              <a:t>Poland</a:t>
            </a:r>
            <a:r>
              <a:rPr lang="en-IE" sz="1500" dirty="0"/>
              <a:t/>
            </a:r>
            <a:br>
              <a:rPr lang="en-IE" sz="1500" dirty="0"/>
            </a:br>
            <a:r>
              <a:rPr lang="en-IE" sz="1500" dirty="0">
                <a:hlinkClick r:id="rId120"/>
              </a:rPr>
              <a:t>Portugal</a:t>
            </a:r>
            <a:endParaRPr lang="en-IE" sz="1500" dirty="0"/>
          </a:p>
          <a:p>
            <a:r>
              <a:rPr lang="en-IE" sz="1500" b="1" dirty="0"/>
              <a:t>Q</a:t>
            </a:r>
            <a:r>
              <a:rPr lang="en-IE" sz="1500" dirty="0"/>
              <a:t/>
            </a:r>
            <a:br>
              <a:rPr lang="en-IE" sz="1500" dirty="0"/>
            </a:br>
            <a:r>
              <a:rPr lang="en-IE" sz="1500" dirty="0">
                <a:hlinkClick r:id="rId121"/>
              </a:rPr>
              <a:t>Qatar</a:t>
            </a:r>
            <a:r>
              <a:rPr lang="en-IE" sz="1500" dirty="0"/>
              <a:t/>
            </a:r>
            <a:br>
              <a:rPr lang="en-IE" sz="1500" dirty="0"/>
            </a:br>
            <a:r>
              <a:rPr lang="en-IE" sz="1500" b="1" dirty="0"/>
              <a:t>R</a:t>
            </a:r>
            <a:r>
              <a:rPr lang="en-IE" sz="1500" dirty="0"/>
              <a:t/>
            </a:r>
            <a:br>
              <a:rPr lang="en-IE" sz="1500" dirty="0"/>
            </a:br>
            <a:r>
              <a:rPr lang="en-IE" sz="1500" dirty="0">
                <a:hlinkClick r:id="rId122"/>
              </a:rPr>
              <a:t>Republic of the Congo</a:t>
            </a:r>
            <a:r>
              <a:rPr lang="en-IE" sz="1500" dirty="0"/>
              <a:t/>
            </a:r>
            <a:br>
              <a:rPr lang="en-IE" sz="1500" dirty="0"/>
            </a:br>
            <a:r>
              <a:rPr lang="en-IE" sz="1500" dirty="0">
                <a:hlinkClick r:id="rId123"/>
              </a:rPr>
              <a:t>Romania</a:t>
            </a:r>
            <a:r>
              <a:rPr lang="en-IE" sz="1500" dirty="0"/>
              <a:t/>
            </a:r>
            <a:br>
              <a:rPr lang="en-IE" sz="1500" dirty="0"/>
            </a:br>
            <a:r>
              <a:rPr lang="en-IE" sz="1500" dirty="0">
                <a:hlinkClick r:id="rId124"/>
              </a:rPr>
              <a:t>Russia</a:t>
            </a:r>
            <a:r>
              <a:rPr lang="en-IE" sz="1500" dirty="0"/>
              <a:t/>
            </a:r>
            <a:br>
              <a:rPr lang="en-IE" sz="1500" dirty="0"/>
            </a:br>
            <a:r>
              <a:rPr lang="en-IE" sz="1500" dirty="0">
                <a:hlinkClick r:id="rId125"/>
              </a:rPr>
              <a:t>Rwanda</a:t>
            </a:r>
            <a:endParaRPr lang="en-IE" sz="1500" dirty="0"/>
          </a:p>
          <a:p>
            <a:r>
              <a:rPr lang="en-IE" sz="1500" b="1" dirty="0"/>
              <a:t>S</a:t>
            </a:r>
            <a:r>
              <a:rPr lang="en-IE" sz="1500" dirty="0"/>
              <a:t/>
            </a:r>
            <a:br>
              <a:rPr lang="en-IE" sz="1500" dirty="0"/>
            </a:br>
            <a:r>
              <a:rPr lang="en-IE" sz="1500" dirty="0">
                <a:hlinkClick r:id="rId52"/>
              </a:rPr>
              <a:t>Samoa</a:t>
            </a:r>
            <a:r>
              <a:rPr lang="en-IE" sz="1500" dirty="0"/>
              <a:t/>
            </a:r>
            <a:br>
              <a:rPr lang="en-IE" sz="1500" dirty="0"/>
            </a:br>
            <a:r>
              <a:rPr lang="en-IE" sz="1500" dirty="0">
                <a:hlinkClick r:id="rId126"/>
              </a:rPr>
              <a:t>Saudi Arabia</a:t>
            </a:r>
            <a:r>
              <a:rPr lang="en-IE" sz="1500" dirty="0"/>
              <a:t/>
            </a:r>
            <a:br>
              <a:rPr lang="en-IE" sz="1500" dirty="0"/>
            </a:br>
            <a:r>
              <a:rPr lang="en-IE" sz="1500" dirty="0">
                <a:hlinkClick r:id="rId127"/>
              </a:rPr>
              <a:t>Senegal</a:t>
            </a:r>
            <a:r>
              <a:rPr lang="en-IE" sz="1500" dirty="0"/>
              <a:t/>
            </a:r>
            <a:br>
              <a:rPr lang="en-IE" sz="1500" dirty="0"/>
            </a:br>
            <a:r>
              <a:rPr lang="en-IE" sz="1500" dirty="0">
                <a:hlinkClick r:id="rId128"/>
              </a:rPr>
              <a:t>Serbia</a:t>
            </a:r>
            <a:r>
              <a:rPr lang="en-IE" sz="1500" dirty="0"/>
              <a:t/>
            </a:r>
            <a:br>
              <a:rPr lang="en-IE" sz="1500" dirty="0"/>
            </a:br>
            <a:endParaRPr lang="en-IE" sz="1500" dirty="0"/>
          </a:p>
        </p:txBody>
      </p:sp>
      <p:sp>
        <p:nvSpPr>
          <p:cNvPr id="12" name="Rectangle 11">
            <a:extLst>
              <a:ext uri="{FF2B5EF4-FFF2-40B4-BE49-F238E27FC236}">
                <a16:creationId xmlns:a16="http://schemas.microsoft.com/office/drawing/2014/main" id="{37C3C62F-A074-43CB-834C-E1D087661564}"/>
              </a:ext>
            </a:extLst>
          </p:cNvPr>
          <p:cNvSpPr/>
          <p:nvPr/>
        </p:nvSpPr>
        <p:spPr>
          <a:xfrm>
            <a:off x="8575747" y="501849"/>
            <a:ext cx="1619371" cy="5986254"/>
          </a:xfrm>
          <a:prstGeom prst="rect">
            <a:avLst/>
          </a:prstGeom>
        </p:spPr>
        <p:txBody>
          <a:bodyPr wrap="square">
            <a:spAutoFit/>
          </a:bodyPr>
          <a:lstStyle/>
          <a:p>
            <a:r>
              <a:rPr lang="en-IE" sz="1500" b="1" dirty="0"/>
              <a:t>S</a:t>
            </a:r>
            <a:endParaRPr lang="en-IE" sz="1500" dirty="0">
              <a:hlinkClick r:id="rId129"/>
            </a:endParaRPr>
          </a:p>
          <a:p>
            <a:r>
              <a:rPr lang="en-IE" sz="1500" dirty="0">
                <a:hlinkClick r:id="rId129"/>
              </a:rPr>
              <a:t>Sierra Leone</a:t>
            </a:r>
            <a:r>
              <a:rPr lang="en-IE" sz="1500" dirty="0"/>
              <a:t/>
            </a:r>
            <a:br>
              <a:rPr lang="en-IE" sz="1500" dirty="0"/>
            </a:br>
            <a:r>
              <a:rPr lang="en-IE" sz="1500" dirty="0">
                <a:hlinkClick r:id="rId130"/>
              </a:rPr>
              <a:t>Singapore</a:t>
            </a:r>
            <a:r>
              <a:rPr lang="en-IE" sz="1500" dirty="0"/>
              <a:t/>
            </a:r>
            <a:br>
              <a:rPr lang="en-IE" sz="1500" dirty="0"/>
            </a:br>
            <a:r>
              <a:rPr lang="en-IE" sz="1500" dirty="0">
                <a:hlinkClick r:id="rId131"/>
              </a:rPr>
              <a:t>Slovak Republic</a:t>
            </a:r>
            <a:r>
              <a:rPr lang="en-IE" sz="1500" dirty="0"/>
              <a:t/>
            </a:r>
            <a:br>
              <a:rPr lang="en-IE" sz="1500" dirty="0"/>
            </a:br>
            <a:r>
              <a:rPr lang="en-IE" sz="1500" dirty="0">
                <a:hlinkClick r:id="rId132"/>
              </a:rPr>
              <a:t>Slovenia</a:t>
            </a:r>
            <a:r>
              <a:rPr lang="en-IE" sz="1500" dirty="0"/>
              <a:t/>
            </a:r>
            <a:br>
              <a:rPr lang="en-IE" sz="1500" dirty="0"/>
            </a:br>
            <a:r>
              <a:rPr lang="en-IE" sz="1500" dirty="0">
                <a:hlinkClick r:id="rId52"/>
              </a:rPr>
              <a:t>Soloman Islands</a:t>
            </a:r>
            <a:r>
              <a:rPr lang="en-IE" sz="1500" dirty="0"/>
              <a:t/>
            </a:r>
            <a:br>
              <a:rPr lang="en-IE" sz="1500" dirty="0"/>
            </a:br>
            <a:r>
              <a:rPr lang="en-IE" sz="1500" dirty="0">
                <a:hlinkClick r:id="rId133"/>
              </a:rPr>
              <a:t>South Africa</a:t>
            </a:r>
            <a:r>
              <a:rPr lang="en-IE" sz="1500" dirty="0"/>
              <a:t/>
            </a:r>
            <a:br>
              <a:rPr lang="en-IE" sz="1500" dirty="0"/>
            </a:br>
            <a:r>
              <a:rPr lang="en-IE" sz="1500" dirty="0">
                <a:hlinkClick r:id="rId134"/>
              </a:rPr>
              <a:t>South Korea</a:t>
            </a:r>
            <a:r>
              <a:rPr lang="en-IE" sz="1500" dirty="0"/>
              <a:t/>
            </a:r>
            <a:br>
              <a:rPr lang="en-IE" sz="1500" dirty="0"/>
            </a:br>
            <a:r>
              <a:rPr lang="en-IE" sz="1500" dirty="0">
                <a:hlinkClick r:id="rId135"/>
              </a:rPr>
              <a:t>Spain</a:t>
            </a:r>
            <a:r>
              <a:rPr lang="en-IE" sz="1500" dirty="0"/>
              <a:t/>
            </a:r>
            <a:br>
              <a:rPr lang="en-IE" sz="1500" dirty="0"/>
            </a:br>
            <a:r>
              <a:rPr lang="en-IE" sz="1500" dirty="0">
                <a:hlinkClick r:id="rId136"/>
              </a:rPr>
              <a:t>Sri Lanka</a:t>
            </a:r>
            <a:r>
              <a:rPr lang="en-IE" sz="1500" dirty="0"/>
              <a:t/>
            </a:r>
            <a:br>
              <a:rPr lang="en-IE" sz="1500" dirty="0"/>
            </a:br>
            <a:r>
              <a:rPr lang="en-IE" sz="1500" dirty="0">
                <a:hlinkClick r:id="rId137"/>
              </a:rPr>
              <a:t>St. Kitts and Nevis</a:t>
            </a:r>
            <a:r>
              <a:rPr lang="en-IE" sz="1500" dirty="0"/>
              <a:t/>
            </a:r>
            <a:br>
              <a:rPr lang="en-IE" sz="1500" dirty="0"/>
            </a:br>
            <a:r>
              <a:rPr lang="en-IE" sz="1500" dirty="0">
                <a:hlinkClick r:id="rId138"/>
              </a:rPr>
              <a:t>St. Vincent and the Grenadines</a:t>
            </a:r>
            <a:r>
              <a:rPr lang="en-IE" sz="1500" dirty="0"/>
              <a:t/>
            </a:r>
            <a:br>
              <a:rPr lang="en-IE" sz="1500" dirty="0"/>
            </a:br>
            <a:r>
              <a:rPr lang="en-IE" sz="1500" dirty="0">
                <a:hlinkClick r:id="rId139"/>
              </a:rPr>
              <a:t>Suriname</a:t>
            </a:r>
            <a:r>
              <a:rPr lang="en-IE" sz="1500" dirty="0"/>
              <a:t/>
            </a:r>
            <a:br>
              <a:rPr lang="en-IE" sz="1500" dirty="0"/>
            </a:br>
            <a:r>
              <a:rPr lang="en-IE" sz="1500" dirty="0">
                <a:hlinkClick r:id="rId140"/>
              </a:rPr>
              <a:t>Swaziland</a:t>
            </a:r>
            <a:r>
              <a:rPr lang="en-IE" sz="1500" dirty="0"/>
              <a:t/>
            </a:r>
            <a:br>
              <a:rPr lang="en-IE" sz="1500" dirty="0"/>
            </a:br>
            <a:r>
              <a:rPr lang="en-IE" sz="1500" dirty="0">
                <a:hlinkClick r:id="rId141"/>
              </a:rPr>
              <a:t>Sweden</a:t>
            </a:r>
            <a:r>
              <a:rPr lang="en-IE" sz="1500" dirty="0"/>
              <a:t/>
            </a:r>
            <a:br>
              <a:rPr lang="en-IE" sz="1500" dirty="0"/>
            </a:br>
            <a:r>
              <a:rPr lang="en-IE" sz="1500" dirty="0">
                <a:hlinkClick r:id="rId142"/>
              </a:rPr>
              <a:t>Switzerland</a:t>
            </a:r>
            <a:endParaRPr lang="en-IE" sz="1500" dirty="0"/>
          </a:p>
          <a:p>
            <a:r>
              <a:rPr lang="en-IE" sz="1600" dirty="0">
                <a:hlinkClick r:id="rId138"/>
              </a:rPr>
              <a:t>St. Vincent and the Grenadines</a:t>
            </a:r>
            <a:r>
              <a:rPr lang="en-IE" sz="1600" dirty="0"/>
              <a:t/>
            </a:r>
            <a:br>
              <a:rPr lang="en-IE" sz="1600" dirty="0"/>
            </a:br>
            <a:r>
              <a:rPr lang="en-IE" sz="1600" dirty="0">
                <a:hlinkClick r:id="rId139"/>
              </a:rPr>
              <a:t>Suriname</a:t>
            </a:r>
            <a:r>
              <a:rPr lang="en-IE" sz="1600" dirty="0"/>
              <a:t/>
            </a:r>
            <a:br>
              <a:rPr lang="en-IE" sz="1600" dirty="0"/>
            </a:br>
            <a:r>
              <a:rPr lang="en-IE" sz="1600" dirty="0">
                <a:hlinkClick r:id="rId140"/>
              </a:rPr>
              <a:t>Swaziland</a:t>
            </a:r>
            <a:r>
              <a:rPr lang="en-IE" sz="1600" dirty="0"/>
              <a:t/>
            </a:r>
            <a:br>
              <a:rPr lang="en-IE" sz="1600" dirty="0"/>
            </a:br>
            <a:r>
              <a:rPr lang="en-IE" sz="1600" dirty="0">
                <a:hlinkClick r:id="rId141"/>
              </a:rPr>
              <a:t>Sweden</a:t>
            </a:r>
            <a:r>
              <a:rPr lang="en-IE" sz="1600" dirty="0"/>
              <a:t/>
            </a:r>
            <a:br>
              <a:rPr lang="en-IE" sz="1600" dirty="0"/>
            </a:br>
            <a:r>
              <a:rPr lang="en-IE" sz="1600" dirty="0">
                <a:hlinkClick r:id="rId142"/>
              </a:rPr>
              <a:t>Switzerland</a:t>
            </a:r>
            <a:endParaRPr lang="en-IE" sz="1600" dirty="0"/>
          </a:p>
          <a:p>
            <a:r>
              <a:rPr lang="en-IE" sz="1600" dirty="0"/>
              <a:t/>
            </a:r>
            <a:br>
              <a:rPr lang="en-IE" sz="1600" dirty="0"/>
            </a:br>
            <a:endParaRPr lang="en-IE" sz="1600" dirty="0"/>
          </a:p>
        </p:txBody>
      </p:sp>
      <p:sp>
        <p:nvSpPr>
          <p:cNvPr id="13" name="Rectangle 12">
            <a:extLst>
              <a:ext uri="{FF2B5EF4-FFF2-40B4-BE49-F238E27FC236}">
                <a16:creationId xmlns:a16="http://schemas.microsoft.com/office/drawing/2014/main" id="{A728BB8F-CC85-478B-B60D-E083D6201F77}"/>
              </a:ext>
            </a:extLst>
          </p:cNvPr>
          <p:cNvSpPr/>
          <p:nvPr/>
        </p:nvSpPr>
        <p:spPr>
          <a:xfrm>
            <a:off x="10065616" y="510641"/>
            <a:ext cx="2429608" cy="6555641"/>
          </a:xfrm>
          <a:prstGeom prst="rect">
            <a:avLst/>
          </a:prstGeom>
        </p:spPr>
        <p:txBody>
          <a:bodyPr wrap="square">
            <a:spAutoFit/>
          </a:bodyPr>
          <a:lstStyle/>
          <a:p>
            <a:r>
              <a:rPr lang="en-IE" sz="1500" b="1" dirty="0"/>
              <a:t>T</a:t>
            </a:r>
            <a:r>
              <a:rPr lang="en-IE" sz="1500" dirty="0"/>
              <a:t/>
            </a:r>
            <a:br>
              <a:rPr lang="en-IE" sz="1500" dirty="0"/>
            </a:br>
            <a:r>
              <a:rPr lang="en-IE" sz="1500" dirty="0">
                <a:hlinkClick r:id="rId143"/>
              </a:rPr>
              <a:t>Taiwan</a:t>
            </a:r>
            <a:r>
              <a:rPr lang="en-IE" sz="1500" dirty="0"/>
              <a:t/>
            </a:r>
            <a:br>
              <a:rPr lang="en-IE" sz="1500" dirty="0"/>
            </a:br>
            <a:r>
              <a:rPr lang="en-IE" sz="1500" dirty="0">
                <a:hlinkClick r:id="rId144"/>
              </a:rPr>
              <a:t>Tajikistan</a:t>
            </a:r>
            <a:r>
              <a:rPr lang="en-IE" sz="1500" dirty="0"/>
              <a:t/>
            </a:r>
            <a:br>
              <a:rPr lang="en-IE" sz="1500" dirty="0"/>
            </a:br>
            <a:r>
              <a:rPr lang="en-IE" sz="1500" dirty="0">
                <a:hlinkClick r:id="rId145"/>
              </a:rPr>
              <a:t>Tanzania</a:t>
            </a:r>
            <a:r>
              <a:rPr lang="en-IE" sz="1500" dirty="0"/>
              <a:t/>
            </a:r>
            <a:br>
              <a:rPr lang="en-IE" sz="1500" dirty="0"/>
            </a:br>
            <a:r>
              <a:rPr lang="en-IE" sz="1500" dirty="0">
                <a:hlinkClick r:id="rId146"/>
              </a:rPr>
              <a:t>Thailand</a:t>
            </a:r>
            <a:r>
              <a:rPr lang="en-IE" sz="1500" dirty="0"/>
              <a:t/>
            </a:r>
            <a:br>
              <a:rPr lang="en-IE" sz="1500" dirty="0"/>
            </a:br>
            <a:r>
              <a:rPr lang="en-IE" sz="1500" dirty="0">
                <a:hlinkClick r:id="rId147"/>
              </a:rPr>
              <a:t>Timor-Leste</a:t>
            </a:r>
            <a:r>
              <a:rPr lang="en-IE" sz="1500" dirty="0"/>
              <a:t/>
            </a:r>
            <a:br>
              <a:rPr lang="en-IE" sz="1500" dirty="0"/>
            </a:br>
            <a:r>
              <a:rPr lang="en-IE" sz="1500" dirty="0">
                <a:hlinkClick r:id="rId148"/>
              </a:rPr>
              <a:t>Togo</a:t>
            </a:r>
            <a:r>
              <a:rPr lang="en-IE" sz="1500" dirty="0"/>
              <a:t/>
            </a:r>
            <a:br>
              <a:rPr lang="en-IE" sz="1500" dirty="0"/>
            </a:br>
            <a:r>
              <a:rPr lang="en-IE" sz="1500" dirty="0">
                <a:hlinkClick r:id="rId52"/>
              </a:rPr>
              <a:t>Tonga</a:t>
            </a:r>
            <a:r>
              <a:rPr lang="en-IE" sz="1500" dirty="0"/>
              <a:t/>
            </a:r>
            <a:br>
              <a:rPr lang="en-IE" sz="1500" dirty="0"/>
            </a:br>
            <a:r>
              <a:rPr lang="en-IE" sz="1500" dirty="0">
                <a:hlinkClick r:id="rId149"/>
              </a:rPr>
              <a:t>Trinidad and Tobago</a:t>
            </a:r>
            <a:r>
              <a:rPr lang="en-IE" sz="1500" dirty="0"/>
              <a:t/>
            </a:r>
            <a:br>
              <a:rPr lang="en-IE" sz="1500" dirty="0"/>
            </a:br>
            <a:r>
              <a:rPr lang="en-IE" sz="1500" dirty="0">
                <a:hlinkClick r:id="rId150"/>
              </a:rPr>
              <a:t>Tunisia</a:t>
            </a:r>
            <a:r>
              <a:rPr lang="en-IE" sz="1500" dirty="0"/>
              <a:t/>
            </a:r>
            <a:br>
              <a:rPr lang="en-IE" sz="1500" dirty="0"/>
            </a:br>
            <a:r>
              <a:rPr lang="en-IE" sz="1500" dirty="0">
                <a:hlinkClick r:id="rId151"/>
              </a:rPr>
              <a:t>Turkey</a:t>
            </a:r>
            <a:r>
              <a:rPr lang="en-IE" sz="1500" dirty="0"/>
              <a:t/>
            </a:r>
            <a:br>
              <a:rPr lang="en-IE" sz="1500" dirty="0"/>
            </a:br>
            <a:r>
              <a:rPr lang="en-IE" sz="1500" dirty="0">
                <a:hlinkClick r:id="rId152"/>
              </a:rPr>
              <a:t>Turkmenistan</a:t>
            </a:r>
            <a:r>
              <a:rPr lang="en-IE" sz="1500" dirty="0"/>
              <a:t/>
            </a:r>
            <a:br>
              <a:rPr lang="en-IE" sz="1500" dirty="0"/>
            </a:br>
            <a:r>
              <a:rPr lang="en-IE" sz="1500" dirty="0">
                <a:hlinkClick r:id="rId52"/>
              </a:rPr>
              <a:t>Tuvalu</a:t>
            </a:r>
            <a:r>
              <a:rPr lang="en-IE" sz="1500" dirty="0"/>
              <a:t/>
            </a:r>
            <a:br>
              <a:rPr lang="en-IE" sz="1500" dirty="0"/>
            </a:br>
            <a:r>
              <a:rPr lang="en-IE" sz="1500" b="1" dirty="0"/>
              <a:t>U</a:t>
            </a:r>
            <a:r>
              <a:rPr lang="en-IE" sz="1500" dirty="0"/>
              <a:t/>
            </a:r>
            <a:br>
              <a:rPr lang="en-IE" sz="1500" dirty="0"/>
            </a:br>
            <a:r>
              <a:rPr lang="en-IE" sz="1500" dirty="0">
                <a:hlinkClick r:id="rId153"/>
              </a:rPr>
              <a:t>Uganda</a:t>
            </a:r>
            <a:r>
              <a:rPr lang="en-IE" sz="1500" dirty="0"/>
              <a:t/>
            </a:r>
            <a:br>
              <a:rPr lang="en-IE" sz="1500" dirty="0"/>
            </a:br>
            <a:r>
              <a:rPr lang="en-IE" sz="1500" dirty="0">
                <a:hlinkClick r:id="rId154"/>
              </a:rPr>
              <a:t>Ukraine</a:t>
            </a:r>
            <a:r>
              <a:rPr lang="en-IE" sz="1500" dirty="0"/>
              <a:t/>
            </a:r>
            <a:br>
              <a:rPr lang="en-IE" sz="1500" dirty="0"/>
            </a:br>
            <a:r>
              <a:rPr lang="en-IE" sz="1500" dirty="0">
                <a:hlinkClick r:id="rId155"/>
              </a:rPr>
              <a:t>United Arab Emirates</a:t>
            </a:r>
            <a:r>
              <a:rPr lang="en-IE" sz="1500" dirty="0"/>
              <a:t/>
            </a:r>
            <a:br>
              <a:rPr lang="en-IE" sz="1500" dirty="0"/>
            </a:br>
            <a:r>
              <a:rPr lang="en-IE" sz="1500" dirty="0">
                <a:hlinkClick r:id="rId156"/>
              </a:rPr>
              <a:t>United Kingdom</a:t>
            </a:r>
            <a:r>
              <a:rPr lang="en-IE" sz="1500" dirty="0"/>
              <a:t/>
            </a:r>
            <a:br>
              <a:rPr lang="en-IE" sz="1500" dirty="0"/>
            </a:br>
            <a:r>
              <a:rPr lang="en-IE" sz="1500" dirty="0">
                <a:hlinkClick r:id="rId157"/>
              </a:rPr>
              <a:t>Uruguay</a:t>
            </a:r>
            <a:r>
              <a:rPr lang="en-IE" sz="1500" dirty="0"/>
              <a:t/>
            </a:r>
            <a:br>
              <a:rPr lang="en-IE" sz="1500" dirty="0"/>
            </a:br>
            <a:r>
              <a:rPr lang="en-IE" sz="1500" dirty="0">
                <a:hlinkClick r:id="rId158"/>
              </a:rPr>
              <a:t>Uzbekistan</a:t>
            </a:r>
            <a:r>
              <a:rPr lang="en-IE" sz="1500" dirty="0"/>
              <a:t/>
            </a:r>
            <a:br>
              <a:rPr lang="en-IE" sz="1500" dirty="0"/>
            </a:br>
            <a:r>
              <a:rPr lang="en-IE" sz="1500" b="1" dirty="0"/>
              <a:t>V</a:t>
            </a:r>
            <a:r>
              <a:rPr lang="en-IE" sz="1500" dirty="0"/>
              <a:t/>
            </a:r>
            <a:br>
              <a:rPr lang="en-IE" sz="1500" dirty="0"/>
            </a:br>
            <a:r>
              <a:rPr lang="en-IE" sz="1500" dirty="0">
                <a:hlinkClick r:id="rId52"/>
              </a:rPr>
              <a:t>Vanuatu</a:t>
            </a:r>
            <a:r>
              <a:rPr lang="en-IE" sz="1500" dirty="0"/>
              <a:t/>
            </a:r>
            <a:br>
              <a:rPr lang="en-IE" sz="1500" dirty="0"/>
            </a:br>
            <a:r>
              <a:rPr lang="en-IE" sz="1500" dirty="0">
                <a:hlinkClick r:id="rId159"/>
              </a:rPr>
              <a:t>Venezuela</a:t>
            </a:r>
            <a:r>
              <a:rPr lang="en-IE" sz="1500" dirty="0"/>
              <a:t/>
            </a:r>
            <a:br>
              <a:rPr lang="en-IE" sz="1500" dirty="0"/>
            </a:br>
            <a:r>
              <a:rPr lang="en-IE" sz="1500" dirty="0">
                <a:hlinkClick r:id="rId160"/>
              </a:rPr>
              <a:t>Vietnam</a:t>
            </a:r>
            <a:r>
              <a:rPr lang="en-IE" sz="1500" dirty="0"/>
              <a:t/>
            </a:r>
            <a:br>
              <a:rPr lang="en-IE" sz="1500" dirty="0"/>
            </a:br>
            <a:r>
              <a:rPr lang="en-IE" sz="1500" b="1" dirty="0"/>
              <a:t>Z</a:t>
            </a:r>
            <a:r>
              <a:rPr lang="en-IE" sz="1500" dirty="0"/>
              <a:t/>
            </a:r>
            <a:br>
              <a:rPr lang="en-IE" sz="1500" dirty="0"/>
            </a:br>
            <a:r>
              <a:rPr lang="en-IE" sz="1500" dirty="0">
                <a:hlinkClick r:id="rId161"/>
              </a:rPr>
              <a:t>Zambia</a:t>
            </a:r>
            <a:r>
              <a:rPr lang="en-IE" sz="1500" dirty="0"/>
              <a:t/>
            </a:r>
            <a:br>
              <a:rPr lang="en-IE" sz="1500" dirty="0"/>
            </a:br>
            <a:r>
              <a:rPr lang="en-IE" sz="1500" dirty="0">
                <a:hlinkClick r:id="rId162"/>
              </a:rPr>
              <a:t>Zimbabwe</a:t>
            </a:r>
            <a:endParaRPr lang="en-IE" sz="1500" dirty="0"/>
          </a:p>
        </p:txBody>
      </p:sp>
    </p:spTree>
    <p:extLst>
      <p:ext uri="{BB962C8B-B14F-4D97-AF65-F5344CB8AC3E}">
        <p14:creationId xmlns:p14="http://schemas.microsoft.com/office/powerpoint/2010/main" val="2964832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fontScale="90000"/>
          </a:bodyPr>
          <a:lstStyle/>
          <a:p>
            <a:pPr algn="r"/>
            <a:r>
              <a:rPr lang="en-IE" sz="3200" dirty="0">
                <a:latin typeface="Arial" panose="020B0604020202020204" pitchFamily="34" charset="0"/>
                <a:cs typeface="Arial" panose="020B0604020202020204" pitchFamily="34" charset="0"/>
              </a:rPr>
              <a:t>2018 </a:t>
            </a: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award winners</a:t>
            </a:r>
            <a:br>
              <a:rPr lang="en-IE" sz="3200" dirty="0">
                <a:latin typeface="Arial" panose="020B0604020202020204" pitchFamily="34" charset="0"/>
                <a:cs typeface="Arial" panose="020B0604020202020204" pitchFamily="34" charset="0"/>
              </a:rPr>
            </a:br>
            <a:endParaRPr lang="en-IE" sz="3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637BE10-7215-4093-A23E-E3C2BBFE1CCB}"/>
              </a:ext>
            </a:extLst>
          </p:cNvPr>
          <p:cNvSpPr>
            <a:spLocks noChangeArrowheads="1"/>
          </p:cNvSpPr>
          <p:nvPr/>
        </p:nvSpPr>
        <p:spPr bwMode="auto">
          <a:xfrm>
            <a:off x="3835119" y="1008374"/>
            <a:ext cx="770652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sz="2000" b="1" dirty="0">
                <a:solidFill>
                  <a:srgbClr val="2C4C94"/>
                </a:solidFill>
                <a:latin typeface="Arial" panose="020B0604020202020204" pitchFamily="34" charset="0"/>
                <a:cs typeface="Arial" panose="020B0604020202020204" pitchFamily="34" charset="0"/>
              </a:rPr>
              <a:t>Dr Paul Bolger</a:t>
            </a:r>
            <a:r>
              <a:rPr lang="en-IE" sz="2000" dirty="0">
                <a:solidFill>
                  <a:srgbClr val="2C4C94"/>
                </a:solidFill>
                <a:latin typeface="Arial" panose="020B0604020202020204" pitchFamily="34" charset="0"/>
                <a:cs typeface="Arial" panose="020B0604020202020204" pitchFamily="34" charset="0"/>
              </a:rPr>
              <a:t> is manager of the Environmental Research Institute at UCC. He holds a PhD in Chemistry and a Master’s in Business Administration, and has worked across academia, industry and government in developing long term research solutions for global sustainability challenges. He is currently Principal Investigator on a number of research projects on climate change and the circular economy. Dr Bolger’s Fulbright scholarship will investigate how interdisciplinary and transdisciplinary research is being utilised at sustainability research institutes at Duke University, Cornell University, Colombia University and Arizona State University to achieve more robust and sustainable research outcomes, and to examine the skills needed by researchers for successful transdisciplinary collaboration.</a:t>
            </a:r>
            <a:endParaRPr lang="en-IE" dirty="0">
              <a:solidFill>
                <a:srgbClr val="2C4C9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CE1F683-C6AB-4A6A-A53E-BEB531B4B9CA}"/>
              </a:ext>
            </a:extLst>
          </p:cNvPr>
          <p:cNvPicPr>
            <a:picLocks noChangeAspect="1"/>
          </p:cNvPicPr>
          <p:nvPr/>
        </p:nvPicPr>
        <p:blipFill rotWithShape="1">
          <a:blip r:embed="rId2"/>
          <a:srcRect b="5875"/>
          <a:stretch/>
        </p:blipFill>
        <p:spPr>
          <a:xfrm>
            <a:off x="750836" y="1141110"/>
            <a:ext cx="2705610" cy="3852921"/>
          </a:xfrm>
          <a:prstGeom prst="rect">
            <a:avLst/>
          </a:prstGeom>
        </p:spPr>
      </p:pic>
    </p:spTree>
    <p:extLst>
      <p:ext uri="{BB962C8B-B14F-4D97-AF65-F5344CB8AC3E}">
        <p14:creationId xmlns:p14="http://schemas.microsoft.com/office/powerpoint/2010/main" val="3994423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fontScale="90000"/>
          </a:bodyPr>
          <a:lstStyle/>
          <a:p>
            <a:pPr algn="r"/>
            <a:r>
              <a:rPr lang="en-IE" sz="3200" dirty="0">
                <a:latin typeface="Arial" panose="020B0604020202020204" pitchFamily="34" charset="0"/>
                <a:cs typeface="Arial" panose="020B0604020202020204" pitchFamily="34" charset="0"/>
              </a:rPr>
              <a:t>2018 </a:t>
            </a: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award winners</a:t>
            </a:r>
            <a:br>
              <a:rPr lang="en-IE" sz="3200" dirty="0">
                <a:latin typeface="Arial" panose="020B0604020202020204" pitchFamily="34" charset="0"/>
                <a:cs typeface="Arial" panose="020B0604020202020204" pitchFamily="34" charset="0"/>
              </a:rPr>
            </a:br>
            <a:endParaRPr lang="en-IE" sz="3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637BE10-7215-4093-A23E-E3C2BBFE1CCB}"/>
              </a:ext>
            </a:extLst>
          </p:cNvPr>
          <p:cNvSpPr>
            <a:spLocks noChangeArrowheads="1"/>
          </p:cNvSpPr>
          <p:nvPr/>
        </p:nvSpPr>
        <p:spPr bwMode="auto">
          <a:xfrm>
            <a:off x="3825072" y="1299777"/>
            <a:ext cx="770652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sz="2000" b="1" dirty="0">
                <a:solidFill>
                  <a:srgbClr val="2C4C94"/>
                </a:solidFill>
                <a:latin typeface="Arial" panose="020B0604020202020204" pitchFamily="34" charset="0"/>
                <a:cs typeface="Arial" panose="020B0604020202020204" pitchFamily="34" charset="0"/>
              </a:rPr>
              <a:t>Ms Jasmine </a:t>
            </a:r>
            <a:r>
              <a:rPr lang="en-IE" sz="2000" b="1" dirty="0" err="1">
                <a:solidFill>
                  <a:srgbClr val="2C4C94"/>
                </a:solidFill>
                <a:latin typeface="Arial" panose="020B0604020202020204" pitchFamily="34" charset="0"/>
                <a:cs typeface="Arial" panose="020B0604020202020204" pitchFamily="34" charset="0"/>
              </a:rPr>
              <a:t>Headlam</a:t>
            </a:r>
            <a:r>
              <a:rPr lang="en-IE" sz="2000" dirty="0">
                <a:solidFill>
                  <a:srgbClr val="2C4C94"/>
                </a:solidFill>
                <a:latin typeface="Arial" panose="020B0604020202020204" pitchFamily="34" charset="0"/>
                <a:cs typeface="Arial" panose="020B0604020202020204" pitchFamily="34" charset="0"/>
              </a:rPr>
              <a:t> is a doctoral candidate at the School of Natural Sciences, NUIG. Her PhD research focuses on harmful jellyfish species such as the mauve stinger and the lion’s mane jellyfish, which are known to negatively impact coastal industries (e.g. cause large fish mortalities in the salmon aquaculture industry). Her PhD research is funded under the EU’s H2020 CERES Project which is examining how climate change will influence Europe’s most important fish and shellfish resources. As a Fulbright Marine-Institute awardee, Ms </a:t>
            </a:r>
            <a:r>
              <a:rPr lang="en-IE" sz="2000" dirty="0" err="1">
                <a:solidFill>
                  <a:srgbClr val="2C4C94"/>
                </a:solidFill>
                <a:latin typeface="Arial" panose="020B0604020202020204" pitchFamily="34" charset="0"/>
                <a:cs typeface="Arial" panose="020B0604020202020204" pitchFamily="34" charset="0"/>
              </a:rPr>
              <a:t>Headlam</a:t>
            </a:r>
            <a:r>
              <a:rPr lang="en-IE" sz="2000" dirty="0">
                <a:solidFill>
                  <a:srgbClr val="2C4C94"/>
                </a:solidFill>
                <a:latin typeface="Arial" panose="020B0604020202020204" pitchFamily="34" charset="0"/>
                <a:cs typeface="Arial" panose="020B0604020202020204" pitchFamily="34" charset="0"/>
              </a:rPr>
              <a:t> will be mentored in state of the art techniques to investigate the structural and functional characteristics of </a:t>
            </a:r>
            <a:r>
              <a:rPr lang="en-IE" sz="2000" dirty="0" err="1">
                <a:solidFill>
                  <a:srgbClr val="2C4C94"/>
                </a:solidFill>
                <a:latin typeface="Arial" panose="020B0604020202020204" pitchFamily="34" charset="0"/>
                <a:cs typeface="Arial" panose="020B0604020202020204" pitchFamily="34" charset="0"/>
              </a:rPr>
              <a:t>cnidae</a:t>
            </a:r>
            <a:r>
              <a:rPr lang="en-IE" sz="2000" dirty="0">
                <a:solidFill>
                  <a:srgbClr val="2C4C94"/>
                </a:solidFill>
                <a:latin typeface="Arial" panose="020B0604020202020204" pitchFamily="34" charset="0"/>
                <a:cs typeface="Arial" panose="020B0604020202020204" pitchFamily="34" charset="0"/>
              </a:rPr>
              <a:t> and the composition of venom by Fulbright Specialist, Dr Angel Yanagihara, Director of the Pacific Cnidaria Research Laboratory, University of Hawaii at Manoa..</a:t>
            </a:r>
            <a:endParaRPr lang="en-IE" dirty="0">
              <a:solidFill>
                <a:srgbClr val="2C4C9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ABC0662-2B80-49F9-93A7-0CA0A5E4DB65}"/>
              </a:ext>
            </a:extLst>
          </p:cNvPr>
          <p:cNvPicPr>
            <a:picLocks noChangeAspect="1"/>
          </p:cNvPicPr>
          <p:nvPr/>
        </p:nvPicPr>
        <p:blipFill>
          <a:blip r:embed="rId2"/>
          <a:stretch>
            <a:fillRect/>
          </a:stretch>
        </p:blipFill>
        <p:spPr>
          <a:xfrm>
            <a:off x="660400" y="1420401"/>
            <a:ext cx="2638808" cy="4017197"/>
          </a:xfrm>
          <a:prstGeom prst="rect">
            <a:avLst/>
          </a:prstGeom>
        </p:spPr>
      </p:pic>
    </p:spTree>
    <p:extLst>
      <p:ext uri="{BB962C8B-B14F-4D97-AF65-F5344CB8AC3E}">
        <p14:creationId xmlns:p14="http://schemas.microsoft.com/office/powerpoint/2010/main" val="2820641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fontScale="90000"/>
          </a:bodyPr>
          <a:lstStyle/>
          <a:p>
            <a:pPr algn="r"/>
            <a:r>
              <a:rPr lang="en-IE" sz="3200" dirty="0">
                <a:latin typeface="Arial" panose="020B0604020202020204" pitchFamily="34" charset="0"/>
                <a:cs typeface="Arial" panose="020B0604020202020204" pitchFamily="34" charset="0"/>
              </a:rPr>
              <a:t>2018 </a:t>
            </a: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award winners</a:t>
            </a:r>
            <a:br>
              <a:rPr lang="en-IE" sz="3200" dirty="0">
                <a:latin typeface="Arial" panose="020B0604020202020204" pitchFamily="34" charset="0"/>
                <a:cs typeface="Arial" panose="020B0604020202020204" pitchFamily="34" charset="0"/>
              </a:rPr>
            </a:br>
            <a:endParaRPr lang="en-IE" sz="3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637BE10-7215-4093-A23E-E3C2BBFE1CCB}"/>
              </a:ext>
            </a:extLst>
          </p:cNvPr>
          <p:cNvSpPr>
            <a:spLocks noChangeArrowheads="1"/>
          </p:cNvSpPr>
          <p:nvPr/>
        </p:nvSpPr>
        <p:spPr bwMode="auto">
          <a:xfrm>
            <a:off x="3825072" y="1490844"/>
            <a:ext cx="770652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sz="2000" b="1" dirty="0">
                <a:solidFill>
                  <a:srgbClr val="2C4C94"/>
                </a:solidFill>
                <a:latin typeface="Arial" panose="020B0604020202020204" pitchFamily="34" charset="0"/>
                <a:cs typeface="Arial" panose="020B0604020202020204" pitchFamily="34" charset="0"/>
              </a:rPr>
              <a:t>Mr Ben Moore</a:t>
            </a:r>
            <a:r>
              <a:rPr lang="en-IE" sz="2000" dirty="0">
                <a:solidFill>
                  <a:srgbClr val="2C4C94"/>
                </a:solidFill>
                <a:latin typeface="Arial" panose="020B0604020202020204" pitchFamily="34" charset="0"/>
                <a:cs typeface="Arial" panose="020B0604020202020204" pitchFamily="34" charset="0"/>
              </a:rPr>
              <a:t> is a final year B.E. Mechanical Engineering student and Ad Astra Scholar at UCD. His current work focuses on the development and testing of the Attitude Determination &amp; Control System for the first Irish satellite, EIRSAT-1. As a Fulbright Student he will pursue a Master of Science degree in Aeronautics &amp; Astronautics at Stanford University. He will direct the focus of his studies and conduct research into satellite design and control.  </a:t>
            </a:r>
            <a:endParaRPr lang="en-IE" dirty="0">
              <a:solidFill>
                <a:srgbClr val="2C4C9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6015044-DAEC-4541-AE4E-2877317962D5}"/>
              </a:ext>
            </a:extLst>
          </p:cNvPr>
          <p:cNvPicPr>
            <a:picLocks noChangeAspect="1"/>
          </p:cNvPicPr>
          <p:nvPr/>
        </p:nvPicPr>
        <p:blipFill rotWithShape="1">
          <a:blip r:embed="rId2"/>
          <a:srcRect b="1425"/>
          <a:stretch/>
        </p:blipFill>
        <p:spPr>
          <a:xfrm>
            <a:off x="838200" y="1577592"/>
            <a:ext cx="2744827" cy="4099728"/>
          </a:xfrm>
          <a:prstGeom prst="rect">
            <a:avLst/>
          </a:prstGeom>
        </p:spPr>
      </p:pic>
    </p:spTree>
    <p:extLst>
      <p:ext uri="{BB962C8B-B14F-4D97-AF65-F5344CB8AC3E}">
        <p14:creationId xmlns:p14="http://schemas.microsoft.com/office/powerpoint/2010/main" val="185134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fontScale="90000"/>
          </a:bodyPr>
          <a:lstStyle/>
          <a:p>
            <a:pPr algn="r"/>
            <a:r>
              <a:rPr lang="en-IE" sz="3200" dirty="0">
                <a:latin typeface="Arial" panose="020B0604020202020204" pitchFamily="34" charset="0"/>
                <a:cs typeface="Arial" panose="020B0604020202020204" pitchFamily="34" charset="0"/>
              </a:rPr>
              <a:t>2018 </a:t>
            </a: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award winners</a:t>
            </a:r>
            <a:br>
              <a:rPr lang="en-IE" sz="3200" dirty="0">
                <a:latin typeface="Arial" panose="020B0604020202020204" pitchFamily="34" charset="0"/>
                <a:cs typeface="Arial" panose="020B0604020202020204" pitchFamily="34" charset="0"/>
              </a:rPr>
            </a:br>
            <a:endParaRPr lang="en-IE" sz="3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637BE10-7215-4093-A23E-E3C2BBFE1CCB}"/>
              </a:ext>
            </a:extLst>
          </p:cNvPr>
          <p:cNvSpPr>
            <a:spLocks noChangeArrowheads="1"/>
          </p:cNvSpPr>
          <p:nvPr/>
        </p:nvSpPr>
        <p:spPr bwMode="auto">
          <a:xfrm>
            <a:off x="3878662" y="1290997"/>
            <a:ext cx="770652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sz="2000" b="1" dirty="0">
                <a:solidFill>
                  <a:srgbClr val="2C4C94"/>
                </a:solidFill>
                <a:latin typeface="Arial" panose="020B0604020202020204" pitchFamily="34" charset="0"/>
                <a:cs typeface="Arial" panose="020B0604020202020204" pitchFamily="34" charset="0"/>
              </a:rPr>
              <a:t>Ms Roisin Hyde </a:t>
            </a:r>
            <a:r>
              <a:rPr lang="en-IE" sz="2000" dirty="0">
                <a:solidFill>
                  <a:srgbClr val="2C4C94"/>
                </a:solidFill>
                <a:latin typeface="Arial" panose="020B0604020202020204" pitchFamily="34" charset="0"/>
                <a:cs typeface="Arial" panose="020B0604020202020204" pitchFamily="34" charset="0"/>
              </a:rPr>
              <a:t>(middle right) is a Doctoral Research Student at QUB School of Natural &amp; Built Environment. She received her Bachelor of Architecture from UCD and became a Chartered Member of the RIAI. She also holds a Higher Diploma in Computing for DIT. Her current research focuses on the development of a high-performance, low-impact, cement-free geopolymer concrete cladding panel through the use of innovative automated technologies including 3D Laser Scanning, Point Cloud Modelling and 3D Printing. As a Fulbright PhD Research Student in University of North Carolina at Charlotte, she will work with Researchers in the Schools of Architecture, Civil and Environmental Engineering to produce a full-scale prototype panel using local industrial by-product and waste materials.</a:t>
            </a:r>
            <a:r>
              <a:rPr lang="en-IE" sz="2000" dirty="0"/>
              <a:t>  </a:t>
            </a:r>
            <a:endParaRPr lang="en-IE" dirty="0">
              <a:solidFill>
                <a:srgbClr val="2C4C9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0E9D099-E3D2-4D2F-9AAE-BA510E97CF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75"/>
          <a:stretch/>
        </p:blipFill>
        <p:spPr>
          <a:xfrm>
            <a:off x="606810" y="1466239"/>
            <a:ext cx="3096640" cy="3742944"/>
          </a:xfrm>
          <a:prstGeom prst="rect">
            <a:avLst/>
          </a:prstGeom>
        </p:spPr>
      </p:pic>
    </p:spTree>
    <p:extLst>
      <p:ext uri="{BB962C8B-B14F-4D97-AF65-F5344CB8AC3E}">
        <p14:creationId xmlns:p14="http://schemas.microsoft.com/office/powerpoint/2010/main" val="1843746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latin typeface="Arial" panose="020B0604020202020204" pitchFamily="34" charset="0"/>
                <a:cs typeface="Arial" panose="020B0604020202020204" pitchFamily="34" charset="0"/>
              </a:rPr>
              <a:t>fulbright</a:t>
            </a:r>
            <a:r>
              <a:rPr lang="en-IE" sz="3200" dirty="0">
                <a:latin typeface="Arial" panose="020B0604020202020204" pitchFamily="34" charset="0"/>
                <a:cs typeface="Arial" panose="020B0604020202020204" pitchFamily="34" charset="0"/>
              </a:rPr>
              <a:t> links</a:t>
            </a:r>
          </a:p>
        </p:txBody>
      </p:sp>
      <p:sp>
        <p:nvSpPr>
          <p:cNvPr id="4" name="Rectangle 3">
            <a:extLst>
              <a:ext uri="{FF2B5EF4-FFF2-40B4-BE49-F238E27FC236}">
                <a16:creationId xmlns:a16="http://schemas.microsoft.com/office/drawing/2014/main" id="{DC550B3B-F131-4A44-A22D-02C37FBA7CBB}"/>
              </a:ext>
            </a:extLst>
          </p:cNvPr>
          <p:cNvSpPr>
            <a:spLocks noChangeArrowheads="1"/>
          </p:cNvSpPr>
          <p:nvPr/>
        </p:nvSpPr>
        <p:spPr bwMode="auto">
          <a:xfrm>
            <a:off x="660400" y="1083734"/>
            <a:ext cx="11730182"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WEB RESOURCES &amp; FORUMS</a:t>
            </a:r>
            <a:endParaRPr lang="en-IE" b="1" i="1"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a:p>
            <a:r>
              <a:rPr lang="en-IE" b="1" dirty="0">
                <a:solidFill>
                  <a:srgbClr val="2C4C94"/>
                </a:solidFill>
                <a:latin typeface="Arial" panose="020B0604020202020204" pitchFamily="34" charset="0"/>
                <a:cs typeface="Arial" panose="020B0604020202020204" pitchFamily="34" charset="0"/>
              </a:rPr>
              <a:t>Fulbright US</a:t>
            </a:r>
            <a:r>
              <a:rPr lang="en-IE" dirty="0">
                <a:solidFill>
                  <a:srgbClr val="2C4C94"/>
                </a:solidFill>
                <a:latin typeface="Arial" panose="020B0604020202020204" pitchFamily="34" charset="0"/>
                <a:cs typeface="Arial" panose="020B0604020202020204" pitchFamily="34" charset="0"/>
              </a:rPr>
              <a:t>		</a:t>
            </a:r>
            <a:r>
              <a:rPr lang="en-IE" i="1" dirty="0">
                <a:solidFill>
                  <a:srgbClr val="2C4C94"/>
                </a:solidFill>
                <a:latin typeface="Arial" panose="020B0604020202020204" pitchFamily="34" charset="0"/>
                <a:cs typeface="Arial" panose="020B0604020202020204" pitchFamily="34" charset="0"/>
              </a:rPr>
              <a:t>https://www.cies.org</a:t>
            </a:r>
          </a:p>
          <a:p>
            <a:r>
              <a:rPr lang="en-IE" i="1" dirty="0">
                <a:solidFill>
                  <a:srgbClr val="2C4C94"/>
                </a:solidFill>
                <a:latin typeface="Arial" panose="020B0604020202020204" pitchFamily="34" charset="0"/>
                <a:cs typeface="Arial" panose="020B0604020202020204" pitchFamily="34" charset="0"/>
              </a:rPr>
              <a:t>					https://www.iie.org/Why-IIE/History/IIE-and-Fulbright-Program</a:t>
            </a:r>
          </a:p>
          <a:p>
            <a:endParaRPr lang="en-IE" i="1" dirty="0">
              <a:solidFill>
                <a:srgbClr val="2C4C94"/>
              </a:solidFill>
              <a:latin typeface="Arial" panose="020B0604020202020204" pitchFamily="34" charset="0"/>
              <a:cs typeface="Arial" panose="020B0604020202020204" pitchFamily="34" charset="0"/>
            </a:endParaRPr>
          </a:p>
          <a:p>
            <a:r>
              <a:rPr lang="en-IE" b="1" dirty="0">
                <a:solidFill>
                  <a:srgbClr val="2C4C94"/>
                </a:solidFill>
                <a:latin typeface="Arial" panose="020B0604020202020204" pitchFamily="34" charset="0"/>
                <a:cs typeface="Arial" panose="020B0604020202020204" pitchFamily="34" charset="0"/>
              </a:rPr>
              <a:t>Fulbright Ireland</a:t>
            </a:r>
            <a:r>
              <a:rPr lang="en-IE" dirty="0">
                <a:solidFill>
                  <a:srgbClr val="2C4C94"/>
                </a:solidFill>
                <a:latin typeface="Arial" panose="020B0604020202020204" pitchFamily="34" charset="0"/>
                <a:cs typeface="Arial" panose="020B0604020202020204" pitchFamily="34" charset="0"/>
              </a:rPr>
              <a:t>		</a:t>
            </a:r>
            <a:r>
              <a:rPr lang="en-IE" i="1" dirty="0">
                <a:solidFill>
                  <a:srgbClr val="2C4C94"/>
                </a:solidFill>
                <a:latin typeface="Arial" panose="020B0604020202020204" pitchFamily="34" charset="0"/>
                <a:cs typeface="Arial" panose="020B0604020202020204" pitchFamily="34" charset="0"/>
              </a:rPr>
              <a:t>http://www.fulbright.ie</a:t>
            </a:r>
          </a:p>
          <a:p>
            <a:endParaRPr lang="en-IE" dirty="0">
              <a:solidFill>
                <a:srgbClr val="2C4C94"/>
              </a:solidFill>
              <a:latin typeface="Arial" panose="020B0604020202020204" pitchFamily="34" charset="0"/>
              <a:cs typeface="Arial" panose="020B0604020202020204" pitchFamily="34" charset="0"/>
            </a:endParaRPr>
          </a:p>
          <a:p>
            <a:r>
              <a:rPr lang="en-IE" b="1" dirty="0">
                <a:solidFill>
                  <a:srgbClr val="2C4C94"/>
                </a:solidFill>
                <a:latin typeface="Arial" panose="020B0604020202020204" pitchFamily="34" charset="0"/>
                <a:cs typeface="Arial" panose="020B0604020202020204" pitchFamily="34" charset="0"/>
              </a:rPr>
              <a:t>Fulbright UK</a:t>
            </a:r>
            <a:r>
              <a:rPr lang="en-IE" dirty="0">
                <a:solidFill>
                  <a:srgbClr val="2C4C94"/>
                </a:solidFill>
                <a:latin typeface="Arial" panose="020B0604020202020204" pitchFamily="34" charset="0"/>
                <a:cs typeface="Arial" panose="020B0604020202020204" pitchFamily="34" charset="0"/>
              </a:rPr>
              <a:t>		</a:t>
            </a:r>
            <a:r>
              <a:rPr lang="en-IE" i="1" dirty="0">
                <a:solidFill>
                  <a:srgbClr val="2C4C94"/>
                </a:solidFill>
                <a:latin typeface="Arial" panose="020B0604020202020204" pitchFamily="34" charset="0"/>
                <a:cs typeface="Arial" panose="020B0604020202020204" pitchFamily="34" charset="0"/>
              </a:rPr>
              <a:t>http://www.fulbright.org.uk</a:t>
            </a:r>
          </a:p>
          <a:p>
            <a:endParaRPr lang="en-IE" dirty="0">
              <a:solidFill>
                <a:srgbClr val="2C4C94"/>
              </a:solidFill>
              <a:latin typeface="Arial" panose="020B0604020202020204" pitchFamily="34" charset="0"/>
              <a:cs typeface="Arial" panose="020B0604020202020204" pitchFamily="34" charset="0"/>
            </a:endParaRPr>
          </a:p>
          <a:p>
            <a:r>
              <a:rPr lang="en-IE" b="1" dirty="0">
                <a:solidFill>
                  <a:srgbClr val="2C4C94"/>
                </a:solidFill>
                <a:latin typeface="Arial" panose="020B0604020202020204" pitchFamily="34" charset="0"/>
                <a:cs typeface="Arial" panose="020B0604020202020204" pitchFamily="34" charset="0"/>
              </a:rPr>
              <a:t>Reddit forum</a:t>
            </a:r>
            <a:r>
              <a:rPr lang="en-IE" dirty="0">
                <a:solidFill>
                  <a:srgbClr val="2C4C94"/>
                </a:solidFill>
                <a:latin typeface="Arial" panose="020B0604020202020204" pitchFamily="34" charset="0"/>
                <a:cs typeface="Arial" panose="020B0604020202020204" pitchFamily="34" charset="0"/>
              </a:rPr>
              <a:t>		</a:t>
            </a:r>
            <a:r>
              <a:rPr lang="en-IE" i="1" dirty="0">
                <a:solidFill>
                  <a:srgbClr val="2C4C94"/>
                </a:solidFill>
                <a:latin typeface="Arial" panose="020B0604020202020204" pitchFamily="34" charset="0"/>
                <a:cs typeface="Arial" panose="020B0604020202020204" pitchFamily="34" charset="0"/>
              </a:rPr>
              <a:t>https://www.reddit.com/r/fulbright</a:t>
            </a:r>
          </a:p>
          <a:p>
            <a:endParaRPr lang="en-IE" dirty="0">
              <a:solidFill>
                <a:srgbClr val="2C4C94"/>
              </a:solidFill>
              <a:latin typeface="Arial" panose="020B0604020202020204" pitchFamily="34" charset="0"/>
              <a:cs typeface="Arial" panose="020B0604020202020204" pitchFamily="34" charset="0"/>
            </a:endParaRPr>
          </a:p>
          <a:p>
            <a:r>
              <a:rPr lang="en-IE" b="1" dirty="0" err="1">
                <a:solidFill>
                  <a:srgbClr val="2C4C94"/>
                </a:solidFill>
                <a:latin typeface="Arial" panose="020B0604020202020204" pitchFamily="34" charset="0"/>
                <a:cs typeface="Arial" panose="020B0604020202020204" pitchFamily="34" charset="0"/>
              </a:rPr>
              <a:t>Gradcafe</a:t>
            </a:r>
            <a:r>
              <a:rPr lang="en-IE" b="1" dirty="0">
                <a:solidFill>
                  <a:srgbClr val="2C4C94"/>
                </a:solidFill>
                <a:latin typeface="Arial" panose="020B0604020202020204" pitchFamily="34" charset="0"/>
                <a:cs typeface="Arial" panose="020B0604020202020204" pitchFamily="34" charset="0"/>
              </a:rPr>
              <a:t> forum</a:t>
            </a:r>
            <a:r>
              <a:rPr lang="en-IE" dirty="0">
                <a:solidFill>
                  <a:srgbClr val="2C4C94"/>
                </a:solidFill>
                <a:latin typeface="Arial" panose="020B0604020202020204" pitchFamily="34" charset="0"/>
                <a:cs typeface="Arial" panose="020B0604020202020204" pitchFamily="34" charset="0"/>
              </a:rPr>
              <a:t>		</a:t>
            </a:r>
            <a:r>
              <a:rPr lang="en-IE" i="1" dirty="0">
                <a:solidFill>
                  <a:srgbClr val="2C4C94"/>
                </a:solidFill>
                <a:latin typeface="Arial" panose="020B0604020202020204" pitchFamily="34" charset="0"/>
                <a:cs typeface="Arial" panose="020B0604020202020204" pitchFamily="34" charset="0"/>
              </a:rPr>
              <a:t>https://forum.thegradcafe.com/topic/105359-fulbright-2019-2020</a:t>
            </a:r>
          </a:p>
          <a:p>
            <a:endParaRPr lang="en-IE" dirty="0">
              <a:solidFill>
                <a:srgbClr val="2C4C94"/>
              </a:solidFill>
              <a:latin typeface="Arial" panose="020B0604020202020204" pitchFamily="34" charset="0"/>
              <a:cs typeface="Arial" panose="020B0604020202020204" pitchFamily="34" charset="0"/>
            </a:endParaRPr>
          </a:p>
          <a:p>
            <a:r>
              <a:rPr lang="en-IE" b="1" dirty="0">
                <a:solidFill>
                  <a:srgbClr val="2C4C94"/>
                </a:solidFill>
                <a:latin typeface="Arial" panose="020B0604020202020204" pitchFamily="34" charset="0"/>
                <a:cs typeface="Arial" panose="020B0604020202020204" pitchFamily="34" charset="0"/>
              </a:rPr>
              <a:t>Chronicle forum</a:t>
            </a:r>
            <a:r>
              <a:rPr lang="en-IE" dirty="0">
                <a:solidFill>
                  <a:srgbClr val="2C4C94"/>
                </a:solidFill>
                <a:latin typeface="Arial" panose="020B0604020202020204" pitchFamily="34" charset="0"/>
                <a:cs typeface="Arial" panose="020B0604020202020204" pitchFamily="34" charset="0"/>
              </a:rPr>
              <a:t>		</a:t>
            </a:r>
            <a:r>
              <a:rPr lang="en-IE" i="1" dirty="0">
                <a:solidFill>
                  <a:srgbClr val="2C4C94"/>
                </a:solidFill>
                <a:latin typeface="Arial" panose="020B0604020202020204" pitchFamily="34" charset="0"/>
                <a:cs typeface="Arial" panose="020B0604020202020204" pitchFamily="34" charset="0"/>
              </a:rPr>
              <a:t>https://www.chronicle.com/forums/index.php/topic,128929</a:t>
            </a:r>
          </a:p>
          <a:p>
            <a:endParaRPr lang="en-IE" dirty="0">
              <a:solidFill>
                <a:srgbClr val="2C4C94"/>
              </a:solidFill>
              <a:latin typeface="Arial" panose="020B0604020202020204" pitchFamily="34" charset="0"/>
              <a:cs typeface="Arial" panose="020B0604020202020204" pitchFamily="34" charset="0"/>
            </a:endParaRPr>
          </a:p>
          <a:p>
            <a:r>
              <a:rPr lang="en-IE" b="1" dirty="0">
                <a:solidFill>
                  <a:srgbClr val="2C4C94"/>
                </a:solidFill>
                <a:latin typeface="Arial" panose="020B0604020202020204" pitchFamily="34" charset="0"/>
                <a:cs typeface="Arial" panose="020B0604020202020204" pitchFamily="34" charset="0"/>
              </a:rPr>
              <a:t>Other</a:t>
            </a:r>
            <a:r>
              <a:rPr lang="en-IE" dirty="0">
                <a:solidFill>
                  <a:srgbClr val="2C4C94"/>
                </a:solidFill>
                <a:latin typeface="Arial" panose="020B0604020202020204" pitchFamily="34" charset="0"/>
                <a:cs typeface="Arial" panose="020B0604020202020204" pitchFamily="34" charset="0"/>
              </a:rPr>
              <a:t>				</a:t>
            </a:r>
            <a:r>
              <a:rPr lang="en-IE" i="1" dirty="0">
                <a:solidFill>
                  <a:srgbClr val="2C4C94"/>
                </a:solidFill>
                <a:latin typeface="Arial" panose="020B0604020202020204" pitchFamily="34" charset="0"/>
                <a:cs typeface="Arial" panose="020B0604020202020204" pitchFamily="34" charset="0"/>
              </a:rPr>
              <a:t>https://worldscholarshipforum.com/category/fulbright-scholarship</a:t>
            </a:r>
          </a:p>
          <a:p>
            <a:r>
              <a:rPr lang="en-IE" i="1" dirty="0">
                <a:solidFill>
                  <a:srgbClr val="2C4C94"/>
                </a:solidFill>
                <a:latin typeface="Arial" panose="020B0604020202020204" pitchFamily="34" charset="0"/>
                <a:cs typeface="Arial" panose="020B0604020202020204" pitchFamily="34" charset="0"/>
              </a:rPr>
              <a:t>					https://www.profellow.com/tips/the-one-article-to-read-before-submitting-your-fulbright-						application</a:t>
            </a:r>
          </a:p>
          <a:p>
            <a:r>
              <a:rPr lang="en-IE" i="1" dirty="0">
                <a:solidFill>
                  <a:srgbClr val="2C4C94"/>
                </a:solidFill>
                <a:latin typeface="Arial" panose="020B0604020202020204" pitchFamily="34" charset="0"/>
                <a:cs typeface="Arial" panose="020B0604020202020204" pitchFamily="34" charset="0"/>
              </a:rPr>
              <a:t>		 			https://www.phdfriend.com/fulbright-ebook/</a:t>
            </a:r>
          </a:p>
          <a:p>
            <a:r>
              <a:rPr lang="en-IE" dirty="0">
                <a:solidFill>
                  <a:srgbClr val="2C4C94"/>
                </a:solidFill>
              </a:rPr>
              <a:t>		</a:t>
            </a:r>
          </a:p>
          <a:p>
            <a:r>
              <a:rPr lang="en-IE" dirty="0">
                <a:solidFill>
                  <a:srgbClr val="2C4C94"/>
                </a:solidFill>
              </a:rPr>
              <a:t>		</a:t>
            </a:r>
          </a:p>
          <a:p>
            <a:endParaRPr lang="en-IE" dirty="0">
              <a:solidFill>
                <a:srgbClr val="2C4C94"/>
              </a:solidFill>
            </a:endParaRPr>
          </a:p>
          <a:p>
            <a:endParaRPr lang="en-IE" dirty="0">
              <a:solidFill>
                <a:srgbClr val="2C4C94"/>
              </a:solidFill>
            </a:endParaRPr>
          </a:p>
        </p:txBody>
      </p:sp>
    </p:spTree>
    <p:extLst>
      <p:ext uri="{BB962C8B-B14F-4D97-AF65-F5344CB8AC3E}">
        <p14:creationId xmlns:p14="http://schemas.microsoft.com/office/powerpoint/2010/main" val="4132659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622EB93-96BD-426D-81E6-22524E16695C}"/>
              </a:ext>
            </a:extLst>
          </p:cNvPr>
          <p:cNvSpPr>
            <a:spLocks noChangeArrowheads="1"/>
          </p:cNvSpPr>
          <p:nvPr/>
        </p:nvSpPr>
        <p:spPr bwMode="auto">
          <a:xfrm>
            <a:off x="1734135" y="2643546"/>
            <a:ext cx="84014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IE" sz="5400" b="1" dirty="0">
                <a:solidFill>
                  <a:srgbClr val="2C4C94"/>
                </a:solidFill>
                <a:latin typeface="Arial" panose="020B0604020202020204" pitchFamily="34" charset="0"/>
                <a:cs typeface="Arial" panose="020B0604020202020204" pitchFamily="34" charset="0"/>
              </a:rPr>
              <a:t>Any further questions?</a:t>
            </a:r>
            <a:endParaRPr lang="en-IE" sz="5400" dirty="0">
              <a:solidFill>
                <a:srgbClr val="2C4C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4129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Ireland overview </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84836" y="755346"/>
            <a:ext cx="1076434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IE" b="1" dirty="0">
                <a:solidFill>
                  <a:srgbClr val="2C4C94"/>
                </a:solidFill>
                <a:latin typeface="Arial" panose="020B0604020202020204" pitchFamily="34" charset="0"/>
                <a:cs typeface="Arial" panose="020B0604020202020204" pitchFamily="34" charset="0"/>
              </a:rPr>
              <a:t>IRISH FULBRIGHT COMMISSION</a:t>
            </a:r>
          </a:p>
          <a:p>
            <a:pPr algn="just"/>
            <a:endParaRPr lang="en-IE" dirty="0">
              <a:solidFill>
                <a:srgbClr val="2C4C94"/>
              </a:solidFill>
              <a:latin typeface="Arial" panose="020B0604020202020204" pitchFamily="34" charset="0"/>
              <a:cs typeface="Arial" panose="020B0604020202020204" pitchFamily="34" charset="0"/>
            </a:endParaRPr>
          </a:p>
          <a:p>
            <a:pPr algn="just"/>
            <a:r>
              <a:rPr lang="en-IE" dirty="0">
                <a:solidFill>
                  <a:srgbClr val="2C4C94"/>
                </a:solidFill>
                <a:latin typeface="Arial" panose="020B0604020202020204" pitchFamily="34" charset="0"/>
                <a:cs typeface="Arial" panose="020B0604020202020204" pitchFamily="34" charset="0"/>
              </a:rPr>
              <a:t>The Fulbright Irish Awards provide grants for Irish citizens, and E.U. citizens who have been resident in the Republic of Ireland for three or more years, to research, study, or lecture in the U.S. on an annual basis </a:t>
            </a:r>
          </a:p>
          <a:p>
            <a:pPr algn="just"/>
            <a:endParaRPr lang="en-IE" dirty="0">
              <a:solidFill>
                <a:srgbClr val="2C4C94"/>
              </a:solidFill>
              <a:latin typeface="Arial" panose="020B0604020202020204" pitchFamily="34" charset="0"/>
              <a:cs typeface="Arial" panose="020B0604020202020204" pitchFamily="34" charset="0"/>
            </a:endParaRPr>
          </a:p>
          <a:p>
            <a:pPr algn="just"/>
            <a:r>
              <a:rPr lang="en-IE" dirty="0">
                <a:solidFill>
                  <a:srgbClr val="2C4C94"/>
                </a:solidFill>
                <a:latin typeface="Arial" panose="020B0604020202020204" pitchFamily="34" charset="0"/>
                <a:cs typeface="Arial" panose="020B0604020202020204" pitchFamily="34" charset="0"/>
              </a:rPr>
              <a:t>The Application Period for 2019-2020 Irish Awards opens 31st August 2018 with a deadline of 6</a:t>
            </a:r>
            <a:r>
              <a:rPr lang="en-IE" baseline="30000" dirty="0">
                <a:solidFill>
                  <a:srgbClr val="2C4C94"/>
                </a:solidFill>
                <a:latin typeface="Arial" panose="020B0604020202020204" pitchFamily="34" charset="0"/>
                <a:cs typeface="Arial" panose="020B0604020202020204" pitchFamily="34" charset="0"/>
              </a:rPr>
              <a:t>th</a:t>
            </a:r>
            <a:r>
              <a:rPr lang="en-IE" dirty="0">
                <a:solidFill>
                  <a:srgbClr val="2C4C94"/>
                </a:solidFill>
                <a:latin typeface="Arial" panose="020B0604020202020204" pitchFamily="34" charset="0"/>
                <a:cs typeface="Arial" panose="020B0604020202020204" pitchFamily="34" charset="0"/>
              </a:rPr>
              <a:t> November 2018</a:t>
            </a:r>
          </a:p>
          <a:p>
            <a:pPr algn="just"/>
            <a:endParaRPr lang="en-IE" dirty="0">
              <a:solidFill>
                <a:srgbClr val="2C4C94"/>
              </a:solidFill>
              <a:latin typeface="Arial" panose="020B0604020202020204" pitchFamily="34" charset="0"/>
              <a:cs typeface="Arial" panose="020B0604020202020204" pitchFamily="34" charset="0"/>
            </a:endParaRPr>
          </a:p>
          <a:p>
            <a:pPr algn="just"/>
            <a:r>
              <a:rPr lang="en-IE" dirty="0">
                <a:solidFill>
                  <a:srgbClr val="2C4C94"/>
                </a:solidFill>
                <a:latin typeface="Arial" panose="020B0604020202020204" pitchFamily="34" charset="0"/>
                <a:cs typeface="Arial" panose="020B0604020202020204" pitchFamily="34" charset="0"/>
              </a:rPr>
              <a:t>There are four types of Fulbright grants available to Irish citizens during this application period: </a:t>
            </a:r>
          </a:p>
          <a:p>
            <a:pPr algn="just"/>
            <a:endParaRPr lang="en-IE" dirty="0">
              <a:solidFill>
                <a:srgbClr val="2C4C94"/>
              </a:solidFill>
              <a:latin typeface="Arial" panose="020B0604020202020204" pitchFamily="34" charset="0"/>
              <a:cs typeface="Arial" panose="020B0604020202020204" pitchFamily="34" charset="0"/>
            </a:endParaRPr>
          </a:p>
          <a:p>
            <a:pPr lvl="1" algn="just">
              <a:lnSpc>
                <a:spcPct val="200000"/>
              </a:lnSpc>
            </a:pPr>
            <a:r>
              <a:rPr lang="en-IE" dirty="0">
                <a:solidFill>
                  <a:srgbClr val="2C4C94"/>
                </a:solidFill>
                <a:latin typeface="Arial" panose="020B0604020202020204" pitchFamily="34" charset="0"/>
                <a:cs typeface="Arial" panose="020B0604020202020204" pitchFamily="34" charset="0"/>
              </a:rPr>
              <a:t>1. Student</a:t>
            </a:r>
          </a:p>
          <a:p>
            <a:pPr lvl="1" algn="just">
              <a:lnSpc>
                <a:spcPct val="200000"/>
              </a:lnSpc>
            </a:pPr>
            <a:r>
              <a:rPr lang="en-IE" dirty="0">
                <a:solidFill>
                  <a:srgbClr val="2C4C94"/>
                </a:solidFill>
                <a:latin typeface="Arial" panose="020B0604020202020204" pitchFamily="34" charset="0"/>
                <a:cs typeface="Arial" panose="020B0604020202020204" pitchFamily="34" charset="0"/>
              </a:rPr>
              <a:t>2. Scholar</a:t>
            </a:r>
          </a:p>
          <a:p>
            <a:pPr lvl="1" algn="just">
              <a:lnSpc>
                <a:spcPct val="200000"/>
              </a:lnSpc>
            </a:pPr>
            <a:r>
              <a:rPr lang="en-IE" dirty="0">
                <a:solidFill>
                  <a:srgbClr val="2C4C94"/>
                </a:solidFill>
                <a:latin typeface="Arial" panose="020B0604020202020204" pitchFamily="34" charset="0"/>
                <a:cs typeface="Arial" panose="020B0604020202020204" pitchFamily="34" charset="0"/>
              </a:rPr>
              <a:t>3. TechImpact Scholar </a:t>
            </a:r>
          </a:p>
          <a:p>
            <a:pPr lvl="1" algn="just">
              <a:lnSpc>
                <a:spcPct val="200000"/>
              </a:lnSpc>
            </a:pPr>
            <a:r>
              <a:rPr lang="en-IE" dirty="0">
                <a:solidFill>
                  <a:srgbClr val="2C4C94"/>
                </a:solidFill>
                <a:latin typeface="Arial" panose="020B0604020202020204" pitchFamily="34" charset="0"/>
                <a:cs typeface="Arial" panose="020B0604020202020204" pitchFamily="34" charset="0"/>
              </a:rPr>
              <a:t>4. FLTA (Foreign Language Teaching Assistant)</a:t>
            </a:r>
          </a:p>
          <a:p>
            <a:endParaRPr lang="en-IE" dirty="0">
              <a:solidFill>
                <a:schemeClr val="accent2"/>
              </a:solidFill>
            </a:endParaRPr>
          </a:p>
        </p:txBody>
      </p:sp>
    </p:spTree>
    <p:extLst>
      <p:ext uri="{BB962C8B-B14F-4D97-AF65-F5344CB8AC3E}">
        <p14:creationId xmlns:p14="http://schemas.microsoft.com/office/powerpoint/2010/main" val="414641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50422" y="733222"/>
            <a:ext cx="1084663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buAutoNum type="arabicPeriod"/>
            </a:pPr>
            <a:r>
              <a:rPr lang="en-IE" b="1" dirty="0">
                <a:solidFill>
                  <a:srgbClr val="2C4C94"/>
                </a:solidFill>
                <a:latin typeface="Arial" panose="020B0604020202020204" pitchFamily="34" charset="0"/>
                <a:cs typeface="Arial" panose="020B0604020202020204" pitchFamily="34" charset="0"/>
              </a:rPr>
              <a:t>FULBRIGHT IRISH STUDENT AWARDS</a:t>
            </a:r>
          </a:p>
          <a:p>
            <a:pPr marL="342900" indent="-342900">
              <a:buAutoNum type="arabicPeriod"/>
            </a:pPr>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The Fulbright Irish Student Awards are grants for Irish citizens, or E.U. citizens resident in ROI for 3+ years, to complete postgraduate research in the U.S. for a period of 4 months, up to 1 year.</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Fulbright Student Awardees can go to the U.S. to:</a:t>
            </a:r>
          </a:p>
          <a:p>
            <a:pPr>
              <a:lnSpc>
                <a:spcPct val="200000"/>
              </a:lnSpc>
            </a:pPr>
            <a:r>
              <a:rPr lang="en-IE" dirty="0">
                <a:solidFill>
                  <a:srgbClr val="2C4C94"/>
                </a:solidFill>
                <a:latin typeface="Arial" panose="020B0604020202020204" pitchFamily="34" charset="0"/>
                <a:cs typeface="Arial" panose="020B0604020202020204" pitchFamily="34" charset="0"/>
              </a:rPr>
              <a:t>a) complete a Masters or PhD (</a:t>
            </a:r>
            <a:r>
              <a:rPr lang="en-IE" i="1" dirty="0">
                <a:solidFill>
                  <a:srgbClr val="2C4C94"/>
                </a:solidFill>
                <a:latin typeface="Arial" panose="020B0604020202020204" pitchFamily="34" charset="0"/>
                <a:cs typeface="Arial" panose="020B0604020202020204" pitchFamily="34" charset="0"/>
              </a:rPr>
              <a:t>degree-seeking</a:t>
            </a:r>
            <a:r>
              <a:rPr lang="en-IE" dirty="0">
                <a:solidFill>
                  <a:srgbClr val="2C4C94"/>
                </a:solidFill>
                <a:latin typeface="Arial" panose="020B0604020202020204" pitchFamily="34" charset="0"/>
                <a:cs typeface="Arial" panose="020B0604020202020204" pitchFamily="34" charset="0"/>
              </a:rPr>
              <a:t> award) at a U.S. institution</a:t>
            </a:r>
          </a:p>
          <a:p>
            <a:pPr>
              <a:lnSpc>
                <a:spcPct val="200000"/>
              </a:lnSpc>
            </a:pPr>
            <a:r>
              <a:rPr lang="en-IE" dirty="0">
                <a:solidFill>
                  <a:srgbClr val="2C4C94"/>
                </a:solidFill>
                <a:latin typeface="Arial" panose="020B0604020202020204" pitchFamily="34" charset="0"/>
                <a:cs typeface="Arial" panose="020B0604020202020204" pitchFamily="34" charset="0"/>
              </a:rPr>
              <a:t>b) conduct research as part of a current postgraduate program in Ireland or the E.U</a:t>
            </a:r>
          </a:p>
          <a:p>
            <a:pPr>
              <a:lnSpc>
                <a:spcPct val="200000"/>
              </a:lnSpc>
            </a:pPr>
            <a:r>
              <a:rPr lang="en-IE" dirty="0">
                <a:solidFill>
                  <a:srgbClr val="2C4C94"/>
                </a:solidFill>
                <a:latin typeface="Arial" panose="020B0604020202020204" pitchFamily="34" charset="0"/>
                <a:cs typeface="Arial" panose="020B0604020202020204" pitchFamily="34" charset="0"/>
              </a:rPr>
              <a:t>c) visiting researcher awards.</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Preference will be given to visiting researcher applicants in the latter stages of their PhDs</a:t>
            </a:r>
          </a:p>
          <a:p>
            <a:pPr marL="342900" indent="-342900">
              <a:buAutoNum type="arabicPeriod"/>
            </a:pPr>
            <a:endParaRPr lang="en-IE" b="1" dirty="0">
              <a:solidFill>
                <a:schemeClr val="accent2"/>
              </a:solidFill>
              <a:latin typeface="Arial" panose="020B0604020202020204" pitchFamily="34" charset="0"/>
              <a:cs typeface="Arial" panose="020B0604020202020204" pitchFamily="34" charset="0"/>
            </a:endParaRPr>
          </a:p>
          <a:p>
            <a:endParaRPr lang="en-IE" b="1" dirty="0">
              <a:solidFill>
                <a:schemeClr val="accent2"/>
              </a:solidFill>
              <a:latin typeface="Arial" panose="020B0604020202020204" pitchFamily="34" charset="0"/>
              <a:cs typeface="Arial" panose="020B0604020202020204" pitchFamily="34" charset="0"/>
            </a:endParaRPr>
          </a:p>
          <a:p>
            <a:endParaRPr lang="en-IE" dirty="0">
              <a:solidFill>
                <a:schemeClr val="accent2"/>
              </a:solidFill>
            </a:endParaRPr>
          </a:p>
        </p:txBody>
      </p:sp>
    </p:spTree>
    <p:extLst>
      <p:ext uri="{BB962C8B-B14F-4D97-AF65-F5344CB8AC3E}">
        <p14:creationId xmlns:p14="http://schemas.microsoft.com/office/powerpoint/2010/main" val="380113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65904" y="724430"/>
            <a:ext cx="10804769"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1. FULBRIGHT IRISH STUDENT AWARDS </a:t>
            </a:r>
            <a:r>
              <a:rPr lang="en-IE" i="1" dirty="0">
                <a:solidFill>
                  <a:srgbClr val="2C4C94"/>
                </a:solidFill>
                <a:latin typeface="Arial" panose="020B0604020202020204" pitchFamily="34" charset="0"/>
                <a:cs typeface="Arial" panose="020B0604020202020204" pitchFamily="34" charset="0"/>
              </a:rPr>
              <a:t>continued</a:t>
            </a:r>
            <a:endParaRPr lang="en-IE" b="1" dirty="0">
              <a:solidFill>
                <a:srgbClr val="2C4C94"/>
              </a:solidFill>
              <a:latin typeface="Arial" panose="020B0604020202020204" pitchFamily="34" charset="0"/>
              <a:cs typeface="Arial" panose="020B0604020202020204" pitchFamily="34" charset="0"/>
            </a:endParaRPr>
          </a:p>
          <a:p>
            <a:endParaRPr lang="en-IE" b="1" dirty="0">
              <a:solidFill>
                <a:srgbClr val="2C4C94"/>
              </a:solidFill>
              <a:latin typeface="Arial" panose="020B0604020202020204" pitchFamily="34" charset="0"/>
              <a:cs typeface="Arial" panose="020B0604020202020204" pitchFamily="34" charset="0"/>
            </a:endParaRPr>
          </a:p>
          <a:p>
            <a:pPr algn="just"/>
            <a:r>
              <a:rPr lang="en-IE" b="1" dirty="0">
                <a:solidFill>
                  <a:srgbClr val="2C4C94"/>
                </a:solidFill>
                <a:latin typeface="Arial" panose="020B0604020202020204" pitchFamily="34" charset="0"/>
                <a:cs typeface="Arial" panose="020B0604020202020204" pitchFamily="34" charset="0"/>
              </a:rPr>
              <a:t>A	</a:t>
            </a:r>
            <a:r>
              <a:rPr lang="en-IE" dirty="0">
                <a:solidFill>
                  <a:srgbClr val="2C4C94"/>
                </a:solidFill>
                <a:latin typeface="Arial" panose="020B0604020202020204" pitchFamily="34" charset="0"/>
                <a:cs typeface="Arial" panose="020B0604020202020204" pitchFamily="34" charset="0"/>
              </a:rPr>
              <a:t>Grants in all disciplines to complete postgraduate research or study in the U.S. for a min period 	of 4 months. Applicants can do a full PhD or Masters in the U.S. or portion of an Irish 	postgraduate degree*</a:t>
            </a:r>
            <a:endParaRPr lang="en-IE" b="1" dirty="0">
              <a:solidFill>
                <a:srgbClr val="2C4C94"/>
              </a:solidFill>
              <a:latin typeface="Arial" panose="020B0604020202020204" pitchFamily="34" charset="0"/>
              <a:cs typeface="Arial" panose="020B0604020202020204" pitchFamily="34" charset="0"/>
            </a:endParaRP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B	Previous Additional Sponsored Awards (2019-2020 TBC):</a:t>
            </a:r>
          </a:p>
          <a:p>
            <a:r>
              <a:rPr lang="en-IE" dirty="0">
                <a:solidFill>
                  <a:srgbClr val="2C4C94"/>
                </a:solidFill>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Fulbright-Creative Ireland Museum Fellowship: Exploratorium</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Fulbright-Creative Ireland Museum Fellowship: Harry Ransom Center</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Fulbright-Creative Ireland Museum Fellowship: Smithsonian</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Fulbright-Enterprise Ireland Award in Innovation </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Fulbright-EPA Award in Water, Climate Change, or Sustainability</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Fulbright-GSI Award in Geoscience</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Fulbright-Marine Institute Award in Marine Science or Business</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Fulbright-Teagasc Award in Agriculture, Food, and Forestry </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 Student LL.M. Award at the University of Indiana Maurer School of Law </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Fulbright-University of Notre Dame LL.M Award in Law</a:t>
            </a:r>
          </a:p>
          <a:p>
            <a:pPr marL="1200150" lvl="2" indent="-285750">
              <a:buFont typeface="Arial" panose="020B0604020202020204" pitchFamily="34" charset="0"/>
              <a:buChar char="•"/>
            </a:pPr>
            <a:r>
              <a:rPr lang="en-IE" dirty="0">
                <a:solidFill>
                  <a:srgbClr val="2C4C94"/>
                </a:solidFill>
                <a:latin typeface="Arial" panose="020B0604020202020204" pitchFamily="34" charset="0"/>
                <a:cs typeface="Arial" panose="020B0604020202020204" pitchFamily="34" charset="0"/>
              </a:rPr>
              <a:t>Fulbright-University of Pennsylvania LL.M. Award in Law</a:t>
            </a:r>
          </a:p>
          <a:p>
            <a:pPr lvl="2"/>
            <a:endParaRPr lang="en-IE" dirty="0">
              <a:solidFill>
                <a:srgbClr val="2C4C94"/>
              </a:solidFill>
              <a:latin typeface="Arial" panose="020B0604020202020204" pitchFamily="34" charset="0"/>
              <a:cs typeface="Arial" panose="020B0604020202020204" pitchFamily="34" charset="0"/>
            </a:endParaRPr>
          </a:p>
          <a:p>
            <a:pPr lvl="2"/>
            <a:r>
              <a:rPr lang="en-IE" dirty="0">
                <a:solidFill>
                  <a:srgbClr val="2C4C94"/>
                </a:solidFill>
                <a:latin typeface="Arial" panose="020B0604020202020204" pitchFamily="34" charset="0"/>
                <a:cs typeface="Arial" panose="020B0604020202020204" pitchFamily="34" charset="0"/>
              </a:rPr>
              <a:t>* </a:t>
            </a:r>
            <a:r>
              <a:rPr lang="en-IE" i="1" dirty="0">
                <a:solidFill>
                  <a:srgbClr val="2C4C94"/>
                </a:solidFill>
                <a:latin typeface="Arial" panose="020B0604020202020204" pitchFamily="34" charset="0"/>
                <a:cs typeface="Arial" panose="020B0604020202020204" pitchFamily="34" charset="0"/>
              </a:rPr>
              <a:t>Maximum 1 year study funded by Fulbright, additional funding to be sourced privately.</a:t>
            </a:r>
          </a:p>
          <a:p>
            <a:endParaRPr lang="en-IE" dirty="0">
              <a:solidFill>
                <a:schemeClr val="accent2"/>
              </a:solidFill>
            </a:endParaRPr>
          </a:p>
        </p:txBody>
      </p:sp>
    </p:spTree>
    <p:extLst>
      <p:ext uri="{BB962C8B-B14F-4D97-AF65-F5344CB8AC3E}">
        <p14:creationId xmlns:p14="http://schemas.microsoft.com/office/powerpoint/2010/main" val="113484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131745" y="488219"/>
            <a:ext cx="1087594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dirty="0">
                <a:solidFill>
                  <a:schemeClr val="accent2"/>
                </a:solidFill>
                <a:latin typeface="Arial" panose="020B0604020202020204" pitchFamily="34" charset="0"/>
                <a:cs typeface="Arial" panose="020B0604020202020204" pitchFamily="34" charset="0"/>
              </a:rPr>
              <a:t>	</a:t>
            </a:r>
          </a:p>
          <a:p>
            <a:r>
              <a:rPr lang="en-IE" dirty="0">
                <a:solidFill>
                  <a:schemeClr val="accent2"/>
                </a:solidFill>
                <a:latin typeface="Arial" panose="020B0604020202020204" pitchFamily="34" charset="0"/>
                <a:cs typeface="Arial" panose="020B0604020202020204" pitchFamily="34" charset="0"/>
              </a:rPr>
              <a:t>	</a:t>
            </a:r>
            <a:r>
              <a:rPr lang="en-IE" b="1" dirty="0">
                <a:solidFill>
                  <a:srgbClr val="2C4C94"/>
                </a:solidFill>
                <a:latin typeface="Arial" panose="020B0604020202020204" pitchFamily="34" charset="0"/>
                <a:cs typeface="Arial" panose="020B0604020202020204" pitchFamily="34" charset="0"/>
              </a:rPr>
              <a:t>1. FULBRIGHT IRISH STUDENT AWARDS </a:t>
            </a:r>
            <a:r>
              <a:rPr lang="en-IE" i="1" dirty="0">
                <a:solidFill>
                  <a:srgbClr val="2C4C94"/>
                </a:solidFill>
                <a:latin typeface="Arial" panose="020B0604020202020204" pitchFamily="34" charset="0"/>
                <a:cs typeface="Arial" panose="020B0604020202020204" pitchFamily="34" charset="0"/>
              </a:rPr>
              <a:t>continued</a:t>
            </a:r>
            <a:endParaRPr lang="en-IE" b="1" i="1" dirty="0">
              <a:solidFill>
                <a:srgbClr val="2C4C94"/>
              </a:solidFill>
              <a:latin typeface="Arial" panose="020B0604020202020204" pitchFamily="34" charset="0"/>
              <a:cs typeface="Arial" panose="020B0604020202020204" pitchFamily="34" charset="0"/>
            </a:endParaRPr>
          </a:p>
          <a:p>
            <a:endParaRPr lang="en-IE" b="1" dirty="0">
              <a:solidFill>
                <a:srgbClr val="2C4C94"/>
              </a:solidFill>
              <a:latin typeface="Arial" panose="020B0604020202020204" pitchFamily="34" charset="0"/>
              <a:cs typeface="Arial" panose="020B0604020202020204" pitchFamily="34" charset="0"/>
            </a:endParaRPr>
          </a:p>
          <a:p>
            <a:endParaRPr lang="en-IE" dirty="0">
              <a:solidFill>
                <a:srgbClr val="2C4C94"/>
              </a:solidFill>
              <a:latin typeface="Arial" panose="020B0604020202020204" pitchFamily="34" charset="0"/>
              <a:cs typeface="Arial" panose="020B0604020202020204" pitchFamily="34" charset="0"/>
            </a:endParaRPr>
          </a:p>
          <a:p>
            <a:pPr lvl="2"/>
            <a:r>
              <a:rPr lang="en-IE" dirty="0">
                <a:solidFill>
                  <a:srgbClr val="2C4C94"/>
                </a:solidFill>
                <a:latin typeface="Arial" panose="020B0604020202020204" pitchFamily="34" charset="0"/>
                <a:cs typeface="Arial" panose="020B0604020202020204" pitchFamily="34" charset="0"/>
              </a:rPr>
              <a:t>B	 Previous Additional Sponsored Awards (2019-2020 TBC):</a:t>
            </a:r>
          </a:p>
          <a:p>
            <a:pPr lvl="2"/>
            <a:endParaRPr lang="en-IE" dirty="0">
              <a:solidFill>
                <a:srgbClr val="2C4C94"/>
              </a:solidFill>
              <a:latin typeface="Arial" panose="020B0604020202020204" pitchFamily="34" charset="0"/>
              <a:cs typeface="Arial" panose="020B0604020202020204" pitchFamily="34" charset="0"/>
            </a:endParaRPr>
          </a:p>
          <a:p>
            <a:pPr lvl="2"/>
            <a:r>
              <a:rPr lang="en-IE" dirty="0">
                <a:solidFill>
                  <a:srgbClr val="2C4C94"/>
                </a:solidFill>
                <a:latin typeface="Arial" panose="020B0604020202020204" pitchFamily="34" charset="0"/>
                <a:cs typeface="Arial" panose="020B0604020202020204" pitchFamily="34" charset="0"/>
              </a:rPr>
              <a:t>		Fulbright-Creative Ireland Museum Fellowship: Exploratorium</a:t>
            </a:r>
          </a:p>
          <a:p>
            <a:pPr lvl="2"/>
            <a:r>
              <a:rPr lang="en-IE" dirty="0">
                <a:solidFill>
                  <a:srgbClr val="2C4C94"/>
                </a:solidFill>
                <a:latin typeface="Arial" panose="020B0604020202020204" pitchFamily="34" charset="0"/>
                <a:cs typeface="Arial" panose="020B0604020202020204" pitchFamily="34" charset="0"/>
              </a:rPr>
              <a:t>		- </a:t>
            </a:r>
            <a:r>
              <a:rPr lang="en-IE" i="1" dirty="0">
                <a:solidFill>
                  <a:srgbClr val="2C4C94"/>
                </a:solidFill>
                <a:latin typeface="Arial" panose="020B0604020202020204" pitchFamily="34" charset="0"/>
                <a:cs typeface="Arial" panose="020B0604020202020204" pitchFamily="34" charset="0"/>
              </a:rPr>
              <a:t>to complete short-term research at the Exploratorium, San Francisco</a:t>
            </a:r>
          </a:p>
          <a:p>
            <a:pPr lvl="2"/>
            <a:endParaRPr lang="en-IE" i="1" dirty="0">
              <a:solidFill>
                <a:srgbClr val="2C4C94"/>
              </a:solidFill>
              <a:latin typeface="Arial" panose="020B0604020202020204" pitchFamily="34" charset="0"/>
              <a:cs typeface="Arial" panose="020B0604020202020204" pitchFamily="34" charset="0"/>
            </a:endParaRPr>
          </a:p>
          <a:p>
            <a:pPr lvl="4"/>
            <a:r>
              <a:rPr lang="en-IE" dirty="0">
                <a:solidFill>
                  <a:srgbClr val="2C4C94"/>
                </a:solidFill>
                <a:latin typeface="Arial" panose="020B0604020202020204" pitchFamily="34" charset="0"/>
                <a:cs typeface="Arial" panose="020B0604020202020204" pitchFamily="34" charset="0"/>
              </a:rPr>
              <a:t>Fulbright-Creative Ireland Museum Fellowship: Harry Ransom Center</a:t>
            </a:r>
          </a:p>
          <a:p>
            <a:pPr marL="2114550" lvl="4" indent="-285750">
              <a:buFontTx/>
              <a:buChar char="-"/>
            </a:pPr>
            <a:r>
              <a:rPr lang="en-IE" i="1" dirty="0">
                <a:solidFill>
                  <a:srgbClr val="2C4C94"/>
                </a:solidFill>
                <a:latin typeface="Arial" panose="020B0604020202020204" pitchFamily="34" charset="0"/>
                <a:cs typeface="Arial" panose="020B0604020202020204" pitchFamily="34" charset="0"/>
              </a:rPr>
              <a:t>to complete short-term research at the Harry Ransom Center, Austin, Texas</a:t>
            </a:r>
          </a:p>
          <a:p>
            <a:pPr marL="2114550" lvl="4" indent="-285750">
              <a:buFontTx/>
              <a:buChar char="-"/>
            </a:pPr>
            <a:endParaRPr lang="en-IE" i="1" dirty="0">
              <a:solidFill>
                <a:srgbClr val="2C4C94"/>
              </a:solidFill>
              <a:latin typeface="Arial" panose="020B0604020202020204" pitchFamily="34" charset="0"/>
              <a:cs typeface="Arial" panose="020B0604020202020204" pitchFamily="34" charset="0"/>
            </a:endParaRPr>
          </a:p>
          <a:p>
            <a:pPr lvl="4"/>
            <a:r>
              <a:rPr lang="en-IE" dirty="0">
                <a:solidFill>
                  <a:srgbClr val="2C4C94"/>
                </a:solidFill>
                <a:latin typeface="Arial" panose="020B0604020202020204" pitchFamily="34" charset="0"/>
                <a:cs typeface="Arial" panose="020B0604020202020204" pitchFamily="34" charset="0"/>
              </a:rPr>
              <a:t>Fulbright-Creative Ireland Museum Fellowship: Smithsonian</a:t>
            </a:r>
          </a:p>
          <a:p>
            <a:pPr marL="2114550" lvl="4" indent="-285750">
              <a:buFontTx/>
              <a:buChar char="-"/>
            </a:pPr>
            <a:r>
              <a:rPr lang="en-IE" i="1" dirty="0">
                <a:solidFill>
                  <a:srgbClr val="2C4C94"/>
                </a:solidFill>
                <a:latin typeface="Arial" panose="020B0604020202020204" pitchFamily="34" charset="0"/>
                <a:cs typeface="Arial" panose="020B0604020202020204" pitchFamily="34" charset="0"/>
              </a:rPr>
              <a:t>to complete short-term research at the Smithsonian Institution, Washington DC</a:t>
            </a:r>
          </a:p>
          <a:p>
            <a:pPr marL="2114550" lvl="4" indent="-285750">
              <a:buFontTx/>
              <a:buChar char="-"/>
            </a:pPr>
            <a:endParaRPr lang="en-IE" dirty="0">
              <a:solidFill>
                <a:srgbClr val="2C4C94"/>
              </a:solidFill>
              <a:latin typeface="Arial" panose="020B0604020202020204" pitchFamily="34" charset="0"/>
              <a:cs typeface="Arial" panose="020B0604020202020204" pitchFamily="34" charset="0"/>
            </a:endParaRPr>
          </a:p>
          <a:p>
            <a:pPr lvl="4"/>
            <a:r>
              <a:rPr lang="en-IE" dirty="0">
                <a:solidFill>
                  <a:srgbClr val="2C4C94"/>
                </a:solidFill>
                <a:latin typeface="Arial" panose="020B0604020202020204" pitchFamily="34" charset="0"/>
                <a:cs typeface="Arial" panose="020B0604020202020204" pitchFamily="34" charset="0"/>
              </a:rPr>
              <a:t>Fulbright-Enterprise Ireland Award in Innovation</a:t>
            </a:r>
          </a:p>
          <a:p>
            <a:pPr marL="2114550" lvl="4" indent="-285750">
              <a:buFontTx/>
              <a:buChar char="-"/>
            </a:pPr>
            <a:r>
              <a:rPr lang="en-IE" i="1" dirty="0">
                <a:solidFill>
                  <a:srgbClr val="2C4C94"/>
                </a:solidFill>
                <a:latin typeface="Arial" panose="020B0604020202020204" pitchFamily="34" charset="0"/>
                <a:cs typeface="Arial" panose="020B0604020202020204" pitchFamily="34" charset="0"/>
              </a:rPr>
              <a:t>including new technologies that will lead to job creation and increased exports</a:t>
            </a:r>
          </a:p>
          <a:p>
            <a:pPr marL="2114550" lvl="4" indent="-285750">
              <a:buFontTx/>
              <a:buChar char="-"/>
            </a:pPr>
            <a:endParaRPr lang="en-IE" i="1" dirty="0">
              <a:solidFill>
                <a:srgbClr val="2C4C94"/>
              </a:solidFill>
              <a:latin typeface="Arial" panose="020B0604020202020204" pitchFamily="34" charset="0"/>
              <a:cs typeface="Arial" panose="020B0604020202020204" pitchFamily="34" charset="0"/>
            </a:endParaRPr>
          </a:p>
          <a:p>
            <a:pPr lvl="2"/>
            <a:endParaRPr lang="en-IE" dirty="0">
              <a:solidFill>
                <a:schemeClr val="accent2"/>
              </a:solidFill>
              <a:latin typeface="Arial" panose="020B0604020202020204" pitchFamily="34" charset="0"/>
              <a:cs typeface="Arial" panose="020B0604020202020204" pitchFamily="34" charset="0"/>
            </a:endParaRPr>
          </a:p>
          <a:p>
            <a:endParaRPr lang="en-IE" dirty="0">
              <a:solidFill>
                <a:schemeClr val="accent2"/>
              </a:solidFill>
            </a:endParaRPr>
          </a:p>
        </p:txBody>
      </p:sp>
    </p:spTree>
    <p:extLst>
      <p:ext uri="{BB962C8B-B14F-4D97-AF65-F5344CB8AC3E}">
        <p14:creationId xmlns:p14="http://schemas.microsoft.com/office/powerpoint/2010/main" val="190668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153747" y="888311"/>
            <a:ext cx="11592539"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dirty="0">
                <a:solidFill>
                  <a:schemeClr val="accent2"/>
                </a:solidFill>
                <a:latin typeface="Arial" panose="020B0604020202020204" pitchFamily="34" charset="0"/>
                <a:cs typeface="Arial" panose="020B0604020202020204" pitchFamily="34" charset="0"/>
              </a:rPr>
              <a:t>		</a:t>
            </a:r>
            <a:r>
              <a:rPr lang="en-IE" b="1" dirty="0">
                <a:solidFill>
                  <a:srgbClr val="2C4C94"/>
                </a:solidFill>
                <a:latin typeface="Arial" panose="020B0604020202020204" pitchFamily="34" charset="0"/>
                <a:cs typeface="Arial" panose="020B0604020202020204" pitchFamily="34" charset="0"/>
              </a:rPr>
              <a:t>1. FULBRIGHT IRISH STUDENT AWARDS </a:t>
            </a:r>
            <a:r>
              <a:rPr lang="en-IE" i="1" dirty="0">
                <a:solidFill>
                  <a:srgbClr val="2C4C94"/>
                </a:solidFill>
                <a:latin typeface="Arial" panose="020B0604020202020204" pitchFamily="34" charset="0"/>
                <a:cs typeface="Arial" panose="020B0604020202020204" pitchFamily="34" charset="0"/>
              </a:rPr>
              <a:t>continued</a:t>
            </a:r>
            <a:endParaRPr lang="en-IE" b="1" dirty="0">
              <a:solidFill>
                <a:srgbClr val="2C4C94"/>
              </a:solidFill>
              <a:latin typeface="Arial" panose="020B0604020202020204" pitchFamily="34" charset="0"/>
              <a:cs typeface="Arial" panose="020B0604020202020204" pitchFamily="34" charset="0"/>
            </a:endParaRPr>
          </a:p>
          <a:p>
            <a:endParaRPr lang="en-IE" dirty="0">
              <a:solidFill>
                <a:srgbClr val="2C4C94"/>
              </a:solidFill>
              <a:latin typeface="Arial" panose="020B0604020202020204" pitchFamily="34" charset="0"/>
              <a:cs typeface="Arial" panose="020B0604020202020204" pitchFamily="34" charset="0"/>
            </a:endParaRPr>
          </a:p>
          <a:p>
            <a:pPr lvl="2" algn="just"/>
            <a:r>
              <a:rPr lang="en-IE" dirty="0">
                <a:solidFill>
                  <a:srgbClr val="2C4C94"/>
                </a:solidFill>
                <a:latin typeface="Arial" panose="020B0604020202020204" pitchFamily="34" charset="0"/>
                <a:cs typeface="Arial" panose="020B0604020202020204" pitchFamily="34" charset="0"/>
              </a:rPr>
              <a:t>B	Previous Additional Sponsored Awards (2019-2020 TBC):</a:t>
            </a:r>
          </a:p>
          <a:p>
            <a:pPr lvl="2" algn="just"/>
            <a:endParaRPr lang="en-IE" dirty="0">
              <a:solidFill>
                <a:srgbClr val="2C4C94"/>
              </a:solidFill>
              <a:latin typeface="Arial" panose="020B0604020202020204" pitchFamily="34" charset="0"/>
              <a:cs typeface="Arial" panose="020B0604020202020204" pitchFamily="34" charset="0"/>
            </a:endParaRPr>
          </a:p>
          <a:p>
            <a:pPr lvl="2" algn="just"/>
            <a:r>
              <a:rPr lang="en-IE" dirty="0">
                <a:solidFill>
                  <a:srgbClr val="2C4C94"/>
                </a:solidFill>
                <a:latin typeface="Arial" panose="020B0604020202020204" pitchFamily="34" charset="0"/>
                <a:cs typeface="Arial" panose="020B0604020202020204" pitchFamily="34" charset="0"/>
              </a:rPr>
              <a:t>	Fulbright-EPA Award in Water, Climate Change, or Sustainability</a:t>
            </a:r>
          </a:p>
          <a:p>
            <a:pPr marL="2114550" lvl="4" indent="-285750" algn="just">
              <a:buFontTx/>
              <a:buChar char="-"/>
            </a:pPr>
            <a:r>
              <a:rPr lang="en-IE" i="1" dirty="0">
                <a:solidFill>
                  <a:srgbClr val="2C4C94"/>
                </a:solidFill>
                <a:latin typeface="Arial" panose="020B0604020202020204" pitchFamily="34" charset="0"/>
                <a:cs typeface="Arial" panose="020B0604020202020204" pitchFamily="34" charset="0"/>
              </a:rPr>
              <a:t>in the areas of water, climate change, and sustainability. Proposals are particularly welcomed that will create linkages to government bodies or private companies that are working on environmental protection issues and will reach beyond academia</a:t>
            </a:r>
          </a:p>
          <a:p>
            <a:pPr marL="2114550" lvl="4" indent="-285750" algn="just">
              <a:buFontTx/>
              <a:buChar char="-"/>
            </a:pPr>
            <a:endParaRPr lang="en-IE" i="1" dirty="0">
              <a:solidFill>
                <a:srgbClr val="2C4C94"/>
              </a:solidFill>
              <a:latin typeface="Arial" panose="020B0604020202020204" pitchFamily="34" charset="0"/>
              <a:cs typeface="Arial" panose="020B0604020202020204" pitchFamily="34" charset="0"/>
            </a:endParaRPr>
          </a:p>
          <a:p>
            <a:pPr lvl="4" algn="just"/>
            <a:r>
              <a:rPr lang="en-IE" dirty="0">
                <a:solidFill>
                  <a:srgbClr val="2C4C94"/>
                </a:solidFill>
                <a:latin typeface="Arial" panose="020B0604020202020204" pitchFamily="34" charset="0"/>
                <a:cs typeface="Arial" panose="020B0604020202020204" pitchFamily="34" charset="0"/>
              </a:rPr>
              <a:t>Fulbright-GSI Award in Geoscience</a:t>
            </a:r>
          </a:p>
          <a:p>
            <a:pPr marL="2114550" lvl="4" indent="-285750" algn="just">
              <a:buFontTx/>
              <a:buChar char="-"/>
            </a:pPr>
            <a:r>
              <a:rPr lang="en-IE" i="1" dirty="0">
                <a:solidFill>
                  <a:srgbClr val="2C4C94"/>
                </a:solidFill>
                <a:latin typeface="Arial" panose="020B0604020202020204" pitchFamily="34" charset="0"/>
                <a:cs typeface="Arial" panose="020B0604020202020204" pitchFamily="34" charset="0"/>
              </a:rPr>
              <a:t>includes but is not limited to geological and marine mapping, geological processes, Earth observation, groundwater, raw materials and minerals, public perception of Earth resources</a:t>
            </a:r>
          </a:p>
          <a:p>
            <a:pPr marL="2114550" lvl="4" indent="-285750" algn="just">
              <a:buFontTx/>
              <a:buChar char="-"/>
            </a:pPr>
            <a:endParaRPr lang="en-IE" i="1" dirty="0">
              <a:solidFill>
                <a:srgbClr val="2C4C94"/>
              </a:solidFill>
              <a:latin typeface="Arial" panose="020B0604020202020204" pitchFamily="34" charset="0"/>
              <a:cs typeface="Arial" panose="020B0604020202020204" pitchFamily="34" charset="0"/>
            </a:endParaRPr>
          </a:p>
          <a:p>
            <a:pPr lvl="4" algn="just"/>
            <a:r>
              <a:rPr lang="en-IE" dirty="0">
                <a:solidFill>
                  <a:srgbClr val="2C4C94"/>
                </a:solidFill>
                <a:latin typeface="Arial" panose="020B0604020202020204" pitchFamily="34" charset="0"/>
                <a:cs typeface="Arial" panose="020B0604020202020204" pitchFamily="34" charset="0"/>
              </a:rPr>
              <a:t>Fulbright-Marine Institute Award in Marine Science or Business</a:t>
            </a:r>
          </a:p>
          <a:p>
            <a:pPr lvl="4" algn="just"/>
            <a:r>
              <a:rPr lang="en-IE" i="1" dirty="0">
                <a:solidFill>
                  <a:srgbClr val="2C4C94"/>
                </a:solidFill>
                <a:latin typeface="Arial" panose="020B0604020202020204" pitchFamily="34" charset="0"/>
                <a:cs typeface="Arial" panose="020B0604020202020204" pitchFamily="34" charset="0"/>
              </a:rPr>
              <a:t>-    in the area of Marine Science or Business. Applications in Marine Sensor Technologies and      Observation Systems, Maritime Economics, Ocean Energy, Marine Biotechnology, Oceanography and Marine Modelling, Food Safety, and Ecosystem-based Management are particularly encouraged</a:t>
            </a:r>
          </a:p>
          <a:p>
            <a:pPr lvl="4" algn="just"/>
            <a:endParaRPr lang="en-IE"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67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93400" cy="718608"/>
          </a:xfrm>
        </p:spPr>
        <p:txBody>
          <a:bodyPr>
            <a:normAutofit/>
          </a:bodyPr>
          <a:lstStyle/>
          <a:p>
            <a:pPr algn="r"/>
            <a:r>
              <a:rPr lang="en-IE" sz="3200" dirty="0" err="1">
                <a:solidFill>
                  <a:srgbClr val="252525"/>
                </a:solidFill>
                <a:latin typeface="Arial" panose="020B0604020202020204" pitchFamily="34" charset="0"/>
                <a:cs typeface="Arial" panose="020B0604020202020204" pitchFamily="34" charset="0"/>
              </a:rPr>
              <a:t>fulbright</a:t>
            </a:r>
            <a:r>
              <a:rPr lang="en-IE" sz="3200" dirty="0">
                <a:solidFill>
                  <a:srgbClr val="252525"/>
                </a:solidFill>
                <a:latin typeface="Arial" panose="020B0604020202020204" pitchFamily="34" charset="0"/>
                <a:cs typeface="Arial" panose="020B0604020202020204" pitchFamily="34" charset="0"/>
              </a:rPr>
              <a:t> </a:t>
            </a:r>
            <a:r>
              <a:rPr lang="en-IE" sz="3200" dirty="0" err="1">
                <a:solidFill>
                  <a:srgbClr val="252525"/>
                </a:solidFill>
                <a:latin typeface="Arial" panose="020B0604020202020204" pitchFamily="34" charset="0"/>
                <a:cs typeface="Arial" panose="020B0604020202020204" pitchFamily="34" charset="0"/>
              </a:rPr>
              <a:t>ireland</a:t>
            </a:r>
            <a:r>
              <a:rPr lang="en-IE" sz="3200" dirty="0">
                <a:solidFill>
                  <a:srgbClr val="252525"/>
                </a:solidFill>
                <a:latin typeface="Arial" panose="020B0604020202020204" pitchFamily="34" charset="0"/>
                <a:cs typeface="Arial" panose="020B0604020202020204" pitchFamily="34" charset="0"/>
              </a:rPr>
              <a:t> awards</a:t>
            </a:r>
          </a:p>
        </p:txBody>
      </p:sp>
      <p:sp>
        <p:nvSpPr>
          <p:cNvPr id="4" name="Subtitle 2"/>
          <p:cNvSpPr txBox="1">
            <a:spLocks/>
          </p:cNvSpPr>
          <p:nvPr/>
        </p:nvSpPr>
        <p:spPr>
          <a:xfrm>
            <a:off x="2315362" y="1638906"/>
            <a:ext cx="7239000" cy="5129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IE" sz="20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B83907C-5246-4F86-988B-CCD49119C7AE}"/>
              </a:ext>
            </a:extLst>
          </p:cNvPr>
          <p:cNvSpPr>
            <a:spLocks noChangeArrowheads="1"/>
          </p:cNvSpPr>
          <p:nvPr/>
        </p:nvSpPr>
        <p:spPr bwMode="auto">
          <a:xfrm>
            <a:off x="776597" y="728931"/>
            <a:ext cx="11062788"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IE" b="1" dirty="0">
                <a:solidFill>
                  <a:srgbClr val="2C4C94"/>
                </a:solidFill>
                <a:latin typeface="Arial" panose="020B0604020202020204" pitchFamily="34" charset="0"/>
                <a:cs typeface="Arial" panose="020B0604020202020204" pitchFamily="34" charset="0"/>
              </a:rPr>
              <a:t>2. FULBRIGHT IRISH SCHOLAR AWARDS</a:t>
            </a:r>
          </a:p>
          <a:p>
            <a:endParaRPr lang="en-IE" b="1"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The Fulbright Irish Scholar Awards are grants for Irish citizens, or E.U. citizens resident in the Republic of Ireland for three or more years, to complete postdoctoral or professional research or lecturing for a period of 3 months up to 1 year </a:t>
            </a:r>
          </a:p>
          <a:p>
            <a:endParaRPr lang="en-IE" dirty="0">
              <a:solidFill>
                <a:srgbClr val="2C4C94"/>
              </a:solidFill>
              <a:latin typeface="Arial" panose="020B0604020202020204" pitchFamily="34" charset="0"/>
              <a:cs typeface="Arial" panose="020B0604020202020204" pitchFamily="34" charset="0"/>
            </a:endParaRPr>
          </a:p>
          <a:p>
            <a:r>
              <a:rPr lang="en-IE" dirty="0">
                <a:solidFill>
                  <a:srgbClr val="2C4C94"/>
                </a:solidFill>
                <a:latin typeface="Arial" panose="020B0604020202020204" pitchFamily="34" charset="0"/>
                <a:cs typeface="Arial" panose="020B0604020202020204" pitchFamily="34" charset="0"/>
              </a:rPr>
              <a:t>Applicants can choose one of the following four categories of Fulbright Scholar Awards:</a:t>
            </a:r>
          </a:p>
          <a:p>
            <a:endParaRPr lang="en-IE" dirty="0">
              <a:solidFill>
                <a:srgbClr val="2C4C94"/>
              </a:solidFill>
              <a:latin typeface="Arial" panose="020B0604020202020204" pitchFamily="34" charset="0"/>
              <a:cs typeface="Arial" panose="020B0604020202020204" pitchFamily="34" charset="0"/>
            </a:endParaRPr>
          </a:p>
          <a:p>
            <a:pPr marL="800100" lvl="1" indent="-342900">
              <a:buFont typeface="+mj-lt"/>
              <a:buAutoNum type="arabicPeriod"/>
            </a:pPr>
            <a:r>
              <a:rPr lang="en-IE" dirty="0">
                <a:solidFill>
                  <a:srgbClr val="2C4C94"/>
                </a:solidFill>
                <a:latin typeface="Arial" panose="020B0604020202020204" pitchFamily="34" charset="0"/>
                <a:cs typeface="Arial" panose="020B0604020202020204" pitchFamily="34" charset="0"/>
              </a:rPr>
              <a:t>Lecturing: If the primary purpose of the project is to teach or team-teach at least one full semester course. Applicants will be required to submit course syllabi</a:t>
            </a:r>
          </a:p>
          <a:p>
            <a:pPr marL="800100" lvl="1" indent="-342900">
              <a:buFont typeface="+mj-lt"/>
              <a:buAutoNum type="arabicPeriod"/>
            </a:pPr>
            <a:endParaRPr lang="en-IE" dirty="0">
              <a:solidFill>
                <a:srgbClr val="2C4C94"/>
              </a:solidFill>
              <a:latin typeface="Arial" panose="020B0604020202020204" pitchFamily="34" charset="0"/>
              <a:cs typeface="Arial" panose="020B0604020202020204" pitchFamily="34" charset="0"/>
            </a:endParaRPr>
          </a:p>
          <a:p>
            <a:pPr marL="800100" lvl="1" indent="-342900">
              <a:buFont typeface="+mj-lt"/>
              <a:buAutoNum type="arabicPeriod"/>
            </a:pPr>
            <a:r>
              <a:rPr lang="en-IE" dirty="0">
                <a:solidFill>
                  <a:srgbClr val="2C4C94"/>
                </a:solidFill>
                <a:latin typeface="Arial" panose="020B0604020202020204" pitchFamily="34" charset="0"/>
                <a:cs typeface="Arial" panose="020B0604020202020204" pitchFamily="34" charset="0"/>
              </a:rPr>
              <a:t>Research: If the primary purpose of the project is to conduct research. Applicants will be required to submit a research bibliography</a:t>
            </a:r>
          </a:p>
          <a:p>
            <a:pPr marL="800100" lvl="1" indent="-342900">
              <a:buFont typeface="+mj-lt"/>
              <a:buAutoNum type="arabicPeriod"/>
            </a:pPr>
            <a:endParaRPr lang="en-IE" dirty="0">
              <a:solidFill>
                <a:srgbClr val="2C4C94"/>
              </a:solidFill>
              <a:latin typeface="Arial" panose="020B0604020202020204" pitchFamily="34" charset="0"/>
              <a:cs typeface="Arial" panose="020B0604020202020204" pitchFamily="34" charset="0"/>
            </a:endParaRPr>
          </a:p>
          <a:p>
            <a:pPr marL="800100" lvl="1" indent="-342900">
              <a:buFont typeface="+mj-lt"/>
              <a:buAutoNum type="arabicPeriod"/>
            </a:pPr>
            <a:r>
              <a:rPr lang="en-IE" dirty="0">
                <a:solidFill>
                  <a:srgbClr val="2C4C94"/>
                </a:solidFill>
                <a:latin typeface="Arial" panose="020B0604020202020204" pitchFamily="34" charset="0"/>
                <a:cs typeface="Arial" panose="020B0604020202020204" pitchFamily="34" charset="0"/>
              </a:rPr>
              <a:t>Lecturing/Research: If the project will include significant portions of both lecturing and research as defined above. Candidates will be required to outline both activities in their project statement, as well as submit course syllabi and a research bibliography</a:t>
            </a:r>
          </a:p>
          <a:p>
            <a:pPr marL="800100" lvl="1" indent="-342900">
              <a:buFont typeface="+mj-lt"/>
              <a:buAutoNum type="arabicPeriod"/>
            </a:pPr>
            <a:endParaRPr lang="en-IE" dirty="0">
              <a:solidFill>
                <a:srgbClr val="2C4C94"/>
              </a:solidFill>
              <a:latin typeface="Arial" panose="020B0604020202020204" pitchFamily="34" charset="0"/>
              <a:cs typeface="Arial" panose="020B0604020202020204" pitchFamily="34" charset="0"/>
            </a:endParaRPr>
          </a:p>
          <a:p>
            <a:pPr marL="800100" lvl="1" indent="-342900">
              <a:buFont typeface="+mj-lt"/>
              <a:buAutoNum type="arabicPeriod"/>
            </a:pPr>
            <a:r>
              <a:rPr lang="en-IE" dirty="0">
                <a:solidFill>
                  <a:srgbClr val="2C4C94"/>
                </a:solidFill>
                <a:latin typeface="Arial" panose="020B0604020202020204" pitchFamily="34" charset="0"/>
                <a:cs typeface="Arial" panose="020B0604020202020204" pitchFamily="34" charset="0"/>
              </a:rPr>
              <a:t>The new Fulbright-HRB HealthImpact Award allows professionals to undertake research or professional development</a:t>
            </a:r>
          </a:p>
          <a:p>
            <a:pPr lvl="2"/>
            <a:endParaRPr lang="en-IE" sz="1700" dirty="0">
              <a:solidFill>
                <a:srgbClr val="2C4C94"/>
              </a:solidFill>
              <a:latin typeface="Arial" panose="020B0604020202020204" pitchFamily="34" charset="0"/>
              <a:cs typeface="Arial" panose="020B0604020202020204" pitchFamily="34" charset="0"/>
            </a:endParaRPr>
          </a:p>
          <a:p>
            <a:endParaRPr lang="en-IE" dirty="0">
              <a:solidFill>
                <a:srgbClr val="2C4C94"/>
              </a:solidFill>
            </a:endParaRPr>
          </a:p>
        </p:txBody>
      </p:sp>
    </p:spTree>
    <p:extLst>
      <p:ext uri="{BB962C8B-B14F-4D97-AF65-F5344CB8AC3E}">
        <p14:creationId xmlns:p14="http://schemas.microsoft.com/office/powerpoint/2010/main" val="2540988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2282</Words>
  <Application>Microsoft Office PowerPoint</Application>
  <PresentationFormat>Widescreen</PresentationFormat>
  <Paragraphs>369</Paragraphs>
  <Slides>35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PowerPoint Presentation</vt:lpstr>
      <vt:lpstr>PowerPoint Presentation</vt:lpstr>
      <vt:lpstr>fulbright Ireland overview </vt:lpstr>
      <vt:lpstr>fulbright ireland awards</vt:lpstr>
      <vt:lpstr>fulbright ireland awards</vt:lpstr>
      <vt:lpstr>fulbright ireland awards</vt:lpstr>
      <vt:lpstr>fulbright ireland awards</vt:lpstr>
      <vt:lpstr>fulbright ireland awards</vt:lpstr>
      <vt:lpstr>fulbright ireland awards</vt:lpstr>
      <vt:lpstr>fulbright ireland awards</vt:lpstr>
      <vt:lpstr>fulbright ireland awards</vt:lpstr>
      <vt:lpstr>fulbright ireland awards</vt:lpstr>
      <vt:lpstr>fulbright ireland awards</vt:lpstr>
      <vt:lpstr>fulbright ireland awards</vt:lpstr>
      <vt:lpstr>fulbright ireland application</vt:lpstr>
      <vt:lpstr>fulbright ireland application</vt:lpstr>
      <vt:lpstr>fulbright ireland requirements</vt:lpstr>
      <vt:lpstr>fulbright uk overview</vt:lpstr>
      <vt:lpstr>fulbright uk awards</vt:lpstr>
      <vt:lpstr>fulbright uk awards</vt:lpstr>
      <vt:lpstr>fulbright uk awards</vt:lpstr>
      <vt:lpstr>fulbright commission</vt:lpstr>
      <vt:lpstr>PowerPoint Presentation</vt:lpstr>
      <vt:lpstr>fulbright ireland student form</vt:lpstr>
      <vt:lpstr>fulbright ireland student form</vt:lpstr>
      <vt:lpstr>fulbright ireland student form</vt:lpstr>
      <vt:lpstr>fulbright ireland student form</vt:lpstr>
      <vt:lpstr>fulbright ireland student form</vt:lpstr>
      <vt:lpstr>2018 fulbright award winners </vt:lpstr>
      <vt:lpstr>2018 fulbright award winners </vt:lpstr>
      <vt:lpstr>2018 fulbright award winners </vt:lpstr>
      <vt:lpstr>2018 fulbright award winners </vt:lpstr>
      <vt:lpstr>fulbright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Roisin Hyde</dc:title>
  <dc:creator>NHA</dc:creator>
  <cp:lastModifiedBy>Suzie Cousins</cp:lastModifiedBy>
  <cp:revision>314</cp:revision>
  <dcterms:created xsi:type="dcterms:W3CDTF">2016-04-11T10:58:00Z</dcterms:created>
  <dcterms:modified xsi:type="dcterms:W3CDTF">2018-08-28T14:22:41Z</dcterms:modified>
</cp:coreProperties>
</file>