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Moore" initials="SM" lastIdx="2" clrIdx="0">
    <p:extLst>
      <p:ext uri="{19B8F6BF-5375-455C-9EA6-DF929625EA0E}">
        <p15:presenceInfo xmlns:p15="http://schemas.microsoft.com/office/powerpoint/2012/main" userId="S-1-5-21-436374069-1547161642-1606980848-352494" providerId="AD"/>
      </p:ext>
    </p:extLst>
  </p:cmAuthor>
  <p:cmAuthor id="2" name="Desiree Schliemann" initials="DS" lastIdx="1" clrIdx="1">
    <p:extLst>
      <p:ext uri="{19B8F6BF-5375-455C-9EA6-DF929625EA0E}">
        <p15:presenceInfo xmlns:p15="http://schemas.microsoft.com/office/powerpoint/2012/main" userId="S::3052044@ads.qub.ac.uk::f6cb0a80-5c6b-4778-9aaf-3c52748f6721" providerId="AD"/>
      </p:ext>
    </p:extLst>
  </p:cmAuthor>
  <p:cmAuthor id="3" name="Miranda Pallan (Institute of Applied Health Research)" initials="MP(oAHR" lastIdx="2" clrIdx="2">
    <p:extLst>
      <p:ext uri="{19B8F6BF-5375-455C-9EA6-DF929625EA0E}">
        <p15:presenceInfo xmlns:p15="http://schemas.microsoft.com/office/powerpoint/2012/main" userId="S::m.j.pallan@bham.ac.uk::eabaa19f-b64c-463d-a55c-04bd4e5001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4307" autoAdjust="0"/>
  </p:normalViewPr>
  <p:slideViewPr>
    <p:cSldViewPr snapToGrid="0">
      <p:cViewPr varScale="1">
        <p:scale>
          <a:sx n="72" d="100"/>
          <a:sy n="72" d="100"/>
        </p:scale>
        <p:origin x="91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0CD3B-060B-467D-8BC7-861011A753D4}" type="datetimeFigureOut">
              <a:rPr lang="en-GB" smtClean="0"/>
              <a:t>11/10/2023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34E17-22AB-41B6-81C0-AEE4B5ACAA0A}" type="slidenum">
              <a:rPr lang="en-GB" smtClean="0"/>
              <a:t>‹#›</a:t>
            </a:fld>
            <a:endParaRPr lang="en-GB"/>
          </a:p>
        </p:txBody>
      </p:sp>
    </p:spTree>
    <p:extLst>
      <p:ext uri="{BB962C8B-B14F-4D97-AF65-F5344CB8AC3E}">
        <p14:creationId xmlns:p14="http://schemas.microsoft.com/office/powerpoint/2010/main" val="291757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234E17-22AB-41B6-81C0-AEE4B5ACAA0A}" type="slidenum">
              <a:rPr lang="en-GB" smtClean="0"/>
              <a:t>1</a:t>
            </a:fld>
            <a:endParaRPr lang="en-GB"/>
          </a:p>
        </p:txBody>
      </p:sp>
    </p:spTree>
    <p:extLst>
      <p:ext uri="{BB962C8B-B14F-4D97-AF65-F5344CB8AC3E}">
        <p14:creationId xmlns:p14="http://schemas.microsoft.com/office/powerpoint/2010/main" val="100917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234E17-22AB-41B6-81C0-AEE4B5ACAA0A}" type="slidenum">
              <a:rPr lang="en-GB" smtClean="0"/>
              <a:t>2</a:t>
            </a:fld>
            <a:endParaRPr lang="en-GB"/>
          </a:p>
        </p:txBody>
      </p:sp>
    </p:spTree>
    <p:extLst>
      <p:ext uri="{BB962C8B-B14F-4D97-AF65-F5344CB8AC3E}">
        <p14:creationId xmlns:p14="http://schemas.microsoft.com/office/powerpoint/2010/main" val="367450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234E17-22AB-41B6-81C0-AEE4B5ACAA0A}" type="slidenum">
              <a:rPr lang="en-GB" smtClean="0"/>
              <a:t>3</a:t>
            </a:fld>
            <a:endParaRPr lang="en-GB"/>
          </a:p>
        </p:txBody>
      </p:sp>
    </p:spTree>
    <p:extLst>
      <p:ext uri="{BB962C8B-B14F-4D97-AF65-F5344CB8AC3E}">
        <p14:creationId xmlns:p14="http://schemas.microsoft.com/office/powerpoint/2010/main" val="402590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E660692-4D94-49C2-94BD-C2D0E1E7FF45}"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330280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660692-4D94-49C2-94BD-C2D0E1E7FF45}"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151951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660692-4D94-49C2-94BD-C2D0E1E7FF45}"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215488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660692-4D94-49C2-94BD-C2D0E1E7FF45}"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233073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660692-4D94-49C2-94BD-C2D0E1E7FF45}"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417942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660692-4D94-49C2-94BD-C2D0E1E7FF45}" type="datetimeFigureOut">
              <a:rPr lang="en-GB" smtClean="0"/>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23011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660692-4D94-49C2-94BD-C2D0E1E7FF45}" type="datetimeFigureOut">
              <a:rPr lang="en-GB" smtClean="0"/>
              <a:t>11/10/2023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22813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60692-4D94-49C2-94BD-C2D0E1E7FF45}" type="datetimeFigureOut">
              <a:rPr lang="en-GB" smtClean="0"/>
              <a:t>11/10/2023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66032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60692-4D94-49C2-94BD-C2D0E1E7FF45}" type="datetimeFigureOut">
              <a:rPr lang="en-GB" smtClean="0"/>
              <a:t>11/10/2023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141504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660692-4D94-49C2-94BD-C2D0E1E7FF45}" type="datetimeFigureOut">
              <a:rPr lang="en-GB" smtClean="0"/>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166208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660692-4D94-49C2-94BD-C2D0E1E7FF45}" type="datetimeFigureOut">
              <a:rPr lang="en-GB" smtClean="0"/>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437B5-2698-450D-AF8E-8A3A75589517}" type="slidenum">
              <a:rPr lang="en-GB" smtClean="0"/>
              <a:t>‹#›</a:t>
            </a:fld>
            <a:endParaRPr lang="en-GB"/>
          </a:p>
        </p:txBody>
      </p:sp>
    </p:spTree>
    <p:extLst>
      <p:ext uri="{BB962C8B-B14F-4D97-AF65-F5344CB8AC3E}">
        <p14:creationId xmlns:p14="http://schemas.microsoft.com/office/powerpoint/2010/main" val="203711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60692-4D94-49C2-94BD-C2D0E1E7FF45}" type="datetimeFigureOut">
              <a:rPr lang="en-GB" smtClean="0"/>
              <a:t>11/10/2023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437B5-2698-450D-AF8E-8A3A75589517}" type="slidenum">
              <a:rPr lang="en-GB" smtClean="0"/>
              <a:t>‹#›</a:t>
            </a:fld>
            <a:endParaRPr lang="en-GB"/>
          </a:p>
        </p:txBody>
      </p:sp>
    </p:spTree>
    <p:extLst>
      <p:ext uri="{BB962C8B-B14F-4D97-AF65-F5344CB8AC3E}">
        <p14:creationId xmlns:p14="http://schemas.microsoft.com/office/powerpoint/2010/main" val="3177607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https://www.nihr.ac.uk/about-us/images/Branding/NIHR_Logos_Funded%20by_COL_RGB.jpg"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qub.ac.uk/privacynotice/Research/ListofResearchPrivacyNotices/PrivacyNoticeforResearchParticipants.html"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https://www.nihr.ac.uk/about-us/images/Branding/NIHR_Logos_Funded%20by_COL_RGB.jpg"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5.png"/><Relationship Id="rId3" Type="http://schemas.openxmlformats.org/officeDocument/2006/relationships/hyperlink" Target="mailto:canteenstudy@qub.ac.uk" TargetMode="External"/><Relationship Id="rId7" Type="http://schemas.openxmlformats.org/officeDocument/2006/relationships/hyperlink" Target="mailto:researchgovernance@qub.ac.uk" TargetMode="External"/><Relationship Id="rId12"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j.woodside@qub.ac.uk" TargetMode="External"/><Relationship Id="rId11" Type="http://schemas.openxmlformats.org/officeDocument/2006/relationships/image" Target="../media/image1.png"/><Relationship Id="rId5" Type="http://schemas.openxmlformats.org/officeDocument/2006/relationships/hyperlink" Target="mailto:e.sevel@bham.ac.uk" TargetMode="External"/><Relationship Id="rId10" Type="http://schemas.openxmlformats.org/officeDocument/2006/relationships/image" Target="https://www.nihr.ac.uk/about-us/images/Branding/NIHR_Logos_Funded%20by_COL_RGB.jpg" TargetMode="External"/><Relationship Id="rId4" Type="http://schemas.openxmlformats.org/officeDocument/2006/relationships/hyperlink" Target="mailto:sarah.moore@qub.ac.uk"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257220" y="496748"/>
            <a:ext cx="3958598" cy="2328290"/>
          </a:xfrm>
          <a:prstGeom prst="wedgeRoundRectCallout">
            <a:avLst>
              <a:gd name="adj1" fmla="val -42952"/>
              <a:gd name="adj2" fmla="val 62312"/>
              <a:gd name="adj3" fmla="val 16667"/>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 </a:t>
            </a:r>
            <a:endParaRPr lang="en-GB" sz="1600" dirty="0"/>
          </a:p>
          <a:p>
            <a:pPr algn="ctr">
              <a:spcBef>
                <a:spcPts val="600"/>
              </a:spcBef>
              <a:spcAft>
                <a:spcPts val="600"/>
              </a:spcAft>
            </a:pPr>
            <a:r>
              <a:rPr lang="en-GB" sz="1600" dirty="0">
                <a:solidFill>
                  <a:schemeClr val="tx1"/>
                </a:solidFill>
              </a:rPr>
              <a:t>We are a team of researchers at Queen’s University Belfast and the University of Birmingham.  We are completing an exciting new study about school meals in secondary schools in Northern Ireland and England and your school is taking part. </a:t>
            </a:r>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053" y="695119"/>
            <a:ext cx="834364" cy="320222"/>
          </a:xfrm>
          <a:prstGeom prst="rect">
            <a:avLst/>
          </a:prstGeom>
          <a:noFill/>
          <a:ln>
            <a:noFill/>
          </a:ln>
        </p:spPr>
      </p:pic>
      <p:pic>
        <p:nvPicPr>
          <p:cNvPr id="9" name="Picture 8" descr="University logo guideline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5949" y="566019"/>
            <a:ext cx="1791232" cy="616522"/>
          </a:xfrm>
          <a:prstGeom prst="rect">
            <a:avLst/>
          </a:prstGeom>
          <a:noFill/>
          <a:ln>
            <a:noFill/>
          </a:ln>
        </p:spPr>
      </p:pic>
      <p:sp>
        <p:nvSpPr>
          <p:cNvPr id="10" name="TextBox 9"/>
          <p:cNvSpPr txBox="1"/>
          <p:nvPr/>
        </p:nvSpPr>
        <p:spPr>
          <a:xfrm>
            <a:off x="1637407" y="670564"/>
            <a:ext cx="771525" cy="369332"/>
          </a:xfrm>
          <a:prstGeom prst="rect">
            <a:avLst/>
          </a:prstGeom>
          <a:noFill/>
        </p:spPr>
        <p:txBody>
          <a:bodyPr wrap="square" rtlCol="0">
            <a:spAutoFit/>
          </a:bodyPr>
          <a:lstStyle/>
          <a:p>
            <a:r>
              <a:rPr lang="en-GB" b="1" dirty="0"/>
              <a:t>Hello!</a:t>
            </a:r>
          </a:p>
        </p:txBody>
      </p:sp>
      <p:sp>
        <p:nvSpPr>
          <p:cNvPr id="15" name="Rounded Rectangular Callout 14"/>
          <p:cNvSpPr/>
          <p:nvPr/>
        </p:nvSpPr>
        <p:spPr>
          <a:xfrm>
            <a:off x="506497" y="3315893"/>
            <a:ext cx="3446874" cy="802807"/>
          </a:xfrm>
          <a:prstGeom prst="wedgeRoundRectCallout">
            <a:avLst>
              <a:gd name="adj1" fmla="val 49043"/>
              <a:gd name="adj2" fmla="val 2756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Who can take part?</a:t>
            </a:r>
          </a:p>
          <a:p>
            <a:pPr marL="285750" indent="-285750" algn="ctr">
              <a:spcBef>
                <a:spcPts val="600"/>
              </a:spcBef>
              <a:spcAft>
                <a:spcPts val="600"/>
              </a:spcAft>
              <a:buFont typeface="Wingdings" panose="05000000000000000000" pitchFamily="2" charset="2"/>
              <a:buChar char="Ø"/>
            </a:pPr>
            <a:r>
              <a:rPr lang="en-GB" sz="1600" dirty="0"/>
              <a:t>Young people aged 11 to 15 years. </a:t>
            </a:r>
          </a:p>
        </p:txBody>
      </p:sp>
      <p:sp>
        <p:nvSpPr>
          <p:cNvPr id="16" name="Rounded Rectangular Callout 15"/>
          <p:cNvSpPr/>
          <p:nvPr/>
        </p:nvSpPr>
        <p:spPr>
          <a:xfrm>
            <a:off x="503467" y="4351268"/>
            <a:ext cx="3446874" cy="1792995"/>
          </a:xfrm>
          <a:prstGeom prst="wedgeRoundRectCallout">
            <a:avLst>
              <a:gd name="adj1" fmla="val 19727"/>
              <a:gd name="adj2" fmla="val -4699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When will I take part?</a:t>
            </a:r>
          </a:p>
          <a:p>
            <a:pPr marL="285750" indent="-285750" algn="ctr">
              <a:spcBef>
                <a:spcPts val="600"/>
              </a:spcBef>
              <a:spcAft>
                <a:spcPts val="600"/>
              </a:spcAft>
              <a:buFont typeface="Wingdings" panose="05000000000000000000" pitchFamily="2" charset="2"/>
              <a:buChar char="Ø"/>
            </a:pPr>
            <a:r>
              <a:rPr lang="en-GB" sz="1600" dirty="0"/>
              <a:t>If you decide to take part, you will be given time in your normal school day.  Your teacher can decide when will suit best and your teacher will stay with you.</a:t>
            </a:r>
            <a:endParaRPr lang="en-GB" sz="1400" dirty="0"/>
          </a:p>
        </p:txBody>
      </p:sp>
      <p:sp>
        <p:nvSpPr>
          <p:cNvPr id="17" name="Rounded Rectangular Callout 16"/>
          <p:cNvSpPr/>
          <p:nvPr/>
        </p:nvSpPr>
        <p:spPr>
          <a:xfrm>
            <a:off x="4322064" y="518013"/>
            <a:ext cx="3915775" cy="5250480"/>
          </a:xfrm>
          <a:prstGeom prst="wedgeRoundRectCallout">
            <a:avLst>
              <a:gd name="adj1" fmla="val 49762"/>
              <a:gd name="adj2" fmla="val 1810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What will I be asked to do?</a:t>
            </a:r>
          </a:p>
          <a:p>
            <a:pPr algn="ctr">
              <a:spcBef>
                <a:spcPts val="600"/>
              </a:spcBef>
              <a:spcAft>
                <a:spcPts val="600"/>
              </a:spcAft>
            </a:pPr>
            <a:r>
              <a:rPr lang="en-GB" sz="1600" dirty="0">
                <a:solidFill>
                  <a:schemeClr val="tx1"/>
                </a:solidFill>
              </a:rPr>
              <a:t>We would like you to fill in a questionnaire.  </a:t>
            </a:r>
          </a:p>
          <a:p>
            <a:pPr algn="ctr">
              <a:spcBef>
                <a:spcPts val="600"/>
              </a:spcBef>
              <a:spcAft>
                <a:spcPts val="600"/>
              </a:spcAft>
            </a:pPr>
            <a:r>
              <a:rPr lang="en-GB" sz="1600" dirty="0">
                <a:solidFill>
                  <a:schemeClr val="tx1"/>
                </a:solidFill>
              </a:rPr>
              <a:t>Firstly, we will get to know you a little bit more, by asking some things about you such as your name, your date of birth and where you live.  </a:t>
            </a:r>
          </a:p>
          <a:p>
            <a:pPr algn="ctr">
              <a:spcBef>
                <a:spcPts val="600"/>
              </a:spcBef>
              <a:spcAft>
                <a:spcPts val="600"/>
              </a:spcAft>
            </a:pPr>
            <a:r>
              <a:rPr lang="en-GB" sz="1600" dirty="0">
                <a:solidFill>
                  <a:schemeClr val="tx1"/>
                </a:solidFill>
              </a:rPr>
              <a:t>There will be questions about food offered in your school, your school canteen, food education at school, school interaction with pupils, your own school lunch arrangements, the food situation in your home, your physical activity, your fruit and vegetable intake and knowledge and your well-being.</a:t>
            </a:r>
          </a:p>
          <a:p>
            <a:pPr algn="ctr">
              <a:spcBef>
                <a:spcPts val="600"/>
              </a:spcBef>
              <a:spcAft>
                <a:spcPts val="600"/>
              </a:spcAft>
            </a:pPr>
            <a:r>
              <a:rPr lang="en-GB" sz="1600" dirty="0">
                <a:solidFill>
                  <a:schemeClr val="tx1"/>
                </a:solidFill>
              </a:rPr>
              <a:t>You will also be asked about what you have eaten in the last 24 hours.  We call this a diet recall.  We will collect 2 of these, on 2 different days at school.  </a:t>
            </a:r>
          </a:p>
        </p:txBody>
      </p:sp>
      <p:sp>
        <p:nvSpPr>
          <p:cNvPr id="18" name="Rounded Rectangular Callout 17"/>
          <p:cNvSpPr/>
          <p:nvPr/>
        </p:nvSpPr>
        <p:spPr>
          <a:xfrm>
            <a:off x="8462075" y="508107"/>
            <a:ext cx="3504839" cy="4010049"/>
          </a:xfrm>
          <a:prstGeom prst="wedgeRoundRectCallout">
            <a:avLst>
              <a:gd name="adj1" fmla="val 22660"/>
              <a:gd name="adj2" fmla="val 4994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endParaRPr lang="en-GB" sz="1600" b="1" dirty="0"/>
          </a:p>
          <a:p>
            <a:pPr algn="ctr">
              <a:spcBef>
                <a:spcPts val="600"/>
              </a:spcBef>
              <a:spcAft>
                <a:spcPts val="600"/>
              </a:spcAft>
            </a:pPr>
            <a:r>
              <a:rPr lang="en-GB" sz="1600" b="1" dirty="0"/>
              <a:t>Do I have to take part? </a:t>
            </a:r>
            <a:endParaRPr lang="en-GB" sz="1600" dirty="0"/>
          </a:p>
          <a:p>
            <a:pPr marL="285750" indent="-285750" algn="ctr">
              <a:spcBef>
                <a:spcPts val="600"/>
              </a:spcBef>
              <a:spcAft>
                <a:spcPts val="600"/>
              </a:spcAft>
              <a:buFont typeface="Wingdings" panose="05000000000000000000" pitchFamily="2" charset="2"/>
              <a:buChar char="Ø"/>
            </a:pPr>
            <a:r>
              <a:rPr lang="en-GB" sz="1600" dirty="0"/>
              <a:t>No, definitely not.  Discuss it with your parent / carer and decide what is best for you. </a:t>
            </a:r>
          </a:p>
          <a:p>
            <a:pPr marL="285750" indent="-285750" algn="ctr">
              <a:spcBef>
                <a:spcPts val="600"/>
              </a:spcBef>
              <a:spcAft>
                <a:spcPts val="600"/>
              </a:spcAft>
              <a:buFont typeface="Wingdings" panose="05000000000000000000" pitchFamily="2" charset="2"/>
              <a:buChar char="Ø"/>
            </a:pPr>
            <a:r>
              <a:rPr lang="en-GB" sz="1600" dirty="0"/>
              <a:t>If you and your parent / carer don’t want you to take part they can complete the opt out form and return it to your school. </a:t>
            </a:r>
          </a:p>
          <a:p>
            <a:pPr marL="285750" indent="-285750" algn="ctr">
              <a:spcBef>
                <a:spcPts val="600"/>
              </a:spcBef>
              <a:spcAft>
                <a:spcPts val="600"/>
              </a:spcAft>
              <a:buFont typeface="Wingdings" panose="05000000000000000000" pitchFamily="2" charset="2"/>
              <a:buChar char="Ø"/>
            </a:pPr>
            <a:r>
              <a:rPr lang="en-GB" sz="1600" dirty="0"/>
              <a:t>When we come to your school to collect the questionnaire from you, we will check again if you are still happy to take part.  You can stop at any time without giving a reason.</a:t>
            </a:r>
          </a:p>
          <a:p>
            <a:pPr marL="285750" indent="-285750" algn="ctr">
              <a:buFont typeface="Arial" panose="020B0604020202020204" pitchFamily="34" charset="0"/>
              <a:buChar char="•"/>
            </a:pPr>
            <a:endParaRPr lang="en-GB" sz="1600" dirty="0"/>
          </a:p>
        </p:txBody>
      </p:sp>
      <p:sp>
        <p:nvSpPr>
          <p:cNvPr id="20" name="Rectangle 19"/>
          <p:cNvSpPr/>
          <p:nvPr/>
        </p:nvSpPr>
        <p:spPr>
          <a:xfrm>
            <a:off x="-80440" y="6529427"/>
            <a:ext cx="4894833" cy="346249"/>
          </a:xfrm>
          <a:prstGeom prst="rect">
            <a:avLst/>
          </a:prstGeom>
        </p:spPr>
        <p:txBody>
          <a:bodyPr wrap="square">
            <a:spAutoFit/>
          </a:bodyPr>
          <a:lstStyle/>
          <a:p>
            <a:pPr algn="ctr">
              <a:lnSpc>
                <a:spcPct val="150000"/>
              </a:lnSpc>
              <a:spcAft>
                <a:spcPts val="800"/>
              </a:spcAft>
            </a:pPr>
            <a:r>
              <a:rPr lang="en-GB" sz="1100" dirty="0">
                <a:solidFill>
                  <a:schemeClr val="accent3">
                    <a:lumMod val="75000"/>
                  </a:schemeClr>
                </a:solidFill>
                <a:latin typeface="Arial" panose="020B0604020202020204" pitchFamily="34" charset="0"/>
                <a:ea typeface="Calibri" panose="020F0502020204030204" pitchFamily="34" charset="0"/>
                <a:cs typeface="Times New Roman" panose="02020603050405020304" pitchFamily="18" charset="0"/>
              </a:rPr>
              <a:t>CANTEEN study Pupil Participant Information Sheet_v3.0_260923 Page 1</a:t>
            </a:r>
            <a:endParaRPr lang="en-GB" sz="11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36690" y="78008"/>
            <a:ext cx="12192000" cy="339324"/>
          </a:xfrm>
          <a:prstGeom prst="rect">
            <a:avLst/>
          </a:prstGeom>
        </p:spPr>
        <p:txBody>
          <a:bodyPr wrap="square">
            <a:spAutoFit/>
          </a:bodyPr>
          <a:lstStyle/>
          <a:p>
            <a:pPr algn="ctr">
              <a:lnSpc>
                <a:spcPct val="107000"/>
              </a:lnSpc>
              <a:spcAft>
                <a:spcPts val="0"/>
              </a:spcAft>
            </a:pPr>
            <a:r>
              <a:rPr lang="en-GB" sz="1500" b="1" dirty="0">
                <a:ea typeface="Calibri" panose="020F0502020204030204" pitchFamily="34" charset="0"/>
                <a:cs typeface="Times New Roman" panose="02020603050405020304" pitchFamily="18" charset="0"/>
              </a:rPr>
              <a:t>The CANTEEN Study: Free School Meals, Diet Quality and Food Insecurity in Secondary School Pupils: a Mixed Methods Study</a:t>
            </a:r>
          </a:p>
        </p:txBody>
      </p:sp>
      <p:pic>
        <p:nvPicPr>
          <p:cNvPr id="22" name="Picture 21" descr="https://www.nihr.ac.uk/about-us/images/Branding/NIHR_Logos_Funded%20by_COL_RGB.jpg" title="National Institute for Health Research logo"/>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10115254" y="6329922"/>
            <a:ext cx="1851660" cy="399011"/>
          </a:xfrm>
          <a:prstGeom prst="rect">
            <a:avLst/>
          </a:prstGeom>
          <a:noFill/>
          <a:ln>
            <a:noFill/>
          </a:ln>
        </p:spPr>
      </p:pic>
      <p:pic>
        <p:nvPicPr>
          <p:cNvPr id="24" name="Picture 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1757" y="6373646"/>
            <a:ext cx="1167926" cy="399011"/>
          </a:xfrm>
          <a:prstGeom prst="rect">
            <a:avLst/>
          </a:prstGeom>
          <a:noFill/>
          <a:ln>
            <a:noFill/>
          </a:ln>
        </p:spPr>
      </p:pic>
      <p:pic>
        <p:nvPicPr>
          <p:cNvPr id="19" name="Picture 18" descr="University logo guidelines"/>
          <p:cNvPicPr/>
          <p:nvPr/>
        </p:nvPicPr>
        <p:blipFill rotWithShape="1">
          <a:blip r:embed="rId7" cstate="print">
            <a:extLst>
              <a:ext uri="{28A0092B-C50C-407E-A947-70E740481C1C}">
                <a14:useLocalDpi xmlns:a14="http://schemas.microsoft.com/office/drawing/2010/main" val="0"/>
              </a:ext>
            </a:extLst>
          </a:blip>
          <a:srcRect l="7265" t="16431" r="7568" b="19918"/>
          <a:stretch/>
        </p:blipFill>
        <p:spPr bwMode="auto">
          <a:xfrm>
            <a:off x="7981406" y="6329922"/>
            <a:ext cx="1762125" cy="516890"/>
          </a:xfrm>
          <a:prstGeom prst="rect">
            <a:avLst/>
          </a:prstGeom>
          <a:noFill/>
          <a:ln>
            <a:noFill/>
          </a:ln>
          <a:extLst>
            <a:ext uri="{53640926-AAD7-44D8-BBD7-CCE9431645EC}">
              <a14:shadowObscured xmlns:a14="http://schemas.microsoft.com/office/drawing/2010/main"/>
            </a:ext>
          </a:extLst>
        </p:spPr>
      </p:pic>
      <p:sp>
        <p:nvSpPr>
          <p:cNvPr id="23" name="Rounded Rectangular Callout 22"/>
          <p:cNvSpPr/>
          <p:nvPr/>
        </p:nvSpPr>
        <p:spPr>
          <a:xfrm>
            <a:off x="8355058" y="4668854"/>
            <a:ext cx="3718872" cy="1510369"/>
          </a:xfrm>
          <a:prstGeom prst="wedgeRoundRectCallout">
            <a:avLst>
              <a:gd name="adj1" fmla="val 19727"/>
              <a:gd name="adj2" fmla="val -4699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Why should I take part?</a:t>
            </a:r>
          </a:p>
          <a:p>
            <a:pPr marL="285750" indent="-285750" algn="ctr">
              <a:spcBef>
                <a:spcPts val="600"/>
              </a:spcBef>
              <a:spcAft>
                <a:spcPts val="600"/>
              </a:spcAft>
              <a:buFont typeface="Wingdings" panose="05000000000000000000" pitchFamily="2" charset="2"/>
              <a:buChar char="Ø"/>
            </a:pPr>
            <a:r>
              <a:rPr lang="en-GB" sz="1600" dirty="0"/>
              <a:t>You might help to improve school meals in the future.  You will be given a £5 Amazon voucher as a thank you for taking part. </a:t>
            </a:r>
          </a:p>
        </p:txBody>
      </p:sp>
      <p:pic>
        <p:nvPicPr>
          <p:cNvPr id="2" name="Picture 1"/>
          <p:cNvPicPr>
            <a:picLocks noChangeAspect="1"/>
          </p:cNvPicPr>
          <p:nvPr/>
        </p:nvPicPr>
        <p:blipFill rotWithShape="1">
          <a:blip r:embed="rId8" cstate="print">
            <a:extLst>
              <a:ext uri="{28A0092B-C50C-407E-A947-70E740481C1C}">
                <a14:useLocalDpi xmlns:a14="http://schemas.microsoft.com/office/drawing/2010/main" val="0"/>
              </a:ext>
            </a:extLst>
          </a:blip>
          <a:srcRect l="13882" t="13653" r="13973" b="13927"/>
          <a:stretch/>
        </p:blipFill>
        <p:spPr>
          <a:xfrm>
            <a:off x="5104995" y="5878104"/>
            <a:ext cx="965039" cy="968708"/>
          </a:xfrm>
          <a:prstGeom prst="rect">
            <a:avLst/>
          </a:prstGeom>
        </p:spPr>
      </p:pic>
    </p:spTree>
    <p:extLst>
      <p:ext uri="{BB962C8B-B14F-4D97-AF65-F5344CB8AC3E}">
        <p14:creationId xmlns:p14="http://schemas.microsoft.com/office/powerpoint/2010/main" val="92837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9947"/>
            <a:ext cx="12192000" cy="339324"/>
          </a:xfrm>
          <a:prstGeom prst="rect">
            <a:avLst/>
          </a:prstGeom>
        </p:spPr>
        <p:txBody>
          <a:bodyPr wrap="square">
            <a:spAutoFit/>
          </a:bodyPr>
          <a:lstStyle/>
          <a:p>
            <a:pPr algn="ctr">
              <a:lnSpc>
                <a:spcPct val="107000"/>
              </a:lnSpc>
              <a:spcAft>
                <a:spcPts val="0"/>
              </a:spcAft>
            </a:pPr>
            <a:r>
              <a:rPr lang="en-GB" sz="1500" b="1" dirty="0">
                <a:ea typeface="Calibri" panose="020F0502020204030204" pitchFamily="34" charset="0"/>
                <a:cs typeface="Times New Roman" panose="02020603050405020304" pitchFamily="18" charset="0"/>
              </a:rPr>
              <a:t>The CANTEEN Study: Free School Meals, Diet Quality and Food Insecurity in Secondary School Pupils: a Mixed Methods Study</a:t>
            </a:r>
          </a:p>
        </p:txBody>
      </p:sp>
      <p:sp>
        <p:nvSpPr>
          <p:cNvPr id="6" name="Rectangle 5"/>
          <p:cNvSpPr/>
          <p:nvPr/>
        </p:nvSpPr>
        <p:spPr>
          <a:xfrm>
            <a:off x="-109721" y="6484676"/>
            <a:ext cx="5009883" cy="346249"/>
          </a:xfrm>
          <a:prstGeom prst="rect">
            <a:avLst/>
          </a:prstGeom>
        </p:spPr>
        <p:txBody>
          <a:bodyPr wrap="square">
            <a:spAutoFit/>
          </a:bodyPr>
          <a:lstStyle/>
          <a:p>
            <a:pPr algn="ctr">
              <a:lnSpc>
                <a:spcPct val="150000"/>
              </a:lnSpc>
              <a:spcAft>
                <a:spcPts val="800"/>
              </a:spcAft>
            </a:pPr>
            <a:r>
              <a:rPr lang="en-GB" sz="1100" dirty="0">
                <a:solidFill>
                  <a:schemeClr val="accent3">
                    <a:lumMod val="75000"/>
                  </a:schemeClr>
                </a:solidFill>
                <a:latin typeface="Arial" panose="020B0604020202020204" pitchFamily="34" charset="0"/>
                <a:ea typeface="Calibri" panose="020F0502020204030204" pitchFamily="34" charset="0"/>
                <a:cs typeface="Times New Roman" panose="02020603050405020304" pitchFamily="18" charset="0"/>
              </a:rPr>
              <a:t>CANTEEN study Pupil Participant Information Sheet_v3.0_260923 Page 2</a:t>
            </a:r>
            <a:endParaRPr lang="en-GB" sz="11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0"/>
          <p:cNvSpPr/>
          <p:nvPr/>
        </p:nvSpPr>
        <p:spPr>
          <a:xfrm>
            <a:off x="5587514" y="369271"/>
            <a:ext cx="6505359" cy="5687258"/>
          </a:xfrm>
          <a:prstGeom prst="wedgeRoundRectCallout">
            <a:avLst>
              <a:gd name="adj1" fmla="val 27917"/>
              <a:gd name="adj2" fmla="val 4946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en-GB" sz="1600" b="1" dirty="0"/>
              <a:t>What will happen to the information I give you? </a:t>
            </a:r>
            <a:endParaRPr lang="en-GB" sz="1600" dirty="0"/>
          </a:p>
          <a:p>
            <a:pPr algn="ctr">
              <a:spcBef>
                <a:spcPts val="600"/>
              </a:spcBef>
              <a:spcAft>
                <a:spcPts val="600"/>
              </a:spcAft>
              <a:buFont typeface="Wingdings" panose="05000000000000000000" pitchFamily="2" charset="2"/>
              <a:buChar char="Ø"/>
            </a:pPr>
            <a:r>
              <a:rPr lang="en-GB" sz="1600" dirty="0"/>
              <a:t>We will remove your information from the online questionnaire software and store it safely. We will keep your information very safe and private for 10 years and then it will be destroyed. </a:t>
            </a:r>
          </a:p>
          <a:p>
            <a:pPr algn="ctr">
              <a:spcBef>
                <a:spcPts val="600"/>
              </a:spcBef>
              <a:spcAft>
                <a:spcPts val="600"/>
              </a:spcAft>
              <a:buFont typeface="Wingdings" panose="05000000000000000000" pitchFamily="2" charset="2"/>
              <a:buChar char="Ø"/>
            </a:pPr>
            <a:r>
              <a:rPr lang="en-GB" sz="1600" dirty="0"/>
              <a:t>Your answers will be kept completely confidential, only the researchers will know what you have said and we will not share your responses with anyone.  </a:t>
            </a:r>
            <a:r>
              <a:rPr lang="en-GB" sz="1600" b="1" dirty="0"/>
              <a:t>However, we will alert your teacher if your answers suggest that you might need some extra help or support.</a:t>
            </a:r>
          </a:p>
          <a:p>
            <a:pPr algn="ctr">
              <a:spcBef>
                <a:spcPts val="600"/>
              </a:spcBef>
              <a:spcAft>
                <a:spcPts val="600"/>
              </a:spcAft>
              <a:buFont typeface="Wingdings" panose="05000000000000000000" pitchFamily="2" charset="2"/>
              <a:buChar char="Ø"/>
            </a:pPr>
            <a:r>
              <a:rPr lang="en-GB" sz="1600" dirty="0"/>
              <a:t>After we have collected information from all of the schools taking part, we will remove all names from the data, join the data and have a look at what it tells us.  </a:t>
            </a:r>
          </a:p>
          <a:p>
            <a:pPr algn="ctr">
              <a:spcBef>
                <a:spcPts val="600"/>
              </a:spcBef>
              <a:spcAft>
                <a:spcPts val="600"/>
              </a:spcAft>
              <a:buFont typeface="Wingdings" panose="05000000000000000000" pitchFamily="2" charset="2"/>
              <a:buChar char="Ø"/>
            </a:pPr>
            <a:r>
              <a:rPr lang="en-GB" sz="1600" dirty="0"/>
              <a:t>Finally, we write a report to share our findings with other researchers and with the public, but no-one will be able to identify you from the report. </a:t>
            </a:r>
          </a:p>
          <a:p>
            <a:pPr algn="ctr">
              <a:spcBef>
                <a:spcPts val="600"/>
              </a:spcBef>
              <a:spcAft>
                <a:spcPts val="600"/>
              </a:spcAft>
              <a:buFont typeface="Wingdings" panose="05000000000000000000" pitchFamily="2" charset="2"/>
              <a:buChar char="Ø"/>
            </a:pPr>
            <a:r>
              <a:rPr lang="en-GB" sz="1600" dirty="0"/>
              <a:t>We will follow data protection law. For more information about how we look after your information, how to access your rights and who to contact if you have any queries or concerns about data protection please visit the Queen’s University Belfast website - </a:t>
            </a:r>
            <a:r>
              <a:rPr lang="en-GB" sz="1600" u="sng" dirty="0">
                <a:hlinkClick r:id="rId3"/>
              </a:rPr>
              <a:t>www.qub.ac.uk/privacynotice/Research/ListofResearchPrivacyNotices/PrivacyNoticeforResearchParticipants.html</a:t>
            </a:r>
            <a:r>
              <a:rPr lang="en-GB" sz="1600" u="sng" dirty="0"/>
              <a:t> </a:t>
            </a:r>
          </a:p>
        </p:txBody>
      </p:sp>
      <p:sp>
        <p:nvSpPr>
          <p:cNvPr id="3" name="Rounded Rectangle 2"/>
          <p:cNvSpPr/>
          <p:nvPr/>
        </p:nvSpPr>
        <p:spPr>
          <a:xfrm>
            <a:off x="123986" y="428815"/>
            <a:ext cx="5364401" cy="605586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8970" y="544064"/>
            <a:ext cx="5048164" cy="6186309"/>
          </a:xfrm>
          <a:prstGeom prst="rect">
            <a:avLst/>
          </a:prstGeom>
          <a:noFill/>
        </p:spPr>
        <p:txBody>
          <a:bodyPr wrap="square" rtlCol="0">
            <a:spAutoFit/>
          </a:bodyPr>
          <a:lstStyle/>
          <a:p>
            <a:pPr algn="ctr"/>
            <a:r>
              <a:rPr lang="en-GB" sz="1600" b="1" dirty="0"/>
              <a:t>What information will be collected from me and why is it collected?</a:t>
            </a:r>
          </a:p>
          <a:p>
            <a:pPr marL="285750" lvl="0" indent="-285750">
              <a:buFont typeface="Wingdings" panose="05000000000000000000" pitchFamily="2" charset="2"/>
              <a:buChar char="Ø"/>
            </a:pPr>
            <a:r>
              <a:rPr lang="en-GB" sz="1400" dirty="0"/>
              <a:t>The personal information we will collect from you includes your full name, date of birth, school year group, home postcode, Free School Meals eligibility and uptake, usual school lunch consumption, money spent on food outside of school, physical activity levels, dietary information and food insecurity.</a:t>
            </a:r>
          </a:p>
          <a:p>
            <a:pPr marL="285750" lvl="0" indent="-285750">
              <a:buFont typeface="Wingdings" panose="05000000000000000000" pitchFamily="2" charset="2"/>
              <a:buChar char="Ø"/>
            </a:pPr>
            <a:r>
              <a:rPr lang="en-GB" sz="1400" dirty="0"/>
              <a:t>The sensitive personal information we will collect from you includes your gender identity, ethnicity and wellbeing (quality of life). </a:t>
            </a:r>
          </a:p>
          <a:p>
            <a:pPr marL="285750" lvl="0" indent="-285750">
              <a:buFont typeface="Wingdings" panose="05000000000000000000" pitchFamily="2" charset="2"/>
              <a:buChar char="Ø"/>
            </a:pPr>
            <a:r>
              <a:rPr lang="en-GB" sz="1400" dirty="0"/>
              <a:t>We collect your name and date of birth so that we can link your questionnaire answers to your parent/guardians questionnaire answers. </a:t>
            </a:r>
          </a:p>
          <a:p>
            <a:pPr marL="285750" lvl="0" indent="-285750">
              <a:buFont typeface="Wingdings" panose="05000000000000000000" pitchFamily="2" charset="2"/>
              <a:buChar char="Ø"/>
            </a:pPr>
            <a:r>
              <a:rPr lang="en-GB" sz="1400" dirty="0"/>
              <a:t>We collect information on your characteristics such as your gender identity and ethnicity to tell us about the characteristics of the group of pupils taking part in the study. The other information that we are collecting from you is to answer the research questions.</a:t>
            </a:r>
          </a:p>
          <a:p>
            <a:pPr marL="285750" lvl="0" indent="-285750">
              <a:buFont typeface="Wingdings" panose="05000000000000000000" pitchFamily="2" charset="2"/>
              <a:buChar char="Ø"/>
            </a:pPr>
            <a:r>
              <a:rPr lang="en-GB" sz="1400" dirty="0"/>
              <a:t>We will ask your school to tell us some information about you which is personal and sensitive personal information (if you are eligible to receive Free School Meals, whether English is an additional language for you, if you are registered as having special educational needs and your educational attainment). We are asking for this information in order to understand more about the relationship between different pupil characteristics and uptake of Free School Meals.</a:t>
            </a:r>
          </a:p>
          <a:p>
            <a:pPr marL="285750" lvl="0" indent="-285750">
              <a:buFont typeface="Wingdings" panose="05000000000000000000" pitchFamily="2" charset="2"/>
              <a:buChar char="Ø"/>
            </a:pPr>
            <a:endParaRPr lang="en-GB" sz="1400" dirty="0">
              <a:solidFill>
                <a:srgbClr val="FF0000"/>
              </a:solidFill>
            </a:endParaRPr>
          </a:p>
        </p:txBody>
      </p:sp>
      <p:pic>
        <p:nvPicPr>
          <p:cNvPr id="14" name="Picture 13" descr="https://www.nihr.ac.uk/about-us/images/Branding/NIHR_Logos_Funded%20by_COL_RGB.jpg" title="National Institute for Health Research logo"/>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0115254" y="6329922"/>
            <a:ext cx="1851660" cy="399011"/>
          </a:xfrm>
          <a:prstGeom prst="rect">
            <a:avLst/>
          </a:prstGeom>
          <a:noFill/>
          <a:ln>
            <a:noFill/>
          </a:ln>
        </p:spPr>
      </p:pic>
      <p:pic>
        <p:nvPicPr>
          <p:cNvPr id="18" name="Picture 1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41757" y="6373646"/>
            <a:ext cx="1167926" cy="399011"/>
          </a:xfrm>
          <a:prstGeom prst="rect">
            <a:avLst/>
          </a:prstGeom>
          <a:noFill/>
          <a:ln>
            <a:noFill/>
          </a:ln>
        </p:spPr>
      </p:pic>
      <p:pic>
        <p:nvPicPr>
          <p:cNvPr id="19" name="Picture 18" descr="University logo guidelines"/>
          <p:cNvPicPr/>
          <p:nvPr/>
        </p:nvPicPr>
        <p:blipFill rotWithShape="1">
          <a:blip r:embed="rId7" cstate="print">
            <a:extLst>
              <a:ext uri="{28A0092B-C50C-407E-A947-70E740481C1C}">
                <a14:useLocalDpi xmlns:a14="http://schemas.microsoft.com/office/drawing/2010/main" val="0"/>
              </a:ext>
            </a:extLst>
          </a:blip>
          <a:srcRect l="7265" t="16431" r="7568" b="19918"/>
          <a:stretch/>
        </p:blipFill>
        <p:spPr bwMode="auto">
          <a:xfrm>
            <a:off x="7981406" y="6329922"/>
            <a:ext cx="1762125" cy="516890"/>
          </a:xfrm>
          <a:prstGeom prst="rect">
            <a:avLst/>
          </a:prstGeom>
          <a:noFill/>
          <a:ln>
            <a:noFill/>
          </a:ln>
          <a:extLst>
            <a:ext uri="{53640926-AAD7-44D8-BBD7-CCE9431645EC}">
              <a14:shadowObscured xmlns:a14="http://schemas.microsoft.com/office/drawing/2010/main"/>
            </a:ext>
          </a:extLst>
        </p:spPr>
      </p:pic>
      <p:pic>
        <p:nvPicPr>
          <p:cNvPr id="20" name="Picture 19"/>
          <p:cNvPicPr>
            <a:picLocks noChangeAspect="1"/>
          </p:cNvPicPr>
          <p:nvPr/>
        </p:nvPicPr>
        <p:blipFill rotWithShape="1">
          <a:blip r:embed="rId8" cstate="print">
            <a:extLst>
              <a:ext uri="{28A0092B-C50C-407E-A947-70E740481C1C}">
                <a14:useLocalDpi xmlns:a14="http://schemas.microsoft.com/office/drawing/2010/main" val="0"/>
              </a:ext>
            </a:extLst>
          </a:blip>
          <a:srcRect l="13882" t="13653" r="13973" b="13927"/>
          <a:stretch/>
        </p:blipFill>
        <p:spPr>
          <a:xfrm>
            <a:off x="5271885" y="5835452"/>
            <a:ext cx="965039" cy="968708"/>
          </a:xfrm>
          <a:prstGeom prst="rect">
            <a:avLst/>
          </a:prstGeom>
        </p:spPr>
      </p:pic>
    </p:spTree>
    <p:extLst>
      <p:ext uri="{BB962C8B-B14F-4D97-AF65-F5344CB8AC3E}">
        <p14:creationId xmlns:p14="http://schemas.microsoft.com/office/powerpoint/2010/main" val="170222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00563"/>
            <a:ext cx="4875827" cy="346249"/>
          </a:xfrm>
          <a:prstGeom prst="rect">
            <a:avLst/>
          </a:prstGeom>
        </p:spPr>
        <p:txBody>
          <a:bodyPr wrap="square">
            <a:spAutoFit/>
          </a:bodyPr>
          <a:lstStyle/>
          <a:p>
            <a:pPr algn="ctr">
              <a:lnSpc>
                <a:spcPct val="150000"/>
              </a:lnSpc>
              <a:spcAft>
                <a:spcPts val="800"/>
              </a:spcAft>
            </a:pPr>
            <a:r>
              <a:rPr lang="en-GB" sz="1100" dirty="0">
                <a:solidFill>
                  <a:schemeClr val="accent3">
                    <a:lumMod val="75000"/>
                  </a:schemeClr>
                </a:solidFill>
                <a:latin typeface="Arial" panose="020B0604020202020204" pitchFamily="34" charset="0"/>
                <a:ea typeface="Calibri" panose="020F0502020204030204" pitchFamily="34" charset="0"/>
                <a:cs typeface="Times New Roman" panose="02020603050405020304" pitchFamily="18" charset="0"/>
              </a:rPr>
              <a:t>CANTEEN study Pupil Participant Information Sheet_v3.0_260923 Page 3</a:t>
            </a:r>
            <a:endParaRPr lang="en-GB" sz="11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5966" y="26897"/>
            <a:ext cx="12192000" cy="339324"/>
          </a:xfrm>
          <a:prstGeom prst="rect">
            <a:avLst/>
          </a:prstGeom>
        </p:spPr>
        <p:txBody>
          <a:bodyPr wrap="square">
            <a:spAutoFit/>
          </a:bodyPr>
          <a:lstStyle/>
          <a:p>
            <a:pPr algn="ctr">
              <a:lnSpc>
                <a:spcPct val="107000"/>
              </a:lnSpc>
              <a:spcAft>
                <a:spcPts val="0"/>
              </a:spcAft>
            </a:pPr>
            <a:r>
              <a:rPr lang="en-GB" sz="1500" b="1" dirty="0">
                <a:ea typeface="Calibri" panose="020F0502020204030204" pitchFamily="34" charset="0"/>
                <a:cs typeface="Times New Roman" panose="02020603050405020304" pitchFamily="18" charset="0"/>
              </a:rPr>
              <a:t>The CANTEEN Study: Free School Meals, Diet Quality and Food Insecurity in Secondary School Pupils: a Mixed Methods Study</a:t>
            </a:r>
          </a:p>
        </p:txBody>
      </p:sp>
      <p:sp>
        <p:nvSpPr>
          <p:cNvPr id="10" name="Rounded Rectangular Callout 9"/>
          <p:cNvSpPr/>
          <p:nvPr/>
        </p:nvSpPr>
        <p:spPr>
          <a:xfrm>
            <a:off x="267385" y="360444"/>
            <a:ext cx="11699531" cy="3481310"/>
          </a:xfrm>
          <a:prstGeom prst="wedgeRoundRectCallout">
            <a:avLst>
              <a:gd name="adj1" fmla="val 22660"/>
              <a:gd name="adj2" fmla="val 4994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endParaRPr lang="en-GB" sz="1600" b="1" dirty="0"/>
          </a:p>
          <a:p>
            <a:pPr algn="ctr">
              <a:spcBef>
                <a:spcPts val="600"/>
              </a:spcBef>
              <a:spcAft>
                <a:spcPts val="600"/>
              </a:spcAft>
            </a:pPr>
            <a:r>
              <a:rPr lang="en-GB" sz="1600" b="1" dirty="0"/>
              <a:t>How do I contact you? </a:t>
            </a:r>
            <a:endParaRPr lang="en-GB" sz="1600" dirty="0"/>
          </a:p>
          <a:p>
            <a:pPr algn="ctr"/>
            <a:r>
              <a:rPr lang="en-GB" sz="1600" dirty="0"/>
              <a:t>Please contact us at any time.  No question is too small or too silly for us.  </a:t>
            </a:r>
          </a:p>
          <a:p>
            <a:pPr algn="ctr"/>
            <a:r>
              <a:rPr lang="en-GB" sz="1600" b="1" dirty="0"/>
              <a:t>The best way to contact us is by using our study email address:</a:t>
            </a:r>
            <a:r>
              <a:rPr lang="en-GB" sz="1600" dirty="0"/>
              <a:t>  </a:t>
            </a:r>
            <a:r>
              <a:rPr lang="en-GB" sz="1600" b="1" u="sng" dirty="0">
                <a:hlinkClick r:id="rId3"/>
              </a:rPr>
              <a:t>canteenstudy@qub.ac.uk</a:t>
            </a:r>
            <a:endParaRPr lang="en-GB" sz="1600" dirty="0"/>
          </a:p>
          <a:p>
            <a:pPr algn="ctr"/>
            <a:r>
              <a:rPr lang="en-GB" sz="1200" dirty="0"/>
              <a:t> </a:t>
            </a:r>
          </a:p>
          <a:p>
            <a:pPr algn="ctr"/>
            <a:r>
              <a:rPr lang="en-GB" sz="1400" b="1" dirty="0"/>
              <a:t>Researcher contact for all schools in </a:t>
            </a:r>
            <a:r>
              <a:rPr lang="en-GB" sz="1400" b="1" u="sng" dirty="0"/>
              <a:t>Northern Ireland</a:t>
            </a:r>
            <a:r>
              <a:rPr lang="en-GB" sz="1400" b="1" dirty="0"/>
              <a:t>:  </a:t>
            </a:r>
            <a:endParaRPr lang="en-GB" sz="1400" dirty="0"/>
          </a:p>
          <a:p>
            <a:pPr algn="ctr"/>
            <a:r>
              <a:rPr lang="en-GB" sz="1400" dirty="0"/>
              <a:t>Dr Sarah Moore, CANTEEN study Research Fellow, Centre for Public Health, School of Medicine Dentistry and Biomedical Sciences, Queen’s University Belfast, Institute of Clinical Science Block A, Grosvenor Road, Belfast BT12 6BJ.  Email: </a:t>
            </a:r>
            <a:r>
              <a:rPr lang="en-GB" sz="1400" u="sng" dirty="0">
                <a:hlinkClick r:id="rId4"/>
              </a:rPr>
              <a:t>sarah.moore@qub.ac.uk</a:t>
            </a:r>
            <a:r>
              <a:rPr lang="en-GB" sz="1400" dirty="0"/>
              <a:t>.  Tel: </a:t>
            </a:r>
            <a:r>
              <a:rPr lang="en-GB" sz="1400" i="1" dirty="0"/>
              <a:t>Insert phone number.</a:t>
            </a:r>
            <a:r>
              <a:rPr lang="en-GB" sz="1400" dirty="0"/>
              <a:t> </a:t>
            </a:r>
          </a:p>
          <a:p>
            <a:pPr algn="ctr"/>
            <a:r>
              <a:rPr lang="en-GB" sz="1400" dirty="0"/>
              <a:t> </a:t>
            </a:r>
          </a:p>
          <a:p>
            <a:pPr algn="ctr"/>
            <a:r>
              <a:rPr lang="en-GB" sz="1400" b="1" dirty="0"/>
              <a:t>Researcher contact for all schools in </a:t>
            </a:r>
            <a:r>
              <a:rPr lang="en-GB" sz="1400" b="1" u="sng" dirty="0"/>
              <a:t>England</a:t>
            </a:r>
            <a:r>
              <a:rPr lang="en-GB" sz="1400" b="1" dirty="0"/>
              <a:t>:           </a:t>
            </a:r>
            <a:endParaRPr lang="en-GB" sz="1400" dirty="0"/>
          </a:p>
          <a:p>
            <a:pPr algn="ctr"/>
            <a:r>
              <a:rPr lang="en-GB" sz="1400" dirty="0" err="1"/>
              <a:t>Estera</a:t>
            </a:r>
            <a:r>
              <a:rPr lang="en-GB" sz="1400" dirty="0"/>
              <a:t> </a:t>
            </a:r>
            <a:r>
              <a:rPr lang="en-GB" sz="1400" dirty="0" err="1"/>
              <a:t>Sevel</a:t>
            </a:r>
            <a:r>
              <a:rPr lang="en-GB" sz="1400" dirty="0"/>
              <a:t>, CANTEEN study Research Associate, Institute of Applied Health Research, College of Medical and Dental Sciences, The University of Birmingham, Murray Learning Centre, Edgbaston B15 2TT.  Email: </a:t>
            </a:r>
            <a:r>
              <a:rPr lang="en-GB" sz="1400" u="sng" dirty="0">
                <a:hlinkClick r:id="rId5"/>
              </a:rPr>
              <a:t>e.sevel@bham.ac.uk</a:t>
            </a:r>
            <a:r>
              <a:rPr lang="en-GB" sz="1400" dirty="0"/>
              <a:t>.  Tel: 0121 414 2851 or 07729725735.</a:t>
            </a:r>
          </a:p>
          <a:p>
            <a:pPr algn="ctr"/>
            <a:r>
              <a:rPr lang="en-GB" sz="1400" b="1" dirty="0"/>
              <a:t> </a:t>
            </a:r>
            <a:endParaRPr lang="en-GB" sz="1400" dirty="0"/>
          </a:p>
          <a:p>
            <a:pPr algn="ctr"/>
            <a:r>
              <a:rPr lang="en-GB" sz="1400" b="1" dirty="0"/>
              <a:t>Contact for Further Information:</a:t>
            </a:r>
            <a:endParaRPr lang="en-GB" sz="1400" dirty="0"/>
          </a:p>
          <a:p>
            <a:pPr algn="ctr"/>
            <a:r>
              <a:rPr lang="en-GB" sz="1400" dirty="0"/>
              <a:t>Professor Jayne Woodside, CANTEEN study Chief Investigator, Centre for Public Health, School of Medicine Dentistry and Biomedical Sciences, Queen’s University Belfast, Institute of Clinical Science Block B, Grosvenor Road, Belfast BT12 6BJ.  Email: </a:t>
            </a:r>
            <a:r>
              <a:rPr lang="en-GB" sz="1400" u="sng" dirty="0">
                <a:hlinkClick r:id="rId6"/>
              </a:rPr>
              <a:t>j.woodside@qub.ac.uk</a:t>
            </a:r>
            <a:r>
              <a:rPr lang="en-GB" sz="1400" dirty="0"/>
              <a:t>.  Tel: 028 9097 8942. </a:t>
            </a:r>
          </a:p>
          <a:p>
            <a:pPr algn="ctr">
              <a:spcBef>
                <a:spcPts val="600"/>
              </a:spcBef>
              <a:spcAft>
                <a:spcPts val="600"/>
              </a:spcAft>
              <a:buFont typeface="Wingdings" panose="05000000000000000000" pitchFamily="2" charset="2"/>
              <a:buChar char="Ø"/>
            </a:pPr>
            <a:endParaRPr lang="en-GB" sz="1600" dirty="0"/>
          </a:p>
        </p:txBody>
      </p:sp>
      <p:sp>
        <p:nvSpPr>
          <p:cNvPr id="2" name="Rounded Rectangle 1"/>
          <p:cNvSpPr/>
          <p:nvPr/>
        </p:nvSpPr>
        <p:spPr>
          <a:xfrm>
            <a:off x="264442" y="3951309"/>
            <a:ext cx="4716419" cy="243969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64442" y="4003168"/>
            <a:ext cx="4608442" cy="2369880"/>
          </a:xfrm>
          <a:prstGeom prst="rect">
            <a:avLst/>
          </a:prstGeom>
          <a:noFill/>
        </p:spPr>
        <p:txBody>
          <a:bodyPr wrap="square" rtlCol="0">
            <a:spAutoFit/>
          </a:bodyPr>
          <a:lstStyle/>
          <a:p>
            <a:pPr algn="ctr">
              <a:spcBef>
                <a:spcPts val="600"/>
              </a:spcBef>
              <a:spcAft>
                <a:spcPts val="600"/>
              </a:spcAft>
            </a:pPr>
            <a:r>
              <a:rPr lang="en-GB" sz="1600" b="1" dirty="0"/>
              <a:t>What if there is a problem?</a:t>
            </a:r>
            <a:endParaRPr lang="en-GB" sz="1600" dirty="0"/>
          </a:p>
          <a:p>
            <a:pPr marL="285750" indent="-285750">
              <a:spcBef>
                <a:spcPts val="600"/>
              </a:spcBef>
              <a:spcAft>
                <a:spcPts val="600"/>
              </a:spcAft>
              <a:buFont typeface="Wingdings" panose="05000000000000000000" pitchFamily="2" charset="2"/>
              <a:buChar char="Ø"/>
            </a:pPr>
            <a:r>
              <a:rPr lang="en-GB" sz="1400" dirty="0"/>
              <a:t>If you have any concerns about any aspects of the study, you can contact the CANTEEN study Chief Investigator, Professor Jayne Woodside (Tel: 028 9097 8942; Email </a:t>
            </a:r>
            <a:r>
              <a:rPr lang="en-GB" sz="1400" u="sng" dirty="0">
                <a:hlinkClick r:id="rId6"/>
              </a:rPr>
              <a:t>j.woodside@qub.ac.uk</a:t>
            </a:r>
            <a:r>
              <a:rPr lang="en-GB" sz="1400" dirty="0"/>
              <a:t>). </a:t>
            </a:r>
          </a:p>
          <a:p>
            <a:pPr marL="285750" indent="-285750">
              <a:spcBef>
                <a:spcPts val="600"/>
              </a:spcBef>
              <a:spcAft>
                <a:spcPts val="600"/>
              </a:spcAft>
              <a:buFont typeface="Wingdings" panose="05000000000000000000" pitchFamily="2" charset="2"/>
              <a:buChar char="Ø"/>
            </a:pPr>
            <a:r>
              <a:rPr lang="en-GB" sz="1400" dirty="0"/>
              <a:t>Should you remain unhappy and wish to make a formal complaint, you can contact the Research Governance Team at Queen’s University Belfast (Tel: 028 9097 2529; Email: </a:t>
            </a:r>
            <a:r>
              <a:rPr lang="en-GB" sz="1400" u="sng" dirty="0">
                <a:hlinkClick r:id="rId7"/>
              </a:rPr>
              <a:t>researchgovernance@qub.ac.uk</a:t>
            </a:r>
            <a:r>
              <a:rPr lang="en-GB" sz="1400" dirty="0"/>
              <a:t>).</a:t>
            </a:r>
          </a:p>
        </p:txBody>
      </p:sp>
      <p:pic>
        <p:nvPicPr>
          <p:cNvPr id="14" name="Picture 2" descr="26,200+ Diverse High School Students Stock Photos, Pictures &amp; Royalty-Free  Images - iStock | Diverse high school students studying, Diverse high  school students reading, Diverse high school students in classroom"/>
          <p:cNvPicPr>
            <a:picLocks noChangeAspect="1" noChangeArrowheads="1"/>
          </p:cNvPicPr>
          <p:nvPr/>
        </p:nvPicPr>
        <p:blipFill rotWithShape="1">
          <a:blip r:embed="rId8">
            <a:extLst>
              <a:ext uri="{28A0092B-C50C-407E-A947-70E740481C1C}">
                <a14:useLocalDpi xmlns:a14="http://schemas.microsoft.com/office/drawing/2010/main" val="0"/>
              </a:ext>
            </a:extLst>
          </a:blip>
          <a:srcRect l="5921" t="14569" r="7468" b="8400"/>
          <a:stretch/>
        </p:blipFill>
        <p:spPr bwMode="auto">
          <a:xfrm>
            <a:off x="5985694" y="4073521"/>
            <a:ext cx="2641151" cy="1742546"/>
          </a:xfrm>
          <a:prstGeom prst="rect">
            <a:avLst/>
          </a:prstGeom>
          <a:noFill/>
          <a:extLst>
            <a:ext uri="{909E8E84-426E-40DD-AFC4-6F175D3DCCD1}">
              <a14:hiddenFill xmlns:a14="http://schemas.microsoft.com/office/drawing/2010/main">
                <a:solidFill>
                  <a:srgbClr val="FFFFFF"/>
                </a:solidFill>
              </a14:hiddenFill>
            </a:ext>
          </a:extLst>
        </p:spPr>
      </p:pic>
      <p:sp>
        <p:nvSpPr>
          <p:cNvPr id="15" name="Oval Callout 14"/>
          <p:cNvSpPr/>
          <p:nvPr/>
        </p:nvSpPr>
        <p:spPr>
          <a:xfrm>
            <a:off x="8676084" y="4328018"/>
            <a:ext cx="3252406" cy="1171445"/>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9040330" y="4529296"/>
            <a:ext cx="2399864" cy="830997"/>
          </a:xfrm>
          <a:prstGeom prst="rect">
            <a:avLst/>
          </a:prstGeom>
          <a:noFill/>
        </p:spPr>
        <p:txBody>
          <a:bodyPr wrap="square" rtlCol="0">
            <a:spAutoFit/>
          </a:bodyPr>
          <a:lstStyle/>
          <a:p>
            <a:pPr algn="ctr"/>
            <a:r>
              <a:rPr lang="en-GB" sz="1600" b="1" dirty="0"/>
              <a:t>Thank you for taking the time to read through our information.</a:t>
            </a:r>
          </a:p>
        </p:txBody>
      </p:sp>
      <p:pic>
        <p:nvPicPr>
          <p:cNvPr id="17" name="Picture 16" descr="https://www.nihr.ac.uk/about-us/images/Branding/NIHR_Logos_Funded%20by_COL_RGB.jpg" title="National Institute for Health Research logo"/>
          <p:cNvPicPr/>
          <p:nvPr/>
        </p:nvPicPr>
        <p:blipFill>
          <a:blip r:embed="rId9" r:link="rId10" cstate="print">
            <a:extLst>
              <a:ext uri="{28A0092B-C50C-407E-A947-70E740481C1C}">
                <a14:useLocalDpi xmlns:a14="http://schemas.microsoft.com/office/drawing/2010/main" val="0"/>
              </a:ext>
            </a:extLst>
          </a:blip>
          <a:srcRect/>
          <a:stretch>
            <a:fillRect/>
          </a:stretch>
        </p:blipFill>
        <p:spPr bwMode="auto">
          <a:xfrm>
            <a:off x="10115254" y="6329922"/>
            <a:ext cx="1851660" cy="399011"/>
          </a:xfrm>
          <a:prstGeom prst="rect">
            <a:avLst/>
          </a:prstGeom>
          <a:noFill/>
          <a:ln>
            <a:noFill/>
          </a:ln>
        </p:spPr>
      </p:pic>
      <p:pic>
        <p:nvPicPr>
          <p:cNvPr id="18" name="Picture 17"/>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441757" y="6373646"/>
            <a:ext cx="1167926" cy="399011"/>
          </a:xfrm>
          <a:prstGeom prst="rect">
            <a:avLst/>
          </a:prstGeom>
          <a:noFill/>
          <a:ln>
            <a:noFill/>
          </a:ln>
        </p:spPr>
      </p:pic>
      <p:pic>
        <p:nvPicPr>
          <p:cNvPr id="19" name="Picture 18" descr="University logo guidelines"/>
          <p:cNvPicPr/>
          <p:nvPr/>
        </p:nvPicPr>
        <p:blipFill rotWithShape="1">
          <a:blip r:embed="rId12" cstate="print">
            <a:extLst>
              <a:ext uri="{28A0092B-C50C-407E-A947-70E740481C1C}">
                <a14:useLocalDpi xmlns:a14="http://schemas.microsoft.com/office/drawing/2010/main" val="0"/>
              </a:ext>
            </a:extLst>
          </a:blip>
          <a:srcRect l="7265" t="16431" r="7568" b="19918"/>
          <a:stretch/>
        </p:blipFill>
        <p:spPr bwMode="auto">
          <a:xfrm>
            <a:off x="7981406" y="6329922"/>
            <a:ext cx="1762125" cy="516890"/>
          </a:xfrm>
          <a:prstGeom prst="rect">
            <a:avLst/>
          </a:prstGeom>
          <a:noFill/>
          <a:ln>
            <a:noFill/>
          </a:ln>
          <a:extLst>
            <a:ext uri="{53640926-AAD7-44D8-BBD7-CCE9431645EC}">
              <a14:shadowObscured xmlns:a14="http://schemas.microsoft.com/office/drawing/2010/main"/>
            </a:ext>
          </a:extLst>
        </p:spPr>
      </p:pic>
      <p:pic>
        <p:nvPicPr>
          <p:cNvPr id="20" name="Picture 19"/>
          <p:cNvPicPr>
            <a:picLocks noChangeAspect="1"/>
          </p:cNvPicPr>
          <p:nvPr/>
        </p:nvPicPr>
        <p:blipFill rotWithShape="1">
          <a:blip r:embed="rId13" cstate="print">
            <a:extLst>
              <a:ext uri="{28A0092B-C50C-407E-A947-70E740481C1C}">
                <a14:useLocalDpi xmlns:a14="http://schemas.microsoft.com/office/drawing/2010/main" val="0"/>
              </a:ext>
            </a:extLst>
          </a:blip>
          <a:srcRect l="13882" t="13653" r="13973" b="13927"/>
          <a:stretch/>
        </p:blipFill>
        <p:spPr>
          <a:xfrm>
            <a:off x="5104995" y="5878104"/>
            <a:ext cx="965039" cy="968708"/>
          </a:xfrm>
          <a:prstGeom prst="rect">
            <a:avLst/>
          </a:prstGeom>
        </p:spPr>
      </p:pic>
    </p:spTree>
    <p:extLst>
      <p:ext uri="{BB962C8B-B14F-4D97-AF65-F5344CB8AC3E}">
        <p14:creationId xmlns:p14="http://schemas.microsoft.com/office/powerpoint/2010/main" val="81541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991591d-ed43-47f4-bcbd-d4fab9cff40a">
      <Terms xmlns="http://schemas.microsoft.com/office/infopath/2007/PartnerControls"/>
    </lcf76f155ced4ddcb4097134ff3c332f>
    <TaxCatchAll xmlns="b284fee0-584b-44a4-9f0d-5de850140b6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618D75690787840B4D86D4C6307FE3E" ma:contentTypeVersion="13" ma:contentTypeDescription="Create a new document." ma:contentTypeScope="" ma:versionID="97531afcfc560285a1dedc78fb6a3781">
  <xsd:schema xmlns:xsd="http://www.w3.org/2001/XMLSchema" xmlns:xs="http://www.w3.org/2001/XMLSchema" xmlns:p="http://schemas.microsoft.com/office/2006/metadata/properties" xmlns:ns2="7991591d-ed43-47f4-bcbd-d4fab9cff40a" xmlns:ns3="b284fee0-584b-44a4-9f0d-5de850140b68" targetNamespace="http://schemas.microsoft.com/office/2006/metadata/properties" ma:root="true" ma:fieldsID="3e528c8615ce426c2869c19261a8212d" ns2:_="" ns3:_="">
    <xsd:import namespace="7991591d-ed43-47f4-bcbd-d4fab9cff40a"/>
    <xsd:import namespace="b284fee0-584b-44a4-9f0d-5de850140b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1591d-ed43-47f4-bcbd-d4fab9cff4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e49ff12-39f2-416e-aa91-245a66e6104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84fee0-584b-44a4-9f0d-5de850140b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f118337-942a-4591-841c-87a671d6435d}" ma:internalName="TaxCatchAll" ma:showField="CatchAllData" ma:web="b284fee0-584b-44a4-9f0d-5de850140b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94625B-BFEA-4E30-90CB-3AA624549F3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b284fee0-584b-44a4-9f0d-5de850140b68"/>
    <ds:schemaRef ds:uri="http://schemas.microsoft.com/office/infopath/2007/PartnerControls"/>
    <ds:schemaRef ds:uri="7991591d-ed43-47f4-bcbd-d4fab9cff40a"/>
    <ds:schemaRef ds:uri="http://www.w3.org/XML/1998/namespace"/>
  </ds:schemaRefs>
</ds:datastoreItem>
</file>

<file path=customXml/itemProps2.xml><?xml version="1.0" encoding="utf-8"?>
<ds:datastoreItem xmlns:ds="http://schemas.openxmlformats.org/officeDocument/2006/customXml" ds:itemID="{AC273D0A-24F1-4E4B-9B4A-8B6B1DB3E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91591d-ed43-47f4-bcbd-d4fab9cff40a"/>
    <ds:schemaRef ds:uri="b284fee0-584b-44a4-9f0d-5de850140b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762F90-19F5-4DF7-AE7C-A9683CB94F03}">
  <ds:schemaRefs>
    <ds:schemaRef ds:uri="http://schemas.microsoft.com/sharepoint/v3/contenttype/forms"/>
  </ds:schemaRefs>
</ds:datastoreItem>
</file>

<file path=docMetadata/LabelInfo.xml><?xml version="1.0" encoding="utf-8"?>
<clbl:labelList xmlns:clbl="http://schemas.microsoft.com/office/2020/mipLabelMetadata">
  <clbl:label id="{eaab77ea-b4a5-49e3-a1e8-d6dd23a1f286}" enabled="0" method="" siteId="{eaab77ea-b4a5-49e3-a1e8-d6dd23a1f286}" removed="1"/>
</clbl:labelList>
</file>

<file path=docProps/app.xml><?xml version="1.0" encoding="utf-8"?>
<Properties xmlns="http://schemas.openxmlformats.org/officeDocument/2006/extended-properties" xmlns:vt="http://schemas.openxmlformats.org/officeDocument/2006/docPropsVTypes">
  <TotalTime>526</TotalTime>
  <Words>1259</Words>
  <Application>Microsoft Office PowerPoint</Application>
  <PresentationFormat>Widescreen</PresentationFormat>
  <Paragraphs>57</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Moore</dc:creator>
  <cp:lastModifiedBy>Lesley Hamill</cp:lastModifiedBy>
  <cp:revision>85</cp:revision>
  <dcterms:created xsi:type="dcterms:W3CDTF">2023-03-01T12:13:02Z</dcterms:created>
  <dcterms:modified xsi:type="dcterms:W3CDTF">2023-10-11T09:05:10Z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0x010100B618D75690787840B4D86D4C6307FE3E</vt:lpwstr>
  </property>
  <property fmtid="{D5CDD505-2E9C-101B-9397-08002B2CF9AE}" pid="3" name="MediaServiceImageTags">
    <vt:lpwstr/>
  </property>
</Properties>
</file>