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 id="360" r:id="rId3"/>
    <p:sldId id="359" r:id="rId4"/>
    <p:sldId id="361" r:id="rId5"/>
    <p:sldId id="391" r:id="rId6"/>
    <p:sldId id="372" r:id="rId7"/>
    <p:sldId id="366" r:id="rId8"/>
    <p:sldId id="392" r:id="rId9"/>
    <p:sldId id="377" r:id="rId10"/>
    <p:sldId id="394" r:id="rId11"/>
    <p:sldId id="395" r:id="rId12"/>
    <p:sldId id="396" r:id="rId13"/>
    <p:sldId id="419" r:id="rId14"/>
    <p:sldId id="418" r:id="rId15"/>
    <p:sldId id="420" r:id="rId16"/>
    <p:sldId id="397" r:id="rId17"/>
    <p:sldId id="398" r:id="rId18"/>
    <p:sldId id="399" r:id="rId19"/>
    <p:sldId id="403" r:id="rId20"/>
    <p:sldId id="401" r:id="rId21"/>
    <p:sldId id="421" r:id="rId22"/>
    <p:sldId id="402" r:id="rId23"/>
    <p:sldId id="387" r:id="rId24"/>
    <p:sldId id="406" r:id="rId25"/>
    <p:sldId id="407" r:id="rId26"/>
    <p:sldId id="408" r:id="rId27"/>
    <p:sldId id="409" r:id="rId28"/>
    <p:sldId id="410" r:id="rId29"/>
    <p:sldId id="404" r:id="rId30"/>
    <p:sldId id="411" r:id="rId31"/>
    <p:sldId id="412" r:id="rId32"/>
    <p:sldId id="413" r:id="rId33"/>
    <p:sldId id="414" r:id="rId34"/>
    <p:sldId id="386" r:id="rId35"/>
    <p:sldId id="375" r:id="rId36"/>
    <p:sldId id="415" r:id="rId37"/>
    <p:sldId id="416" r:id="rId38"/>
    <p:sldId id="417" r:id="rId39"/>
  </p:sldIdLst>
  <p:sldSz cx="12192000" cy="6858000"/>
  <p:notesSz cx="6858000" cy="9144000"/>
  <p:defaultTextStyle>
    <a:defPPr lvl="0">
      <a:defRPr lang="en-US"/>
    </a:defPPr>
    <a:lvl1pPr marL="0" lvl="0" algn="l" defTabSz="457200" rtl="0" eaLnBrk="1" latinLnBrk="0" hangingPunct="1">
      <a:defRPr sz="1800" kern="1200">
        <a:solidFill>
          <a:schemeClr val="tx1"/>
        </a:solidFill>
        <a:latin typeface="+mn-lt"/>
        <a:ea typeface="+mn-ea"/>
        <a:cs typeface="+mn-cs"/>
      </a:defRPr>
    </a:lvl1pPr>
    <a:lvl2pPr marL="457200" lvl="1" algn="l" defTabSz="457200" rtl="0" eaLnBrk="1" latinLnBrk="0" hangingPunct="1">
      <a:defRPr sz="1800" kern="1200">
        <a:solidFill>
          <a:schemeClr val="tx1"/>
        </a:solidFill>
        <a:latin typeface="+mn-lt"/>
        <a:ea typeface="+mn-ea"/>
        <a:cs typeface="+mn-cs"/>
      </a:defRPr>
    </a:lvl2pPr>
    <a:lvl3pPr marL="914400" lvl="2" algn="l" defTabSz="457200" rtl="0" eaLnBrk="1" latinLnBrk="0" hangingPunct="1">
      <a:defRPr sz="1800" kern="1200">
        <a:solidFill>
          <a:schemeClr val="tx1"/>
        </a:solidFill>
        <a:latin typeface="+mn-lt"/>
        <a:ea typeface="+mn-ea"/>
        <a:cs typeface="+mn-cs"/>
      </a:defRPr>
    </a:lvl3pPr>
    <a:lvl4pPr marL="1371600" lvl="3" algn="l" defTabSz="457200" rtl="0" eaLnBrk="1" latinLnBrk="0" hangingPunct="1">
      <a:defRPr sz="1800" kern="1200">
        <a:solidFill>
          <a:schemeClr val="tx1"/>
        </a:solidFill>
        <a:latin typeface="+mn-lt"/>
        <a:ea typeface="+mn-ea"/>
        <a:cs typeface="+mn-cs"/>
      </a:defRPr>
    </a:lvl4pPr>
    <a:lvl5pPr marL="1828800" lvl="4" algn="l" defTabSz="457200" rtl="0" eaLnBrk="1" latinLnBrk="0" hangingPunct="1">
      <a:defRPr sz="1800" kern="1200">
        <a:solidFill>
          <a:schemeClr val="tx1"/>
        </a:solidFill>
        <a:latin typeface="+mn-lt"/>
        <a:ea typeface="+mn-ea"/>
        <a:cs typeface="+mn-cs"/>
      </a:defRPr>
    </a:lvl5pPr>
    <a:lvl6pPr marL="2286000" lvl="5" algn="l" defTabSz="457200" rtl="0" eaLnBrk="1" latinLnBrk="0" hangingPunct="1">
      <a:defRPr sz="1800" kern="1200">
        <a:solidFill>
          <a:schemeClr val="tx1"/>
        </a:solidFill>
        <a:latin typeface="+mn-lt"/>
        <a:ea typeface="+mn-ea"/>
        <a:cs typeface="+mn-cs"/>
      </a:defRPr>
    </a:lvl6pPr>
    <a:lvl7pPr marL="2743200" lvl="6" algn="l" defTabSz="457200" rtl="0" eaLnBrk="1" latinLnBrk="0" hangingPunct="1">
      <a:defRPr sz="1800" kern="1200">
        <a:solidFill>
          <a:schemeClr val="tx1"/>
        </a:solidFill>
        <a:latin typeface="+mn-lt"/>
        <a:ea typeface="+mn-ea"/>
        <a:cs typeface="+mn-cs"/>
      </a:defRPr>
    </a:lvl7pPr>
    <a:lvl8pPr marL="3200400" lvl="7" algn="l" defTabSz="457200" rtl="0" eaLnBrk="1" latinLnBrk="0" hangingPunct="1">
      <a:defRPr sz="1800" kern="1200">
        <a:solidFill>
          <a:schemeClr val="tx1"/>
        </a:solidFill>
        <a:latin typeface="+mn-lt"/>
        <a:ea typeface="+mn-ea"/>
        <a:cs typeface="+mn-cs"/>
      </a:defRPr>
    </a:lvl8pPr>
    <a:lvl9pPr marL="3657600" lvl="8"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ximo Sozzo" initials="MS" lastIdx="1" clrIdx="0">
    <p:extLst>
      <p:ext uri="{19B8F6BF-5375-455C-9EA6-DF929625EA0E}">
        <p15:presenceInfo xmlns:p15="http://schemas.microsoft.com/office/powerpoint/2012/main" userId="ff8612c22e902ad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Evolution of Incarceration Rate in Argentina -1980-2023</a:t>
            </a:r>
          </a:p>
        </c:rich>
      </c:tx>
      <c:overlay val="0"/>
      <c:spPr>
        <a:noFill/>
        <a:ln>
          <a:noFill/>
        </a:ln>
        <a:effectLst/>
      </c:spPr>
    </c:title>
    <c:autoTitleDeleted val="0"/>
    <c:plotArea>
      <c:layout/>
      <c:lineChart>
        <c:grouping val="standard"/>
        <c:varyColors val="0"/>
        <c:ser>
          <c:idx val="0"/>
          <c:order val="0"/>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A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Hoja2!$N$29:$BD$29</c:f>
              <c:numCache>
                <c:formatCode>General</c:formatCode>
                <c:ptCount val="43"/>
                <c:pt idx="0">
                  <c:v>1980</c:v>
                </c:pt>
                <c:pt idx="1">
                  <c:v>1981</c:v>
                </c:pt>
                <c:pt idx="2">
                  <c:v>1982</c:v>
                </c:pt>
                <c:pt idx="3">
                  <c:v>1983</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pt idx="38">
                  <c:v>2019</c:v>
                </c:pt>
                <c:pt idx="39">
                  <c:v>2020</c:v>
                </c:pt>
                <c:pt idx="40">
                  <c:v>2021</c:v>
                </c:pt>
                <c:pt idx="41">
                  <c:v>2022</c:v>
                </c:pt>
                <c:pt idx="42">
                  <c:v>2023</c:v>
                </c:pt>
              </c:numCache>
            </c:numRef>
          </c:cat>
          <c:val>
            <c:numRef>
              <c:f>Hoja2!$N$30:$BD$30</c:f>
              <c:numCache>
                <c:formatCode>General</c:formatCode>
                <c:ptCount val="43"/>
                <c:pt idx="0">
                  <c:v>84</c:v>
                </c:pt>
                <c:pt idx="1">
                  <c:v>80</c:v>
                </c:pt>
                <c:pt idx="2">
                  <c:v>78</c:v>
                </c:pt>
                <c:pt idx="3">
                  <c:v>90</c:v>
                </c:pt>
                <c:pt idx="11">
                  <c:v>62</c:v>
                </c:pt>
                <c:pt idx="14">
                  <c:v>73</c:v>
                </c:pt>
                <c:pt idx="15">
                  <c:v>71</c:v>
                </c:pt>
                <c:pt idx="16">
                  <c:v>83</c:v>
                </c:pt>
                <c:pt idx="17">
                  <c:v>88</c:v>
                </c:pt>
                <c:pt idx="18">
                  <c:v>94</c:v>
                </c:pt>
                <c:pt idx="19">
                  <c:v>103</c:v>
                </c:pt>
                <c:pt idx="20">
                  <c:v>113</c:v>
                </c:pt>
                <c:pt idx="21">
                  <c:v>123</c:v>
                </c:pt>
                <c:pt idx="22">
                  <c:v>137</c:v>
                </c:pt>
                <c:pt idx="23">
                  <c:v>142</c:v>
                </c:pt>
                <c:pt idx="24">
                  <c:v>144</c:v>
                </c:pt>
                <c:pt idx="25">
                  <c:v>139</c:v>
                </c:pt>
                <c:pt idx="26">
                  <c:v>133</c:v>
                </c:pt>
                <c:pt idx="27">
                  <c:v>137</c:v>
                </c:pt>
                <c:pt idx="28">
                  <c:v>143</c:v>
                </c:pt>
                <c:pt idx="29">
                  <c:v>148</c:v>
                </c:pt>
                <c:pt idx="30">
                  <c:v>148</c:v>
                </c:pt>
                <c:pt idx="31">
                  <c:v>154</c:v>
                </c:pt>
                <c:pt idx="32">
                  <c:v>152</c:v>
                </c:pt>
                <c:pt idx="33">
                  <c:v>161</c:v>
                </c:pt>
                <c:pt idx="34">
                  <c:v>169</c:v>
                </c:pt>
                <c:pt idx="35">
                  <c:v>165</c:v>
                </c:pt>
                <c:pt idx="36">
                  <c:v>194</c:v>
                </c:pt>
                <c:pt idx="37">
                  <c:v>208</c:v>
                </c:pt>
                <c:pt idx="38">
                  <c:v>224</c:v>
                </c:pt>
                <c:pt idx="39">
                  <c:v>209</c:v>
                </c:pt>
                <c:pt idx="40">
                  <c:v>221</c:v>
                </c:pt>
                <c:pt idx="41">
                  <c:v>227</c:v>
                </c:pt>
                <c:pt idx="42">
                  <c:v>240</c:v>
                </c:pt>
              </c:numCache>
            </c:numRef>
          </c:val>
          <c:smooth val="0"/>
          <c:extLst>
            <c:ext xmlns:c16="http://schemas.microsoft.com/office/drawing/2014/chart" uri="{C3380CC4-5D6E-409C-BE32-E72D297353CC}">
              <c16:uniqueId val="{00000000-08A4-4042-BA43-F446449C18FF}"/>
            </c:ext>
          </c:extLst>
        </c:ser>
        <c:dLbls>
          <c:showLegendKey val="0"/>
          <c:showVal val="0"/>
          <c:showCatName val="0"/>
          <c:showSerName val="0"/>
          <c:showPercent val="0"/>
          <c:showBubbleSize val="0"/>
        </c:dLbls>
        <c:smooth val="0"/>
        <c:axId val="2058737775"/>
        <c:axId val="1"/>
      </c:lineChart>
      <c:catAx>
        <c:axId val="20587377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crossAx val="1"/>
        <c:crosses val="autoZero"/>
        <c:auto val="1"/>
        <c:lblAlgn val="ctr"/>
        <c:lblOffset val="100"/>
        <c:noMultiLvlLbl val="0"/>
      </c:catAx>
      <c:valAx>
        <c:axId val="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crossAx val="2058737775"/>
        <c:crosses val="autoZero"/>
        <c:crossBetween val="between"/>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s-A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dirty="0"/>
              <a:t>Evolution of incarceration rate</a:t>
            </a:r>
            <a:r>
              <a:rPr lang="en-US" b="1" baseline="0" dirty="0"/>
              <a:t> in the</a:t>
            </a:r>
            <a:r>
              <a:rPr lang="en-US" b="1" dirty="0"/>
              <a:t> Province of Santa Fe (with and without</a:t>
            </a:r>
            <a:r>
              <a:rPr lang="en-US" b="1" baseline="0" dirty="0"/>
              <a:t> prisoners in police settings</a:t>
            </a:r>
            <a:r>
              <a:rPr lang="en-US" b="1" dirty="0"/>
              <a:t>) - 1980-2023</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AR"/>
        </a:p>
      </c:txPr>
    </c:title>
    <c:autoTitleDeleted val="0"/>
    <c:plotArea>
      <c:layout/>
      <c:lineChart>
        <c:grouping val="standard"/>
        <c:varyColors val="0"/>
        <c:ser>
          <c:idx val="0"/>
          <c:order val="0"/>
          <c:tx>
            <c:strRef>
              <c:f>Hoja1!$E$9</c:f>
              <c:strCache>
                <c:ptCount val="1"/>
                <c:pt idx="0">
                  <c:v>Santa Fe Pr.</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A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Hoja1!$F$8:$AW$8</c:f>
              <c:numCache>
                <c:formatCode>General</c:formatCode>
                <c:ptCount val="4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numCache>
            </c:numRef>
          </c:cat>
          <c:val>
            <c:numRef>
              <c:f>Hoja1!$F$9:$AW$9</c:f>
              <c:numCache>
                <c:formatCode>General</c:formatCode>
                <c:ptCount val="44"/>
                <c:pt idx="0">
                  <c:v>69</c:v>
                </c:pt>
                <c:pt idx="1">
                  <c:v>60</c:v>
                </c:pt>
                <c:pt idx="2">
                  <c:v>69</c:v>
                </c:pt>
                <c:pt idx="3">
                  <c:v>43</c:v>
                </c:pt>
                <c:pt idx="4">
                  <c:v>25</c:v>
                </c:pt>
                <c:pt idx="5">
                  <c:v>30</c:v>
                </c:pt>
                <c:pt idx="6">
                  <c:v>32</c:v>
                </c:pt>
                <c:pt idx="7">
                  <c:v>33</c:v>
                </c:pt>
                <c:pt idx="8">
                  <c:v>37</c:v>
                </c:pt>
                <c:pt idx="9">
                  <c:v>41</c:v>
                </c:pt>
                <c:pt idx="10">
                  <c:v>41</c:v>
                </c:pt>
                <c:pt idx="11">
                  <c:v>44</c:v>
                </c:pt>
                <c:pt idx="12">
                  <c:v>41</c:v>
                </c:pt>
                <c:pt idx="13">
                  <c:v>39</c:v>
                </c:pt>
                <c:pt idx="14">
                  <c:v>42</c:v>
                </c:pt>
                <c:pt idx="15">
                  <c:v>44</c:v>
                </c:pt>
                <c:pt idx="16">
                  <c:v>48</c:v>
                </c:pt>
                <c:pt idx="17">
                  <c:v>51</c:v>
                </c:pt>
                <c:pt idx="18">
                  <c:v>58</c:v>
                </c:pt>
                <c:pt idx="19">
                  <c:v>60</c:v>
                </c:pt>
                <c:pt idx="20">
                  <c:v>58</c:v>
                </c:pt>
                <c:pt idx="21">
                  <c:v>70</c:v>
                </c:pt>
                <c:pt idx="22">
                  <c:v>73</c:v>
                </c:pt>
                <c:pt idx="23">
                  <c:v>82</c:v>
                </c:pt>
                <c:pt idx="24">
                  <c:v>81</c:v>
                </c:pt>
                <c:pt idx="25">
                  <c:v>70</c:v>
                </c:pt>
                <c:pt idx="26">
                  <c:v>68</c:v>
                </c:pt>
                <c:pt idx="27">
                  <c:v>67</c:v>
                </c:pt>
                <c:pt idx="28">
                  <c:v>69</c:v>
                </c:pt>
                <c:pt idx="29">
                  <c:v>77</c:v>
                </c:pt>
                <c:pt idx="30">
                  <c:v>79</c:v>
                </c:pt>
                <c:pt idx="31">
                  <c:v>79</c:v>
                </c:pt>
                <c:pt idx="32">
                  <c:v>81</c:v>
                </c:pt>
                <c:pt idx="33">
                  <c:v>84</c:v>
                </c:pt>
                <c:pt idx="34">
                  <c:v>87</c:v>
                </c:pt>
                <c:pt idx="35">
                  <c:v>89</c:v>
                </c:pt>
                <c:pt idx="36">
                  <c:v>102</c:v>
                </c:pt>
                <c:pt idx="37">
                  <c:v>143</c:v>
                </c:pt>
                <c:pt idx="38">
                  <c:v>165</c:v>
                </c:pt>
                <c:pt idx="39">
                  <c:v>180</c:v>
                </c:pt>
                <c:pt idx="40">
                  <c:v>183</c:v>
                </c:pt>
                <c:pt idx="41">
                  <c:v>202</c:v>
                </c:pt>
                <c:pt idx="42">
                  <c:v>233</c:v>
                </c:pt>
                <c:pt idx="43">
                  <c:v>246</c:v>
                </c:pt>
              </c:numCache>
            </c:numRef>
          </c:val>
          <c:smooth val="0"/>
          <c:extLst>
            <c:ext xmlns:c16="http://schemas.microsoft.com/office/drawing/2014/chart" uri="{C3380CC4-5D6E-409C-BE32-E72D297353CC}">
              <c16:uniqueId val="{00000000-0384-406E-9C98-143C9DEFD6B8}"/>
            </c:ext>
          </c:extLst>
        </c:ser>
        <c:ser>
          <c:idx val="1"/>
          <c:order val="1"/>
          <c:tx>
            <c:strRef>
              <c:f>Hoja1!$E$10</c:f>
              <c:strCache>
                <c:ptCount val="1"/>
                <c:pt idx="0">
                  <c:v>Santa Fe Pr. (inc. police detention)</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A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Hoja1!$F$8:$AW$8</c:f>
              <c:numCache>
                <c:formatCode>General</c:formatCode>
                <c:ptCount val="4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numCache>
            </c:numRef>
          </c:cat>
          <c:val>
            <c:numRef>
              <c:f>Hoja1!$F$10:$AW$10</c:f>
              <c:numCache>
                <c:formatCode>General</c:formatCode>
                <c:ptCount val="44"/>
                <c:pt idx="28">
                  <c:v>117</c:v>
                </c:pt>
                <c:pt idx="29">
                  <c:v>121</c:v>
                </c:pt>
                <c:pt idx="30">
                  <c:v>121</c:v>
                </c:pt>
                <c:pt idx="31">
                  <c:v>122</c:v>
                </c:pt>
                <c:pt idx="32">
                  <c:v>134</c:v>
                </c:pt>
                <c:pt idx="33">
                  <c:v>150</c:v>
                </c:pt>
                <c:pt idx="34">
                  <c:v>135</c:v>
                </c:pt>
                <c:pt idx="35">
                  <c:v>139</c:v>
                </c:pt>
                <c:pt idx="36">
                  <c:v>142</c:v>
                </c:pt>
                <c:pt idx="37">
                  <c:v>158</c:v>
                </c:pt>
                <c:pt idx="38">
                  <c:v>182</c:v>
                </c:pt>
                <c:pt idx="39">
                  <c:v>198</c:v>
                </c:pt>
                <c:pt idx="40">
                  <c:v>214</c:v>
                </c:pt>
                <c:pt idx="41">
                  <c:v>232</c:v>
                </c:pt>
                <c:pt idx="42">
                  <c:v>263</c:v>
                </c:pt>
                <c:pt idx="43">
                  <c:v>290</c:v>
                </c:pt>
              </c:numCache>
            </c:numRef>
          </c:val>
          <c:smooth val="0"/>
          <c:extLst>
            <c:ext xmlns:c16="http://schemas.microsoft.com/office/drawing/2014/chart" uri="{C3380CC4-5D6E-409C-BE32-E72D297353CC}">
              <c16:uniqueId val="{00000001-0384-406E-9C98-143C9DEFD6B8}"/>
            </c:ext>
          </c:extLst>
        </c:ser>
        <c:dLbls>
          <c:showLegendKey val="0"/>
          <c:showVal val="0"/>
          <c:showCatName val="0"/>
          <c:showSerName val="0"/>
          <c:showPercent val="0"/>
          <c:showBubbleSize val="0"/>
        </c:dLbls>
        <c:smooth val="0"/>
        <c:axId val="191771023"/>
        <c:axId val="1580714015"/>
      </c:lineChart>
      <c:catAx>
        <c:axId val="1917710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crossAx val="1580714015"/>
        <c:crosses val="autoZero"/>
        <c:auto val="1"/>
        <c:lblAlgn val="ctr"/>
        <c:lblOffset val="100"/>
        <c:noMultiLvlLbl val="0"/>
      </c:catAx>
      <c:valAx>
        <c:axId val="158071401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crossAx val="1917710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legend>
    <c:plotVisOnly val="1"/>
    <c:dispBlanksAs val="gap"/>
    <c:showDLblsOverMax val="0"/>
  </c:chart>
  <c:spPr>
    <a:noFill/>
    <a:ln>
      <a:noFill/>
    </a:ln>
    <a:effectLst/>
  </c:spPr>
  <c:txPr>
    <a:bodyPr/>
    <a:lstStyle/>
    <a:p>
      <a:pPr>
        <a:defRPr/>
      </a:pPr>
      <a:endParaRPr lang="es-A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5-02-18T09:50:36.851" idx="1">
    <p:pos x="10" y="10"/>
    <p:text/>
    <p:extLst>
      <p:ext uri="{C676402C-5697-4E1C-873F-D02D1690AC5C}">
        <p15:threadingInfo xmlns:p15="http://schemas.microsoft.com/office/powerpoint/2012/main" timeZoneBias="18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3/5/2025</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3/5/2025</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3/5/2025</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s-ES"/>
              <a:t>Haga clic para modificar el estilo de título del patrón</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3/5/2025</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5125305" y="1488985"/>
            <a:ext cx="6264350" cy="169685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118447" y="4351687"/>
            <a:ext cx="6265588" cy="17040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3/5/2025</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3/5/2025</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3/5/2025</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3/5/2025</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F62A37-D7D8-4B38-961F-864037E9BBA3}"/>
              </a:ext>
            </a:extLst>
          </p:cNvPr>
          <p:cNvSpPr>
            <a:spLocks noGrp="1"/>
          </p:cNvSpPr>
          <p:nvPr>
            <p:ph type="ctrTitle"/>
          </p:nvPr>
        </p:nvSpPr>
        <p:spPr>
          <a:xfrm>
            <a:off x="1759236" y="2369820"/>
            <a:ext cx="8679915" cy="1592580"/>
          </a:xfrm>
        </p:spPr>
        <p:txBody>
          <a:bodyPr>
            <a:noAutofit/>
          </a:bodyPr>
          <a:lstStyle/>
          <a:p>
            <a:r>
              <a:rPr lang="es-MX" sz="3200" b="1" dirty="0" err="1"/>
              <a:t>Authoritarianism</a:t>
            </a:r>
            <a:r>
              <a:rPr lang="es-MX" sz="3200" b="1" dirty="0"/>
              <a:t> and </a:t>
            </a:r>
            <a:r>
              <a:rPr lang="es-MX" sz="3200" b="1" dirty="0" err="1"/>
              <a:t>punishment</a:t>
            </a:r>
            <a:br>
              <a:rPr lang="es-MX" sz="3200" b="1" dirty="0"/>
            </a:br>
            <a:r>
              <a:rPr lang="es-MX" sz="3200" b="1" dirty="0" err="1"/>
              <a:t>Understanding</a:t>
            </a:r>
            <a:r>
              <a:rPr lang="es-MX" sz="3200" b="1" dirty="0"/>
              <a:t> penal </a:t>
            </a:r>
            <a:r>
              <a:rPr lang="es-MX" sz="3200" b="1" dirty="0" err="1"/>
              <a:t>persistence</a:t>
            </a:r>
            <a:r>
              <a:rPr lang="es-MX" sz="3200" b="1"/>
              <a:t> in </a:t>
            </a:r>
            <a:r>
              <a:rPr lang="es-MX" sz="3200" b="1" dirty="0"/>
              <a:t>Argentina</a:t>
            </a:r>
            <a:br>
              <a:rPr lang="es-MX" sz="3200" dirty="0"/>
            </a:br>
            <a:r>
              <a:rPr lang="es-MX" sz="3200" dirty="0"/>
              <a:t>  </a:t>
            </a:r>
            <a:endParaRPr lang="es-AR" sz="3200" dirty="0"/>
          </a:p>
        </p:txBody>
      </p:sp>
      <p:sp>
        <p:nvSpPr>
          <p:cNvPr id="3" name="Subtítulo 2">
            <a:extLst>
              <a:ext uri="{FF2B5EF4-FFF2-40B4-BE49-F238E27FC236}">
                <a16:creationId xmlns:a16="http://schemas.microsoft.com/office/drawing/2014/main" id="{3AD00030-1C9F-4228-87DC-6408C83F24BA}"/>
              </a:ext>
            </a:extLst>
          </p:cNvPr>
          <p:cNvSpPr>
            <a:spLocks noGrp="1"/>
          </p:cNvSpPr>
          <p:nvPr>
            <p:ph type="subTitle" idx="1"/>
          </p:nvPr>
        </p:nvSpPr>
        <p:spPr/>
        <p:txBody>
          <a:bodyPr>
            <a:normAutofit/>
          </a:bodyPr>
          <a:lstStyle/>
          <a:p>
            <a:r>
              <a:rPr lang="es-ES" b="1" dirty="0">
                <a:latin typeface="+mj-lt"/>
                <a:ea typeface="Calibri" panose="020F0502020204030204" pitchFamily="34" charset="0"/>
                <a:cs typeface="Times New Roman" panose="02020603050405020304" pitchFamily="18" charset="0"/>
              </a:rPr>
              <a:t>Máximo Sozzo </a:t>
            </a:r>
          </a:p>
          <a:p>
            <a:r>
              <a:rPr lang="es-ES" b="1" dirty="0" err="1">
                <a:latin typeface="+mj-lt"/>
                <a:ea typeface="Calibri" panose="020F0502020204030204" pitchFamily="34" charset="0"/>
                <a:cs typeface="Times New Roman" panose="02020603050405020304" pitchFamily="18" charset="0"/>
              </a:rPr>
              <a:t>Professor</a:t>
            </a:r>
            <a:r>
              <a:rPr lang="es-ES" b="1" dirty="0">
                <a:latin typeface="+mj-lt"/>
                <a:ea typeface="Calibri" panose="020F0502020204030204" pitchFamily="34" charset="0"/>
                <a:cs typeface="Times New Roman" panose="02020603050405020304" pitchFamily="18" charset="0"/>
              </a:rPr>
              <a:t> </a:t>
            </a:r>
            <a:r>
              <a:rPr lang="es-ES" b="1" dirty="0" err="1">
                <a:latin typeface="+mj-lt"/>
                <a:ea typeface="Calibri" panose="020F0502020204030204" pitchFamily="34" charset="0"/>
                <a:cs typeface="Times New Roman" panose="02020603050405020304" pitchFamily="18" charset="0"/>
              </a:rPr>
              <a:t>of</a:t>
            </a:r>
            <a:r>
              <a:rPr lang="es-ES" b="1" dirty="0">
                <a:latin typeface="+mj-lt"/>
                <a:ea typeface="Calibri" panose="020F0502020204030204" pitchFamily="34" charset="0"/>
                <a:cs typeface="Times New Roman" panose="02020603050405020304" pitchFamily="18" charset="0"/>
              </a:rPr>
              <a:t> </a:t>
            </a:r>
            <a:r>
              <a:rPr lang="es-ES" b="1" dirty="0" err="1">
                <a:latin typeface="+mj-lt"/>
                <a:ea typeface="Calibri" panose="020F0502020204030204" pitchFamily="34" charset="0"/>
                <a:cs typeface="Times New Roman" panose="02020603050405020304" pitchFamily="18" charset="0"/>
              </a:rPr>
              <a:t>Sociology</a:t>
            </a:r>
            <a:r>
              <a:rPr lang="es-ES" b="1" dirty="0">
                <a:latin typeface="+mj-lt"/>
                <a:ea typeface="Calibri" panose="020F0502020204030204" pitchFamily="34" charset="0"/>
                <a:cs typeface="Times New Roman" panose="02020603050405020304" pitchFamily="18" charset="0"/>
              </a:rPr>
              <a:t> </a:t>
            </a:r>
            <a:r>
              <a:rPr lang="es-ES" b="1" dirty="0" err="1">
                <a:latin typeface="+mj-lt"/>
                <a:ea typeface="Calibri" panose="020F0502020204030204" pitchFamily="34" charset="0"/>
                <a:cs typeface="Times New Roman" panose="02020603050405020304" pitchFamily="18" charset="0"/>
              </a:rPr>
              <a:t>of</a:t>
            </a:r>
            <a:r>
              <a:rPr lang="es-ES" b="1" dirty="0">
                <a:latin typeface="+mj-lt"/>
                <a:ea typeface="Calibri" panose="020F0502020204030204" pitchFamily="34" charset="0"/>
                <a:cs typeface="Times New Roman" panose="02020603050405020304" pitchFamily="18" charset="0"/>
              </a:rPr>
              <a:t> </a:t>
            </a:r>
            <a:r>
              <a:rPr lang="es-ES" b="1" dirty="0" err="1">
                <a:latin typeface="+mj-lt"/>
                <a:ea typeface="Calibri" panose="020F0502020204030204" pitchFamily="34" charset="0"/>
                <a:cs typeface="Times New Roman" panose="02020603050405020304" pitchFamily="18" charset="0"/>
              </a:rPr>
              <a:t>Law</a:t>
            </a:r>
            <a:r>
              <a:rPr lang="es-ES" b="1" dirty="0">
                <a:latin typeface="+mj-lt"/>
                <a:ea typeface="Calibri" panose="020F0502020204030204" pitchFamily="34" charset="0"/>
                <a:cs typeface="Times New Roman" panose="02020603050405020304" pitchFamily="18" charset="0"/>
              </a:rPr>
              <a:t> &amp; </a:t>
            </a:r>
            <a:r>
              <a:rPr lang="es-ES" b="1" dirty="0" err="1">
                <a:latin typeface="+mj-lt"/>
                <a:ea typeface="Calibri" panose="020F0502020204030204" pitchFamily="34" charset="0"/>
                <a:cs typeface="Times New Roman" panose="02020603050405020304" pitchFamily="18" charset="0"/>
              </a:rPr>
              <a:t>Criminology</a:t>
            </a:r>
            <a:r>
              <a:rPr lang="es-ES" b="1" dirty="0">
                <a:latin typeface="+mj-lt"/>
                <a:ea typeface="Calibri" panose="020F0502020204030204" pitchFamily="34" charset="0"/>
                <a:cs typeface="Times New Roman" panose="02020603050405020304" pitchFamily="18" charset="0"/>
              </a:rPr>
              <a:t>, </a:t>
            </a:r>
            <a:r>
              <a:rPr lang="es-ES" b="1" dirty="0" err="1">
                <a:latin typeface="+mj-lt"/>
                <a:ea typeface="Calibri" panose="020F0502020204030204" pitchFamily="34" charset="0"/>
                <a:cs typeface="Times New Roman" panose="02020603050405020304" pitchFamily="18" charset="0"/>
              </a:rPr>
              <a:t>National</a:t>
            </a:r>
            <a:r>
              <a:rPr lang="es-ES" b="1" dirty="0">
                <a:latin typeface="+mj-lt"/>
                <a:ea typeface="Calibri" panose="020F0502020204030204" pitchFamily="34" charset="0"/>
                <a:cs typeface="Times New Roman" panose="02020603050405020304" pitchFamily="18" charset="0"/>
              </a:rPr>
              <a:t> </a:t>
            </a:r>
            <a:r>
              <a:rPr lang="es-ES" b="1" dirty="0" err="1">
                <a:latin typeface="+mj-lt"/>
                <a:ea typeface="Calibri" panose="020F0502020204030204" pitchFamily="34" charset="0"/>
                <a:cs typeface="Times New Roman" panose="02020603050405020304" pitchFamily="18" charset="0"/>
              </a:rPr>
              <a:t>University</a:t>
            </a:r>
            <a:r>
              <a:rPr lang="es-ES" b="1" dirty="0">
                <a:latin typeface="+mj-lt"/>
                <a:ea typeface="Calibri" panose="020F0502020204030204" pitchFamily="34" charset="0"/>
                <a:cs typeface="Times New Roman" panose="02020603050405020304" pitchFamily="18" charset="0"/>
              </a:rPr>
              <a:t> </a:t>
            </a:r>
            <a:r>
              <a:rPr lang="es-ES" b="1" dirty="0" err="1">
                <a:latin typeface="+mj-lt"/>
                <a:ea typeface="Calibri" panose="020F0502020204030204" pitchFamily="34" charset="0"/>
                <a:cs typeface="Times New Roman" panose="02020603050405020304" pitchFamily="18" charset="0"/>
              </a:rPr>
              <a:t>of</a:t>
            </a:r>
            <a:r>
              <a:rPr lang="es-ES" b="1" dirty="0">
                <a:latin typeface="+mj-lt"/>
                <a:ea typeface="Calibri" panose="020F0502020204030204" pitchFamily="34" charset="0"/>
                <a:cs typeface="Times New Roman" panose="02020603050405020304" pitchFamily="18" charset="0"/>
              </a:rPr>
              <a:t> Litoral (Argentina)</a:t>
            </a:r>
          </a:p>
          <a:p>
            <a:r>
              <a:rPr lang="es-ES" b="1" dirty="0" err="1">
                <a:latin typeface="+mj-lt"/>
                <a:ea typeface="Calibri" panose="020F0502020204030204" pitchFamily="34" charset="0"/>
                <a:cs typeface="Times New Roman" panose="02020603050405020304" pitchFamily="18" charset="0"/>
              </a:rPr>
              <a:t>Lerverlhume</a:t>
            </a:r>
            <a:r>
              <a:rPr lang="es-ES" b="1" dirty="0">
                <a:latin typeface="+mj-lt"/>
                <a:ea typeface="Calibri" panose="020F0502020204030204" pitchFamily="34" charset="0"/>
                <a:cs typeface="Times New Roman" panose="02020603050405020304" pitchFamily="18" charset="0"/>
              </a:rPr>
              <a:t> </a:t>
            </a:r>
            <a:r>
              <a:rPr lang="es-ES" b="1" dirty="0" err="1">
                <a:latin typeface="+mj-lt"/>
                <a:ea typeface="Calibri" panose="020F0502020204030204" pitchFamily="34" charset="0"/>
                <a:cs typeface="Times New Roman" panose="02020603050405020304" pitchFamily="18" charset="0"/>
              </a:rPr>
              <a:t>Visiting</a:t>
            </a:r>
            <a:r>
              <a:rPr lang="es-ES" b="1" dirty="0">
                <a:latin typeface="+mj-lt"/>
                <a:ea typeface="Calibri" panose="020F0502020204030204" pitchFamily="34" charset="0"/>
                <a:cs typeface="Times New Roman" panose="02020603050405020304" pitchFamily="18" charset="0"/>
              </a:rPr>
              <a:t> </a:t>
            </a:r>
            <a:r>
              <a:rPr lang="es-ES" b="1" dirty="0" err="1">
                <a:latin typeface="+mj-lt"/>
                <a:ea typeface="Calibri" panose="020F0502020204030204" pitchFamily="34" charset="0"/>
                <a:cs typeface="Times New Roman" panose="02020603050405020304" pitchFamily="18" charset="0"/>
              </a:rPr>
              <a:t>Professor</a:t>
            </a:r>
            <a:r>
              <a:rPr lang="es-ES" b="1" dirty="0">
                <a:latin typeface="+mj-lt"/>
                <a:ea typeface="Calibri" panose="020F0502020204030204" pitchFamily="34" charset="0"/>
                <a:cs typeface="Times New Roman" panose="02020603050405020304" pitchFamily="18" charset="0"/>
              </a:rPr>
              <a:t>, </a:t>
            </a:r>
            <a:r>
              <a:rPr lang="es-ES" b="1" dirty="0" err="1">
                <a:latin typeface="+mj-lt"/>
                <a:ea typeface="Calibri" panose="020F0502020204030204" pitchFamily="34" charset="0"/>
                <a:cs typeface="Times New Roman" panose="02020603050405020304" pitchFamily="18" charset="0"/>
              </a:rPr>
              <a:t>School</a:t>
            </a:r>
            <a:r>
              <a:rPr lang="es-ES" b="1" dirty="0">
                <a:latin typeface="+mj-lt"/>
                <a:ea typeface="Calibri" panose="020F0502020204030204" pitchFamily="34" charset="0"/>
                <a:cs typeface="Times New Roman" panose="02020603050405020304" pitchFamily="18" charset="0"/>
              </a:rPr>
              <a:t> </a:t>
            </a:r>
            <a:r>
              <a:rPr lang="es-ES" b="1" dirty="0" err="1">
                <a:latin typeface="+mj-lt"/>
                <a:ea typeface="Calibri" panose="020F0502020204030204" pitchFamily="34" charset="0"/>
                <a:cs typeface="Times New Roman" panose="02020603050405020304" pitchFamily="18" charset="0"/>
              </a:rPr>
              <a:t>of</a:t>
            </a:r>
            <a:r>
              <a:rPr lang="es-ES" b="1" dirty="0">
                <a:latin typeface="+mj-lt"/>
                <a:ea typeface="Calibri" panose="020F0502020204030204" pitchFamily="34" charset="0"/>
                <a:cs typeface="Times New Roman" panose="02020603050405020304" pitchFamily="18" charset="0"/>
              </a:rPr>
              <a:t> </a:t>
            </a:r>
            <a:r>
              <a:rPr lang="es-ES" b="1" dirty="0" err="1">
                <a:latin typeface="+mj-lt"/>
                <a:ea typeface="Calibri" panose="020F0502020204030204" pitchFamily="34" charset="0"/>
                <a:cs typeface="Times New Roman" panose="02020603050405020304" pitchFamily="18" charset="0"/>
              </a:rPr>
              <a:t>Law</a:t>
            </a:r>
            <a:r>
              <a:rPr lang="es-ES" b="1" dirty="0">
                <a:latin typeface="+mj-lt"/>
                <a:ea typeface="Calibri" panose="020F0502020204030204" pitchFamily="34" charset="0"/>
                <a:cs typeface="Times New Roman" panose="02020603050405020304" pitchFamily="18" charset="0"/>
              </a:rPr>
              <a:t>, </a:t>
            </a:r>
            <a:r>
              <a:rPr lang="es-ES" b="1" dirty="0" err="1">
                <a:latin typeface="+mj-lt"/>
                <a:ea typeface="Calibri" panose="020F0502020204030204" pitchFamily="34" charset="0"/>
                <a:cs typeface="Times New Roman" panose="02020603050405020304" pitchFamily="18" charset="0"/>
              </a:rPr>
              <a:t>University</a:t>
            </a:r>
            <a:r>
              <a:rPr lang="es-ES" b="1" dirty="0">
                <a:latin typeface="+mj-lt"/>
                <a:ea typeface="Calibri" panose="020F0502020204030204" pitchFamily="34" charset="0"/>
                <a:cs typeface="Times New Roman" panose="02020603050405020304" pitchFamily="18" charset="0"/>
              </a:rPr>
              <a:t> </a:t>
            </a:r>
            <a:r>
              <a:rPr lang="es-ES" b="1" dirty="0" err="1">
                <a:latin typeface="+mj-lt"/>
                <a:ea typeface="Calibri" panose="020F0502020204030204" pitchFamily="34" charset="0"/>
                <a:cs typeface="Times New Roman" panose="02020603050405020304" pitchFamily="18" charset="0"/>
              </a:rPr>
              <a:t>of</a:t>
            </a:r>
            <a:r>
              <a:rPr lang="es-ES" b="1" dirty="0">
                <a:latin typeface="+mj-lt"/>
                <a:ea typeface="Calibri" panose="020F0502020204030204" pitchFamily="34" charset="0"/>
                <a:cs typeface="Times New Roman" panose="02020603050405020304" pitchFamily="18" charset="0"/>
              </a:rPr>
              <a:t> Edinburgh (</a:t>
            </a:r>
            <a:r>
              <a:rPr lang="es-ES" b="1" dirty="0" err="1">
                <a:latin typeface="+mj-lt"/>
                <a:ea typeface="Calibri" panose="020F0502020204030204" pitchFamily="34" charset="0"/>
                <a:cs typeface="Times New Roman" panose="02020603050405020304" pitchFamily="18" charset="0"/>
              </a:rPr>
              <a:t>United</a:t>
            </a:r>
            <a:r>
              <a:rPr lang="es-ES" b="1" dirty="0">
                <a:latin typeface="+mj-lt"/>
                <a:ea typeface="Calibri" panose="020F0502020204030204" pitchFamily="34" charset="0"/>
                <a:cs typeface="Times New Roman" panose="02020603050405020304" pitchFamily="18" charset="0"/>
              </a:rPr>
              <a:t> </a:t>
            </a:r>
            <a:r>
              <a:rPr lang="es-ES" b="1" dirty="0" err="1">
                <a:latin typeface="+mj-lt"/>
                <a:ea typeface="Calibri" panose="020F0502020204030204" pitchFamily="34" charset="0"/>
                <a:cs typeface="Times New Roman" panose="02020603050405020304" pitchFamily="18" charset="0"/>
              </a:rPr>
              <a:t>Kingdom</a:t>
            </a:r>
            <a:r>
              <a:rPr lang="es-ES" b="1" dirty="0">
                <a:latin typeface="+mj-lt"/>
                <a:ea typeface="Calibri" panose="020F0502020204030204" pitchFamily="34" charset="0"/>
                <a:cs typeface="Times New Roman" panose="02020603050405020304" pitchFamily="18" charset="0"/>
              </a:rPr>
              <a:t>)</a:t>
            </a:r>
            <a:endParaRPr lang="es-AR" dirty="0"/>
          </a:p>
        </p:txBody>
      </p:sp>
    </p:spTree>
    <p:extLst>
      <p:ext uri="{BB962C8B-B14F-4D97-AF65-F5344CB8AC3E}">
        <p14:creationId xmlns:p14="http://schemas.microsoft.com/office/powerpoint/2010/main" val="27357190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9F8E43-B41A-4AE4-9B1E-366E17F715AE}"/>
              </a:ext>
            </a:extLst>
          </p:cNvPr>
          <p:cNvSpPr>
            <a:spLocks noGrp="1"/>
          </p:cNvSpPr>
          <p:nvPr>
            <p:ph type="title"/>
          </p:nvPr>
        </p:nvSpPr>
        <p:spPr/>
        <p:txBody>
          <a:bodyPr>
            <a:normAutofit/>
          </a:bodyPr>
          <a:lstStyle/>
          <a:p>
            <a:r>
              <a:rPr lang="es-MX" sz="2800" dirty="0"/>
              <a:t>3. “</a:t>
            </a:r>
            <a:r>
              <a:rPr lang="es-MX" sz="2800" dirty="0" err="1"/>
              <a:t>From</a:t>
            </a:r>
            <a:r>
              <a:rPr lang="es-MX" sz="2800" dirty="0"/>
              <a:t> </a:t>
            </a:r>
            <a:r>
              <a:rPr lang="es-MX" sz="2800" dirty="0" err="1"/>
              <a:t>inside</a:t>
            </a:r>
            <a:r>
              <a:rPr lang="es-MX" sz="2800" dirty="0"/>
              <a:t>” </a:t>
            </a:r>
            <a:endParaRPr lang="es-AR" sz="2800" dirty="0"/>
          </a:p>
        </p:txBody>
      </p:sp>
      <p:sp>
        <p:nvSpPr>
          <p:cNvPr id="3" name="Marcador de contenido 2">
            <a:extLst>
              <a:ext uri="{FF2B5EF4-FFF2-40B4-BE49-F238E27FC236}">
                <a16:creationId xmlns:a16="http://schemas.microsoft.com/office/drawing/2014/main" id="{606A248F-021B-4F82-BF1E-8293F08D52AF}"/>
              </a:ext>
            </a:extLst>
          </p:cNvPr>
          <p:cNvSpPr>
            <a:spLocks noGrp="1"/>
          </p:cNvSpPr>
          <p:nvPr>
            <p:ph idx="1"/>
          </p:nvPr>
        </p:nvSpPr>
        <p:spPr>
          <a:xfrm>
            <a:off x="5231569" y="708918"/>
            <a:ext cx="6281873" cy="5248622"/>
          </a:xfrm>
        </p:spPr>
        <p:txBody>
          <a:bodyPr>
            <a:normAutofit lnSpcReduction="10000"/>
          </a:bodyPr>
          <a:lstStyle/>
          <a:p>
            <a:pPr algn="just"/>
            <a:r>
              <a:rPr lang="en-US" dirty="0"/>
              <a:t>Differences and connections between the figures of the "political prisoner" and the “ordinary prisoner" as objects of control practices by prison authorities and guards.</a:t>
            </a:r>
            <a:endParaRPr lang="es-AR" sz="1050" dirty="0"/>
          </a:p>
          <a:p>
            <a:pPr algn="just"/>
            <a:r>
              <a:rPr lang="en-US" dirty="0"/>
              <a:t>The </a:t>
            </a:r>
            <a:r>
              <a:rPr lang="en-US" dirty="0" err="1"/>
              <a:t>marginalisation</a:t>
            </a:r>
            <a:r>
              <a:rPr lang="en-US" dirty="0"/>
              <a:t> of the law. Prisons as a "zone without law" (Costa, 1974; </a:t>
            </a:r>
            <a:r>
              <a:rPr lang="en-US" dirty="0" err="1"/>
              <a:t>Pavarini</a:t>
            </a:r>
            <a:r>
              <a:rPr lang="en-US" dirty="0"/>
              <a:t>, 2006; Sozzo, 2007; 2009; Rivera </a:t>
            </a:r>
            <a:r>
              <a:rPr lang="en-US" dirty="0" err="1"/>
              <a:t>Beiras</a:t>
            </a:r>
            <a:r>
              <a:rPr lang="en-US" dirty="0"/>
              <a:t>, 2023). The vagueness and ambiguity of the law and the high degree of informality of prison governance. The absence or weakness of state mechanisms to oversee and monitor prison practices.</a:t>
            </a:r>
            <a:endParaRPr lang="es-AR" sz="1050" dirty="0"/>
          </a:p>
          <a:p>
            <a:pPr algn="just"/>
            <a:r>
              <a:rPr lang="en-US" dirty="0"/>
              <a:t>The paroxysmal moment of the last dictatorship (1976-1983) and the massification of state crimes, prisons as part of the circuit of "state terrorism“ (</a:t>
            </a:r>
            <a:r>
              <a:rPr lang="en-US" dirty="0" err="1"/>
              <a:t>Guglielmucci</a:t>
            </a:r>
            <a:r>
              <a:rPr lang="en-US" dirty="0"/>
              <a:t>, 2007; </a:t>
            </a:r>
            <a:r>
              <a:rPr lang="en-US" dirty="0" err="1"/>
              <a:t>Garaño</a:t>
            </a:r>
            <a:r>
              <a:rPr lang="en-US" dirty="0"/>
              <a:t>, 2010; 2020; </a:t>
            </a:r>
            <a:r>
              <a:rPr lang="en-US" dirty="0" err="1"/>
              <a:t>D'Antonio</a:t>
            </a:r>
            <a:r>
              <a:rPr lang="en-US" dirty="0"/>
              <a:t>, 2009, 2013a; 2013b; 2019; </a:t>
            </a:r>
            <a:r>
              <a:rPr lang="en-US" dirty="0" err="1"/>
              <a:t>D'Antonio</a:t>
            </a:r>
            <a:r>
              <a:rPr lang="en-US" dirty="0"/>
              <a:t> and Eidelman, 2010; </a:t>
            </a:r>
            <a:r>
              <a:rPr lang="en-US" dirty="0" err="1"/>
              <a:t>Cesaroni</a:t>
            </a:r>
            <a:r>
              <a:rPr lang="en-US" dirty="0"/>
              <a:t>, 2013; </a:t>
            </a:r>
            <a:r>
              <a:rPr lang="en-US" dirty="0" err="1"/>
              <a:t>Merenson</a:t>
            </a:r>
            <a:r>
              <a:rPr lang="en-US" dirty="0"/>
              <a:t>, 2014).</a:t>
            </a:r>
            <a:endParaRPr lang="es-AR" sz="1050" dirty="0"/>
          </a:p>
          <a:p>
            <a:endParaRPr lang="es-AR" dirty="0"/>
          </a:p>
        </p:txBody>
      </p:sp>
    </p:spTree>
    <p:extLst>
      <p:ext uri="{BB962C8B-B14F-4D97-AF65-F5344CB8AC3E}">
        <p14:creationId xmlns:p14="http://schemas.microsoft.com/office/powerpoint/2010/main" val="4176965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031D99-908A-4E9F-9170-7F1298CEE7E6}"/>
              </a:ext>
            </a:extLst>
          </p:cNvPr>
          <p:cNvSpPr>
            <a:spLocks noGrp="1"/>
          </p:cNvSpPr>
          <p:nvPr>
            <p:ph type="title"/>
          </p:nvPr>
        </p:nvSpPr>
        <p:spPr/>
        <p:txBody>
          <a:bodyPr>
            <a:normAutofit/>
          </a:bodyPr>
          <a:lstStyle/>
          <a:p>
            <a:r>
              <a:rPr lang="es-MX" sz="2800" dirty="0"/>
              <a:t>3. “</a:t>
            </a:r>
            <a:r>
              <a:rPr lang="es-MX" sz="2800" dirty="0" err="1"/>
              <a:t>From</a:t>
            </a:r>
            <a:r>
              <a:rPr lang="es-MX" sz="2800" dirty="0"/>
              <a:t> </a:t>
            </a:r>
            <a:r>
              <a:rPr lang="es-MX" sz="2800" dirty="0" err="1"/>
              <a:t>inside</a:t>
            </a:r>
            <a:r>
              <a:rPr lang="es-MX" sz="2800" dirty="0"/>
              <a:t>”</a:t>
            </a:r>
            <a:endParaRPr lang="es-AR" sz="2800" dirty="0"/>
          </a:p>
        </p:txBody>
      </p:sp>
      <p:sp>
        <p:nvSpPr>
          <p:cNvPr id="3" name="Marcador de contenido 2">
            <a:extLst>
              <a:ext uri="{FF2B5EF4-FFF2-40B4-BE49-F238E27FC236}">
                <a16:creationId xmlns:a16="http://schemas.microsoft.com/office/drawing/2014/main" id="{EB2E2CB5-4DB7-4CB8-AE81-ECFBB7C87254}"/>
              </a:ext>
            </a:extLst>
          </p:cNvPr>
          <p:cNvSpPr>
            <a:spLocks noGrp="1"/>
          </p:cNvSpPr>
          <p:nvPr>
            <p:ph idx="1"/>
          </p:nvPr>
        </p:nvSpPr>
        <p:spPr/>
        <p:txBody>
          <a:bodyPr/>
          <a:lstStyle/>
          <a:p>
            <a:pPr algn="just"/>
            <a:r>
              <a:rPr lang="en-US" dirty="0"/>
              <a:t>Transition to democracy and attempts at police reform in Argentina since the late 1990s onwards. Their ambitious promises in some (few) jurisdictions and their limited scope. The importance of counter-reform processes. (Tiscornia, 2000; Sozzo, 2005; 2016a; </a:t>
            </a:r>
            <a:r>
              <a:rPr lang="en-US" dirty="0" err="1"/>
              <a:t>Sain</a:t>
            </a:r>
            <a:r>
              <a:rPr lang="en-US" dirty="0"/>
              <a:t>, 2008; 2012a; 2012b; González, G. 2019; </a:t>
            </a:r>
            <a:r>
              <a:rPr lang="en-US" dirty="0" err="1"/>
              <a:t>Dammert</a:t>
            </a:r>
            <a:r>
              <a:rPr lang="en-US" dirty="0"/>
              <a:t>, 2019; Gonzalez, Y. 2020).</a:t>
            </a:r>
            <a:endParaRPr lang="es-AR" sz="1050" dirty="0"/>
          </a:p>
          <a:p>
            <a:pPr algn="just"/>
            <a:r>
              <a:rPr lang="en-US" dirty="0"/>
              <a:t>The absence of structural reform of prison services in Argentina. Some specific measures  of modest scope in different jurisdictions. The only exception: Province of Santa Fe (2003-2005 and 2008-2011). Limitations and reversals (Narciso, 2017, 2020; Arce, 2018; Varela, 2019; Claus and Sozzo, 2023).</a:t>
            </a:r>
            <a:endParaRPr lang="es-AR" sz="1050" dirty="0"/>
          </a:p>
          <a:p>
            <a:endParaRPr lang="es-AR" dirty="0"/>
          </a:p>
        </p:txBody>
      </p:sp>
    </p:spTree>
    <p:extLst>
      <p:ext uri="{BB962C8B-B14F-4D97-AF65-F5344CB8AC3E}">
        <p14:creationId xmlns:p14="http://schemas.microsoft.com/office/powerpoint/2010/main" val="379992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50C25E-AB5D-4DAE-9062-4472E50FAF3F}"/>
              </a:ext>
            </a:extLst>
          </p:cNvPr>
          <p:cNvSpPr>
            <a:spLocks noGrp="1"/>
          </p:cNvSpPr>
          <p:nvPr>
            <p:ph type="title"/>
          </p:nvPr>
        </p:nvSpPr>
        <p:spPr/>
        <p:txBody>
          <a:bodyPr>
            <a:normAutofit/>
          </a:bodyPr>
          <a:lstStyle/>
          <a:p>
            <a:r>
              <a:rPr lang="es-MX" sz="2800" dirty="0"/>
              <a:t>3. “</a:t>
            </a:r>
            <a:r>
              <a:rPr lang="es-MX" sz="2800" dirty="0" err="1"/>
              <a:t>From</a:t>
            </a:r>
            <a:r>
              <a:rPr lang="es-MX" sz="2800" dirty="0"/>
              <a:t> </a:t>
            </a:r>
            <a:r>
              <a:rPr lang="es-MX" sz="2800" dirty="0" err="1"/>
              <a:t>inside</a:t>
            </a:r>
            <a:r>
              <a:rPr lang="es-MX" sz="2800" dirty="0"/>
              <a:t>”</a:t>
            </a:r>
            <a:endParaRPr lang="es-AR" sz="2800" dirty="0"/>
          </a:p>
        </p:txBody>
      </p:sp>
      <p:sp>
        <p:nvSpPr>
          <p:cNvPr id="3" name="Marcador de contenido 2">
            <a:extLst>
              <a:ext uri="{FF2B5EF4-FFF2-40B4-BE49-F238E27FC236}">
                <a16:creationId xmlns:a16="http://schemas.microsoft.com/office/drawing/2014/main" id="{29A0226F-5B5F-4FBB-8400-0A70E3702744}"/>
              </a:ext>
            </a:extLst>
          </p:cNvPr>
          <p:cNvSpPr>
            <a:spLocks noGrp="1"/>
          </p:cNvSpPr>
          <p:nvPr>
            <p:ph idx="1"/>
          </p:nvPr>
        </p:nvSpPr>
        <p:spPr/>
        <p:txBody>
          <a:bodyPr/>
          <a:lstStyle/>
          <a:p>
            <a:pPr algn="just"/>
            <a:r>
              <a:rPr lang="en-GB" dirty="0"/>
              <a:t>Autonomy of prison services from elected authorities. Their influence on prison policy-making and reinforcement of traditional features.</a:t>
            </a:r>
          </a:p>
          <a:p>
            <a:pPr algn="just"/>
            <a:r>
              <a:rPr lang="en-GB" dirty="0"/>
              <a:t>Authoritarian features of the culture of "front line" prison officers. Qualitative and quantitative studies (</a:t>
            </a:r>
            <a:r>
              <a:rPr lang="en-GB" dirty="0" err="1"/>
              <a:t>Mouzo</a:t>
            </a:r>
            <a:r>
              <a:rPr lang="en-GB" dirty="0"/>
              <a:t>, 2010a; 2010b; Claus &amp; Sozzo, 2012; </a:t>
            </a:r>
            <a:r>
              <a:rPr lang="en-GB" dirty="0" err="1"/>
              <a:t>Manchado</a:t>
            </a:r>
            <a:r>
              <a:rPr lang="en-GB" dirty="0"/>
              <a:t> &amp; Narciso, 2014; Claus, 2015; Galvani, 2016; Abramovich et al, 2024; Sozzo &amp; </a:t>
            </a:r>
            <a:r>
              <a:rPr lang="en-GB" dirty="0" err="1"/>
              <a:t>Zuzulich</a:t>
            </a:r>
            <a:r>
              <a:rPr lang="en-GB" dirty="0"/>
              <a:t>, 2025).</a:t>
            </a:r>
          </a:p>
          <a:p>
            <a:pPr marL="0" indent="0">
              <a:buNone/>
            </a:pPr>
            <a:endParaRPr lang="es-AR" dirty="0"/>
          </a:p>
        </p:txBody>
      </p:sp>
    </p:spTree>
    <p:extLst>
      <p:ext uri="{BB962C8B-B14F-4D97-AF65-F5344CB8AC3E}">
        <p14:creationId xmlns:p14="http://schemas.microsoft.com/office/powerpoint/2010/main" val="42001365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41C0C9-C32A-4CB2-959F-3C9A0F953CB0}"/>
              </a:ext>
            </a:extLst>
          </p:cNvPr>
          <p:cNvSpPr>
            <a:spLocks noGrp="1"/>
          </p:cNvSpPr>
          <p:nvPr>
            <p:ph type="title"/>
          </p:nvPr>
        </p:nvSpPr>
        <p:spPr/>
        <p:txBody>
          <a:bodyPr>
            <a:normAutofit/>
          </a:bodyPr>
          <a:lstStyle/>
          <a:p>
            <a:r>
              <a:rPr lang="es-MX" sz="2800" dirty="0"/>
              <a:t>3. “</a:t>
            </a:r>
            <a:r>
              <a:rPr lang="es-MX" sz="2800" dirty="0" err="1"/>
              <a:t>From</a:t>
            </a:r>
            <a:r>
              <a:rPr lang="es-MX" sz="2800" dirty="0"/>
              <a:t> </a:t>
            </a:r>
            <a:r>
              <a:rPr lang="es-MX" sz="2800" dirty="0" err="1"/>
              <a:t>inside</a:t>
            </a:r>
            <a:r>
              <a:rPr lang="es-MX" sz="2800" dirty="0"/>
              <a:t>”</a:t>
            </a:r>
            <a:endParaRPr lang="es-AR" sz="2800" dirty="0"/>
          </a:p>
        </p:txBody>
      </p:sp>
      <p:sp>
        <p:nvSpPr>
          <p:cNvPr id="3" name="Marcador de contenido 2">
            <a:extLst>
              <a:ext uri="{FF2B5EF4-FFF2-40B4-BE49-F238E27FC236}">
                <a16:creationId xmlns:a16="http://schemas.microsoft.com/office/drawing/2014/main" id="{3D0342AD-6BEA-4452-9C1D-40852D5A2466}"/>
              </a:ext>
            </a:extLst>
          </p:cNvPr>
          <p:cNvSpPr>
            <a:spLocks noGrp="1"/>
          </p:cNvSpPr>
          <p:nvPr>
            <p:ph idx="1"/>
          </p:nvPr>
        </p:nvSpPr>
        <p:spPr/>
        <p:txBody>
          <a:bodyPr>
            <a:normAutofit/>
          </a:bodyPr>
          <a:lstStyle/>
          <a:p>
            <a:pPr algn="just"/>
            <a:r>
              <a:rPr lang="en-US" dirty="0"/>
              <a:t>In a survey of a representative sample of prison officers in the Province of Santa Fe in 2011: (a) 24% agreed with the statement that "prisoners only respect brute force"; (b) 58% with the statement that "the treatment given to prisoners is too good and creates problems"; (c) 58% with the statement that "judges have given prisoners so many rights that it is practically impossible to maintain order in prison"; d) 58% with the statement that "prisons are too soft on criminals"; e) 47% with the statement that "a prisoner will only go on the right track when he has seen that prison life is hard"; f) 36% with the statement that "a military-type regime is the best way to run a prison". (Claus and Sozzo, 2012).</a:t>
            </a:r>
            <a:endParaRPr lang="es-AR" dirty="0"/>
          </a:p>
          <a:p>
            <a:endParaRPr lang="es-AR" dirty="0"/>
          </a:p>
        </p:txBody>
      </p:sp>
    </p:spTree>
    <p:extLst>
      <p:ext uri="{BB962C8B-B14F-4D97-AF65-F5344CB8AC3E}">
        <p14:creationId xmlns:p14="http://schemas.microsoft.com/office/powerpoint/2010/main" val="2477742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F6A3B3-DC20-4667-BB60-138975902486}"/>
              </a:ext>
            </a:extLst>
          </p:cNvPr>
          <p:cNvSpPr>
            <a:spLocks noGrp="1"/>
          </p:cNvSpPr>
          <p:nvPr>
            <p:ph type="title"/>
          </p:nvPr>
        </p:nvSpPr>
        <p:spPr/>
        <p:txBody>
          <a:bodyPr>
            <a:normAutofit/>
          </a:bodyPr>
          <a:lstStyle/>
          <a:p>
            <a:r>
              <a:rPr lang="es-MX" sz="2800" dirty="0"/>
              <a:t>3. “</a:t>
            </a:r>
            <a:r>
              <a:rPr lang="es-MX" sz="2800" dirty="0" err="1"/>
              <a:t>From</a:t>
            </a:r>
            <a:r>
              <a:rPr lang="es-MX" sz="2800" dirty="0"/>
              <a:t> </a:t>
            </a:r>
            <a:r>
              <a:rPr lang="es-MX" sz="2800" dirty="0" err="1"/>
              <a:t>inside</a:t>
            </a:r>
            <a:r>
              <a:rPr lang="es-MX" sz="2800" dirty="0"/>
              <a:t>”</a:t>
            </a:r>
            <a:endParaRPr lang="es-AR" sz="2800" dirty="0"/>
          </a:p>
        </p:txBody>
      </p:sp>
      <p:sp>
        <p:nvSpPr>
          <p:cNvPr id="3" name="Marcador de contenido 2">
            <a:extLst>
              <a:ext uri="{FF2B5EF4-FFF2-40B4-BE49-F238E27FC236}">
                <a16:creationId xmlns:a16="http://schemas.microsoft.com/office/drawing/2014/main" id="{DCD41A9C-AB26-4635-B908-8BCD82357029}"/>
              </a:ext>
            </a:extLst>
          </p:cNvPr>
          <p:cNvSpPr>
            <a:spLocks noGrp="1"/>
          </p:cNvSpPr>
          <p:nvPr>
            <p:ph idx="1"/>
          </p:nvPr>
        </p:nvSpPr>
        <p:spPr/>
        <p:txBody>
          <a:bodyPr/>
          <a:lstStyle/>
          <a:p>
            <a:pPr algn="just"/>
            <a:r>
              <a:rPr lang="en-US" dirty="0"/>
              <a:t>In a survey of a representative sample of female prison officers in the Province of Santa Fe in 2023: a) 39% agreed with the statement that “the majority of prisoners could not be rehabilitated”; b) 27% with the statement that "judges have given prisoners so many rights that it is practically impossible to maintain order in prison" e) 32% with the statement that "a prisoner will only go on the right track when he has seen that prison life is hard"; f) 24 % with the statement that "a military-type regime is the best way to run a prison".</a:t>
            </a:r>
            <a:endParaRPr lang="es-AR" dirty="0"/>
          </a:p>
          <a:p>
            <a:endParaRPr lang="es-AR" dirty="0"/>
          </a:p>
        </p:txBody>
      </p:sp>
    </p:spTree>
    <p:extLst>
      <p:ext uri="{BB962C8B-B14F-4D97-AF65-F5344CB8AC3E}">
        <p14:creationId xmlns:p14="http://schemas.microsoft.com/office/powerpoint/2010/main" val="22697498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16E843-C253-4509-A119-9645F66E3949}"/>
              </a:ext>
            </a:extLst>
          </p:cNvPr>
          <p:cNvSpPr>
            <a:spLocks noGrp="1"/>
          </p:cNvSpPr>
          <p:nvPr>
            <p:ph type="title"/>
          </p:nvPr>
        </p:nvSpPr>
        <p:spPr/>
        <p:txBody>
          <a:bodyPr>
            <a:normAutofit/>
          </a:bodyPr>
          <a:lstStyle/>
          <a:p>
            <a:r>
              <a:rPr lang="es-MX" sz="2800" dirty="0"/>
              <a:t>3. “</a:t>
            </a:r>
            <a:r>
              <a:rPr lang="es-MX" sz="2800" dirty="0" err="1"/>
              <a:t>From</a:t>
            </a:r>
            <a:r>
              <a:rPr lang="es-MX" sz="2800" dirty="0"/>
              <a:t> </a:t>
            </a:r>
            <a:r>
              <a:rPr lang="es-MX" sz="2800" dirty="0" err="1"/>
              <a:t>inside</a:t>
            </a:r>
            <a:r>
              <a:rPr lang="es-MX" sz="2800" dirty="0"/>
              <a:t>”</a:t>
            </a:r>
            <a:endParaRPr lang="es-AR" sz="2800" dirty="0"/>
          </a:p>
        </p:txBody>
      </p:sp>
      <p:sp>
        <p:nvSpPr>
          <p:cNvPr id="3" name="Marcador de contenido 2">
            <a:extLst>
              <a:ext uri="{FF2B5EF4-FFF2-40B4-BE49-F238E27FC236}">
                <a16:creationId xmlns:a16="http://schemas.microsoft.com/office/drawing/2014/main" id="{4FF21002-796F-491F-81E2-81BFFE43AB72}"/>
              </a:ext>
            </a:extLst>
          </p:cNvPr>
          <p:cNvSpPr>
            <a:spLocks noGrp="1"/>
          </p:cNvSpPr>
          <p:nvPr>
            <p:ph idx="1"/>
          </p:nvPr>
        </p:nvSpPr>
        <p:spPr/>
        <p:txBody>
          <a:bodyPr/>
          <a:lstStyle/>
          <a:p>
            <a:pPr algn="just"/>
            <a:r>
              <a:rPr lang="en-US" dirty="0"/>
              <a:t>The diffusion of authoritarian control practices –especially, through the use of violence- by authorities and guards from the transition to democracy onwards (Sozzo, 2007; 2009; </a:t>
            </a:r>
            <a:r>
              <a:rPr lang="en-US" dirty="0" err="1"/>
              <a:t>Gual</a:t>
            </a:r>
            <a:r>
              <a:rPr lang="en-US" dirty="0"/>
              <a:t>, 2013; 2015, 2016, 2020, 2024; </a:t>
            </a:r>
            <a:r>
              <a:rPr lang="en-US" dirty="0" err="1"/>
              <a:t>Daroqui</a:t>
            </a:r>
            <a:r>
              <a:rPr lang="en-US" dirty="0"/>
              <a:t> et al.</a:t>
            </a:r>
            <a:r>
              <a:rPr lang="es-AR" sz="1050" dirty="0"/>
              <a:t> </a:t>
            </a:r>
            <a:r>
              <a:rPr lang="en-US" dirty="0"/>
              <a:t>al, 2014; Anitua and </a:t>
            </a:r>
            <a:r>
              <a:rPr lang="en-US" dirty="0" err="1"/>
              <a:t>Gual</a:t>
            </a:r>
            <a:r>
              <a:rPr lang="en-US" dirty="0"/>
              <a:t>, 2016).</a:t>
            </a:r>
            <a:endParaRPr lang="es-AR" dirty="0"/>
          </a:p>
          <a:p>
            <a:endParaRPr lang="es-AR" dirty="0"/>
          </a:p>
        </p:txBody>
      </p:sp>
    </p:spTree>
    <p:extLst>
      <p:ext uri="{BB962C8B-B14F-4D97-AF65-F5344CB8AC3E}">
        <p14:creationId xmlns:p14="http://schemas.microsoft.com/office/powerpoint/2010/main" val="1915450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FBB57F-B86B-498D-972F-ED4D0AF2D321}"/>
              </a:ext>
            </a:extLst>
          </p:cNvPr>
          <p:cNvSpPr>
            <a:spLocks noGrp="1"/>
          </p:cNvSpPr>
          <p:nvPr>
            <p:ph type="title"/>
          </p:nvPr>
        </p:nvSpPr>
        <p:spPr/>
        <p:txBody>
          <a:bodyPr>
            <a:normAutofit/>
          </a:bodyPr>
          <a:lstStyle/>
          <a:p>
            <a:r>
              <a:rPr lang="es-MX" sz="2800" dirty="0"/>
              <a:t>3. “</a:t>
            </a:r>
            <a:r>
              <a:rPr lang="es-MX" sz="2800" dirty="0" err="1"/>
              <a:t>From</a:t>
            </a:r>
            <a:r>
              <a:rPr lang="es-MX" sz="2800" dirty="0"/>
              <a:t> </a:t>
            </a:r>
            <a:r>
              <a:rPr lang="es-MX" sz="2800" dirty="0" err="1"/>
              <a:t>inside</a:t>
            </a:r>
            <a:r>
              <a:rPr lang="es-MX" sz="2800" dirty="0"/>
              <a:t>”</a:t>
            </a:r>
            <a:endParaRPr lang="es-AR" sz="2800" dirty="0"/>
          </a:p>
        </p:txBody>
      </p:sp>
      <p:sp>
        <p:nvSpPr>
          <p:cNvPr id="3" name="Marcador de contenido 2">
            <a:extLst>
              <a:ext uri="{FF2B5EF4-FFF2-40B4-BE49-F238E27FC236}">
                <a16:creationId xmlns:a16="http://schemas.microsoft.com/office/drawing/2014/main" id="{BEF5BEB8-CF16-455D-B436-71409DC6E894}"/>
              </a:ext>
            </a:extLst>
          </p:cNvPr>
          <p:cNvSpPr>
            <a:spLocks noGrp="1"/>
          </p:cNvSpPr>
          <p:nvPr>
            <p:ph idx="1"/>
          </p:nvPr>
        </p:nvSpPr>
        <p:spPr/>
        <p:txBody>
          <a:bodyPr/>
          <a:lstStyle/>
          <a:p>
            <a:pPr algn="just"/>
            <a:r>
              <a:rPr lang="en-GB" dirty="0"/>
              <a:t>The creation of state mechanisms of external control over prison life as a response. Uneven developments across jurisdictions. Federal jurisdiction: </a:t>
            </a:r>
            <a:r>
              <a:rPr lang="en-GB" i="1" dirty="0" err="1"/>
              <a:t>Procuración</a:t>
            </a:r>
            <a:r>
              <a:rPr lang="en-GB" i="1" dirty="0"/>
              <a:t> </a:t>
            </a:r>
            <a:r>
              <a:rPr lang="en-GB" i="1" dirty="0" err="1"/>
              <a:t>Penitenciaria</a:t>
            </a:r>
            <a:r>
              <a:rPr lang="en-GB" i="1" dirty="0"/>
              <a:t> de la </a:t>
            </a:r>
            <a:r>
              <a:rPr lang="en-GB" i="1" dirty="0" err="1"/>
              <a:t>Nación</a:t>
            </a:r>
            <a:r>
              <a:rPr lang="en-GB" i="1" dirty="0"/>
              <a:t> </a:t>
            </a:r>
            <a:r>
              <a:rPr lang="en-GB" dirty="0"/>
              <a:t>(1994), </a:t>
            </a:r>
            <a:r>
              <a:rPr lang="en-GB" i="1" dirty="0" err="1"/>
              <a:t>Defensoria</a:t>
            </a:r>
            <a:r>
              <a:rPr lang="en-GB" i="1" dirty="0"/>
              <a:t> General de la </a:t>
            </a:r>
            <a:r>
              <a:rPr lang="en-GB" i="1" dirty="0" err="1"/>
              <a:t>Nación</a:t>
            </a:r>
            <a:r>
              <a:rPr lang="en-GB" i="1" dirty="0"/>
              <a:t> </a:t>
            </a:r>
            <a:r>
              <a:rPr lang="en-GB" dirty="0"/>
              <a:t>(1998) and </a:t>
            </a:r>
            <a:r>
              <a:rPr lang="en-GB" dirty="0" err="1"/>
              <a:t>Comité</a:t>
            </a:r>
            <a:r>
              <a:rPr lang="en-GB" dirty="0"/>
              <a:t> </a:t>
            </a:r>
            <a:r>
              <a:rPr lang="en-GB" i="1" dirty="0"/>
              <a:t>Nacional de </a:t>
            </a:r>
            <a:r>
              <a:rPr lang="en-GB" i="1" dirty="0" err="1"/>
              <a:t>Prevención</a:t>
            </a:r>
            <a:r>
              <a:rPr lang="en-GB" i="1" dirty="0"/>
              <a:t> de la </a:t>
            </a:r>
            <a:r>
              <a:rPr lang="en-GB" i="1" dirty="0" err="1"/>
              <a:t>Tortura</a:t>
            </a:r>
            <a:r>
              <a:rPr lang="en-GB" i="1" dirty="0"/>
              <a:t> </a:t>
            </a:r>
            <a:r>
              <a:rPr lang="en-GB" dirty="0"/>
              <a:t>(2017). Inspections, reports and recommendations but also judicial litigation (</a:t>
            </a:r>
            <a:r>
              <a:rPr lang="en-GB" dirty="0" err="1"/>
              <a:t>Somaglia</a:t>
            </a:r>
            <a:r>
              <a:rPr lang="en-GB" dirty="0"/>
              <a:t>, </a:t>
            </a:r>
            <a:r>
              <a:rPr lang="en-GB" dirty="0" err="1"/>
              <a:t>Taboga</a:t>
            </a:r>
            <a:r>
              <a:rPr lang="en-GB" dirty="0"/>
              <a:t> and Sozzo, 2024; Sozzo, 2025b).</a:t>
            </a:r>
            <a:endParaRPr lang="en-GB" sz="1050" dirty="0"/>
          </a:p>
          <a:p>
            <a:pPr algn="just"/>
            <a:r>
              <a:rPr lang="en-GB" dirty="0"/>
              <a:t>The paradox of increasing openness of the prison to external actors, such as national universities. “Porosity“ and its effects on incarcerated life (</a:t>
            </a:r>
            <a:r>
              <a:rPr lang="en-GB" dirty="0" err="1"/>
              <a:t>Gual</a:t>
            </a:r>
            <a:r>
              <a:rPr lang="en-GB" dirty="0"/>
              <a:t> and Sozzo, 2024a; Sozzo, 2025b).</a:t>
            </a:r>
            <a:endParaRPr lang="en-GB" sz="1050" dirty="0"/>
          </a:p>
          <a:p>
            <a:endParaRPr lang="es-AR" dirty="0"/>
          </a:p>
        </p:txBody>
      </p:sp>
    </p:spTree>
    <p:extLst>
      <p:ext uri="{BB962C8B-B14F-4D97-AF65-F5344CB8AC3E}">
        <p14:creationId xmlns:p14="http://schemas.microsoft.com/office/powerpoint/2010/main" val="36197152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A929C8-67A7-495A-A9CF-2F047A59FC3F}"/>
              </a:ext>
            </a:extLst>
          </p:cNvPr>
          <p:cNvSpPr>
            <a:spLocks noGrp="1"/>
          </p:cNvSpPr>
          <p:nvPr>
            <p:ph type="title"/>
          </p:nvPr>
        </p:nvSpPr>
        <p:spPr/>
        <p:txBody>
          <a:bodyPr>
            <a:normAutofit/>
          </a:bodyPr>
          <a:lstStyle/>
          <a:p>
            <a:r>
              <a:rPr lang="es-MX" sz="2800" dirty="0"/>
              <a:t>3. “</a:t>
            </a:r>
            <a:r>
              <a:rPr lang="es-MX" sz="2800" dirty="0" err="1"/>
              <a:t>From</a:t>
            </a:r>
            <a:r>
              <a:rPr lang="es-MX" sz="2800" dirty="0"/>
              <a:t> </a:t>
            </a:r>
            <a:r>
              <a:rPr lang="es-MX" sz="2800" dirty="0" err="1"/>
              <a:t>inside</a:t>
            </a:r>
            <a:r>
              <a:rPr lang="es-MX" sz="2800" dirty="0"/>
              <a:t>” </a:t>
            </a:r>
            <a:endParaRPr lang="es-AR" sz="2800" dirty="0"/>
          </a:p>
        </p:txBody>
      </p:sp>
      <p:sp>
        <p:nvSpPr>
          <p:cNvPr id="3" name="Marcador de contenido 2">
            <a:extLst>
              <a:ext uri="{FF2B5EF4-FFF2-40B4-BE49-F238E27FC236}">
                <a16:creationId xmlns:a16="http://schemas.microsoft.com/office/drawing/2014/main" id="{8A6AC582-9C97-423F-8E78-75530E0B59F6}"/>
              </a:ext>
            </a:extLst>
          </p:cNvPr>
          <p:cNvSpPr>
            <a:spLocks noGrp="1"/>
          </p:cNvSpPr>
          <p:nvPr>
            <p:ph idx="1"/>
          </p:nvPr>
        </p:nvSpPr>
        <p:spPr>
          <a:xfrm>
            <a:off x="5118447" y="820132"/>
            <a:ext cx="6281873" cy="6037868"/>
          </a:xfrm>
        </p:spPr>
        <p:txBody>
          <a:bodyPr>
            <a:normAutofit/>
          </a:bodyPr>
          <a:lstStyle/>
          <a:p>
            <a:pPr algn="just"/>
            <a:r>
              <a:rPr lang="en-GB" dirty="0"/>
              <a:t>Constant challenges and contestation of institutional violence by various external actors (judicial, political and social) and prisoners (in some cases, through some form of collective organisation, D’ </a:t>
            </a:r>
            <a:r>
              <a:rPr lang="en-GB" dirty="0" err="1"/>
              <a:t>Amelio</a:t>
            </a:r>
            <a:r>
              <a:rPr lang="en-GB" dirty="0"/>
              <a:t>, 2022; Claus &amp; Sozzo, 2023; </a:t>
            </a:r>
            <a:r>
              <a:rPr lang="en-GB" dirty="0" err="1"/>
              <a:t>Gual</a:t>
            </a:r>
            <a:r>
              <a:rPr lang="en-GB" dirty="0"/>
              <a:t> &amp; Sozzo, 2024b). </a:t>
            </a:r>
          </a:p>
          <a:p>
            <a:pPr algn="just"/>
            <a:r>
              <a:rPr lang="en-GB" dirty="0"/>
              <a:t>Constant efforts and actions of prison  authorities and guards to maintain authoritarian control practices. Beyond initial conditions that would automatically and directly generate effects that prevent change. Examples. </a:t>
            </a:r>
          </a:p>
          <a:p>
            <a:pPr algn="just"/>
            <a:r>
              <a:rPr lang="en-GB" dirty="0"/>
              <a:t>Struggles around institutional violence in prison contexts and the metaphor of the “tug-of-war” (Dieter, 2025). </a:t>
            </a:r>
          </a:p>
          <a:p>
            <a:pPr marL="0" indent="0" algn="just">
              <a:buNone/>
            </a:pPr>
            <a:br>
              <a:rPr lang="en-GB" dirty="0"/>
            </a:br>
            <a:endParaRPr lang="en-GB" sz="1050" dirty="0"/>
          </a:p>
          <a:p>
            <a:pPr marL="0" indent="0" algn="just">
              <a:buNone/>
            </a:pPr>
            <a:br>
              <a:rPr lang="en-US" dirty="0"/>
            </a:br>
            <a:endParaRPr lang="es-AR" dirty="0"/>
          </a:p>
        </p:txBody>
      </p:sp>
    </p:spTree>
    <p:extLst>
      <p:ext uri="{BB962C8B-B14F-4D97-AF65-F5344CB8AC3E}">
        <p14:creationId xmlns:p14="http://schemas.microsoft.com/office/powerpoint/2010/main" val="31240132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46A0A3-E1A7-4154-BBFE-6384959B1240}"/>
              </a:ext>
            </a:extLst>
          </p:cNvPr>
          <p:cNvSpPr>
            <a:spLocks noGrp="1"/>
          </p:cNvSpPr>
          <p:nvPr>
            <p:ph type="title"/>
          </p:nvPr>
        </p:nvSpPr>
        <p:spPr/>
        <p:txBody>
          <a:bodyPr>
            <a:normAutofit/>
          </a:bodyPr>
          <a:lstStyle/>
          <a:p>
            <a:r>
              <a:rPr lang="es-MX" sz="2800" dirty="0"/>
              <a:t>3. “</a:t>
            </a:r>
            <a:r>
              <a:rPr lang="es-MX" sz="2800" dirty="0" err="1"/>
              <a:t>From</a:t>
            </a:r>
            <a:r>
              <a:rPr lang="es-MX" sz="2800" dirty="0"/>
              <a:t> </a:t>
            </a:r>
            <a:r>
              <a:rPr lang="es-MX" sz="2800" dirty="0" err="1"/>
              <a:t>inside</a:t>
            </a:r>
            <a:r>
              <a:rPr lang="es-MX" sz="2800" dirty="0"/>
              <a:t>” </a:t>
            </a:r>
            <a:endParaRPr lang="es-AR" sz="2800" dirty="0"/>
          </a:p>
        </p:txBody>
      </p:sp>
      <p:sp>
        <p:nvSpPr>
          <p:cNvPr id="3" name="Marcador de contenido 2">
            <a:extLst>
              <a:ext uri="{FF2B5EF4-FFF2-40B4-BE49-F238E27FC236}">
                <a16:creationId xmlns:a16="http://schemas.microsoft.com/office/drawing/2014/main" id="{35193BF9-0E59-4FAB-B0DA-F00F3EA8AD79}"/>
              </a:ext>
            </a:extLst>
          </p:cNvPr>
          <p:cNvSpPr>
            <a:spLocks noGrp="1"/>
          </p:cNvSpPr>
          <p:nvPr>
            <p:ph idx="1"/>
          </p:nvPr>
        </p:nvSpPr>
        <p:spPr/>
        <p:txBody>
          <a:bodyPr/>
          <a:lstStyle/>
          <a:p>
            <a:pPr algn="just"/>
            <a:r>
              <a:rPr lang="en-GB" dirty="0"/>
              <a:t>As a result,  institutional violence in Argentine prisons has had different extensions and intensities at different times and in different places over the last 40 years. And its modalities have also mutated (</a:t>
            </a:r>
            <a:r>
              <a:rPr lang="en-GB" dirty="0" err="1"/>
              <a:t>Gual</a:t>
            </a:r>
            <a:r>
              <a:rPr lang="en-GB" dirty="0"/>
              <a:t>, 2013; 2015, 2016; 2020, 2024).</a:t>
            </a:r>
            <a:endParaRPr lang="en-GB" sz="1050" dirty="0"/>
          </a:p>
          <a:p>
            <a:pPr algn="just"/>
            <a:r>
              <a:rPr lang="en-GB" dirty="0"/>
              <a:t>In times and places where the strength of the actors who carry out initiatives to contest and challenge institutional violence is greater, it becomes less widespread and less intense and its modalities less open and obvious.</a:t>
            </a:r>
            <a:endParaRPr lang="en-GB" sz="1050" dirty="0"/>
          </a:p>
          <a:p>
            <a:endParaRPr lang="es-AR" dirty="0"/>
          </a:p>
        </p:txBody>
      </p:sp>
    </p:spTree>
    <p:extLst>
      <p:ext uri="{BB962C8B-B14F-4D97-AF65-F5344CB8AC3E}">
        <p14:creationId xmlns:p14="http://schemas.microsoft.com/office/powerpoint/2010/main" val="6290068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153973-0671-4D3A-A37F-8513F6736F47}"/>
              </a:ext>
            </a:extLst>
          </p:cNvPr>
          <p:cNvSpPr>
            <a:spLocks noGrp="1"/>
          </p:cNvSpPr>
          <p:nvPr>
            <p:ph type="title"/>
          </p:nvPr>
        </p:nvSpPr>
        <p:spPr/>
        <p:txBody>
          <a:bodyPr>
            <a:normAutofit/>
          </a:bodyPr>
          <a:lstStyle/>
          <a:p>
            <a:r>
              <a:rPr lang="es-MX" sz="2800" dirty="0"/>
              <a:t>3. “</a:t>
            </a:r>
            <a:r>
              <a:rPr lang="es-MX" sz="2800" dirty="0" err="1"/>
              <a:t>From</a:t>
            </a:r>
            <a:r>
              <a:rPr lang="es-MX" sz="2800" dirty="0"/>
              <a:t> </a:t>
            </a:r>
            <a:r>
              <a:rPr lang="es-MX" sz="2800" dirty="0" err="1"/>
              <a:t>inside</a:t>
            </a:r>
            <a:r>
              <a:rPr lang="es-MX" sz="2800" dirty="0"/>
              <a:t>” </a:t>
            </a:r>
            <a:endParaRPr lang="es-AR" sz="2800" dirty="0"/>
          </a:p>
        </p:txBody>
      </p:sp>
      <p:sp>
        <p:nvSpPr>
          <p:cNvPr id="3" name="Marcador de contenido 2">
            <a:extLst>
              <a:ext uri="{FF2B5EF4-FFF2-40B4-BE49-F238E27FC236}">
                <a16:creationId xmlns:a16="http://schemas.microsoft.com/office/drawing/2014/main" id="{CF5A1E1C-9EE0-4C45-AE44-250612B1E96E}"/>
              </a:ext>
            </a:extLst>
          </p:cNvPr>
          <p:cNvSpPr>
            <a:spLocks noGrp="1"/>
          </p:cNvSpPr>
          <p:nvPr>
            <p:ph idx="1"/>
          </p:nvPr>
        </p:nvSpPr>
        <p:spPr/>
        <p:txBody>
          <a:bodyPr/>
          <a:lstStyle/>
          <a:p>
            <a:pPr algn="just"/>
            <a:r>
              <a:rPr lang="en-GB" dirty="0"/>
              <a:t>The 2008 report </a:t>
            </a:r>
            <a:r>
              <a:rPr lang="en-GB" i="1" dirty="0" err="1"/>
              <a:t>Cuerpos</a:t>
            </a:r>
            <a:r>
              <a:rPr lang="en-GB" i="1" dirty="0"/>
              <a:t> </a:t>
            </a:r>
            <a:r>
              <a:rPr lang="en-GB" i="1" dirty="0" err="1"/>
              <a:t>Castigados</a:t>
            </a:r>
            <a:r>
              <a:rPr lang="en-GB" i="1" dirty="0"/>
              <a:t> </a:t>
            </a:r>
            <a:r>
              <a:rPr lang="en-GB" dirty="0"/>
              <a:t>of the </a:t>
            </a:r>
            <a:r>
              <a:rPr lang="en-GB" dirty="0" err="1"/>
              <a:t>Procuración</a:t>
            </a:r>
            <a:r>
              <a:rPr lang="en-GB" dirty="0"/>
              <a:t> </a:t>
            </a:r>
            <a:r>
              <a:rPr lang="en-GB" dirty="0" err="1"/>
              <a:t>Penitenciaria</a:t>
            </a:r>
            <a:r>
              <a:rPr lang="en-GB" dirty="0"/>
              <a:t> de la </a:t>
            </a:r>
            <a:r>
              <a:rPr lang="en-GB" dirty="0" err="1"/>
              <a:t>Nación</a:t>
            </a:r>
            <a:r>
              <a:rPr lang="en-GB" dirty="0"/>
              <a:t> on the prevalence of torture in federal prisons.  A political and public scandal.</a:t>
            </a:r>
            <a:endParaRPr lang="en-GB" sz="1200" dirty="0"/>
          </a:p>
          <a:p>
            <a:pPr algn="just"/>
            <a:r>
              <a:rPr lang="en-GB" dirty="0"/>
              <a:t>Subsequent strengthening of external control mechanisms in federal prisons - and in some of them, the presence of external actors. Since the beginning of the 2010s, decrease in direct institutional violence officially recorded by the PPN as external control mechanisms (PPN, 2023, 179). A view shared by people deprived of their liberty in the male federal prison of the City of Buenos Aires, recorded during ethnographic fieldwork (</a:t>
            </a:r>
            <a:r>
              <a:rPr lang="en-GB" dirty="0" err="1"/>
              <a:t>Gual</a:t>
            </a:r>
            <a:r>
              <a:rPr lang="en-GB" dirty="0"/>
              <a:t> 2024, 124).</a:t>
            </a:r>
            <a:endParaRPr lang="en-GB" sz="1200" dirty="0"/>
          </a:p>
          <a:p>
            <a:pPr marL="0" indent="0" algn="just">
              <a:buNone/>
            </a:pPr>
            <a:r>
              <a:rPr lang="es-MX" dirty="0"/>
              <a:t> </a:t>
            </a:r>
            <a:endParaRPr lang="es-AR" dirty="0"/>
          </a:p>
        </p:txBody>
      </p:sp>
    </p:spTree>
    <p:extLst>
      <p:ext uri="{BB962C8B-B14F-4D97-AF65-F5344CB8AC3E}">
        <p14:creationId xmlns:p14="http://schemas.microsoft.com/office/powerpoint/2010/main" val="1009717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Marcador de contenido 12">
            <a:extLst>
              <a:ext uri="{FF2B5EF4-FFF2-40B4-BE49-F238E27FC236}">
                <a16:creationId xmlns:a16="http://schemas.microsoft.com/office/drawing/2014/main" id="{D5A54F13-1396-40B1-A076-66E6D1332EC0}"/>
              </a:ext>
            </a:extLst>
          </p:cNvPr>
          <p:cNvPicPr>
            <a:picLocks noChangeAspect="1"/>
          </p:cNvPicPr>
          <p:nvPr/>
        </p:nvPicPr>
        <p:blipFill>
          <a:blip r:embed="rId2"/>
          <a:stretch>
            <a:fillRect/>
          </a:stretch>
        </p:blipFill>
        <p:spPr>
          <a:xfrm>
            <a:off x="4387511" y="1517717"/>
            <a:ext cx="3687027" cy="3751166"/>
          </a:xfrm>
          <a:prstGeom prst="rect">
            <a:avLst/>
          </a:prstGeom>
        </p:spPr>
      </p:pic>
      <p:pic>
        <p:nvPicPr>
          <p:cNvPr id="3" name="Marcador de contenido 10">
            <a:extLst>
              <a:ext uri="{FF2B5EF4-FFF2-40B4-BE49-F238E27FC236}">
                <a16:creationId xmlns:a16="http://schemas.microsoft.com/office/drawing/2014/main" id="{25A4D73B-79F6-45B0-BF8E-D282727BD3B4}"/>
              </a:ext>
            </a:extLst>
          </p:cNvPr>
          <p:cNvPicPr>
            <a:picLocks noChangeAspect="1"/>
          </p:cNvPicPr>
          <p:nvPr/>
        </p:nvPicPr>
        <p:blipFill>
          <a:blip r:embed="rId3"/>
          <a:stretch>
            <a:fillRect/>
          </a:stretch>
        </p:blipFill>
        <p:spPr>
          <a:xfrm>
            <a:off x="8361979" y="1517717"/>
            <a:ext cx="3364061" cy="3751166"/>
          </a:xfrm>
          <a:prstGeom prst="rect">
            <a:avLst/>
          </a:prstGeom>
        </p:spPr>
      </p:pic>
      <p:pic>
        <p:nvPicPr>
          <p:cNvPr id="4" name="Marcador de contenido 4">
            <a:extLst>
              <a:ext uri="{FF2B5EF4-FFF2-40B4-BE49-F238E27FC236}">
                <a16:creationId xmlns:a16="http://schemas.microsoft.com/office/drawing/2014/main" id="{B3148672-97F6-4F97-B201-BD57898C180B}"/>
              </a:ext>
            </a:extLst>
          </p:cNvPr>
          <p:cNvPicPr>
            <a:picLocks noChangeAspect="1"/>
          </p:cNvPicPr>
          <p:nvPr/>
        </p:nvPicPr>
        <p:blipFill>
          <a:blip r:embed="rId4"/>
          <a:stretch>
            <a:fillRect/>
          </a:stretch>
        </p:blipFill>
        <p:spPr>
          <a:xfrm>
            <a:off x="237499" y="1489086"/>
            <a:ext cx="3862571" cy="3808428"/>
          </a:xfrm>
          <a:prstGeom prst="rect">
            <a:avLst/>
          </a:prstGeom>
        </p:spPr>
      </p:pic>
    </p:spTree>
    <p:extLst>
      <p:ext uri="{BB962C8B-B14F-4D97-AF65-F5344CB8AC3E}">
        <p14:creationId xmlns:p14="http://schemas.microsoft.com/office/powerpoint/2010/main" val="29329313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9A798C-2548-45E4-A7B2-9A5A01596FCC}"/>
              </a:ext>
            </a:extLst>
          </p:cNvPr>
          <p:cNvSpPr>
            <a:spLocks noGrp="1"/>
          </p:cNvSpPr>
          <p:nvPr>
            <p:ph type="title"/>
          </p:nvPr>
        </p:nvSpPr>
        <p:spPr/>
        <p:txBody>
          <a:bodyPr>
            <a:normAutofit/>
          </a:bodyPr>
          <a:lstStyle/>
          <a:p>
            <a:r>
              <a:rPr lang="es-MX" sz="2800" dirty="0"/>
              <a:t>3. “</a:t>
            </a:r>
            <a:r>
              <a:rPr lang="es-MX" sz="2800" dirty="0" err="1"/>
              <a:t>From</a:t>
            </a:r>
            <a:r>
              <a:rPr lang="es-MX" sz="2800" dirty="0"/>
              <a:t> </a:t>
            </a:r>
            <a:r>
              <a:rPr lang="es-MX" sz="2800" dirty="0" err="1"/>
              <a:t>inside</a:t>
            </a:r>
            <a:r>
              <a:rPr lang="es-MX" sz="2800" dirty="0"/>
              <a:t>” </a:t>
            </a:r>
            <a:endParaRPr lang="es-AR" sz="2800" dirty="0"/>
          </a:p>
        </p:txBody>
      </p:sp>
      <p:sp>
        <p:nvSpPr>
          <p:cNvPr id="3" name="Marcador de contenido 2">
            <a:extLst>
              <a:ext uri="{FF2B5EF4-FFF2-40B4-BE49-F238E27FC236}">
                <a16:creationId xmlns:a16="http://schemas.microsoft.com/office/drawing/2014/main" id="{C717B2F1-9FEC-4C18-A4A4-F137696DECA0}"/>
              </a:ext>
            </a:extLst>
          </p:cNvPr>
          <p:cNvSpPr>
            <a:spLocks noGrp="1"/>
          </p:cNvSpPr>
          <p:nvPr>
            <p:ph idx="1"/>
          </p:nvPr>
        </p:nvSpPr>
        <p:spPr/>
        <p:txBody>
          <a:bodyPr/>
          <a:lstStyle/>
          <a:p>
            <a:pPr algn="just"/>
            <a:r>
              <a:rPr lang="en-GB" dirty="0"/>
              <a:t>Changing the modalities of institutional violence? The example of the disappearance of the "welcome" in some federal prisons (</a:t>
            </a:r>
            <a:r>
              <a:rPr lang="en-GB" dirty="0" err="1"/>
              <a:t>Gual</a:t>
            </a:r>
            <a:r>
              <a:rPr lang="en-GB" dirty="0"/>
              <a:t>, 2024). Studies documenting that has recorded the "outsourcing" of the use of violence by prison authorities and guards into the hands of certain prisoners, in the framework of corrupt exchange schemes (</a:t>
            </a:r>
            <a:r>
              <a:rPr lang="en-GB" dirty="0" err="1"/>
              <a:t>Gual</a:t>
            </a:r>
            <a:r>
              <a:rPr lang="en-GB" dirty="0"/>
              <a:t>, 2013; 2015, 2016, 2020, 2024; </a:t>
            </a:r>
            <a:r>
              <a:rPr lang="en-GB" dirty="0" err="1"/>
              <a:t>Daroqui</a:t>
            </a:r>
            <a:r>
              <a:rPr lang="en-GB" dirty="0"/>
              <a:t> et al., 2014; Anitua and </a:t>
            </a:r>
            <a:r>
              <a:rPr lang="en-GB" dirty="0" err="1"/>
              <a:t>Gual</a:t>
            </a:r>
            <a:r>
              <a:rPr lang="en-GB" dirty="0"/>
              <a:t>, 2016).</a:t>
            </a:r>
            <a:endParaRPr lang="en-GB" sz="1400" dirty="0"/>
          </a:p>
          <a:p>
            <a:pPr algn="just"/>
            <a:r>
              <a:rPr lang="en-GB" dirty="0"/>
              <a:t>However, there is recent evidence of the persistence of direct institutional violence (</a:t>
            </a:r>
            <a:r>
              <a:rPr lang="en-GB" dirty="0" err="1"/>
              <a:t>Gual</a:t>
            </a:r>
            <a:r>
              <a:rPr lang="en-GB" dirty="0"/>
              <a:t>, 2020; 2024).</a:t>
            </a:r>
          </a:p>
        </p:txBody>
      </p:sp>
    </p:spTree>
    <p:extLst>
      <p:ext uri="{BB962C8B-B14F-4D97-AF65-F5344CB8AC3E}">
        <p14:creationId xmlns:p14="http://schemas.microsoft.com/office/powerpoint/2010/main" val="13464234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D58B0B-80F7-479B-8B7E-B9E273F679A0}"/>
              </a:ext>
            </a:extLst>
          </p:cNvPr>
          <p:cNvSpPr>
            <a:spLocks noGrp="1"/>
          </p:cNvSpPr>
          <p:nvPr>
            <p:ph type="title"/>
          </p:nvPr>
        </p:nvSpPr>
        <p:spPr/>
        <p:txBody>
          <a:bodyPr>
            <a:normAutofit/>
          </a:bodyPr>
          <a:lstStyle/>
          <a:p>
            <a:r>
              <a:rPr lang="es-MX" sz="2800" dirty="0"/>
              <a:t>3. “</a:t>
            </a:r>
            <a:r>
              <a:rPr lang="es-MX" sz="2800" dirty="0" err="1"/>
              <a:t>From</a:t>
            </a:r>
            <a:r>
              <a:rPr lang="es-MX" sz="2800" dirty="0"/>
              <a:t> </a:t>
            </a:r>
            <a:r>
              <a:rPr lang="es-MX" sz="2800" dirty="0" err="1"/>
              <a:t>inside</a:t>
            </a:r>
            <a:r>
              <a:rPr lang="es-MX" sz="2800" dirty="0"/>
              <a:t>” </a:t>
            </a:r>
            <a:endParaRPr lang="es-AR" sz="2800" dirty="0"/>
          </a:p>
        </p:txBody>
      </p:sp>
      <p:sp>
        <p:nvSpPr>
          <p:cNvPr id="3" name="Marcador de contenido 2">
            <a:extLst>
              <a:ext uri="{FF2B5EF4-FFF2-40B4-BE49-F238E27FC236}">
                <a16:creationId xmlns:a16="http://schemas.microsoft.com/office/drawing/2014/main" id="{4C2A548E-71C0-47DC-AD33-739B0E8F71C6}"/>
              </a:ext>
            </a:extLst>
          </p:cNvPr>
          <p:cNvSpPr>
            <a:spLocks noGrp="1"/>
          </p:cNvSpPr>
          <p:nvPr>
            <p:ph idx="1"/>
          </p:nvPr>
        </p:nvSpPr>
        <p:spPr/>
        <p:txBody>
          <a:bodyPr/>
          <a:lstStyle/>
          <a:p>
            <a:pPr algn="just"/>
            <a:r>
              <a:rPr lang="en-US" dirty="0"/>
              <a:t>In a survey of a representative sample of inmates in Chaco Province - a medium-sized prison service in the country - in 2023, 26% of respondents stated that they had ever been subjected to physical abuse by prison staff during their period of incarceration. Of these, 75% reported having experienced at least one instance of such violence in the last year (Nielsen and Sozzo, 2023).</a:t>
            </a:r>
            <a:endParaRPr lang="es-AR" dirty="0"/>
          </a:p>
          <a:p>
            <a:pPr algn="just"/>
            <a:r>
              <a:rPr lang="en-US" dirty="0"/>
              <a:t>In a similar study carried out in Catamarca Province - a small prison service in the country - in 2024, 35% of respondents said that they had ever been subjected to physical abuse by prison staff during their period of imprisonment. Of these, 81% said they had experienced at least one instance of such violence in the last year. (Sozzo, 2024) </a:t>
            </a:r>
            <a:endParaRPr lang="es-AR" dirty="0"/>
          </a:p>
          <a:p>
            <a:endParaRPr lang="es-AR" dirty="0"/>
          </a:p>
        </p:txBody>
      </p:sp>
    </p:spTree>
    <p:extLst>
      <p:ext uri="{BB962C8B-B14F-4D97-AF65-F5344CB8AC3E}">
        <p14:creationId xmlns:p14="http://schemas.microsoft.com/office/powerpoint/2010/main" val="35896404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E8031A-B06A-4111-8097-188EE6B43FD0}"/>
              </a:ext>
            </a:extLst>
          </p:cNvPr>
          <p:cNvSpPr>
            <a:spLocks noGrp="1"/>
          </p:cNvSpPr>
          <p:nvPr>
            <p:ph type="title"/>
          </p:nvPr>
        </p:nvSpPr>
        <p:spPr/>
        <p:txBody>
          <a:bodyPr>
            <a:normAutofit/>
          </a:bodyPr>
          <a:lstStyle/>
          <a:p>
            <a:r>
              <a:rPr lang="es-MX" sz="2800" dirty="0"/>
              <a:t>3. “</a:t>
            </a:r>
            <a:r>
              <a:rPr lang="es-MX" sz="2800" dirty="0" err="1"/>
              <a:t>From</a:t>
            </a:r>
            <a:r>
              <a:rPr lang="es-MX" sz="2800" dirty="0"/>
              <a:t> </a:t>
            </a:r>
            <a:r>
              <a:rPr lang="es-MX" sz="2800" dirty="0" err="1"/>
              <a:t>inside</a:t>
            </a:r>
            <a:r>
              <a:rPr lang="es-MX" sz="2800" dirty="0"/>
              <a:t>” </a:t>
            </a:r>
            <a:endParaRPr lang="es-AR" sz="2800" dirty="0"/>
          </a:p>
        </p:txBody>
      </p:sp>
      <p:sp>
        <p:nvSpPr>
          <p:cNvPr id="3" name="Marcador de contenido 2">
            <a:extLst>
              <a:ext uri="{FF2B5EF4-FFF2-40B4-BE49-F238E27FC236}">
                <a16:creationId xmlns:a16="http://schemas.microsoft.com/office/drawing/2014/main" id="{1D32BE41-BB0E-4688-AF4C-6562D4D24B80}"/>
              </a:ext>
            </a:extLst>
          </p:cNvPr>
          <p:cNvSpPr>
            <a:spLocks noGrp="1"/>
          </p:cNvSpPr>
          <p:nvPr>
            <p:ph idx="1"/>
          </p:nvPr>
        </p:nvSpPr>
        <p:spPr/>
        <p:txBody>
          <a:bodyPr/>
          <a:lstStyle/>
          <a:p>
            <a:pPr algn="just"/>
            <a:r>
              <a:rPr lang="en-US" dirty="0"/>
              <a:t>Going back to the description of the event we referred to at the beginning of this presentation, is this a sign of a new mutation of institutional violence in Argentine prisons in the opposite direction, towards more cruel, widespread and open forms? A kind of "return of the repressed“?</a:t>
            </a:r>
          </a:p>
          <a:p>
            <a:pPr marL="0" indent="0">
              <a:buNone/>
            </a:pPr>
            <a:endParaRPr lang="es-AR" dirty="0"/>
          </a:p>
        </p:txBody>
      </p:sp>
    </p:spTree>
    <p:extLst>
      <p:ext uri="{BB962C8B-B14F-4D97-AF65-F5344CB8AC3E}">
        <p14:creationId xmlns:p14="http://schemas.microsoft.com/office/powerpoint/2010/main" val="36079381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1E131E-E5ED-498C-B33E-E90C1879DD53}"/>
              </a:ext>
            </a:extLst>
          </p:cNvPr>
          <p:cNvSpPr>
            <a:spLocks noGrp="1"/>
          </p:cNvSpPr>
          <p:nvPr>
            <p:ph type="title"/>
          </p:nvPr>
        </p:nvSpPr>
        <p:spPr/>
        <p:txBody>
          <a:bodyPr>
            <a:normAutofit/>
          </a:bodyPr>
          <a:lstStyle/>
          <a:p>
            <a:r>
              <a:rPr lang="es-MX" sz="2800" dirty="0"/>
              <a:t>4. “</a:t>
            </a:r>
            <a:r>
              <a:rPr lang="es-MX" sz="2800" dirty="0" err="1"/>
              <a:t>From</a:t>
            </a:r>
            <a:r>
              <a:rPr lang="es-MX" sz="2800" dirty="0"/>
              <a:t> </a:t>
            </a:r>
            <a:r>
              <a:rPr lang="es-MX" sz="2800" dirty="0" err="1"/>
              <a:t>outside</a:t>
            </a:r>
            <a:r>
              <a:rPr lang="es-MX" sz="2800" dirty="0"/>
              <a:t>”</a:t>
            </a:r>
            <a:endParaRPr lang="es-AR" sz="2800" dirty="0"/>
          </a:p>
        </p:txBody>
      </p:sp>
      <p:graphicFrame>
        <p:nvGraphicFramePr>
          <p:cNvPr id="7" name="Marcador de contenido 6">
            <a:extLst>
              <a:ext uri="{FF2B5EF4-FFF2-40B4-BE49-F238E27FC236}">
                <a16:creationId xmlns:a16="http://schemas.microsoft.com/office/drawing/2014/main" id="{71728190-4950-4EA8-9B24-1EA51C6F7AD9}"/>
              </a:ext>
            </a:extLst>
          </p:cNvPr>
          <p:cNvGraphicFramePr>
            <a:graphicFrameLocks noGrp="1"/>
          </p:cNvGraphicFramePr>
          <p:nvPr>
            <p:ph idx="1"/>
          </p:nvPr>
        </p:nvGraphicFramePr>
        <p:xfrm>
          <a:off x="5118100" y="803275"/>
          <a:ext cx="6281738" cy="52482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306755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7B37D1-4AA4-42A3-A6B0-C812FA1EC72B}"/>
              </a:ext>
            </a:extLst>
          </p:cNvPr>
          <p:cNvSpPr>
            <a:spLocks noGrp="1"/>
          </p:cNvSpPr>
          <p:nvPr>
            <p:ph type="title"/>
          </p:nvPr>
        </p:nvSpPr>
        <p:spPr/>
        <p:txBody>
          <a:bodyPr>
            <a:normAutofit/>
          </a:bodyPr>
          <a:lstStyle/>
          <a:p>
            <a:r>
              <a:rPr lang="es-MX" sz="2800" dirty="0"/>
              <a:t>4. “</a:t>
            </a:r>
            <a:r>
              <a:rPr lang="es-MX" sz="2800" dirty="0" err="1"/>
              <a:t>From</a:t>
            </a:r>
            <a:r>
              <a:rPr lang="es-MX" sz="2800" dirty="0"/>
              <a:t> </a:t>
            </a:r>
            <a:r>
              <a:rPr lang="es-MX" sz="2800" dirty="0" err="1"/>
              <a:t>outside</a:t>
            </a:r>
            <a:r>
              <a:rPr lang="es-MX" sz="2800" dirty="0"/>
              <a:t>”</a:t>
            </a:r>
            <a:endParaRPr lang="es-AR" sz="2800" dirty="0"/>
          </a:p>
        </p:txBody>
      </p:sp>
      <p:sp>
        <p:nvSpPr>
          <p:cNvPr id="3" name="Marcador de contenido 2">
            <a:extLst>
              <a:ext uri="{FF2B5EF4-FFF2-40B4-BE49-F238E27FC236}">
                <a16:creationId xmlns:a16="http://schemas.microsoft.com/office/drawing/2014/main" id="{C19C4F27-DA9A-41BC-944E-7C4CA9D43667}"/>
              </a:ext>
            </a:extLst>
          </p:cNvPr>
          <p:cNvSpPr>
            <a:spLocks noGrp="1"/>
          </p:cNvSpPr>
          <p:nvPr>
            <p:ph idx="1"/>
          </p:nvPr>
        </p:nvSpPr>
        <p:spPr/>
        <p:txBody>
          <a:bodyPr/>
          <a:lstStyle/>
          <a:p>
            <a:pPr algn="just"/>
            <a:r>
              <a:rPr lang="en-GB" dirty="0"/>
              <a:t>Transition to democracy and penal moderation in the 1980s and the first half of the 1990s. Human rights, rule of law and legal changes. (Sozzo, 2011; 2013; 2016b)</a:t>
            </a:r>
          </a:p>
          <a:p>
            <a:pPr algn="just"/>
            <a:r>
              <a:rPr lang="en-GB" dirty="0"/>
              <a:t>The emergence of the language of “mano dura”, but with limited scope. Its association with the “war on drugs” and the influence of the US government. (Sozzo, 2011; 2013; 2016b)</a:t>
            </a:r>
          </a:p>
          <a:p>
            <a:pPr algn="just"/>
            <a:r>
              <a:rPr lang="en-GB" dirty="0"/>
              <a:t>Neoliberal reforms, devastating economic and social effects and the crisis of “insecurity”. The spread of the language of “mano dura”, political consensus and electoral competition. Punitive populism “from above”, legal and policy changes and the growth of incarceration since the mid-1990s (Sozzo, 2016b; 2016c; 2018)</a:t>
            </a:r>
          </a:p>
          <a:p>
            <a:pPr algn="just"/>
            <a:endParaRPr lang="en-GB" dirty="0"/>
          </a:p>
        </p:txBody>
      </p:sp>
    </p:spTree>
    <p:extLst>
      <p:ext uri="{BB962C8B-B14F-4D97-AF65-F5344CB8AC3E}">
        <p14:creationId xmlns:p14="http://schemas.microsoft.com/office/powerpoint/2010/main" val="2756515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05E500-430D-4B9A-883D-330629493006}"/>
              </a:ext>
            </a:extLst>
          </p:cNvPr>
          <p:cNvSpPr>
            <a:spLocks noGrp="1"/>
          </p:cNvSpPr>
          <p:nvPr>
            <p:ph type="title"/>
          </p:nvPr>
        </p:nvSpPr>
        <p:spPr/>
        <p:txBody>
          <a:bodyPr>
            <a:normAutofit/>
          </a:bodyPr>
          <a:lstStyle/>
          <a:p>
            <a:r>
              <a:rPr lang="es-MX" sz="2800" dirty="0"/>
              <a:t>4. “</a:t>
            </a:r>
            <a:r>
              <a:rPr lang="es-MX" sz="2800" dirty="0" err="1"/>
              <a:t>From</a:t>
            </a:r>
            <a:r>
              <a:rPr lang="es-MX" sz="2800" dirty="0"/>
              <a:t> </a:t>
            </a:r>
            <a:r>
              <a:rPr lang="es-MX" sz="2800" dirty="0" err="1"/>
              <a:t>outside</a:t>
            </a:r>
            <a:r>
              <a:rPr lang="es-MX" sz="2800" dirty="0"/>
              <a:t>”</a:t>
            </a:r>
            <a:endParaRPr lang="es-AR" sz="2800" dirty="0"/>
          </a:p>
        </p:txBody>
      </p:sp>
      <p:sp>
        <p:nvSpPr>
          <p:cNvPr id="3" name="Marcador de contenido 2">
            <a:extLst>
              <a:ext uri="{FF2B5EF4-FFF2-40B4-BE49-F238E27FC236}">
                <a16:creationId xmlns:a16="http://schemas.microsoft.com/office/drawing/2014/main" id="{7D02417C-169D-4FA6-8846-AD3F60289713}"/>
              </a:ext>
            </a:extLst>
          </p:cNvPr>
          <p:cNvSpPr>
            <a:spLocks noGrp="1"/>
          </p:cNvSpPr>
          <p:nvPr>
            <p:ph idx="1"/>
          </p:nvPr>
        </p:nvSpPr>
        <p:spPr/>
        <p:txBody>
          <a:bodyPr/>
          <a:lstStyle/>
          <a:p>
            <a:pPr algn="just"/>
            <a:r>
              <a:rPr lang="en-GB" dirty="0"/>
              <a:t>Economic, social and political crises and punitive populism “from below” in the early 2000s. Social mobilisation around victims, legal and policy changes and the growth of incarceration. (Sozzo, 2016b; 2016c; 2018). </a:t>
            </a:r>
          </a:p>
          <a:p>
            <a:pPr algn="just"/>
            <a:r>
              <a:rPr lang="en-GB" dirty="0"/>
              <a:t>Post-neoliberal governmental alliance and the limited and temporary reversal of the punitive turn (2003-2015). Moments of political weakness, the temptation of punitive populism and penal ambivalence (Sozzo, 2016b; 2016c; 2018). </a:t>
            </a:r>
          </a:p>
        </p:txBody>
      </p:sp>
    </p:spTree>
    <p:extLst>
      <p:ext uri="{BB962C8B-B14F-4D97-AF65-F5344CB8AC3E}">
        <p14:creationId xmlns:p14="http://schemas.microsoft.com/office/powerpoint/2010/main" val="24162281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F857EE-9A82-41EB-8B6B-5DD795D0A9FD}"/>
              </a:ext>
            </a:extLst>
          </p:cNvPr>
          <p:cNvSpPr>
            <a:spLocks noGrp="1"/>
          </p:cNvSpPr>
          <p:nvPr>
            <p:ph type="title"/>
          </p:nvPr>
        </p:nvSpPr>
        <p:spPr/>
        <p:txBody>
          <a:bodyPr>
            <a:normAutofit/>
          </a:bodyPr>
          <a:lstStyle/>
          <a:p>
            <a:r>
              <a:rPr lang="es-MX" sz="2800" dirty="0"/>
              <a:t>4. “</a:t>
            </a:r>
            <a:r>
              <a:rPr lang="es-MX" sz="2800" dirty="0" err="1"/>
              <a:t>From</a:t>
            </a:r>
            <a:r>
              <a:rPr lang="es-MX" sz="2800" dirty="0"/>
              <a:t> </a:t>
            </a:r>
            <a:r>
              <a:rPr lang="es-MX" sz="2800" dirty="0" err="1"/>
              <a:t>outside</a:t>
            </a:r>
            <a:r>
              <a:rPr lang="es-MX" sz="2800" dirty="0"/>
              <a:t>”</a:t>
            </a:r>
            <a:endParaRPr lang="es-AR" sz="2800" dirty="0"/>
          </a:p>
        </p:txBody>
      </p:sp>
      <p:sp>
        <p:nvSpPr>
          <p:cNvPr id="3" name="Marcador de contenido 2">
            <a:extLst>
              <a:ext uri="{FF2B5EF4-FFF2-40B4-BE49-F238E27FC236}">
                <a16:creationId xmlns:a16="http://schemas.microsoft.com/office/drawing/2014/main" id="{CD3ABCDE-3696-4E19-B6A8-3FA9A4CDC8A6}"/>
              </a:ext>
            </a:extLst>
          </p:cNvPr>
          <p:cNvSpPr>
            <a:spLocks noGrp="1"/>
          </p:cNvSpPr>
          <p:nvPr>
            <p:ph idx="1"/>
          </p:nvPr>
        </p:nvSpPr>
        <p:spPr/>
        <p:txBody>
          <a:bodyPr>
            <a:normAutofit/>
          </a:bodyPr>
          <a:lstStyle/>
          <a:p>
            <a:pPr algn="just"/>
            <a:r>
              <a:rPr lang="en-GB" dirty="0"/>
              <a:t>The return of a </a:t>
            </a:r>
            <a:r>
              <a:rPr lang="en-GB" dirty="0" err="1"/>
              <a:t>center</a:t>
            </a:r>
            <a:r>
              <a:rPr lang="en-GB" dirty="0"/>
              <a:t>-right governmental alliance and a new wave of punitive populism (2015-2019). Migrants and “</a:t>
            </a:r>
            <a:r>
              <a:rPr lang="en-GB" dirty="0" err="1"/>
              <a:t>narcos</a:t>
            </a:r>
            <a:r>
              <a:rPr lang="en-GB" dirty="0"/>
              <a:t>” as not-so-new “suitable enemies” (Christie, 1986). Legal and policy changes and growth of incarceration. </a:t>
            </a:r>
          </a:p>
          <a:p>
            <a:pPr algn="just"/>
            <a:r>
              <a:rPr lang="en-GB" dirty="0"/>
              <a:t>Political and economic crisis, a centrist governmental alliance, COVID19 pandemic  and penal stability (2020-2023). </a:t>
            </a:r>
          </a:p>
          <a:p>
            <a:pPr algn="just"/>
            <a:endParaRPr lang="es-AR" dirty="0"/>
          </a:p>
        </p:txBody>
      </p:sp>
    </p:spTree>
    <p:extLst>
      <p:ext uri="{BB962C8B-B14F-4D97-AF65-F5344CB8AC3E}">
        <p14:creationId xmlns:p14="http://schemas.microsoft.com/office/powerpoint/2010/main" val="21050630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6A0F8F-8B36-4253-89BD-4D4485D29675}"/>
              </a:ext>
            </a:extLst>
          </p:cNvPr>
          <p:cNvSpPr>
            <a:spLocks noGrp="1"/>
          </p:cNvSpPr>
          <p:nvPr>
            <p:ph type="title"/>
          </p:nvPr>
        </p:nvSpPr>
        <p:spPr/>
        <p:txBody>
          <a:bodyPr>
            <a:normAutofit/>
          </a:bodyPr>
          <a:lstStyle/>
          <a:p>
            <a:r>
              <a:rPr lang="es-MX" sz="2800" dirty="0"/>
              <a:t>4. “</a:t>
            </a:r>
            <a:r>
              <a:rPr lang="es-MX" sz="2800" dirty="0" err="1"/>
              <a:t>From</a:t>
            </a:r>
            <a:r>
              <a:rPr lang="es-MX" sz="2800" dirty="0"/>
              <a:t> </a:t>
            </a:r>
            <a:r>
              <a:rPr lang="es-MX" sz="2800" dirty="0" err="1"/>
              <a:t>outside</a:t>
            </a:r>
            <a:r>
              <a:rPr lang="es-MX" sz="2800" dirty="0"/>
              <a:t>”</a:t>
            </a:r>
            <a:endParaRPr lang="es-AR" sz="2800" dirty="0"/>
          </a:p>
        </p:txBody>
      </p:sp>
      <p:sp>
        <p:nvSpPr>
          <p:cNvPr id="3" name="Marcador de contenido 2">
            <a:extLst>
              <a:ext uri="{FF2B5EF4-FFF2-40B4-BE49-F238E27FC236}">
                <a16:creationId xmlns:a16="http://schemas.microsoft.com/office/drawing/2014/main" id="{534F6797-2B21-4F6D-8257-7FEF2F77FDFE}"/>
              </a:ext>
            </a:extLst>
          </p:cNvPr>
          <p:cNvSpPr>
            <a:spLocks noGrp="1"/>
          </p:cNvSpPr>
          <p:nvPr>
            <p:ph idx="1"/>
          </p:nvPr>
        </p:nvSpPr>
        <p:spPr/>
        <p:txBody>
          <a:bodyPr>
            <a:normAutofit/>
          </a:bodyPr>
          <a:lstStyle/>
          <a:p>
            <a:pPr algn="just"/>
            <a:r>
              <a:rPr lang="en-GB" dirty="0"/>
              <a:t>An ultra-right governmental alliance and the combination of extreme versions of neo-liberalism and neo-conservatism. </a:t>
            </a:r>
          </a:p>
          <a:p>
            <a:pPr algn="just"/>
            <a:r>
              <a:rPr lang="en-GB" dirty="0"/>
              <a:t>A reloaded rhetoric of “mano dura”. Legal changes initiatives (from lowering the age of criminal responsibility to authorising the military to fight crime, from “reiteration” as a basis for the imposition of pre-trial detention to “anti-mafia” special powers). Policy initiatives (from the criminalisation and repression of social protest to a new regime of restrictions for “highly dangerous” federal prisoners). Continuities and discontinuities with previous punitive discourses and initiatives since the 1990s.  </a:t>
            </a:r>
          </a:p>
        </p:txBody>
      </p:sp>
    </p:spTree>
    <p:extLst>
      <p:ext uri="{BB962C8B-B14F-4D97-AF65-F5344CB8AC3E}">
        <p14:creationId xmlns:p14="http://schemas.microsoft.com/office/powerpoint/2010/main" val="38422262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71C6A8-B0AE-46CE-AFE7-70CB1A9BE16F}"/>
              </a:ext>
            </a:extLst>
          </p:cNvPr>
          <p:cNvSpPr>
            <a:spLocks noGrp="1"/>
          </p:cNvSpPr>
          <p:nvPr>
            <p:ph type="title"/>
          </p:nvPr>
        </p:nvSpPr>
        <p:spPr/>
        <p:txBody>
          <a:bodyPr>
            <a:normAutofit/>
          </a:bodyPr>
          <a:lstStyle/>
          <a:p>
            <a:r>
              <a:rPr lang="es-MX" sz="2800" dirty="0"/>
              <a:t>4. “</a:t>
            </a:r>
            <a:r>
              <a:rPr lang="es-MX" sz="2800" dirty="0" err="1"/>
              <a:t>From</a:t>
            </a:r>
            <a:r>
              <a:rPr lang="es-MX" sz="2800" dirty="0"/>
              <a:t> </a:t>
            </a:r>
            <a:r>
              <a:rPr lang="es-MX" sz="2800" dirty="0" err="1"/>
              <a:t>outside</a:t>
            </a:r>
            <a:r>
              <a:rPr lang="es-MX" sz="2800" dirty="0"/>
              <a:t>”</a:t>
            </a:r>
            <a:endParaRPr lang="es-AR" sz="2800" dirty="0"/>
          </a:p>
        </p:txBody>
      </p:sp>
      <p:sp>
        <p:nvSpPr>
          <p:cNvPr id="3" name="Marcador de contenido 2">
            <a:extLst>
              <a:ext uri="{FF2B5EF4-FFF2-40B4-BE49-F238E27FC236}">
                <a16:creationId xmlns:a16="http://schemas.microsoft.com/office/drawing/2014/main" id="{6D91D6CA-3097-4E08-B702-EC7E4B7AA0FD}"/>
              </a:ext>
            </a:extLst>
          </p:cNvPr>
          <p:cNvSpPr>
            <a:spLocks noGrp="1"/>
          </p:cNvSpPr>
          <p:nvPr>
            <p:ph idx="1"/>
          </p:nvPr>
        </p:nvSpPr>
        <p:spPr/>
        <p:txBody>
          <a:bodyPr/>
          <a:lstStyle/>
          <a:p>
            <a:pPr algn="just"/>
            <a:r>
              <a:rPr lang="en-GB" dirty="0"/>
              <a:t>A “right against rights”: an open break with the key political idea that “where there is a need, there is a right”. Against “social justice” and the “presence of State” . Numerous legal changes and policy initiatives. </a:t>
            </a:r>
          </a:p>
          <a:p>
            <a:pPr algn="just"/>
            <a:r>
              <a:rPr lang="en-GB" dirty="0"/>
              <a:t>The mutation of the link between punitive populism with authoritarianism as a governmental rationality.  “Authoritarian populism” (</a:t>
            </a:r>
            <a:r>
              <a:rPr lang="en-US" dirty="0"/>
              <a:t>Hall et al, 1978; Hall, 1980; 1985)</a:t>
            </a:r>
            <a:r>
              <a:rPr lang="en-GB" dirty="0"/>
              <a:t> as a way of reading contemporary trends?. </a:t>
            </a:r>
          </a:p>
          <a:p>
            <a:endParaRPr lang="es-AR" dirty="0"/>
          </a:p>
        </p:txBody>
      </p:sp>
    </p:spTree>
    <p:extLst>
      <p:ext uri="{BB962C8B-B14F-4D97-AF65-F5344CB8AC3E}">
        <p14:creationId xmlns:p14="http://schemas.microsoft.com/office/powerpoint/2010/main" val="15916062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C9A6DA-8E0B-4BCD-A77A-FCC9B3F10009}"/>
              </a:ext>
            </a:extLst>
          </p:cNvPr>
          <p:cNvSpPr>
            <a:spLocks noGrp="1"/>
          </p:cNvSpPr>
          <p:nvPr>
            <p:ph type="title"/>
          </p:nvPr>
        </p:nvSpPr>
        <p:spPr/>
        <p:txBody>
          <a:bodyPr>
            <a:normAutofit/>
          </a:bodyPr>
          <a:lstStyle/>
          <a:p>
            <a:r>
              <a:rPr lang="es-MX" sz="2800" dirty="0"/>
              <a:t>4. “</a:t>
            </a:r>
            <a:r>
              <a:rPr lang="es-MX" sz="2800" dirty="0" err="1"/>
              <a:t>From</a:t>
            </a:r>
            <a:r>
              <a:rPr lang="es-MX" sz="2800" dirty="0"/>
              <a:t> </a:t>
            </a:r>
            <a:r>
              <a:rPr lang="es-MX" sz="2800" dirty="0" err="1"/>
              <a:t>outside</a:t>
            </a:r>
            <a:r>
              <a:rPr lang="es-MX" sz="2800" dirty="0"/>
              <a:t>”</a:t>
            </a:r>
            <a:endParaRPr lang="es-AR" sz="2800" dirty="0"/>
          </a:p>
        </p:txBody>
      </p:sp>
      <p:graphicFrame>
        <p:nvGraphicFramePr>
          <p:cNvPr id="4" name="Marcador de contenido 5">
            <a:extLst>
              <a:ext uri="{FF2B5EF4-FFF2-40B4-BE49-F238E27FC236}">
                <a16:creationId xmlns:a16="http://schemas.microsoft.com/office/drawing/2014/main" id="{2ABD905E-AD37-49DC-A752-D2D3585A4EE2}"/>
              </a:ext>
            </a:extLst>
          </p:cNvPr>
          <p:cNvGraphicFramePr>
            <a:graphicFrameLocks noGrp="1"/>
          </p:cNvGraphicFramePr>
          <p:nvPr>
            <p:ph idx="1"/>
          </p:nvPr>
        </p:nvGraphicFramePr>
        <p:xfrm>
          <a:off x="5118100" y="803275"/>
          <a:ext cx="6281738" cy="52482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34167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B261D616-DF59-4DC1-AFAC-859CD7AA4B06}"/>
              </a:ext>
            </a:extLst>
          </p:cNvPr>
          <p:cNvSpPr/>
          <p:nvPr/>
        </p:nvSpPr>
        <p:spPr>
          <a:xfrm>
            <a:off x="895546" y="1166842"/>
            <a:ext cx="9888717" cy="5355312"/>
          </a:xfrm>
          <a:prstGeom prst="rect">
            <a:avLst/>
          </a:prstGeom>
        </p:spPr>
        <p:txBody>
          <a:bodyPr wrap="square">
            <a:spAutoFit/>
          </a:bodyPr>
          <a:lstStyle/>
          <a:p>
            <a:pPr algn="just"/>
            <a:r>
              <a:rPr lang="en-GB" dirty="0"/>
              <a:t>Fifteen people deprived of their liberty in Wings 7 and 8 of the Prison N° 11 in the province of Santa Fe (Argentina) reported to the Public Criminal Defence Service that on 2 March 2024, during a search, all the people detained in these two areas (158 prisoners) were subjected to repeated blows (punches and kicks) of various kinds by the prison officers, although only this group reported it because of the widespread fear of reprisals by the prison staff. Some of them said that towels were placed over their heads while water was poured over them to drown them. Others had plastic bags placed on their heads and tightened for the same purpose. Others said they were beaten on the soles of their feet with truncheons. One detainee said he had been given electric shocks. Several of the detainees reported sexually aggressive actions by the guards, including one case of impalement. One detainee had urine poured over him. Another detainee had his head placed in a puddle on the ground to drown him. The prisoners were examined by a forensic doctor, who found numerous injuries on the bodies of the complainants that were consistent with the description of the facts.  </a:t>
            </a:r>
          </a:p>
          <a:p>
            <a:pPr algn="just"/>
            <a:r>
              <a:rPr lang="en-GB" dirty="0"/>
              <a:t>(Summary of the complaint submitted by the Public Criminal Defence Service to the Specialised Prosecutor for Institutional Violence in the Judicial District No. 2 of the Province of Santa Fe, 14.3.24)</a:t>
            </a:r>
          </a:p>
          <a:p>
            <a:pPr algn="just"/>
            <a:r>
              <a:rPr lang="en-GB" dirty="0"/>
              <a:t> </a:t>
            </a:r>
          </a:p>
          <a:p>
            <a:pPr algn="just"/>
            <a:endParaRPr lang="es-AR" dirty="0"/>
          </a:p>
        </p:txBody>
      </p:sp>
    </p:spTree>
    <p:extLst>
      <p:ext uri="{BB962C8B-B14F-4D97-AF65-F5344CB8AC3E}">
        <p14:creationId xmlns:p14="http://schemas.microsoft.com/office/powerpoint/2010/main" val="35226134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67C571-2EA7-4B4D-9E67-883750BBF6B6}"/>
              </a:ext>
            </a:extLst>
          </p:cNvPr>
          <p:cNvSpPr>
            <a:spLocks noGrp="1"/>
          </p:cNvSpPr>
          <p:nvPr>
            <p:ph type="title"/>
          </p:nvPr>
        </p:nvSpPr>
        <p:spPr/>
        <p:txBody>
          <a:bodyPr>
            <a:normAutofit/>
          </a:bodyPr>
          <a:lstStyle/>
          <a:p>
            <a:r>
              <a:rPr lang="es-MX" sz="2800" dirty="0"/>
              <a:t>4. “</a:t>
            </a:r>
            <a:r>
              <a:rPr lang="es-MX" sz="2800" dirty="0" err="1"/>
              <a:t>From</a:t>
            </a:r>
            <a:r>
              <a:rPr lang="es-MX" sz="2800" dirty="0"/>
              <a:t> </a:t>
            </a:r>
            <a:r>
              <a:rPr lang="es-MX" sz="2800" dirty="0" err="1"/>
              <a:t>outside</a:t>
            </a:r>
            <a:r>
              <a:rPr lang="es-MX" sz="2800" dirty="0"/>
              <a:t>”</a:t>
            </a:r>
            <a:endParaRPr lang="es-AR" sz="2800" dirty="0"/>
          </a:p>
        </p:txBody>
      </p:sp>
      <p:sp>
        <p:nvSpPr>
          <p:cNvPr id="3" name="Marcador de contenido 2">
            <a:extLst>
              <a:ext uri="{FF2B5EF4-FFF2-40B4-BE49-F238E27FC236}">
                <a16:creationId xmlns:a16="http://schemas.microsoft.com/office/drawing/2014/main" id="{F9B2EB0A-8E7F-44A2-81E7-797A5A3949D7}"/>
              </a:ext>
            </a:extLst>
          </p:cNvPr>
          <p:cNvSpPr>
            <a:spLocks noGrp="1"/>
          </p:cNvSpPr>
          <p:nvPr>
            <p:ph idx="1"/>
          </p:nvPr>
        </p:nvSpPr>
        <p:spPr/>
        <p:txBody>
          <a:bodyPr/>
          <a:lstStyle/>
          <a:p>
            <a:pPr algn="just"/>
            <a:r>
              <a:rPr lang="en-GB" dirty="0"/>
              <a:t>Peculiarities of the case of the Province of Santa Fe during the 2010s and 2020s. </a:t>
            </a:r>
          </a:p>
          <a:p>
            <a:pPr lvl="1" algn="just"/>
            <a:r>
              <a:rPr lang="en-GB" dirty="0"/>
              <a:t>Drug trafficking, police corruption and high levels of violent crime. Homicide rate in the city of Rosario (20,3/100,000 in 2014, 19,8/100,000 in 2023).</a:t>
            </a:r>
          </a:p>
          <a:p>
            <a:pPr lvl="1" algn="just"/>
            <a:r>
              <a:rPr lang="en-GB" dirty="0"/>
              <a:t>Police and criminal justice reforms, high levels of public investment and increased state capacity. </a:t>
            </a:r>
          </a:p>
          <a:p>
            <a:pPr algn="just"/>
            <a:r>
              <a:rPr lang="en-GB" dirty="0"/>
              <a:t>New governmental alliance at a provincial level, rhetoric of “mano dura” and political strength since December 2023.  The privileged relationship in this area with the federal government of President </a:t>
            </a:r>
            <a:r>
              <a:rPr lang="en-GB" dirty="0" err="1"/>
              <a:t>Milei</a:t>
            </a:r>
            <a:r>
              <a:rPr lang="en-GB" dirty="0"/>
              <a:t>. </a:t>
            </a:r>
          </a:p>
        </p:txBody>
      </p:sp>
    </p:spTree>
    <p:extLst>
      <p:ext uri="{BB962C8B-B14F-4D97-AF65-F5344CB8AC3E}">
        <p14:creationId xmlns:p14="http://schemas.microsoft.com/office/powerpoint/2010/main" val="28801087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D37B0D-7898-45A1-95CA-57DCDFE80D0F}"/>
              </a:ext>
            </a:extLst>
          </p:cNvPr>
          <p:cNvSpPr>
            <a:spLocks noGrp="1"/>
          </p:cNvSpPr>
          <p:nvPr>
            <p:ph type="title"/>
          </p:nvPr>
        </p:nvSpPr>
        <p:spPr/>
        <p:txBody>
          <a:bodyPr>
            <a:normAutofit/>
          </a:bodyPr>
          <a:lstStyle/>
          <a:p>
            <a:r>
              <a:rPr lang="es-MX" sz="2800" dirty="0"/>
              <a:t>4. “</a:t>
            </a:r>
            <a:r>
              <a:rPr lang="es-MX" sz="2800" dirty="0" err="1"/>
              <a:t>From</a:t>
            </a:r>
            <a:r>
              <a:rPr lang="es-MX" sz="2800" dirty="0"/>
              <a:t> </a:t>
            </a:r>
            <a:r>
              <a:rPr lang="es-MX" sz="2800" dirty="0" err="1"/>
              <a:t>outside</a:t>
            </a:r>
            <a:r>
              <a:rPr lang="es-MX" sz="2800" dirty="0"/>
              <a:t>”</a:t>
            </a:r>
            <a:endParaRPr lang="es-AR" sz="2800" dirty="0"/>
          </a:p>
        </p:txBody>
      </p:sp>
      <p:sp>
        <p:nvSpPr>
          <p:cNvPr id="3" name="Marcador de contenido 2">
            <a:extLst>
              <a:ext uri="{FF2B5EF4-FFF2-40B4-BE49-F238E27FC236}">
                <a16:creationId xmlns:a16="http://schemas.microsoft.com/office/drawing/2014/main" id="{FF645087-D43B-4BCC-85CA-B1D8602AFBA7}"/>
              </a:ext>
            </a:extLst>
          </p:cNvPr>
          <p:cNvSpPr>
            <a:spLocks noGrp="1"/>
          </p:cNvSpPr>
          <p:nvPr>
            <p:ph idx="1"/>
          </p:nvPr>
        </p:nvSpPr>
        <p:spPr/>
        <p:txBody>
          <a:bodyPr/>
          <a:lstStyle/>
          <a:p>
            <a:pPr algn="just"/>
            <a:r>
              <a:rPr lang="en-GB" dirty="0"/>
              <a:t>Legal changes. The new Prison ACT and the new Prison Service ACT sanctioned both in December 2023.  </a:t>
            </a:r>
          </a:p>
          <a:p>
            <a:pPr algn="just"/>
            <a:r>
              <a:rPr lang="en-GB" dirty="0"/>
              <a:t>Many regressive changes:</a:t>
            </a:r>
          </a:p>
          <a:p>
            <a:pPr lvl="1" algn="just"/>
            <a:r>
              <a:rPr lang="en-US" dirty="0"/>
              <a:t>“defense of the society” as a main objective of the prison</a:t>
            </a:r>
          </a:p>
          <a:p>
            <a:pPr lvl="1" algn="just"/>
            <a:r>
              <a:rPr lang="en-US" dirty="0"/>
              <a:t> displacement of the language of prisoners’ rights</a:t>
            </a:r>
          </a:p>
          <a:p>
            <a:pPr lvl="1" algn="just"/>
            <a:r>
              <a:rPr lang="en-US" dirty="0"/>
              <a:t>limitation of the judicial control of prison life</a:t>
            </a:r>
          </a:p>
          <a:p>
            <a:pPr lvl="1" algn="just"/>
            <a:r>
              <a:rPr lang="en-US" dirty="0"/>
              <a:t>collective petition by prisoners to the authorities as a serious disciplinary offence</a:t>
            </a:r>
          </a:p>
          <a:p>
            <a:pPr lvl="1" algn="just"/>
            <a:r>
              <a:rPr lang="en-US" dirty="0"/>
              <a:t>the regulation of work as a duty </a:t>
            </a:r>
          </a:p>
          <a:p>
            <a:pPr lvl="1" algn="just"/>
            <a:r>
              <a:rPr lang="en-US" dirty="0"/>
              <a:t>the regulation of “prison intelligence”</a:t>
            </a:r>
          </a:p>
          <a:p>
            <a:pPr lvl="1" algn="just"/>
            <a:r>
              <a:rPr lang="en-US" dirty="0"/>
              <a:t>“high profile prisoners” and their very restrictive regime, etc.</a:t>
            </a:r>
            <a:endParaRPr lang="es-AR" dirty="0"/>
          </a:p>
        </p:txBody>
      </p:sp>
    </p:spTree>
    <p:extLst>
      <p:ext uri="{BB962C8B-B14F-4D97-AF65-F5344CB8AC3E}">
        <p14:creationId xmlns:p14="http://schemas.microsoft.com/office/powerpoint/2010/main" val="27622280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41551A-9414-42A5-AB5E-FBA7D53FB1CB}"/>
              </a:ext>
            </a:extLst>
          </p:cNvPr>
          <p:cNvSpPr>
            <a:spLocks noGrp="1"/>
          </p:cNvSpPr>
          <p:nvPr>
            <p:ph type="title"/>
          </p:nvPr>
        </p:nvSpPr>
        <p:spPr/>
        <p:txBody>
          <a:bodyPr>
            <a:normAutofit/>
          </a:bodyPr>
          <a:lstStyle/>
          <a:p>
            <a:r>
              <a:rPr lang="es-MX" sz="2800" dirty="0"/>
              <a:t>4. “</a:t>
            </a:r>
            <a:r>
              <a:rPr lang="es-MX" sz="2800" dirty="0" err="1"/>
              <a:t>From</a:t>
            </a:r>
            <a:r>
              <a:rPr lang="es-MX" sz="2800" dirty="0"/>
              <a:t> </a:t>
            </a:r>
            <a:r>
              <a:rPr lang="es-MX" sz="2800" dirty="0" err="1"/>
              <a:t>outside</a:t>
            </a:r>
            <a:r>
              <a:rPr lang="es-MX" sz="2800" dirty="0"/>
              <a:t>”</a:t>
            </a:r>
            <a:endParaRPr lang="es-AR" sz="2800" dirty="0"/>
          </a:p>
        </p:txBody>
      </p:sp>
      <p:sp>
        <p:nvSpPr>
          <p:cNvPr id="3" name="Marcador de contenido 2">
            <a:extLst>
              <a:ext uri="{FF2B5EF4-FFF2-40B4-BE49-F238E27FC236}">
                <a16:creationId xmlns:a16="http://schemas.microsoft.com/office/drawing/2014/main" id="{C6972D5A-A072-4854-ABFA-F9F5760CCC03}"/>
              </a:ext>
            </a:extLst>
          </p:cNvPr>
          <p:cNvSpPr>
            <a:spLocks noGrp="1"/>
          </p:cNvSpPr>
          <p:nvPr>
            <p:ph idx="1"/>
          </p:nvPr>
        </p:nvSpPr>
        <p:spPr/>
        <p:txBody>
          <a:bodyPr/>
          <a:lstStyle/>
          <a:p>
            <a:pPr algn="just"/>
            <a:r>
              <a:rPr lang="en-US" dirty="0"/>
              <a:t>Policy changes. Less permeability and more restrictions for prisoners. The “high-profile prisoners” as a central figure. The paroxysmal example of the use of uniforms. But the  restrictions “spill over”. Examples: restrictions on visits, restrictions on many external actors and their activities (cancellations and obstacles).</a:t>
            </a:r>
          </a:p>
          <a:p>
            <a:pPr algn="just"/>
            <a:r>
              <a:rPr lang="en-US" dirty="0"/>
              <a:t>Humiliating official videos and photos of prisoners and “</a:t>
            </a:r>
            <a:r>
              <a:rPr lang="en-US" dirty="0" err="1"/>
              <a:t>bukelization</a:t>
            </a:r>
            <a:r>
              <a:rPr lang="en-US" dirty="0"/>
              <a:t>” (</a:t>
            </a:r>
            <a:r>
              <a:rPr lang="en-US" dirty="0" err="1"/>
              <a:t>Weegels</a:t>
            </a:r>
            <a:r>
              <a:rPr lang="en-US" dirty="0"/>
              <a:t> &amp; Araya, forthcoming), especially during the first months of the new government. </a:t>
            </a:r>
          </a:p>
          <a:p>
            <a:pPr marL="0" indent="0" algn="just">
              <a:buNone/>
            </a:pPr>
            <a:endParaRPr lang="es-AR" dirty="0"/>
          </a:p>
        </p:txBody>
      </p:sp>
    </p:spTree>
    <p:extLst>
      <p:ext uri="{BB962C8B-B14F-4D97-AF65-F5344CB8AC3E}">
        <p14:creationId xmlns:p14="http://schemas.microsoft.com/office/powerpoint/2010/main" val="36816742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AA9EB2-92D7-4D8B-8E5E-D6C0897BCD0E}"/>
              </a:ext>
            </a:extLst>
          </p:cNvPr>
          <p:cNvSpPr>
            <a:spLocks noGrp="1"/>
          </p:cNvSpPr>
          <p:nvPr>
            <p:ph type="title"/>
          </p:nvPr>
        </p:nvSpPr>
        <p:spPr/>
        <p:txBody>
          <a:bodyPr>
            <a:normAutofit/>
          </a:bodyPr>
          <a:lstStyle/>
          <a:p>
            <a:r>
              <a:rPr lang="es-MX" sz="2800" dirty="0"/>
              <a:t>5. </a:t>
            </a:r>
            <a:r>
              <a:rPr lang="es-MX" sz="2800" dirty="0" err="1"/>
              <a:t>Conclusions</a:t>
            </a:r>
            <a:endParaRPr lang="es-AR" sz="2800" dirty="0"/>
          </a:p>
        </p:txBody>
      </p:sp>
      <p:sp>
        <p:nvSpPr>
          <p:cNvPr id="3" name="Marcador de contenido 2">
            <a:extLst>
              <a:ext uri="{FF2B5EF4-FFF2-40B4-BE49-F238E27FC236}">
                <a16:creationId xmlns:a16="http://schemas.microsoft.com/office/drawing/2014/main" id="{8341570C-C857-4AF9-9158-66DDA47BFC18}"/>
              </a:ext>
            </a:extLst>
          </p:cNvPr>
          <p:cNvSpPr>
            <a:spLocks noGrp="1"/>
          </p:cNvSpPr>
          <p:nvPr>
            <p:ph idx="1"/>
          </p:nvPr>
        </p:nvSpPr>
        <p:spPr>
          <a:xfrm>
            <a:off x="5118447" y="803185"/>
            <a:ext cx="6281873" cy="5607041"/>
          </a:xfrm>
        </p:spPr>
        <p:txBody>
          <a:bodyPr>
            <a:normAutofit/>
          </a:bodyPr>
          <a:lstStyle/>
          <a:p>
            <a:pPr algn="just"/>
            <a:r>
              <a:rPr lang="en-US" dirty="0"/>
              <a:t>The persistence of authoritarian practices in contemporary Argentine prisons and the challenge of understanding them.</a:t>
            </a:r>
          </a:p>
          <a:p>
            <a:pPr algn="just"/>
            <a:r>
              <a:rPr lang="en-US" dirty="0"/>
              <a:t>The metaphor of the ‘penal layer’ (Rubin, 2016). Accumulation rather than substitution, even if the later layer take precedence over the earlier ones. The longevity of authoritarian practices in Argentine prisons is an indicator of the ‘depth’ of the penal layer in which they were created, just as their proliferation throughout the prison field is evidence of their ‘thickness’ (Rubin, 2016, 432). </a:t>
            </a:r>
          </a:p>
          <a:p>
            <a:pPr algn="just"/>
            <a:r>
              <a:rPr lang="en-US" dirty="0"/>
              <a:t>At some moments and places a “penal layer” may be ‘compressed’, ‘submerged’, even confined to ‘tunnels’ or ‘reservoirs’, but this does not prevent them from ‘rebounding’ at another juncture (Rubin, 2016, 432).</a:t>
            </a:r>
            <a:endParaRPr lang="es-AR" dirty="0"/>
          </a:p>
          <a:p>
            <a:pPr algn="just"/>
            <a:endParaRPr lang="es-AR" dirty="0"/>
          </a:p>
          <a:p>
            <a:endParaRPr lang="es-AR" dirty="0"/>
          </a:p>
        </p:txBody>
      </p:sp>
    </p:spTree>
    <p:extLst>
      <p:ext uri="{BB962C8B-B14F-4D97-AF65-F5344CB8AC3E}">
        <p14:creationId xmlns:p14="http://schemas.microsoft.com/office/powerpoint/2010/main" val="16078853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E7AF0E-AD79-4EE8-8128-3AA05762E1DF}"/>
              </a:ext>
            </a:extLst>
          </p:cNvPr>
          <p:cNvSpPr>
            <a:spLocks noGrp="1"/>
          </p:cNvSpPr>
          <p:nvPr>
            <p:ph type="title"/>
          </p:nvPr>
        </p:nvSpPr>
        <p:spPr/>
        <p:txBody>
          <a:bodyPr>
            <a:normAutofit/>
          </a:bodyPr>
          <a:lstStyle/>
          <a:p>
            <a:r>
              <a:rPr lang="es-MX" sz="2800" dirty="0"/>
              <a:t>5. </a:t>
            </a:r>
            <a:r>
              <a:rPr lang="es-MX" sz="2800" dirty="0" err="1"/>
              <a:t>Conclusions</a:t>
            </a:r>
            <a:endParaRPr lang="es-AR" sz="2800" dirty="0"/>
          </a:p>
        </p:txBody>
      </p:sp>
      <p:sp>
        <p:nvSpPr>
          <p:cNvPr id="3" name="Marcador de contenido 2">
            <a:extLst>
              <a:ext uri="{FF2B5EF4-FFF2-40B4-BE49-F238E27FC236}">
                <a16:creationId xmlns:a16="http://schemas.microsoft.com/office/drawing/2014/main" id="{310F9B8A-FC9A-42CB-875C-78DCEFE794EA}"/>
              </a:ext>
            </a:extLst>
          </p:cNvPr>
          <p:cNvSpPr>
            <a:spLocks noGrp="1"/>
          </p:cNvSpPr>
          <p:nvPr>
            <p:ph idx="1"/>
          </p:nvPr>
        </p:nvSpPr>
        <p:spPr/>
        <p:txBody>
          <a:bodyPr>
            <a:normAutofit/>
          </a:bodyPr>
          <a:lstStyle/>
          <a:p>
            <a:pPr lvl="0" algn="just"/>
            <a:r>
              <a:rPr lang="en-US" dirty="0"/>
              <a:t>The discussion of the idea of “feedback effects” in the contemporary literature on punishment and society (</a:t>
            </a:r>
            <a:r>
              <a:rPr lang="en-US" dirty="0" err="1"/>
              <a:t>Shoenfeld</a:t>
            </a:r>
            <a:r>
              <a:rPr lang="en-US" dirty="0"/>
              <a:t>, 2010; 2014, 2018; Dagan &amp; </a:t>
            </a:r>
            <a:r>
              <a:rPr lang="en-US" dirty="0" err="1"/>
              <a:t>Teles</a:t>
            </a:r>
            <a:r>
              <a:rPr lang="en-US" dirty="0"/>
              <a:t>, 2014; Rubin, 2023) in order to think about the persistence of authoritarian practices in Argentine prisons.  </a:t>
            </a:r>
          </a:p>
          <a:p>
            <a:pPr algn="just"/>
            <a:r>
              <a:rPr lang="en-US" dirty="0"/>
              <a:t>It is not enough to simply point out the existence of initial conditions that would have long-lasting effects. There is a need for a more dynamic way of thinking about what persists which gives centrality to the agency of the actors involved in penal institutions and practices (Goodman and Quinn, 2023, 122). The actors who wish to support their continuity strive to do so in the face of those who challenge them in a constant struggle (Rubin, 2023, 274; see also Goodman, Phelps &amp; Page, 2015; 2017).</a:t>
            </a:r>
            <a:endParaRPr lang="es-AR" dirty="0"/>
          </a:p>
          <a:p>
            <a:pPr lvl="0" algn="just"/>
            <a:endParaRPr lang="en-US" dirty="0"/>
          </a:p>
        </p:txBody>
      </p:sp>
    </p:spTree>
    <p:extLst>
      <p:ext uri="{BB962C8B-B14F-4D97-AF65-F5344CB8AC3E}">
        <p14:creationId xmlns:p14="http://schemas.microsoft.com/office/powerpoint/2010/main" val="10228434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28A871-A277-402B-9BB3-BF39014DB934}"/>
              </a:ext>
            </a:extLst>
          </p:cNvPr>
          <p:cNvSpPr>
            <a:spLocks noGrp="1"/>
          </p:cNvSpPr>
          <p:nvPr>
            <p:ph type="title"/>
          </p:nvPr>
        </p:nvSpPr>
        <p:spPr/>
        <p:txBody>
          <a:bodyPr>
            <a:normAutofit/>
          </a:bodyPr>
          <a:lstStyle/>
          <a:p>
            <a:r>
              <a:rPr lang="es-MX" sz="2800" dirty="0"/>
              <a:t>5. </a:t>
            </a:r>
            <a:r>
              <a:rPr lang="es-MX" sz="2800" dirty="0" err="1"/>
              <a:t>Conclusions</a:t>
            </a:r>
            <a:endParaRPr lang="es-AR" sz="2800" dirty="0"/>
          </a:p>
        </p:txBody>
      </p:sp>
      <p:sp>
        <p:nvSpPr>
          <p:cNvPr id="3" name="Marcador de contenido 2">
            <a:extLst>
              <a:ext uri="{FF2B5EF4-FFF2-40B4-BE49-F238E27FC236}">
                <a16:creationId xmlns:a16="http://schemas.microsoft.com/office/drawing/2014/main" id="{B5456400-60A0-4244-AFF2-061EE777B64D}"/>
              </a:ext>
            </a:extLst>
          </p:cNvPr>
          <p:cNvSpPr>
            <a:spLocks noGrp="1"/>
          </p:cNvSpPr>
          <p:nvPr>
            <p:ph idx="1"/>
          </p:nvPr>
        </p:nvSpPr>
        <p:spPr/>
        <p:txBody>
          <a:bodyPr>
            <a:normAutofit/>
          </a:bodyPr>
          <a:lstStyle/>
          <a:p>
            <a:pPr algn="just"/>
            <a:r>
              <a:rPr lang="en-US" dirty="0"/>
              <a:t>In turn, the appearance of continuity can mask the fact that there are sometimes changes beneath the surface (Rubin, 2023, 278; Goodman, Phelps &amp; Page, 2015, 2017) As </a:t>
            </a:r>
            <a:r>
              <a:rPr lang="en-US" dirty="0" err="1"/>
              <a:t>Thelen</a:t>
            </a:r>
            <a:r>
              <a:rPr lang="en-US" dirty="0"/>
              <a:t> puts it in the literature on ‘path dependency’: ‘there is a partial renegotiation of some elements of an institution while leaving others in place’ (</a:t>
            </a:r>
            <a:r>
              <a:rPr lang="en-US" dirty="0" err="1"/>
              <a:t>Thelen</a:t>
            </a:r>
            <a:r>
              <a:rPr lang="en-US" dirty="0"/>
              <a:t>, 2003, 278). ‘Institutional innovation’ and ‘institutional reproduction’ are combined (Rubin, 2016, 433). There is no zero-sum game between innovation and reproduction </a:t>
            </a:r>
            <a:r>
              <a:rPr lang="es-AR" dirty="0"/>
              <a:t>(</a:t>
            </a:r>
            <a:r>
              <a:rPr lang="es-AR" dirty="0" err="1"/>
              <a:t>Rubin</a:t>
            </a:r>
            <a:r>
              <a:rPr lang="es-AR" dirty="0"/>
              <a:t> and Reiter, 2017). </a:t>
            </a:r>
          </a:p>
          <a:p>
            <a:pPr algn="just"/>
            <a:r>
              <a:rPr lang="en-US" dirty="0"/>
              <a:t>Goodman and Quinn's interesting suggestion to think about this through the prism of the ‘palimpsest’: ‘change and continuity are deeply intertwined and mutually informing processes’ (2023, 122). </a:t>
            </a:r>
            <a:endParaRPr lang="es-AR" dirty="0"/>
          </a:p>
        </p:txBody>
      </p:sp>
    </p:spTree>
    <p:extLst>
      <p:ext uri="{BB962C8B-B14F-4D97-AF65-F5344CB8AC3E}">
        <p14:creationId xmlns:p14="http://schemas.microsoft.com/office/powerpoint/2010/main" val="13402768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A841B1-F04F-4447-AD59-485407CB7E4C}"/>
              </a:ext>
            </a:extLst>
          </p:cNvPr>
          <p:cNvSpPr>
            <a:spLocks noGrp="1"/>
          </p:cNvSpPr>
          <p:nvPr>
            <p:ph type="title"/>
          </p:nvPr>
        </p:nvSpPr>
        <p:spPr/>
        <p:txBody>
          <a:bodyPr>
            <a:normAutofit/>
          </a:bodyPr>
          <a:lstStyle/>
          <a:p>
            <a:r>
              <a:rPr lang="es-MX" sz="2800" dirty="0"/>
              <a:t>5. </a:t>
            </a:r>
            <a:r>
              <a:rPr lang="es-MX" sz="2800" dirty="0" err="1"/>
              <a:t>Conclusions</a:t>
            </a:r>
            <a:endParaRPr lang="es-AR" sz="2800" dirty="0"/>
          </a:p>
        </p:txBody>
      </p:sp>
      <p:sp>
        <p:nvSpPr>
          <p:cNvPr id="3" name="Marcador de contenido 2">
            <a:extLst>
              <a:ext uri="{FF2B5EF4-FFF2-40B4-BE49-F238E27FC236}">
                <a16:creationId xmlns:a16="http://schemas.microsoft.com/office/drawing/2014/main" id="{834EBED9-9A9C-47D7-B818-2455B22D91C2}"/>
              </a:ext>
            </a:extLst>
          </p:cNvPr>
          <p:cNvSpPr>
            <a:spLocks noGrp="1"/>
          </p:cNvSpPr>
          <p:nvPr>
            <p:ph idx="1"/>
          </p:nvPr>
        </p:nvSpPr>
        <p:spPr/>
        <p:txBody>
          <a:bodyPr/>
          <a:lstStyle/>
          <a:p>
            <a:pPr algn="just"/>
            <a:r>
              <a:rPr lang="en-US" dirty="0"/>
              <a:t>I think this is better captured through the metaphor of “metamorphosis” (Sozzo, 2006; 2024), as a ‘dialectic of the same and the different’ (Castel, 1997, 17-18). </a:t>
            </a:r>
          </a:p>
          <a:p>
            <a:pPr algn="just"/>
            <a:r>
              <a:rPr lang="en-US" dirty="0"/>
              <a:t>‘The past does not repeat itself in the present, but the present plays and innovates using the legacy of the past’ (Castel, 1994, 238). </a:t>
            </a:r>
          </a:p>
          <a:p>
            <a:pPr algn="just"/>
            <a:r>
              <a:rPr lang="en-US" dirty="0"/>
              <a:t>What exists in a given time and place is not exactly the same as it was when it emerged, but it is not entirely different. This is indeed what has effectively happened with institutional violence in Argentine prisons from the transition to democracy to the present day. </a:t>
            </a:r>
          </a:p>
          <a:p>
            <a:endParaRPr lang="es-AR" dirty="0"/>
          </a:p>
        </p:txBody>
      </p:sp>
    </p:spTree>
    <p:extLst>
      <p:ext uri="{BB962C8B-B14F-4D97-AF65-F5344CB8AC3E}">
        <p14:creationId xmlns:p14="http://schemas.microsoft.com/office/powerpoint/2010/main" val="42221496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40155D-1059-4543-8897-A550B190D3B1}"/>
              </a:ext>
            </a:extLst>
          </p:cNvPr>
          <p:cNvSpPr>
            <a:spLocks noGrp="1"/>
          </p:cNvSpPr>
          <p:nvPr>
            <p:ph type="title"/>
          </p:nvPr>
        </p:nvSpPr>
        <p:spPr/>
        <p:txBody>
          <a:bodyPr>
            <a:normAutofit/>
          </a:bodyPr>
          <a:lstStyle/>
          <a:p>
            <a:r>
              <a:rPr lang="es-MX" sz="2800" dirty="0"/>
              <a:t>5. </a:t>
            </a:r>
            <a:r>
              <a:rPr lang="es-MX" sz="2800" dirty="0" err="1"/>
              <a:t>Conclusions</a:t>
            </a:r>
            <a:endParaRPr lang="es-AR" sz="2800" dirty="0"/>
          </a:p>
        </p:txBody>
      </p:sp>
      <p:sp>
        <p:nvSpPr>
          <p:cNvPr id="3" name="Marcador de contenido 2">
            <a:extLst>
              <a:ext uri="{FF2B5EF4-FFF2-40B4-BE49-F238E27FC236}">
                <a16:creationId xmlns:a16="http://schemas.microsoft.com/office/drawing/2014/main" id="{E9B8C02D-C361-4D52-B845-915E7CDCA07A}"/>
              </a:ext>
            </a:extLst>
          </p:cNvPr>
          <p:cNvSpPr>
            <a:spLocks noGrp="1"/>
          </p:cNvSpPr>
          <p:nvPr>
            <p:ph idx="1"/>
          </p:nvPr>
        </p:nvSpPr>
        <p:spPr/>
        <p:txBody>
          <a:bodyPr>
            <a:normAutofit/>
          </a:bodyPr>
          <a:lstStyle/>
          <a:p>
            <a:pPr marL="0" indent="0" algn="just">
              <a:buNone/>
            </a:pPr>
            <a:endParaRPr lang="en-US" dirty="0"/>
          </a:p>
          <a:p>
            <a:pPr algn="just"/>
            <a:r>
              <a:rPr lang="en-US" dirty="0"/>
              <a:t>The "return of the repressed" revealed by the case with which I began this presentation has revealed could reasonably invite pessimistic views about the future.  But at the same time the need to avoid “catastrophic” representations of our present (O’ Malley, 2000), although we might </a:t>
            </a:r>
            <a:r>
              <a:rPr lang="en-US" dirty="0" err="1"/>
              <a:t>recognise</a:t>
            </a:r>
            <a:r>
              <a:rPr lang="en-US" dirty="0"/>
              <a:t> that this is becoming increasingly difficult!</a:t>
            </a:r>
          </a:p>
          <a:p>
            <a:pPr algn="just"/>
            <a:r>
              <a:rPr lang="en-US" dirty="0"/>
              <a:t>It is not the case that the (relatively limited) number of actors who challenge and fight against practices of institutional violence do no longer have any kind of impact on the prison field. Prison as a field of struggles and conflicts (Goodman, Phelps &amp; Page, 2015; 2017; Sozzo, 2025b). </a:t>
            </a:r>
            <a:endParaRPr lang="en-GB" dirty="0"/>
          </a:p>
        </p:txBody>
      </p:sp>
    </p:spTree>
    <p:extLst>
      <p:ext uri="{BB962C8B-B14F-4D97-AF65-F5344CB8AC3E}">
        <p14:creationId xmlns:p14="http://schemas.microsoft.com/office/powerpoint/2010/main" val="5540560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E5CEF2-CFDA-4D93-878D-F526F6B23866}"/>
              </a:ext>
            </a:extLst>
          </p:cNvPr>
          <p:cNvSpPr>
            <a:spLocks noGrp="1"/>
          </p:cNvSpPr>
          <p:nvPr>
            <p:ph type="title"/>
          </p:nvPr>
        </p:nvSpPr>
        <p:spPr/>
        <p:txBody>
          <a:bodyPr>
            <a:normAutofit/>
          </a:bodyPr>
          <a:lstStyle/>
          <a:p>
            <a:r>
              <a:rPr lang="es-MX" sz="2800" dirty="0"/>
              <a:t>5. </a:t>
            </a:r>
            <a:r>
              <a:rPr lang="es-MX" sz="2800" dirty="0" err="1"/>
              <a:t>Conclusions</a:t>
            </a:r>
            <a:endParaRPr lang="es-AR" sz="2800" dirty="0"/>
          </a:p>
        </p:txBody>
      </p:sp>
      <p:sp>
        <p:nvSpPr>
          <p:cNvPr id="3" name="Marcador de contenido 2">
            <a:extLst>
              <a:ext uri="{FF2B5EF4-FFF2-40B4-BE49-F238E27FC236}">
                <a16:creationId xmlns:a16="http://schemas.microsoft.com/office/drawing/2014/main" id="{97DADCFC-594A-4BF3-9B87-E64CB1C43D40}"/>
              </a:ext>
            </a:extLst>
          </p:cNvPr>
          <p:cNvSpPr>
            <a:spLocks noGrp="1"/>
          </p:cNvSpPr>
          <p:nvPr>
            <p:ph idx="1"/>
          </p:nvPr>
        </p:nvSpPr>
        <p:spPr/>
        <p:txBody>
          <a:bodyPr/>
          <a:lstStyle/>
          <a:p>
            <a:pPr algn="just"/>
            <a:r>
              <a:rPr lang="en-US" dirty="0"/>
              <a:t>The inspection and interviews by the Public Criminal Defense Service and the report of the massive tortures. </a:t>
            </a:r>
          </a:p>
          <a:p>
            <a:pPr algn="just"/>
            <a:r>
              <a:rPr lang="en-US" dirty="0"/>
              <a:t>The indictment of eight prison officers for ill-treatment (but not torture!) by the </a:t>
            </a:r>
            <a:r>
              <a:rPr lang="en-US" dirty="0" err="1"/>
              <a:t>Specialised</a:t>
            </a:r>
            <a:r>
              <a:rPr lang="en-US" dirty="0"/>
              <a:t> Prosecutor for Institutional Violence.  </a:t>
            </a:r>
          </a:p>
          <a:p>
            <a:pPr algn="just"/>
            <a:r>
              <a:rPr lang="en-US" dirty="0"/>
              <a:t>A visit in April 2024 by the National Committee for the Prevention of Torture to the prison where this took place, interviews with inmates and external actors and report to the provincial authorities. </a:t>
            </a:r>
          </a:p>
          <a:p>
            <a:pPr algn="just"/>
            <a:r>
              <a:rPr lang="en-US" dirty="0"/>
              <a:t>The provincial government stop publishing humiliating photos and videos of prisoners as part of its communication policy. There were not new reports of massive torture practices, although several cases of institutional violence have been recorded. </a:t>
            </a:r>
            <a:endParaRPr lang="es-AR" dirty="0"/>
          </a:p>
        </p:txBody>
      </p:sp>
    </p:spTree>
    <p:extLst>
      <p:ext uri="{BB962C8B-B14F-4D97-AF65-F5344CB8AC3E}">
        <p14:creationId xmlns:p14="http://schemas.microsoft.com/office/powerpoint/2010/main" val="320675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C47447-50E1-44E6-81C9-B5832EAB7CED}"/>
              </a:ext>
            </a:extLst>
          </p:cNvPr>
          <p:cNvSpPr>
            <a:spLocks noGrp="1"/>
          </p:cNvSpPr>
          <p:nvPr>
            <p:ph type="title"/>
          </p:nvPr>
        </p:nvSpPr>
        <p:spPr/>
        <p:txBody>
          <a:bodyPr>
            <a:normAutofit/>
          </a:bodyPr>
          <a:lstStyle/>
          <a:p>
            <a:r>
              <a:rPr lang="es-AR" sz="2800" dirty="0"/>
              <a:t>1. </a:t>
            </a:r>
            <a:r>
              <a:rPr lang="es-AR" sz="2800" dirty="0" err="1"/>
              <a:t>Exploring</a:t>
            </a:r>
            <a:r>
              <a:rPr lang="es-AR" sz="2800" dirty="0"/>
              <a:t> penal </a:t>
            </a:r>
            <a:r>
              <a:rPr lang="es-AR" sz="2800" dirty="0" err="1"/>
              <a:t>persistence</a:t>
            </a:r>
            <a:endParaRPr lang="es-AR" sz="2800" dirty="0"/>
          </a:p>
        </p:txBody>
      </p:sp>
      <p:sp>
        <p:nvSpPr>
          <p:cNvPr id="3" name="Marcador de contenido 2">
            <a:extLst>
              <a:ext uri="{FF2B5EF4-FFF2-40B4-BE49-F238E27FC236}">
                <a16:creationId xmlns:a16="http://schemas.microsoft.com/office/drawing/2014/main" id="{2477538C-61BE-45FB-B716-4955B58D27BE}"/>
              </a:ext>
            </a:extLst>
          </p:cNvPr>
          <p:cNvSpPr>
            <a:spLocks noGrp="1"/>
          </p:cNvSpPr>
          <p:nvPr>
            <p:ph idx="1"/>
          </p:nvPr>
        </p:nvSpPr>
        <p:spPr/>
        <p:txBody>
          <a:bodyPr>
            <a:normAutofit/>
          </a:bodyPr>
          <a:lstStyle/>
          <a:p>
            <a:pPr algn="just"/>
            <a:r>
              <a:rPr lang="en-GB" dirty="0"/>
              <a:t>Punishment &amp; society studies and the centrality of penal change in the last four decades (Sozzo, 2025a).</a:t>
            </a:r>
          </a:p>
          <a:p>
            <a:pPr algn="just"/>
            <a:r>
              <a:rPr lang="en-GB" dirty="0"/>
              <a:t>The neglect of inertia, persistence, continuity in the penal field. </a:t>
            </a:r>
            <a:r>
              <a:rPr lang="en-US" dirty="0"/>
              <a:t>Some work has attempted to reverse this in recent years </a:t>
            </a:r>
            <a:r>
              <a:rPr lang="en-GB" dirty="0"/>
              <a:t>(O’ Malley &amp; Meyer, 2005; Hutcheson, 2006; </a:t>
            </a:r>
            <a:r>
              <a:rPr lang="en-GB" dirty="0" err="1"/>
              <a:t>Mauruto</a:t>
            </a:r>
            <a:r>
              <a:rPr lang="en-GB" dirty="0"/>
              <a:t> &amp; Hannah-</a:t>
            </a:r>
            <a:r>
              <a:rPr lang="en-GB" dirty="0" err="1"/>
              <a:t>Moffat</a:t>
            </a:r>
            <a:r>
              <a:rPr lang="en-GB" dirty="0"/>
              <a:t>, 2006; Phelps, 2011; Garland, 2011; Goodman, Page &amp; Phelps, 2015; 2017; Rubin, 2016; 2019; 2023; Rubin &amp; Reiter, 2017; Goodman &amp; Quinn, 2023).</a:t>
            </a:r>
          </a:p>
          <a:p>
            <a:pPr marL="0" indent="0">
              <a:buNone/>
            </a:pPr>
            <a:endParaRPr lang="es-AR" dirty="0"/>
          </a:p>
        </p:txBody>
      </p:sp>
    </p:spTree>
    <p:extLst>
      <p:ext uri="{BB962C8B-B14F-4D97-AF65-F5344CB8AC3E}">
        <p14:creationId xmlns:p14="http://schemas.microsoft.com/office/powerpoint/2010/main" val="2051685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991E84-5BE9-473E-AD46-10A6A973BC76}"/>
              </a:ext>
            </a:extLst>
          </p:cNvPr>
          <p:cNvSpPr>
            <a:spLocks noGrp="1"/>
          </p:cNvSpPr>
          <p:nvPr>
            <p:ph type="title"/>
          </p:nvPr>
        </p:nvSpPr>
        <p:spPr/>
        <p:txBody>
          <a:bodyPr>
            <a:normAutofit/>
          </a:bodyPr>
          <a:lstStyle/>
          <a:p>
            <a:r>
              <a:rPr lang="es-AR" sz="2800" dirty="0"/>
              <a:t>1. </a:t>
            </a:r>
            <a:r>
              <a:rPr lang="es-AR" sz="2800" dirty="0" err="1"/>
              <a:t>Exploring</a:t>
            </a:r>
            <a:r>
              <a:rPr lang="es-AR" sz="2800" dirty="0"/>
              <a:t> penal </a:t>
            </a:r>
            <a:r>
              <a:rPr lang="es-AR" sz="2800" dirty="0" err="1"/>
              <a:t>persistence</a:t>
            </a:r>
            <a:endParaRPr lang="es-AR" sz="2800" dirty="0"/>
          </a:p>
        </p:txBody>
      </p:sp>
      <p:sp>
        <p:nvSpPr>
          <p:cNvPr id="3" name="Marcador de contenido 2">
            <a:extLst>
              <a:ext uri="{FF2B5EF4-FFF2-40B4-BE49-F238E27FC236}">
                <a16:creationId xmlns:a16="http://schemas.microsoft.com/office/drawing/2014/main" id="{13668692-FD13-439C-B342-7D5390DE2C2A}"/>
              </a:ext>
            </a:extLst>
          </p:cNvPr>
          <p:cNvSpPr>
            <a:spLocks noGrp="1"/>
          </p:cNvSpPr>
          <p:nvPr>
            <p:ph idx="1"/>
          </p:nvPr>
        </p:nvSpPr>
        <p:spPr/>
        <p:txBody>
          <a:bodyPr/>
          <a:lstStyle/>
          <a:p>
            <a:pPr algn="just"/>
            <a:r>
              <a:rPr lang="en-GB" dirty="0"/>
              <a:t>A contribution to this problematisation of penal persistence, from the global peripheries, exploring a Latin American context (Sozzo, 2023; </a:t>
            </a:r>
            <a:r>
              <a:rPr lang="en-GB" dirty="0" err="1"/>
              <a:t>Iturralde</a:t>
            </a:r>
            <a:r>
              <a:rPr lang="en-GB" dirty="0"/>
              <a:t>, 2023; Dal Santo and Sozzo, 2024;). </a:t>
            </a:r>
          </a:p>
          <a:p>
            <a:pPr algn="just"/>
            <a:r>
              <a:rPr lang="en-GB" dirty="0"/>
              <a:t>The discussion on the presence of authoritarianism in the contemporary penal field, its characteristics, conditions and effects (Sozzo, 2005; 2016a; 2016b).</a:t>
            </a:r>
          </a:p>
          <a:p>
            <a:pPr algn="just"/>
            <a:r>
              <a:rPr lang="en-GB" dirty="0"/>
              <a:t>Starting point: an incident of massive torture of prisoners by prison officers in contemporary Argentina. “</a:t>
            </a:r>
            <a:r>
              <a:rPr lang="en-GB" dirty="0" err="1"/>
              <a:t>Picanear</a:t>
            </a:r>
            <a:r>
              <a:rPr lang="en-GB" dirty="0"/>
              <a:t>”, “</a:t>
            </a:r>
            <a:r>
              <a:rPr lang="en-GB" dirty="0" err="1"/>
              <a:t>submarino</a:t>
            </a:r>
            <a:r>
              <a:rPr lang="en-GB" dirty="0"/>
              <a:t> seco”, “</a:t>
            </a:r>
            <a:r>
              <a:rPr lang="en-GB" dirty="0" err="1"/>
              <a:t>pata</a:t>
            </a:r>
            <a:r>
              <a:rPr lang="en-GB" dirty="0"/>
              <a:t> </a:t>
            </a:r>
            <a:r>
              <a:rPr lang="en-GB" dirty="0" err="1"/>
              <a:t>pata</a:t>
            </a:r>
            <a:r>
              <a:rPr lang="en-GB" dirty="0"/>
              <a:t>”, old names for torture techniques with a long history in this country. </a:t>
            </a:r>
            <a:endParaRPr lang="es-AR" dirty="0"/>
          </a:p>
          <a:p>
            <a:pPr algn="just"/>
            <a:endParaRPr lang="es-AR" dirty="0"/>
          </a:p>
        </p:txBody>
      </p:sp>
    </p:spTree>
    <p:extLst>
      <p:ext uri="{BB962C8B-B14F-4D97-AF65-F5344CB8AC3E}">
        <p14:creationId xmlns:p14="http://schemas.microsoft.com/office/powerpoint/2010/main" val="3229741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559C60-427C-474C-A3E8-4F98E4980180}"/>
              </a:ext>
            </a:extLst>
          </p:cNvPr>
          <p:cNvSpPr>
            <a:spLocks noGrp="1"/>
          </p:cNvSpPr>
          <p:nvPr>
            <p:ph type="title"/>
          </p:nvPr>
        </p:nvSpPr>
        <p:spPr/>
        <p:txBody>
          <a:bodyPr>
            <a:normAutofit/>
          </a:bodyPr>
          <a:lstStyle/>
          <a:p>
            <a:r>
              <a:rPr lang="es-AR" sz="2800" dirty="0"/>
              <a:t>1. </a:t>
            </a:r>
            <a:r>
              <a:rPr lang="es-AR" sz="2800" dirty="0" err="1"/>
              <a:t>Exploring</a:t>
            </a:r>
            <a:r>
              <a:rPr lang="es-AR" sz="2800" dirty="0"/>
              <a:t> penal </a:t>
            </a:r>
            <a:r>
              <a:rPr lang="es-AR" sz="2800" dirty="0" err="1"/>
              <a:t>persistence</a:t>
            </a:r>
            <a:endParaRPr lang="es-AR" sz="2800" dirty="0"/>
          </a:p>
        </p:txBody>
      </p:sp>
      <p:sp>
        <p:nvSpPr>
          <p:cNvPr id="3" name="Marcador de contenido 2">
            <a:extLst>
              <a:ext uri="{FF2B5EF4-FFF2-40B4-BE49-F238E27FC236}">
                <a16:creationId xmlns:a16="http://schemas.microsoft.com/office/drawing/2014/main" id="{7B937DFC-E90A-4909-A328-F361CFEFF980}"/>
              </a:ext>
            </a:extLst>
          </p:cNvPr>
          <p:cNvSpPr>
            <a:spLocks noGrp="1"/>
          </p:cNvSpPr>
          <p:nvPr>
            <p:ph idx="1"/>
          </p:nvPr>
        </p:nvSpPr>
        <p:spPr/>
        <p:txBody>
          <a:bodyPr/>
          <a:lstStyle/>
          <a:p>
            <a:pPr algn="just"/>
            <a:r>
              <a:rPr lang="en-US" dirty="0"/>
              <a:t>What makes these practices of torture possible in Argentine prisons today?</a:t>
            </a:r>
            <a:endParaRPr lang="es-MX" dirty="0"/>
          </a:p>
          <a:p>
            <a:pPr lvl="0" algn="just"/>
            <a:r>
              <a:rPr lang="en-US" dirty="0"/>
              <a:t>Conditions and dynamics inside and outside the prison world, which are complexly intertwined.</a:t>
            </a:r>
            <a:endParaRPr lang="es-AR" dirty="0"/>
          </a:p>
          <a:p>
            <a:pPr lvl="0" algn="just"/>
            <a:r>
              <a:rPr lang="en-US" dirty="0"/>
              <a:t>Both are linked to authoritarianism as a governmental rationality.</a:t>
            </a:r>
            <a:endParaRPr lang="es-AR" dirty="0"/>
          </a:p>
          <a:p>
            <a:pPr lvl="0" algn="just"/>
            <a:r>
              <a:rPr lang="en-US" dirty="0"/>
              <a:t>The possibility of exploring this link between authoritarianism and punishment makes sense in other Latin American settings that share a number of features in common with Argentina in their past and present (</a:t>
            </a:r>
            <a:r>
              <a:rPr lang="en-US" dirty="0" err="1"/>
              <a:t>Iturralde</a:t>
            </a:r>
            <a:r>
              <a:rPr lang="en-US" dirty="0"/>
              <a:t>, 2020; 2023) - but also beyond the region in other settings in the Global North and South (Sozzo, 2023; Dal Santo &amp; Sozzo, 2024).</a:t>
            </a:r>
            <a:endParaRPr lang="es-AR" dirty="0"/>
          </a:p>
        </p:txBody>
      </p:sp>
    </p:spTree>
    <p:extLst>
      <p:ext uri="{BB962C8B-B14F-4D97-AF65-F5344CB8AC3E}">
        <p14:creationId xmlns:p14="http://schemas.microsoft.com/office/powerpoint/2010/main" val="1793487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32E00A-150B-4D05-B28B-49679CBBA247}"/>
              </a:ext>
            </a:extLst>
          </p:cNvPr>
          <p:cNvSpPr>
            <a:spLocks noGrp="1"/>
          </p:cNvSpPr>
          <p:nvPr>
            <p:ph type="title"/>
          </p:nvPr>
        </p:nvSpPr>
        <p:spPr/>
        <p:txBody>
          <a:bodyPr>
            <a:normAutofit/>
          </a:bodyPr>
          <a:lstStyle/>
          <a:p>
            <a:r>
              <a:rPr lang="es-AR" sz="2800" dirty="0"/>
              <a:t>2. </a:t>
            </a:r>
            <a:r>
              <a:rPr lang="es-AR" sz="2800" dirty="0" err="1"/>
              <a:t>Authoritarianism</a:t>
            </a:r>
            <a:endParaRPr lang="es-AR" sz="2800" dirty="0"/>
          </a:p>
        </p:txBody>
      </p:sp>
      <p:sp>
        <p:nvSpPr>
          <p:cNvPr id="3" name="Marcador de contenido 2">
            <a:extLst>
              <a:ext uri="{FF2B5EF4-FFF2-40B4-BE49-F238E27FC236}">
                <a16:creationId xmlns:a16="http://schemas.microsoft.com/office/drawing/2014/main" id="{A858C409-2E12-4B71-9EB2-27B2B32853D1}"/>
              </a:ext>
            </a:extLst>
          </p:cNvPr>
          <p:cNvSpPr>
            <a:spLocks noGrp="1"/>
          </p:cNvSpPr>
          <p:nvPr>
            <p:ph idx="1"/>
          </p:nvPr>
        </p:nvSpPr>
        <p:spPr/>
        <p:txBody>
          <a:bodyPr>
            <a:normAutofit lnSpcReduction="10000"/>
          </a:bodyPr>
          <a:lstStyle/>
          <a:p>
            <a:pPr algn="just"/>
            <a:r>
              <a:rPr lang="en-GB" dirty="0"/>
              <a:t>Liberalism, ambiguity and the possibilities of despotism (Valverde, 1996; </a:t>
            </a:r>
            <a:r>
              <a:rPr lang="en-GB" dirty="0" err="1"/>
              <a:t>Hindess</a:t>
            </a:r>
            <a:r>
              <a:rPr lang="en-GB" dirty="0"/>
              <a:t>, 2001). Intersection and hybridisation between governmental rationalities (Dean, 1999, 145, 147; 2002, 56; 2025).</a:t>
            </a:r>
          </a:p>
          <a:p>
            <a:pPr algn="just"/>
            <a:r>
              <a:rPr lang="en-GB" dirty="0"/>
              <a:t>Authoritarianism as a governmental rationality that imagines the subject to be governed as incapable of governing itself as a free and rational being, and therefore as someone to be coerced, neutralised or eliminated (Dean, 1999; 2002; 2025).</a:t>
            </a:r>
            <a:endParaRPr lang="en-GB" sz="1050" dirty="0"/>
          </a:p>
          <a:p>
            <a:pPr algn="just"/>
            <a:r>
              <a:rPr lang="en-GB" dirty="0"/>
              <a:t>Beyond the principle of "limited" or "frugal government", the justification for the maximum degree of intervention by the governmental authorities, including the use of force against the governed - and to the extreme- in order to produce obedience (Dean, 1999, 2002; 2025).</a:t>
            </a:r>
            <a:endParaRPr lang="en-GB" sz="1050" dirty="0"/>
          </a:p>
          <a:p>
            <a:pPr algn="just"/>
            <a:endParaRPr lang="es-MX" dirty="0"/>
          </a:p>
        </p:txBody>
      </p:sp>
    </p:spTree>
    <p:extLst>
      <p:ext uri="{BB962C8B-B14F-4D97-AF65-F5344CB8AC3E}">
        <p14:creationId xmlns:p14="http://schemas.microsoft.com/office/powerpoint/2010/main" val="1951112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3FFF96-067D-4C48-9800-25514C507298}"/>
              </a:ext>
            </a:extLst>
          </p:cNvPr>
          <p:cNvSpPr>
            <a:spLocks noGrp="1"/>
          </p:cNvSpPr>
          <p:nvPr>
            <p:ph type="title"/>
          </p:nvPr>
        </p:nvSpPr>
        <p:spPr/>
        <p:txBody>
          <a:bodyPr>
            <a:normAutofit/>
          </a:bodyPr>
          <a:lstStyle/>
          <a:p>
            <a:r>
              <a:rPr lang="es-AR" sz="2800" dirty="0"/>
              <a:t>2. </a:t>
            </a:r>
            <a:r>
              <a:rPr lang="es-AR" sz="2800" dirty="0" err="1"/>
              <a:t>Authoritarianism</a:t>
            </a:r>
            <a:endParaRPr lang="es-AR" sz="2800" dirty="0"/>
          </a:p>
        </p:txBody>
      </p:sp>
      <p:sp>
        <p:nvSpPr>
          <p:cNvPr id="3" name="Marcador de contenido 2">
            <a:extLst>
              <a:ext uri="{FF2B5EF4-FFF2-40B4-BE49-F238E27FC236}">
                <a16:creationId xmlns:a16="http://schemas.microsoft.com/office/drawing/2014/main" id="{D3105A1A-101A-4F10-8563-152BA1E7A79B}"/>
              </a:ext>
            </a:extLst>
          </p:cNvPr>
          <p:cNvSpPr>
            <a:spLocks noGrp="1"/>
          </p:cNvSpPr>
          <p:nvPr>
            <p:ph idx="1"/>
          </p:nvPr>
        </p:nvSpPr>
        <p:spPr/>
        <p:txBody>
          <a:bodyPr/>
          <a:lstStyle/>
          <a:p>
            <a:pPr algn="just"/>
            <a:r>
              <a:rPr lang="en-US" dirty="0"/>
              <a:t>Authoritarianism as a governmental rationality that runs through the history of Argentina (and Latin America).</a:t>
            </a:r>
            <a:r>
              <a:rPr lang="es-AR" sz="1050" dirty="0"/>
              <a:t> </a:t>
            </a:r>
          </a:p>
          <a:p>
            <a:pPr algn="just"/>
            <a:r>
              <a:rPr lang="en-US" dirty="0"/>
              <a:t>Its association with dictatorial regimes of the 20th century (Sozzo, 2005; 2016a; 2016b). </a:t>
            </a:r>
          </a:p>
          <a:p>
            <a:pPr algn="just"/>
            <a:r>
              <a:rPr lang="en-US" dirty="0"/>
              <a:t>Its connection with a "colonial matrix of power" as a long-term process and the production and reproduction of class and racial hierarchies and extreme levels of inequality (Quijano, 2000; </a:t>
            </a:r>
            <a:r>
              <a:rPr lang="en-US" dirty="0" err="1"/>
              <a:t>Mignolo</a:t>
            </a:r>
            <a:r>
              <a:rPr lang="en-US" dirty="0"/>
              <a:t> and Walsh, 2018</a:t>
            </a:r>
            <a:r>
              <a:rPr lang="es-MX" dirty="0"/>
              <a:t>). </a:t>
            </a:r>
            <a:endParaRPr lang="es-AR" dirty="0"/>
          </a:p>
        </p:txBody>
      </p:sp>
    </p:spTree>
    <p:extLst>
      <p:ext uri="{BB962C8B-B14F-4D97-AF65-F5344CB8AC3E}">
        <p14:creationId xmlns:p14="http://schemas.microsoft.com/office/powerpoint/2010/main" val="3440179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1E648A-5F54-4991-B1C4-1402D16221C2}"/>
              </a:ext>
            </a:extLst>
          </p:cNvPr>
          <p:cNvSpPr>
            <a:spLocks noGrp="1"/>
          </p:cNvSpPr>
          <p:nvPr>
            <p:ph type="title"/>
          </p:nvPr>
        </p:nvSpPr>
        <p:spPr/>
        <p:txBody>
          <a:bodyPr>
            <a:normAutofit/>
          </a:bodyPr>
          <a:lstStyle/>
          <a:p>
            <a:r>
              <a:rPr lang="es-MX" sz="2800" dirty="0"/>
              <a:t>3. “</a:t>
            </a:r>
            <a:r>
              <a:rPr lang="es-MX" sz="2800" dirty="0" err="1"/>
              <a:t>From</a:t>
            </a:r>
            <a:r>
              <a:rPr lang="es-MX" sz="2800" dirty="0"/>
              <a:t> </a:t>
            </a:r>
            <a:r>
              <a:rPr lang="es-MX" sz="2800" dirty="0" err="1"/>
              <a:t>inside</a:t>
            </a:r>
            <a:r>
              <a:rPr lang="es-MX" sz="2800" dirty="0"/>
              <a:t>”</a:t>
            </a:r>
            <a:endParaRPr lang="es-AR" sz="2800" dirty="0"/>
          </a:p>
        </p:txBody>
      </p:sp>
      <p:sp>
        <p:nvSpPr>
          <p:cNvPr id="3" name="Marcador de contenido 2">
            <a:extLst>
              <a:ext uri="{FF2B5EF4-FFF2-40B4-BE49-F238E27FC236}">
                <a16:creationId xmlns:a16="http://schemas.microsoft.com/office/drawing/2014/main" id="{D4B52824-43C0-49B2-9F20-E7301E2EDA5D}"/>
              </a:ext>
            </a:extLst>
          </p:cNvPr>
          <p:cNvSpPr>
            <a:spLocks noGrp="1"/>
          </p:cNvSpPr>
          <p:nvPr>
            <p:ph idx="1"/>
          </p:nvPr>
        </p:nvSpPr>
        <p:spPr/>
        <p:txBody>
          <a:bodyPr>
            <a:normAutofit/>
          </a:bodyPr>
          <a:lstStyle/>
          <a:p>
            <a:pPr algn="just"/>
            <a:r>
              <a:rPr lang="en-GB" dirty="0"/>
              <a:t>Prison Services in Argentina born in the second half of the 20</a:t>
            </a:r>
            <a:r>
              <a:rPr lang="en-GB" baseline="30000" dirty="0"/>
              <a:t>th</a:t>
            </a:r>
            <a:r>
              <a:rPr lang="en-GB" dirty="0"/>
              <a:t> century in the context of military dictatorships. Santa Fe (1968), Cordoba (1970) and Buenos Aires (1971). </a:t>
            </a:r>
          </a:p>
          <a:p>
            <a:pPr algn="just"/>
            <a:r>
              <a:rPr lang="en-GB" dirty="0"/>
              <a:t>Previously, strong links with police institutions. (</a:t>
            </a:r>
            <a:r>
              <a:rPr lang="en-GB" dirty="0" err="1"/>
              <a:t>Olaeta</a:t>
            </a:r>
            <a:r>
              <a:rPr lang="en-GB" dirty="0"/>
              <a:t> &amp; </a:t>
            </a:r>
            <a:r>
              <a:rPr lang="en-GB" dirty="0" err="1"/>
              <a:t>Cannevassi</a:t>
            </a:r>
            <a:r>
              <a:rPr lang="en-GB" dirty="0"/>
              <a:t>, 2020; González </a:t>
            </a:r>
            <a:r>
              <a:rPr lang="en-GB" dirty="0" err="1"/>
              <a:t>Alvo</a:t>
            </a:r>
            <a:r>
              <a:rPr lang="en-GB" dirty="0"/>
              <a:t>, 2022) In some provinces prisons are still under control of provincial police forces (</a:t>
            </a:r>
            <a:r>
              <a:rPr lang="en-GB" dirty="0" err="1"/>
              <a:t>Neuquen</a:t>
            </a:r>
            <a:r>
              <a:rPr lang="en-GB" dirty="0"/>
              <a:t> and Chubut). </a:t>
            </a:r>
          </a:p>
          <a:p>
            <a:pPr algn="just"/>
            <a:r>
              <a:rPr lang="en-US" dirty="0"/>
              <a:t>High levels of </a:t>
            </a:r>
            <a:r>
              <a:rPr lang="en-US" dirty="0" err="1"/>
              <a:t>militarisation</a:t>
            </a:r>
            <a:r>
              <a:rPr lang="en-US" dirty="0"/>
              <a:t> and the grammar of the "political enemy” (Sozzo, 2005; 2016b)</a:t>
            </a:r>
          </a:p>
          <a:p>
            <a:pPr algn="just"/>
            <a:r>
              <a:rPr lang="en-US" dirty="0"/>
              <a:t>Strong levels of influence of the positivist criminological tradition and the grammar of the "social enemy" (Sozzo, 2000; 2005; 2016b)</a:t>
            </a:r>
            <a:endParaRPr lang="es-AR" dirty="0"/>
          </a:p>
          <a:p>
            <a:pPr marL="0" indent="0" algn="just">
              <a:buNone/>
            </a:pPr>
            <a:endParaRPr lang="en-GB" dirty="0"/>
          </a:p>
        </p:txBody>
      </p:sp>
    </p:spTree>
    <p:extLst>
      <p:ext uri="{BB962C8B-B14F-4D97-AF65-F5344CB8AC3E}">
        <p14:creationId xmlns:p14="http://schemas.microsoft.com/office/powerpoint/2010/main" val="1890408696"/>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otalTime>27250</TotalTime>
  <Words>4066</Words>
  <Application>Microsoft Office PowerPoint</Application>
  <PresentationFormat>Panorámica</PresentationFormat>
  <Paragraphs>133</Paragraphs>
  <Slides>38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38</vt:i4>
      </vt:variant>
    </vt:vector>
  </HeadingPairs>
  <TitlesOfParts>
    <vt:vector size="42" baseType="lpstr">
      <vt:lpstr>Calibri Light</vt:lpstr>
      <vt:lpstr>Rockwell</vt:lpstr>
      <vt:lpstr>Wingdings</vt:lpstr>
      <vt:lpstr>Atlas</vt:lpstr>
      <vt:lpstr>Authoritarianism and punishment Understanding penal persistence in Argentina   </vt:lpstr>
      <vt:lpstr>Presentación de PowerPoint</vt:lpstr>
      <vt:lpstr>Presentación de PowerPoint</vt:lpstr>
      <vt:lpstr>1. Exploring penal persistence</vt:lpstr>
      <vt:lpstr>1. Exploring penal persistence</vt:lpstr>
      <vt:lpstr>1. Exploring penal persistence</vt:lpstr>
      <vt:lpstr>2. Authoritarianism</vt:lpstr>
      <vt:lpstr>2. Authoritarianism</vt:lpstr>
      <vt:lpstr>3. “From inside”</vt:lpstr>
      <vt:lpstr>3. “From inside” </vt:lpstr>
      <vt:lpstr>3. “From inside”</vt:lpstr>
      <vt:lpstr>3. “From inside”</vt:lpstr>
      <vt:lpstr>3. “From inside”</vt:lpstr>
      <vt:lpstr>3. “From inside”</vt:lpstr>
      <vt:lpstr>3. “From inside”</vt:lpstr>
      <vt:lpstr>3. “From inside”</vt:lpstr>
      <vt:lpstr>3. “From inside” </vt:lpstr>
      <vt:lpstr>3. “From inside” </vt:lpstr>
      <vt:lpstr>3. “From inside” </vt:lpstr>
      <vt:lpstr>3. “From inside” </vt:lpstr>
      <vt:lpstr>3. “From inside” </vt:lpstr>
      <vt:lpstr>3. “From inside” </vt:lpstr>
      <vt:lpstr>4. “From outside”</vt:lpstr>
      <vt:lpstr>4. “From outside”</vt:lpstr>
      <vt:lpstr>4. “From outside”</vt:lpstr>
      <vt:lpstr>4. “From outside”</vt:lpstr>
      <vt:lpstr>4. “From outside”</vt:lpstr>
      <vt:lpstr>4. “From outside”</vt:lpstr>
      <vt:lpstr>4. “From outside”</vt:lpstr>
      <vt:lpstr>4. “From outside”</vt:lpstr>
      <vt:lpstr>4. “From outside”</vt:lpstr>
      <vt:lpstr>4. “From outside”</vt:lpstr>
      <vt:lpstr>5. Conclusions</vt:lpstr>
      <vt:lpstr>5. Conclusions</vt:lpstr>
      <vt:lpstr>5. Conclusions</vt:lpstr>
      <vt:lpstr>5. Conclusions</vt:lpstr>
      <vt:lpstr>5. Conclusions</vt:lpstr>
      <vt:lpstr>5. 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University-in- prison programs and prison transparency in Argentina</dc:title>
  <dc:creator>Maximo Sozzo</dc:creator>
  <cp:lastModifiedBy>Maximo Sozzo</cp:lastModifiedBy>
  <cp:revision>47</cp:revision>
  <dcterms:modified xsi:type="dcterms:W3CDTF">2025-03-05T09:54:38Z</dcterms:modified>
</cp:coreProperties>
</file>