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handoutMasterIdLst>
    <p:handoutMasterId r:id="rId29"/>
  </p:handoutMasterIdLst>
  <p:sldIdLst>
    <p:sldId id="257" r:id="rId6"/>
    <p:sldId id="279" r:id="rId7"/>
    <p:sldId id="280" r:id="rId8"/>
    <p:sldId id="260" r:id="rId9"/>
    <p:sldId id="261" r:id="rId10"/>
    <p:sldId id="262" r:id="rId11"/>
    <p:sldId id="276" r:id="rId12"/>
    <p:sldId id="281" r:id="rId13"/>
    <p:sldId id="282" r:id="rId14"/>
    <p:sldId id="283" r:id="rId15"/>
    <p:sldId id="284" r:id="rId16"/>
    <p:sldId id="285" r:id="rId17"/>
    <p:sldId id="267" r:id="rId18"/>
    <p:sldId id="287" r:id="rId19"/>
    <p:sldId id="288" r:id="rId20"/>
    <p:sldId id="289" r:id="rId21"/>
    <p:sldId id="290" r:id="rId22"/>
    <p:sldId id="291" r:id="rId23"/>
    <p:sldId id="274" r:id="rId24"/>
    <p:sldId id="275" r:id="rId25"/>
    <p:sldId id="294" r:id="rId26"/>
    <p:sldId id="278" r:id="rId27"/>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D1E8B065-B3D8-4BCF-8651-6FF40D9DEA38}" type="datetimeFigureOut">
              <a:rPr lang="en-GB" smtClean="0"/>
              <a:t>31/03/2022</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CCBC21E7-0F85-4999-BEA9-433E45D349B7}" type="slidenum">
              <a:rPr lang="en-GB" smtClean="0"/>
              <a:t>‹#›</a:t>
            </a:fld>
            <a:endParaRPr lang="en-GB"/>
          </a:p>
        </p:txBody>
      </p:sp>
    </p:spTree>
    <p:extLst>
      <p:ext uri="{BB962C8B-B14F-4D97-AF65-F5344CB8AC3E}">
        <p14:creationId xmlns:p14="http://schemas.microsoft.com/office/powerpoint/2010/main" val="2465678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97D047BD-81F4-4667-BFCA-EA9389187EE6}" type="datetimeFigureOut">
              <a:rPr lang="en-GB" smtClean="0"/>
              <a:t>31/03/2022</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4A457609-BD49-47B2-8E78-47BFC4FF114D}" type="slidenum">
              <a:rPr lang="en-GB" smtClean="0"/>
              <a:t>‹#›</a:t>
            </a:fld>
            <a:endParaRPr lang="en-GB"/>
          </a:p>
        </p:txBody>
      </p:sp>
    </p:spTree>
    <p:extLst>
      <p:ext uri="{BB962C8B-B14F-4D97-AF65-F5344CB8AC3E}">
        <p14:creationId xmlns:p14="http://schemas.microsoft.com/office/powerpoint/2010/main" val="366641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Speaking</a:t>
            </a:r>
            <a:r>
              <a:rPr lang="en-GB" baseline="0" dirty="0" smtClean="0"/>
              <a:t> specifically re the 5 H&amp;SC Trusts only.</a:t>
            </a:r>
            <a:endParaRPr lang="en-GB" dirty="0"/>
          </a:p>
        </p:txBody>
      </p:sp>
      <p:sp>
        <p:nvSpPr>
          <p:cNvPr id="4" name="Slide Number Placeholder 3"/>
          <p:cNvSpPr>
            <a:spLocks noGrp="1"/>
          </p:cNvSpPr>
          <p:nvPr>
            <p:ph type="sldNum" sz="quarter" idx="10"/>
          </p:nvPr>
        </p:nvSpPr>
        <p:spPr/>
        <p:txBody>
          <a:bodyPr/>
          <a:lstStyle/>
          <a:p>
            <a:fld id="{CEF2D7A4-8DD2-4E21-BA0D-D328EE5DE7CF}"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59903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Means that you can get experience familiarise with area whilst awaiting pin.</a:t>
            </a:r>
          </a:p>
          <a:p>
            <a:r>
              <a:rPr lang="en-GB" dirty="0" smtClean="0"/>
              <a:t>Induction</a:t>
            </a:r>
            <a:r>
              <a:rPr lang="en-GB" baseline="0" dirty="0" smtClean="0"/>
              <a:t> / preceptorship robust programmes in place.</a:t>
            </a:r>
          </a:p>
          <a:p>
            <a:r>
              <a:rPr lang="en-GB" baseline="0" dirty="0" smtClean="0"/>
              <a:t>Delivering Care regionally agreed safe staffing levels across services.</a:t>
            </a:r>
          </a:p>
          <a:p>
            <a:r>
              <a:rPr lang="en-GB" baseline="0" dirty="0" smtClean="0"/>
              <a:t>Joined up </a:t>
            </a:r>
            <a:r>
              <a:rPr lang="en-GB" baseline="0" dirty="0" err="1" smtClean="0"/>
              <a:t>intergrated</a:t>
            </a:r>
            <a:r>
              <a:rPr lang="en-GB" baseline="0" dirty="0" smtClean="0"/>
              <a:t> approach i.e. MDT approach to nursing care system integrated for onward discharge and follow up services such as social care packages.</a:t>
            </a:r>
            <a:endParaRPr lang="en-GB" dirty="0" smtClean="0"/>
          </a:p>
          <a:p>
            <a:endParaRPr lang="en-GB" dirty="0"/>
          </a:p>
        </p:txBody>
      </p:sp>
      <p:sp>
        <p:nvSpPr>
          <p:cNvPr id="4" name="Slide Number Placeholder 3"/>
          <p:cNvSpPr>
            <a:spLocks noGrp="1"/>
          </p:cNvSpPr>
          <p:nvPr>
            <p:ph type="sldNum" sz="quarter" idx="10"/>
          </p:nvPr>
        </p:nvSpPr>
        <p:spPr/>
        <p:txBody>
          <a:bodyPr/>
          <a:lstStyle/>
          <a:p>
            <a:fld id="{4A457609-BD49-47B2-8E78-47BFC4FF114D}" type="slidenum">
              <a:rPr lang="en-GB" smtClean="0"/>
              <a:t>6</a:t>
            </a:fld>
            <a:endParaRPr lang="en-GB"/>
          </a:p>
        </p:txBody>
      </p:sp>
    </p:spTree>
    <p:extLst>
      <p:ext uri="{BB962C8B-B14F-4D97-AF65-F5344CB8AC3E}">
        <p14:creationId xmlns:p14="http://schemas.microsoft.com/office/powerpoint/2010/main" val="343603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F2D7A4-8DD2-4E21-BA0D-D328EE5DE7C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05687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7F4FD2-F081-49A5-9DA3-36DDC2248578}"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00414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7F4FD2-F081-49A5-9DA3-36DDC2248578}"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72784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7F4FD2-F081-49A5-9DA3-36DDC2248578}"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35641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7F4FD2-F081-49A5-9DA3-36DDC2248578}"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4874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7F4FD2-F081-49A5-9DA3-36DDC2248578}"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45082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3E3A19-312F-468B-BCA8-0ED1F69C0F5F}" type="datetimeFigureOut">
              <a:rPr lang="en-GB" smtClean="0"/>
              <a:t>31/03/2022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977DB-47BB-4E0C-9DA9-E34209EB12BC}" type="slidenum">
              <a:rPr lang="en-GB" smtClean="0"/>
              <a:t>‹#›</a:t>
            </a:fld>
            <a:endParaRPr lang="en-GB"/>
          </a:p>
        </p:txBody>
      </p:sp>
    </p:spTree>
    <p:extLst>
      <p:ext uri="{BB962C8B-B14F-4D97-AF65-F5344CB8AC3E}">
        <p14:creationId xmlns:p14="http://schemas.microsoft.com/office/powerpoint/2010/main" val="180591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3E3A19-312F-468B-BCA8-0ED1F69C0F5F}" type="datetimeFigureOut">
              <a:rPr lang="en-GB" smtClean="0"/>
              <a:t>31/03/2022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977DB-47BB-4E0C-9DA9-E34209EB12BC}" type="slidenum">
              <a:rPr lang="en-GB" smtClean="0"/>
              <a:t>‹#›</a:t>
            </a:fld>
            <a:endParaRPr lang="en-GB"/>
          </a:p>
        </p:txBody>
      </p:sp>
    </p:spTree>
    <p:extLst>
      <p:ext uri="{BB962C8B-B14F-4D97-AF65-F5344CB8AC3E}">
        <p14:creationId xmlns:p14="http://schemas.microsoft.com/office/powerpoint/2010/main" val="177974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3E3A19-312F-468B-BCA8-0ED1F69C0F5F}" type="datetimeFigureOut">
              <a:rPr lang="en-GB" smtClean="0"/>
              <a:t>31/03/2022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977DB-47BB-4E0C-9DA9-E34209EB12BC}" type="slidenum">
              <a:rPr lang="en-GB" smtClean="0"/>
              <a:t>‹#›</a:t>
            </a:fld>
            <a:endParaRPr lang="en-GB"/>
          </a:p>
        </p:txBody>
      </p:sp>
    </p:spTree>
    <p:extLst>
      <p:ext uri="{BB962C8B-B14F-4D97-AF65-F5344CB8AC3E}">
        <p14:creationId xmlns:p14="http://schemas.microsoft.com/office/powerpoint/2010/main" val="2175158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5861050"/>
            <a:ext cx="9144000" cy="990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a:solidFill>
                <a:srgbClr val="FFFFFF"/>
              </a:solidFill>
              <a:latin typeface="Times New Roman" pitchFamily="18" charset="0"/>
            </a:endParaRPr>
          </a:p>
        </p:txBody>
      </p:sp>
      <p:pic>
        <p:nvPicPr>
          <p:cNvPr id="5" name="Picture 11" descr="curves-blue-white bkg_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3068638"/>
            <a:ext cx="25654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subTitle" sz="quarter" idx="1"/>
          </p:nvPr>
        </p:nvSpPr>
        <p:spPr>
          <a:xfrm>
            <a:off x="1600200" y="2438400"/>
            <a:ext cx="6400800" cy="1752600"/>
          </a:xfrm>
          <a:effectLst>
            <a:outerShdw dist="28398" dir="1593903" algn="ctr" rotWithShape="0">
              <a:schemeClr val="bg2">
                <a:alpha val="50000"/>
              </a:schemeClr>
            </a:outerShdw>
          </a:effectLst>
        </p:spPr>
        <p:txBody>
          <a:bodyPr lIns="92075" tIns="46038" rIns="92075" bIns="46038" anchor="ctr"/>
          <a:lstStyle>
            <a:lvl1pPr marL="0" indent="0" algn="ctr">
              <a:buFont typeface="Wingdings" pitchFamily="2" charset="2"/>
              <a:buNone/>
              <a:defRPr>
                <a:solidFill>
                  <a:srgbClr val="00B5CC"/>
                </a:solidFill>
              </a:defRPr>
            </a:lvl1pPr>
          </a:lstStyle>
          <a:p>
            <a:pPr lvl="0"/>
            <a:r>
              <a:rPr lang="en-US" noProof="0" smtClean="0"/>
              <a:t>Click to edit Master subtitle style</a:t>
            </a:r>
          </a:p>
        </p:txBody>
      </p:sp>
      <p:sp>
        <p:nvSpPr>
          <p:cNvPr id="11269" name="Rectangle 5"/>
          <p:cNvSpPr>
            <a:spLocks noGrp="1" noChangeArrowheads="1"/>
          </p:cNvSpPr>
          <p:nvPr>
            <p:ph type="ctrTitle" sz="quarter"/>
          </p:nvPr>
        </p:nvSpPr>
        <p:spPr>
          <a:xfrm>
            <a:off x="762000" y="990600"/>
            <a:ext cx="7772400" cy="11430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lgn="ctr">
              <a:defRPr>
                <a:solidFill>
                  <a:schemeClr val="bg2"/>
                </a:solidFill>
              </a:defRPr>
            </a:lvl1pPr>
          </a:lstStyle>
          <a:p>
            <a:pPr lvl="0"/>
            <a:r>
              <a:rPr lang="en-US" noProof="0" smtClean="0"/>
              <a:t>Click to edit Master title style</a:t>
            </a:r>
          </a:p>
        </p:txBody>
      </p:sp>
      <p:pic>
        <p:nvPicPr>
          <p:cNvPr id="7" name="Picture 6" descr="C:\Users\ruth.burns\AppData\Local\Temp\jZip\jZip128\jZip141CA\H&amp;SC.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6112192"/>
            <a:ext cx="1790700" cy="488315"/>
          </a:xfrm>
          <a:prstGeom prst="rect">
            <a:avLst/>
          </a:prstGeom>
          <a:noFill/>
          <a:ln>
            <a:noFill/>
          </a:ln>
        </p:spPr>
      </p:pic>
    </p:spTree>
    <p:extLst>
      <p:ext uri="{BB962C8B-B14F-4D97-AF65-F5344CB8AC3E}">
        <p14:creationId xmlns:p14="http://schemas.microsoft.com/office/powerpoint/2010/main" val="1157634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77245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22653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52600"/>
            <a:ext cx="4191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2600"/>
            <a:ext cx="4191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96325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1463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83542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050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955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3E3A19-312F-468B-BCA8-0ED1F69C0F5F}" type="datetimeFigureOut">
              <a:rPr lang="en-GB" smtClean="0"/>
              <a:t>31/03/2022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977DB-47BB-4E0C-9DA9-E34209EB12BC}" type="slidenum">
              <a:rPr lang="en-GB" smtClean="0"/>
              <a:t>‹#›</a:t>
            </a:fld>
            <a:endParaRPr lang="en-GB"/>
          </a:p>
        </p:txBody>
      </p:sp>
    </p:spTree>
    <p:extLst>
      <p:ext uri="{BB962C8B-B14F-4D97-AF65-F5344CB8AC3E}">
        <p14:creationId xmlns:p14="http://schemas.microsoft.com/office/powerpoint/2010/main" val="317982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1047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42585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133600" cy="5562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7404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E3A19-312F-468B-BCA8-0ED1F69C0F5F}" type="datetimeFigureOut">
              <a:rPr lang="en-GB" smtClean="0"/>
              <a:t>31/03/2022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977DB-47BB-4E0C-9DA9-E34209EB12BC}" type="slidenum">
              <a:rPr lang="en-GB" smtClean="0"/>
              <a:t>‹#›</a:t>
            </a:fld>
            <a:endParaRPr lang="en-GB"/>
          </a:p>
        </p:txBody>
      </p:sp>
    </p:spTree>
    <p:extLst>
      <p:ext uri="{BB962C8B-B14F-4D97-AF65-F5344CB8AC3E}">
        <p14:creationId xmlns:p14="http://schemas.microsoft.com/office/powerpoint/2010/main" val="71524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3E3A19-312F-468B-BCA8-0ED1F69C0F5F}" type="datetimeFigureOut">
              <a:rPr lang="en-GB" smtClean="0"/>
              <a:t>31/03/2022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4977DB-47BB-4E0C-9DA9-E34209EB12BC}" type="slidenum">
              <a:rPr lang="en-GB" smtClean="0"/>
              <a:t>‹#›</a:t>
            </a:fld>
            <a:endParaRPr lang="en-GB"/>
          </a:p>
        </p:txBody>
      </p:sp>
    </p:spTree>
    <p:extLst>
      <p:ext uri="{BB962C8B-B14F-4D97-AF65-F5344CB8AC3E}">
        <p14:creationId xmlns:p14="http://schemas.microsoft.com/office/powerpoint/2010/main" val="390058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3E3A19-312F-468B-BCA8-0ED1F69C0F5F}" type="datetimeFigureOut">
              <a:rPr lang="en-GB" smtClean="0"/>
              <a:t>31/03/2022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4977DB-47BB-4E0C-9DA9-E34209EB12BC}" type="slidenum">
              <a:rPr lang="en-GB" smtClean="0"/>
              <a:t>‹#›</a:t>
            </a:fld>
            <a:endParaRPr lang="en-GB"/>
          </a:p>
        </p:txBody>
      </p:sp>
    </p:spTree>
    <p:extLst>
      <p:ext uri="{BB962C8B-B14F-4D97-AF65-F5344CB8AC3E}">
        <p14:creationId xmlns:p14="http://schemas.microsoft.com/office/powerpoint/2010/main" val="368902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3E3A19-312F-468B-BCA8-0ED1F69C0F5F}" type="datetimeFigureOut">
              <a:rPr lang="en-GB" smtClean="0"/>
              <a:t>31/03/2022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4977DB-47BB-4E0C-9DA9-E34209EB12BC}" type="slidenum">
              <a:rPr lang="en-GB" smtClean="0"/>
              <a:t>‹#›</a:t>
            </a:fld>
            <a:endParaRPr lang="en-GB"/>
          </a:p>
        </p:txBody>
      </p:sp>
    </p:spTree>
    <p:extLst>
      <p:ext uri="{BB962C8B-B14F-4D97-AF65-F5344CB8AC3E}">
        <p14:creationId xmlns:p14="http://schemas.microsoft.com/office/powerpoint/2010/main" val="37561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E3A19-312F-468B-BCA8-0ED1F69C0F5F}" type="datetimeFigureOut">
              <a:rPr lang="en-GB" smtClean="0"/>
              <a:t>31/03/2022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4977DB-47BB-4E0C-9DA9-E34209EB12BC}" type="slidenum">
              <a:rPr lang="en-GB" smtClean="0"/>
              <a:t>‹#›</a:t>
            </a:fld>
            <a:endParaRPr lang="en-GB"/>
          </a:p>
        </p:txBody>
      </p:sp>
    </p:spTree>
    <p:extLst>
      <p:ext uri="{BB962C8B-B14F-4D97-AF65-F5344CB8AC3E}">
        <p14:creationId xmlns:p14="http://schemas.microsoft.com/office/powerpoint/2010/main" val="78146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E3A19-312F-468B-BCA8-0ED1F69C0F5F}" type="datetimeFigureOut">
              <a:rPr lang="en-GB" smtClean="0"/>
              <a:t>31/03/2022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4977DB-47BB-4E0C-9DA9-E34209EB12BC}" type="slidenum">
              <a:rPr lang="en-GB" smtClean="0"/>
              <a:t>‹#›</a:t>
            </a:fld>
            <a:endParaRPr lang="en-GB"/>
          </a:p>
        </p:txBody>
      </p:sp>
    </p:spTree>
    <p:extLst>
      <p:ext uri="{BB962C8B-B14F-4D97-AF65-F5344CB8AC3E}">
        <p14:creationId xmlns:p14="http://schemas.microsoft.com/office/powerpoint/2010/main" val="413024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E3A19-312F-468B-BCA8-0ED1F69C0F5F}" type="datetimeFigureOut">
              <a:rPr lang="en-GB" smtClean="0"/>
              <a:t>31/03/2022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4977DB-47BB-4E0C-9DA9-E34209EB12BC}" type="slidenum">
              <a:rPr lang="en-GB" smtClean="0"/>
              <a:t>‹#›</a:t>
            </a:fld>
            <a:endParaRPr lang="en-GB"/>
          </a:p>
        </p:txBody>
      </p:sp>
    </p:spTree>
    <p:extLst>
      <p:ext uri="{BB962C8B-B14F-4D97-AF65-F5344CB8AC3E}">
        <p14:creationId xmlns:p14="http://schemas.microsoft.com/office/powerpoint/2010/main" val="418705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E3A19-312F-468B-BCA8-0ED1F69C0F5F}" type="datetimeFigureOut">
              <a:rPr lang="en-GB" smtClean="0"/>
              <a:t>31/03/2022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977DB-47BB-4E0C-9DA9-E34209EB12BC}" type="slidenum">
              <a:rPr lang="en-GB" smtClean="0"/>
              <a:t>‹#›</a:t>
            </a:fld>
            <a:endParaRPr lang="en-GB"/>
          </a:p>
        </p:txBody>
      </p:sp>
    </p:spTree>
    <p:extLst>
      <p:ext uri="{BB962C8B-B14F-4D97-AF65-F5344CB8AC3E}">
        <p14:creationId xmlns:p14="http://schemas.microsoft.com/office/powerpoint/2010/main" val="3397723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Arc 3"/>
          <p:cNvSpPr>
            <a:spLocks/>
          </p:cNvSpPr>
          <p:nvPr/>
        </p:nvSpPr>
        <p:spPr bwMode="auto">
          <a:xfrm>
            <a:off x="0" y="228600"/>
            <a:ext cx="8410575" cy="6618288"/>
          </a:xfrm>
          <a:custGeom>
            <a:avLst/>
            <a:gdLst>
              <a:gd name="T0" fmla="*/ 0 w 21600"/>
              <a:gd name="T1" fmla="*/ 0 h 21600"/>
              <a:gd name="T2" fmla="*/ 8410575 w 21600"/>
              <a:gd name="T3" fmla="*/ 6618288 h 21600"/>
              <a:gd name="T4" fmla="*/ 0 w 21600"/>
              <a:gd name="T5" fmla="*/ 661828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accent2"/>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a:solidFill>
                <a:srgbClr val="FFFFFF"/>
              </a:solidFill>
              <a:latin typeface="Times New Roman" pitchFamily="18" charset="0"/>
            </a:endParaRPr>
          </a:p>
        </p:txBody>
      </p:sp>
      <p:pic>
        <p:nvPicPr>
          <p:cNvPr id="1027" name="Picture 4" descr="BHSCTmainlogo_purple cop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6096000"/>
            <a:ext cx="30480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
          <p:cNvSpPr>
            <a:spLocks noGrp="1" noChangeArrowheads="1"/>
          </p:cNvSpPr>
          <p:nvPr>
            <p:ph type="body" idx="1"/>
          </p:nvPr>
        </p:nvSpPr>
        <p:spPr bwMode="auto">
          <a:xfrm>
            <a:off x="457200" y="1752600"/>
            <a:ext cx="8534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6"/>
          <p:cNvSpPr>
            <a:spLocks noGrp="1" noChangeArrowheads="1"/>
          </p:cNvSpPr>
          <p:nvPr>
            <p:ph type="title"/>
          </p:nvPr>
        </p:nvSpPr>
        <p:spPr bwMode="auto">
          <a:xfrm>
            <a:off x="457200" y="152400"/>
            <a:ext cx="7772400" cy="114300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0" name="Rectangle 7"/>
          <p:cNvSpPr>
            <a:spLocks noChangeArrowheads="1"/>
          </p:cNvSpPr>
          <p:nvPr/>
        </p:nvSpPr>
        <p:spPr bwMode="auto">
          <a:xfrm>
            <a:off x="0" y="5867400"/>
            <a:ext cx="9144000" cy="990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a:solidFill>
                <a:srgbClr val="FFFFFF"/>
              </a:solidFill>
              <a:latin typeface="Times New Roman" pitchFamily="18" charset="0"/>
            </a:endParaRPr>
          </a:p>
        </p:txBody>
      </p:sp>
      <p:pic>
        <p:nvPicPr>
          <p:cNvPr id="1031" name="Picture 10" descr="curves-white bkg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92875" y="2919413"/>
            <a:ext cx="2651125"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ruth.burns\AppData\Local\Temp\jZip\jZip128\jZip141CA\H&amp;SC.jpg"/>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80876" y="5949281"/>
            <a:ext cx="2318916" cy="635034"/>
          </a:xfrm>
          <a:prstGeom prst="rect">
            <a:avLst/>
          </a:prstGeom>
          <a:noFill/>
          <a:ln>
            <a:noFill/>
          </a:ln>
        </p:spPr>
      </p:pic>
    </p:spTree>
    <p:extLst>
      <p:ext uri="{BB962C8B-B14F-4D97-AF65-F5344CB8AC3E}">
        <p14:creationId xmlns:p14="http://schemas.microsoft.com/office/powerpoint/2010/main" val="60819804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lr>
          <a:schemeClr val="tx1"/>
        </a:buClr>
        <a:buChar char="–"/>
        <a:defRPr sz="2000">
          <a:solidFill>
            <a:schemeClr val="bg2"/>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514600" indent="-228600" algn="l" rtl="0" fontAlgn="base">
        <a:spcBef>
          <a:spcPct val="20000"/>
        </a:spcBef>
        <a:spcAft>
          <a:spcPct val="0"/>
        </a:spcAft>
        <a:buClr>
          <a:schemeClr val="accent1"/>
        </a:buClr>
        <a:buChar char="•"/>
        <a:defRPr sz="2000">
          <a:solidFill>
            <a:schemeClr val="bg2"/>
          </a:solidFill>
          <a:latin typeface="+mn-lt"/>
        </a:defRPr>
      </a:lvl6pPr>
      <a:lvl7pPr marL="2971800" indent="-228600" algn="l" rtl="0" fontAlgn="base">
        <a:spcBef>
          <a:spcPct val="20000"/>
        </a:spcBef>
        <a:spcAft>
          <a:spcPct val="0"/>
        </a:spcAft>
        <a:buClr>
          <a:schemeClr val="accent1"/>
        </a:buClr>
        <a:buChar char="•"/>
        <a:defRPr sz="2000">
          <a:solidFill>
            <a:schemeClr val="bg2"/>
          </a:solidFill>
          <a:latin typeface="+mn-lt"/>
        </a:defRPr>
      </a:lvl7pPr>
      <a:lvl8pPr marL="3429000" indent="-228600" algn="l" rtl="0" fontAlgn="base">
        <a:spcBef>
          <a:spcPct val="20000"/>
        </a:spcBef>
        <a:spcAft>
          <a:spcPct val="0"/>
        </a:spcAft>
        <a:buClr>
          <a:schemeClr val="accent1"/>
        </a:buClr>
        <a:buChar char="•"/>
        <a:defRPr sz="2000">
          <a:solidFill>
            <a:schemeClr val="bg2"/>
          </a:solidFill>
          <a:latin typeface="+mn-lt"/>
        </a:defRPr>
      </a:lvl8pPr>
      <a:lvl9pPr marL="38862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r>
            <a:br>
              <a:rPr lang="en-GB" dirty="0" smtClean="0"/>
            </a:br>
            <a:endParaRPr lang="en-GB" dirty="0"/>
          </a:p>
        </p:txBody>
      </p:sp>
      <p:sp>
        <p:nvSpPr>
          <p:cNvPr id="3" name="Subtitle 2"/>
          <p:cNvSpPr>
            <a:spLocks noGrp="1"/>
          </p:cNvSpPr>
          <p:nvPr>
            <p:ph type="subTitle" idx="1"/>
          </p:nvPr>
        </p:nvSpPr>
        <p:spPr>
          <a:xfrm>
            <a:off x="1403648" y="836712"/>
            <a:ext cx="6400800" cy="2688704"/>
          </a:xfrm>
        </p:spPr>
        <p:txBody>
          <a:bodyPr/>
          <a:lstStyle/>
          <a:p>
            <a:r>
              <a:rPr lang="en-GB" dirty="0" smtClean="0">
                <a:solidFill>
                  <a:srgbClr val="00B0F0"/>
                </a:solidFill>
                <a:effectLst>
                  <a:outerShdw blurRad="38100" dist="38100" dir="2700000" algn="tl">
                    <a:srgbClr val="000000">
                      <a:alpha val="43137"/>
                    </a:srgbClr>
                  </a:outerShdw>
                </a:effectLst>
              </a:rPr>
              <a:t>HSC Collaborative </a:t>
            </a:r>
            <a:r>
              <a:rPr lang="en-GB" dirty="0">
                <a:solidFill>
                  <a:srgbClr val="00B0F0"/>
                </a:solidFill>
                <a:effectLst>
                  <a:outerShdw blurRad="38100" dist="38100" dir="2700000" algn="tl">
                    <a:srgbClr val="000000">
                      <a:alpha val="43137"/>
                    </a:srgbClr>
                  </a:outerShdw>
                </a:effectLst>
              </a:rPr>
              <a:t>Recruitment </a:t>
            </a:r>
            <a:r>
              <a:rPr lang="en-GB" dirty="0" smtClean="0">
                <a:solidFill>
                  <a:srgbClr val="00B0F0"/>
                </a:solidFill>
                <a:effectLst>
                  <a:outerShdw blurRad="38100" dist="38100" dir="2700000" algn="tl">
                    <a:srgbClr val="000000">
                      <a:alpha val="43137"/>
                    </a:srgbClr>
                  </a:outerShdw>
                </a:effectLst>
              </a:rPr>
              <a:t>Presentation</a:t>
            </a:r>
          </a:p>
          <a:p>
            <a:endParaRPr lang="en-GB" dirty="0" smtClean="0"/>
          </a:p>
        </p:txBody>
      </p:sp>
      <p:pic>
        <p:nvPicPr>
          <p:cNvPr id="4" name="Picture 2" descr="http://online.hscni.net/wp-content/uploads/2014/02/HSCTrustMap_500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348880"/>
            <a:ext cx="4667649" cy="311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1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the 5 Trust </a:t>
            </a:r>
            <a:endParaRPr lang="en-GB" dirty="0"/>
          </a:p>
        </p:txBody>
      </p:sp>
      <p:sp>
        <p:nvSpPr>
          <p:cNvPr id="3" name="Content Placeholder 2"/>
          <p:cNvSpPr>
            <a:spLocks noGrp="1"/>
          </p:cNvSpPr>
          <p:nvPr>
            <p:ph idx="1"/>
          </p:nvPr>
        </p:nvSpPr>
        <p:spPr/>
        <p:txBody>
          <a:bodyPr/>
          <a:lstStyle/>
          <a:p>
            <a:pPr marL="0" indent="0">
              <a:lnSpc>
                <a:spcPct val="120000"/>
              </a:lnSpc>
              <a:spcBef>
                <a:spcPts val="0"/>
              </a:spcBef>
              <a:buNone/>
            </a:pPr>
            <a:r>
              <a:rPr lang="en-GB" sz="2400" b="1" dirty="0" smtClean="0"/>
              <a:t>Western Trust  </a:t>
            </a:r>
            <a:r>
              <a:rPr lang="en-GB" sz="2400" dirty="0" smtClean="0"/>
              <a:t>- covers </a:t>
            </a:r>
            <a:r>
              <a:rPr lang="en-GB" sz="2400" dirty="0" err="1" smtClean="0"/>
              <a:t>Limavady</a:t>
            </a:r>
            <a:r>
              <a:rPr lang="en-GB" sz="2400" dirty="0" smtClean="0"/>
              <a:t>, </a:t>
            </a:r>
            <a:r>
              <a:rPr lang="en-GB" sz="2400" dirty="0" err="1" smtClean="0"/>
              <a:t>L’Derry</a:t>
            </a:r>
            <a:r>
              <a:rPr lang="en-GB" sz="2400" dirty="0" smtClean="0"/>
              <a:t>, </a:t>
            </a:r>
            <a:r>
              <a:rPr lang="en-GB" sz="2400" dirty="0" err="1" smtClean="0"/>
              <a:t>Strabane</a:t>
            </a:r>
            <a:r>
              <a:rPr lang="en-GB" sz="2400" dirty="0" smtClean="0"/>
              <a:t>, </a:t>
            </a:r>
            <a:r>
              <a:rPr lang="en-GB" sz="2400" dirty="0" err="1" smtClean="0"/>
              <a:t>Omagh</a:t>
            </a:r>
            <a:r>
              <a:rPr lang="en-GB" sz="2400" dirty="0" smtClean="0"/>
              <a:t> &amp; Fermanagh </a:t>
            </a:r>
          </a:p>
          <a:p>
            <a:pPr>
              <a:lnSpc>
                <a:spcPct val="120000"/>
              </a:lnSpc>
              <a:spcBef>
                <a:spcPts val="0"/>
              </a:spcBef>
            </a:pPr>
            <a:r>
              <a:rPr lang="en-US" sz="2400" dirty="0" smtClean="0"/>
              <a:t>Population of 300,000 people</a:t>
            </a:r>
          </a:p>
          <a:p>
            <a:pPr>
              <a:lnSpc>
                <a:spcPct val="120000"/>
              </a:lnSpc>
              <a:spcBef>
                <a:spcPts val="0"/>
              </a:spcBef>
            </a:pPr>
            <a:r>
              <a:rPr lang="en-US" sz="2400" dirty="0" smtClean="0"/>
              <a:t>Employs 12,000 staff </a:t>
            </a:r>
            <a:endParaRPr lang="en-US" sz="2400" dirty="0"/>
          </a:p>
          <a:p>
            <a:pPr>
              <a:lnSpc>
                <a:spcPct val="120000"/>
              </a:lnSpc>
              <a:spcBef>
                <a:spcPts val="0"/>
              </a:spcBef>
            </a:pPr>
            <a:r>
              <a:rPr lang="en-US" sz="2400" dirty="0"/>
              <a:t>Budget of £</a:t>
            </a:r>
            <a:r>
              <a:rPr lang="en-US" sz="2400" dirty="0" smtClean="0"/>
              <a:t>588 </a:t>
            </a:r>
            <a:r>
              <a:rPr lang="en-US" sz="2400" dirty="0"/>
              <a:t>million annually</a:t>
            </a:r>
          </a:p>
          <a:p>
            <a:pPr>
              <a:lnSpc>
                <a:spcPct val="120000"/>
              </a:lnSpc>
              <a:spcBef>
                <a:spcPts val="0"/>
              </a:spcBef>
            </a:pPr>
            <a:r>
              <a:rPr lang="en-US" sz="2400" dirty="0"/>
              <a:t>Main hospital </a:t>
            </a:r>
            <a:r>
              <a:rPr lang="en-US" sz="2400" dirty="0" smtClean="0"/>
              <a:t>are </a:t>
            </a:r>
            <a:r>
              <a:rPr lang="en-US" sz="2400" dirty="0" err="1" smtClean="0"/>
              <a:t>Altnagelvin</a:t>
            </a:r>
            <a:r>
              <a:rPr lang="en-US" sz="2400" dirty="0" smtClean="0"/>
              <a:t>,  South West Acute Hospital and the New </a:t>
            </a:r>
            <a:r>
              <a:rPr lang="en-US" sz="2400" dirty="0" err="1" smtClean="0"/>
              <a:t>Omagh</a:t>
            </a:r>
            <a:r>
              <a:rPr lang="en-US" sz="2400" dirty="0" smtClean="0"/>
              <a:t> Hospital and Primary </a:t>
            </a:r>
            <a:r>
              <a:rPr lang="en-US" sz="2400" smtClean="0"/>
              <a:t>Care Complex.</a:t>
            </a:r>
            <a:endParaRPr lang="en-US" sz="2400" dirty="0"/>
          </a:p>
          <a:p>
            <a:pPr marL="0" indent="0">
              <a:buNone/>
            </a:pPr>
            <a:endParaRPr lang="en-GB" dirty="0"/>
          </a:p>
        </p:txBody>
      </p:sp>
    </p:spTree>
    <p:extLst>
      <p:ext uri="{BB962C8B-B14F-4D97-AF65-F5344CB8AC3E}">
        <p14:creationId xmlns:p14="http://schemas.microsoft.com/office/powerpoint/2010/main" val="1081918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52400"/>
            <a:ext cx="8568952" cy="1143000"/>
          </a:xfrm>
          <a:prstGeom prst="rect">
            <a:avLst/>
          </a:prstGeom>
        </p:spPr>
        <p:txBody>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r>
              <a:rPr lang="en-GB" sz="3700" kern="0" dirty="0" smtClean="0"/>
              <a:t>Recruitment Process – Where to look</a:t>
            </a:r>
            <a:endParaRPr lang="en-GB" sz="3700" kern="0" dirty="0"/>
          </a:p>
        </p:txBody>
      </p:sp>
      <p:pic>
        <p:nvPicPr>
          <p:cNvPr id="8" name="Picture 7"/>
          <p:cNvPicPr>
            <a:picLocks noChangeAspect="1"/>
          </p:cNvPicPr>
          <p:nvPr/>
        </p:nvPicPr>
        <p:blipFill rotWithShape="1">
          <a:blip r:embed="rId3"/>
          <a:srcRect l="16926" t="-11191" r="17768" b="19848"/>
          <a:stretch/>
        </p:blipFill>
        <p:spPr>
          <a:xfrm>
            <a:off x="1" y="152400"/>
            <a:ext cx="8946232" cy="6681936"/>
          </a:xfrm>
          <a:prstGeom prst="rect">
            <a:avLst/>
          </a:prstGeom>
        </p:spPr>
      </p:pic>
      <p:sp>
        <p:nvSpPr>
          <p:cNvPr id="7" name="TextBox 6"/>
          <p:cNvSpPr txBox="1"/>
          <p:nvPr/>
        </p:nvSpPr>
        <p:spPr>
          <a:xfrm>
            <a:off x="5659168" y="790362"/>
            <a:ext cx="3484832" cy="1569660"/>
          </a:xfrm>
          <a:prstGeom prst="rect">
            <a:avLst/>
          </a:prstGeom>
          <a:solidFill>
            <a:schemeClr val="accent2"/>
          </a:solidFill>
        </p:spPr>
        <p:txBody>
          <a:bodyPr wrap="square" rtlCol="0">
            <a:spAutoFit/>
          </a:bodyPr>
          <a:lstStyle/>
          <a:p>
            <a:pPr fontAlgn="base">
              <a:spcBef>
                <a:spcPct val="0"/>
              </a:spcBef>
              <a:spcAft>
                <a:spcPct val="0"/>
              </a:spcAft>
            </a:pPr>
            <a:r>
              <a:rPr lang="en-GB" sz="2400" dirty="0" smtClean="0">
                <a:solidFill>
                  <a:srgbClr val="FFFFFF"/>
                </a:solidFill>
                <a:latin typeface="Calibri" panose="020F0502020204030204" pitchFamily="34" charset="0"/>
                <a:cs typeface="Calibri" panose="020F0502020204030204" pitchFamily="34" charset="0"/>
              </a:rPr>
              <a:t>All  Trusts have live advertisements for Band 5 Nurses. 4 are on this site and 1 is on the older site </a:t>
            </a:r>
            <a:endParaRPr lang="en-GB" sz="2400" dirty="0">
              <a:solidFill>
                <a:srgbClr val="FFFFFF"/>
              </a:solidFill>
              <a:latin typeface="Calibri" panose="020F0502020204030204" pitchFamily="34" charset="0"/>
              <a:cs typeface="Calibri" panose="020F0502020204030204" pitchFamily="34" charset="0"/>
            </a:endParaRPr>
          </a:p>
        </p:txBody>
      </p:sp>
      <p:cxnSp>
        <p:nvCxnSpPr>
          <p:cNvPr id="6" name="Straight Arrow Connector 5"/>
          <p:cNvCxnSpPr/>
          <p:nvPr/>
        </p:nvCxnSpPr>
        <p:spPr bwMode="auto">
          <a:xfrm flipH="1">
            <a:off x="4473117" y="3933056"/>
            <a:ext cx="1512168" cy="0"/>
          </a:xfrm>
          <a:prstGeom prst="straightConnector1">
            <a:avLst/>
          </a:prstGeom>
          <a:solidFill>
            <a:schemeClr val="accent1"/>
          </a:solidFill>
          <a:ln w="793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Arrow Connector 3"/>
          <p:cNvCxnSpPr/>
          <p:nvPr/>
        </p:nvCxnSpPr>
        <p:spPr bwMode="auto">
          <a:xfrm>
            <a:off x="2987824" y="1846202"/>
            <a:ext cx="0" cy="1027640"/>
          </a:xfrm>
          <a:prstGeom prst="straightConnector1">
            <a:avLst/>
          </a:prstGeom>
          <a:solidFill>
            <a:schemeClr val="accent1"/>
          </a:solidFill>
          <a:ln w="793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flipV="1">
            <a:off x="323528" y="4143693"/>
            <a:ext cx="1008112" cy="586754"/>
          </a:xfrm>
          <a:prstGeom prst="straightConnector1">
            <a:avLst/>
          </a:prstGeom>
          <a:solidFill>
            <a:schemeClr val="accent1"/>
          </a:solidFill>
          <a:ln w="793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1044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52400"/>
            <a:ext cx="8712968" cy="1143000"/>
          </a:xfrm>
          <a:prstGeom prst="rect">
            <a:avLst/>
          </a:prstGeom>
        </p:spPr>
        <p:txBody>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r>
              <a:rPr lang="en-GB" sz="3700" kern="0" dirty="0" smtClean="0"/>
              <a:t>Registration</a:t>
            </a:r>
            <a:endParaRPr lang="en-GB" sz="3700" kern="0" dirty="0"/>
          </a:p>
        </p:txBody>
      </p:sp>
      <p:pic>
        <p:nvPicPr>
          <p:cNvPr id="2" name="Picture 1"/>
          <p:cNvPicPr>
            <a:picLocks noChangeAspect="1"/>
          </p:cNvPicPr>
          <p:nvPr/>
        </p:nvPicPr>
        <p:blipFill rotWithShape="1">
          <a:blip r:embed="rId3"/>
          <a:srcRect l="15133" t="3895" r="6868" b="4720"/>
          <a:stretch/>
        </p:blipFill>
        <p:spPr>
          <a:xfrm>
            <a:off x="35495" y="764704"/>
            <a:ext cx="9073009" cy="5976664"/>
          </a:xfrm>
          <a:prstGeom prst="rect">
            <a:avLst/>
          </a:prstGeom>
        </p:spPr>
      </p:pic>
    </p:spTree>
    <p:extLst>
      <p:ext uri="{BB962C8B-B14F-4D97-AF65-F5344CB8AC3E}">
        <p14:creationId xmlns:p14="http://schemas.microsoft.com/office/powerpoint/2010/main" val="304599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611560" y="1989138"/>
            <a:ext cx="4536504" cy="280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Callout 5"/>
          <p:cNvSpPr/>
          <p:nvPr/>
        </p:nvSpPr>
        <p:spPr bwMode="auto">
          <a:xfrm>
            <a:off x="5580112" y="473921"/>
            <a:ext cx="3024336" cy="2379015"/>
          </a:xfrm>
          <a:prstGeom prst="wedgeEllipse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3600" b="0" i="0" u="none" strike="noStrike" cap="none" normalizeH="0" baseline="0" dirty="0" smtClean="0">
                <a:ln>
                  <a:noFill/>
                </a:ln>
                <a:solidFill>
                  <a:schemeClr val="tx1"/>
                </a:solidFill>
                <a:effectLst/>
                <a:latin typeface="+mn-lt"/>
              </a:rPr>
              <a:t>Don’t forget </a:t>
            </a:r>
          </a:p>
          <a:p>
            <a:pPr marL="0" marR="0" indent="0" algn="ctr" defTabSz="914400" rtl="0" eaLnBrk="1" fontAlgn="base" latinLnBrk="0" hangingPunct="1">
              <a:lnSpc>
                <a:spcPct val="100000"/>
              </a:lnSpc>
              <a:spcBef>
                <a:spcPct val="0"/>
              </a:spcBef>
              <a:spcAft>
                <a:spcPct val="0"/>
              </a:spcAft>
              <a:buClrTx/>
              <a:buSzTx/>
              <a:buFontTx/>
              <a:buNone/>
              <a:tabLst/>
            </a:pPr>
            <a:r>
              <a:rPr lang="en-GB" sz="3600" dirty="0" smtClean="0">
                <a:latin typeface="+mn-lt"/>
              </a:rPr>
              <a:t>your </a:t>
            </a:r>
          </a:p>
          <a:p>
            <a:pPr marL="0" marR="0" indent="0" algn="ctr" defTabSz="914400" rtl="0" eaLnBrk="1" fontAlgn="base" latinLnBrk="0" hangingPunct="1">
              <a:lnSpc>
                <a:spcPct val="100000"/>
              </a:lnSpc>
              <a:spcBef>
                <a:spcPct val="0"/>
              </a:spcBef>
              <a:spcAft>
                <a:spcPct val="0"/>
              </a:spcAft>
              <a:buClrTx/>
              <a:buSzTx/>
              <a:buFontTx/>
              <a:buNone/>
              <a:tabLst/>
            </a:pPr>
            <a:r>
              <a:rPr lang="en-GB" sz="3200" dirty="0" smtClean="0">
                <a:latin typeface="+mn-lt"/>
              </a:rPr>
              <a:t>password</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66899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2400"/>
            <a:ext cx="8424936" cy="1143000"/>
          </a:xfrm>
        </p:spPr>
        <p:txBody>
          <a:bodyPr/>
          <a:lstStyle/>
          <a:p>
            <a:r>
              <a:rPr lang="en-GB" sz="3700" dirty="0"/>
              <a:t>Recruitment Process – </a:t>
            </a:r>
            <a:r>
              <a:rPr lang="en-GB" sz="3700" dirty="0" smtClean="0"/>
              <a:t>How to Apply</a:t>
            </a:r>
            <a:endParaRPr lang="en-GB" sz="3700" dirty="0"/>
          </a:p>
        </p:txBody>
      </p:sp>
      <p:sp>
        <p:nvSpPr>
          <p:cNvPr id="3" name="Content Placeholder 2"/>
          <p:cNvSpPr>
            <a:spLocks noGrp="1"/>
          </p:cNvSpPr>
          <p:nvPr>
            <p:ph idx="1"/>
          </p:nvPr>
        </p:nvSpPr>
        <p:spPr>
          <a:xfrm>
            <a:off x="323528" y="1191245"/>
            <a:ext cx="8534400" cy="3962400"/>
          </a:xfrm>
        </p:spPr>
        <p:txBody>
          <a:bodyPr/>
          <a:lstStyle/>
          <a:p>
            <a:r>
              <a:rPr lang="en-GB" dirty="0" smtClean="0"/>
              <a:t>You need to Register on the Website</a:t>
            </a:r>
          </a:p>
          <a:p>
            <a:r>
              <a:rPr lang="en-GB" dirty="0" smtClean="0"/>
              <a:t>Fill out your Profile Pages</a:t>
            </a:r>
          </a:p>
          <a:p>
            <a:r>
              <a:rPr lang="en-GB" dirty="0" smtClean="0"/>
              <a:t>Log in when you want to apply for a post</a:t>
            </a:r>
          </a:p>
          <a:p>
            <a:pPr marL="0" indent="0">
              <a:buNone/>
            </a:pPr>
            <a:endParaRPr lang="en-GB" dirty="0" smtClean="0"/>
          </a:p>
        </p:txBody>
      </p:sp>
      <p:pic>
        <p:nvPicPr>
          <p:cNvPr id="4" name="Picture 3"/>
          <p:cNvPicPr>
            <a:picLocks noChangeAspect="1"/>
          </p:cNvPicPr>
          <p:nvPr/>
        </p:nvPicPr>
        <p:blipFill rotWithShape="1">
          <a:blip r:embed="rId3"/>
          <a:srcRect l="19008" t="35234" r="21775" b="25762"/>
          <a:stretch/>
        </p:blipFill>
        <p:spPr>
          <a:xfrm>
            <a:off x="611559" y="2924944"/>
            <a:ext cx="7704857" cy="2853134"/>
          </a:xfrm>
          <a:prstGeom prst="rect">
            <a:avLst/>
          </a:prstGeom>
        </p:spPr>
      </p:pic>
      <p:cxnSp>
        <p:nvCxnSpPr>
          <p:cNvPr id="8" name="Straight Arrow Connector 7"/>
          <p:cNvCxnSpPr/>
          <p:nvPr/>
        </p:nvCxnSpPr>
        <p:spPr bwMode="auto">
          <a:xfrm>
            <a:off x="2123728" y="3172445"/>
            <a:ext cx="0" cy="1058121"/>
          </a:xfrm>
          <a:prstGeom prst="straightConnector1">
            <a:avLst/>
          </a:prstGeom>
          <a:solidFill>
            <a:schemeClr val="accent1"/>
          </a:solidFill>
          <a:ln w="793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5508104" y="3117611"/>
            <a:ext cx="0" cy="1058121"/>
          </a:xfrm>
          <a:prstGeom prst="straightConnector1">
            <a:avLst/>
          </a:prstGeom>
          <a:solidFill>
            <a:schemeClr val="accent1"/>
          </a:solidFill>
          <a:ln w="793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7566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9"/>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35280" cy="1143000"/>
          </a:xfrm>
        </p:spPr>
        <p:txBody>
          <a:bodyPr/>
          <a:lstStyle/>
          <a:p>
            <a:r>
              <a:rPr lang="en-GB" sz="3700" dirty="0"/>
              <a:t>Recruitment Process – How to Apply</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00808"/>
            <a:ext cx="848075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bwMode="auto">
          <a:xfrm>
            <a:off x="1259632" y="1160747"/>
            <a:ext cx="0" cy="1080121"/>
          </a:xfrm>
          <a:prstGeom prst="straightConnector1">
            <a:avLst/>
          </a:prstGeom>
          <a:solidFill>
            <a:schemeClr val="accent1"/>
          </a:solidFill>
          <a:ln w="793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683568" y="3789040"/>
            <a:ext cx="4654479" cy="1200329"/>
          </a:xfrm>
          <a:prstGeom prst="rect">
            <a:avLst/>
          </a:prstGeom>
          <a:noFill/>
        </p:spPr>
        <p:txBody>
          <a:bodyPr wrap="none" rtlCol="0">
            <a:spAutoFit/>
          </a:bodyPr>
          <a:lstStyle/>
          <a:p>
            <a:pPr fontAlgn="base">
              <a:spcBef>
                <a:spcPct val="0"/>
              </a:spcBef>
              <a:spcAft>
                <a:spcPct val="0"/>
              </a:spcAft>
            </a:pPr>
            <a:r>
              <a:rPr lang="en-GB" sz="2400" dirty="0" smtClean="0">
                <a:solidFill>
                  <a:srgbClr val="000000"/>
                </a:solidFill>
              </a:rPr>
              <a:t>Complete the On line Application</a:t>
            </a:r>
          </a:p>
          <a:p>
            <a:pPr fontAlgn="base">
              <a:spcBef>
                <a:spcPct val="0"/>
              </a:spcBef>
              <a:spcAft>
                <a:spcPct val="0"/>
              </a:spcAft>
            </a:pPr>
            <a:r>
              <a:rPr lang="en-GB" sz="2400" dirty="0" smtClean="0">
                <a:solidFill>
                  <a:srgbClr val="000000"/>
                </a:solidFill>
              </a:rPr>
              <a:t>Follow each step in the process </a:t>
            </a:r>
          </a:p>
          <a:p>
            <a:pPr fontAlgn="base">
              <a:spcBef>
                <a:spcPct val="0"/>
              </a:spcBef>
              <a:spcAft>
                <a:spcPct val="0"/>
              </a:spcAft>
            </a:pPr>
            <a:endParaRPr lang="en-GB" sz="2400" dirty="0">
              <a:solidFill>
                <a:srgbClr val="000000"/>
              </a:solidFill>
            </a:endParaRPr>
          </a:p>
        </p:txBody>
      </p:sp>
    </p:spTree>
    <p:extLst>
      <p:ext uri="{BB962C8B-B14F-4D97-AF65-F5344CB8AC3E}">
        <p14:creationId xmlns:p14="http://schemas.microsoft.com/office/powerpoint/2010/main" val="86154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1" t="-654" r="-471" b="5940"/>
          <a:stretch/>
        </p:blipFill>
        <p:spPr bwMode="auto">
          <a:xfrm>
            <a:off x="14557" y="383169"/>
            <a:ext cx="9130207"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9661" y="2005564"/>
            <a:ext cx="3719928" cy="830997"/>
          </a:xfrm>
          <a:prstGeom prst="rect">
            <a:avLst/>
          </a:prstGeom>
          <a:solidFill>
            <a:schemeClr val="tx1"/>
          </a:solidFill>
          <a:ln>
            <a:solidFill>
              <a:schemeClr val="tx1"/>
            </a:solidFill>
          </a:ln>
        </p:spPr>
        <p:txBody>
          <a:bodyPr wrap="square">
            <a:spAutoFit/>
          </a:bodyPr>
          <a:lstStyle/>
          <a:p>
            <a:pPr fontAlgn="base">
              <a:spcBef>
                <a:spcPct val="0"/>
              </a:spcBef>
              <a:spcAft>
                <a:spcPct val="0"/>
              </a:spcAft>
            </a:pPr>
            <a:r>
              <a:rPr lang="en-GB" sz="2400" dirty="0">
                <a:solidFill>
                  <a:srgbClr val="000000"/>
                </a:solidFill>
              </a:rPr>
              <a:t>Ensure that you submit </a:t>
            </a:r>
            <a:r>
              <a:rPr lang="en-GB" sz="2400" dirty="0" smtClean="0">
                <a:solidFill>
                  <a:srgbClr val="000000"/>
                </a:solidFill>
              </a:rPr>
              <a:t>by the closing date and time </a:t>
            </a:r>
            <a:endParaRPr lang="en-GB" sz="2400" dirty="0">
              <a:solidFill>
                <a:srgbClr val="000000"/>
              </a:solidFill>
            </a:endParaRPr>
          </a:p>
        </p:txBody>
      </p:sp>
      <p:pic>
        <p:nvPicPr>
          <p:cNvPr id="5" name="Picture 4"/>
          <p:cNvPicPr>
            <a:picLocks noChangeAspect="1"/>
          </p:cNvPicPr>
          <p:nvPr/>
        </p:nvPicPr>
        <p:blipFill rotWithShape="1">
          <a:blip r:embed="rId4"/>
          <a:srcRect l="14372" r="15895" b="79826"/>
          <a:stretch/>
        </p:blipFill>
        <p:spPr>
          <a:xfrm>
            <a:off x="-8206" y="-79884"/>
            <a:ext cx="9144915" cy="1564668"/>
          </a:xfrm>
          <a:prstGeom prst="rect">
            <a:avLst/>
          </a:prstGeom>
        </p:spPr>
      </p:pic>
      <p:cxnSp>
        <p:nvCxnSpPr>
          <p:cNvPr id="4" name="Straight Arrow Connector 3"/>
          <p:cNvCxnSpPr/>
          <p:nvPr/>
        </p:nvCxnSpPr>
        <p:spPr bwMode="auto">
          <a:xfrm>
            <a:off x="2915816" y="944425"/>
            <a:ext cx="5184576" cy="2952328"/>
          </a:xfrm>
          <a:prstGeom prst="straightConnector1">
            <a:avLst/>
          </a:prstGeom>
          <a:solidFill>
            <a:schemeClr val="accent1"/>
          </a:solidFill>
          <a:ln w="793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Arrow Connector 2"/>
          <p:cNvCxnSpPr/>
          <p:nvPr/>
        </p:nvCxnSpPr>
        <p:spPr bwMode="auto">
          <a:xfrm>
            <a:off x="2915816" y="908720"/>
            <a:ext cx="0" cy="1080121"/>
          </a:xfrm>
          <a:prstGeom prst="straightConnector1">
            <a:avLst/>
          </a:prstGeom>
          <a:solidFill>
            <a:schemeClr val="accent1"/>
          </a:solidFill>
          <a:ln w="793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624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Application Process</a:t>
            </a:r>
            <a:endParaRPr lang="en-GB" dirty="0"/>
          </a:p>
        </p:txBody>
      </p:sp>
      <p:sp>
        <p:nvSpPr>
          <p:cNvPr id="3" name="Content Placeholder 2"/>
          <p:cNvSpPr>
            <a:spLocks noGrp="1"/>
          </p:cNvSpPr>
          <p:nvPr>
            <p:ph idx="1"/>
          </p:nvPr>
        </p:nvSpPr>
        <p:spPr/>
        <p:txBody>
          <a:bodyPr/>
          <a:lstStyle/>
          <a:p>
            <a:r>
              <a:rPr lang="en-GB" sz="2000" dirty="0" smtClean="0"/>
              <a:t>1 regional ad for all fields of practice</a:t>
            </a:r>
          </a:p>
          <a:p>
            <a:r>
              <a:rPr lang="en-GB" sz="2000" dirty="0" smtClean="0"/>
              <a:t>Ad opens on 3</a:t>
            </a:r>
            <a:r>
              <a:rPr lang="en-GB" sz="2000" baseline="30000" dirty="0" smtClean="0"/>
              <a:t>rd</a:t>
            </a:r>
            <a:r>
              <a:rPr lang="en-GB" sz="2000" dirty="0" smtClean="0"/>
              <a:t> May until 10</a:t>
            </a:r>
            <a:r>
              <a:rPr lang="en-GB" sz="2000" baseline="30000" dirty="0" smtClean="0"/>
              <a:t>th</a:t>
            </a:r>
            <a:r>
              <a:rPr lang="en-GB" sz="2000" dirty="0" smtClean="0"/>
              <a:t> June</a:t>
            </a:r>
          </a:p>
          <a:p>
            <a:r>
              <a:rPr lang="en-GB" sz="2000" dirty="0" smtClean="0"/>
              <a:t>Rank Trusts in order of preference</a:t>
            </a:r>
          </a:p>
          <a:p>
            <a:r>
              <a:rPr lang="en-GB" sz="2000" dirty="0" smtClean="0"/>
              <a:t>Complete survey re: location and area of preference</a:t>
            </a:r>
          </a:p>
          <a:p>
            <a:r>
              <a:rPr lang="en-GB" sz="2000" dirty="0" smtClean="0"/>
              <a:t>W/C 17</a:t>
            </a:r>
            <a:r>
              <a:rPr lang="en-GB" sz="2000" baseline="30000" dirty="0" smtClean="0"/>
              <a:t>th</a:t>
            </a:r>
            <a:r>
              <a:rPr lang="en-GB" sz="2000" dirty="0" smtClean="0"/>
              <a:t> June – call with Trust to have professional conversation and discuss potential posts</a:t>
            </a:r>
          </a:p>
          <a:p>
            <a:r>
              <a:rPr lang="en-GB" sz="2000" dirty="0" smtClean="0"/>
              <a:t>Trusts will try to allocate a post during professional conversation</a:t>
            </a:r>
          </a:p>
          <a:p>
            <a:r>
              <a:rPr lang="en-GB" sz="2000" dirty="0" smtClean="0"/>
              <a:t>If you are interested in an area that is oversubscribed you will be asked a question that will be ranked and posts will be offered based on ranking</a:t>
            </a:r>
          </a:p>
          <a:p>
            <a:r>
              <a:rPr lang="en-GB" sz="2000" dirty="0" smtClean="0"/>
              <a:t>If you are not in the top ranking, the Trust will have further discussions to try and allocate you second choice</a:t>
            </a:r>
          </a:p>
          <a:p>
            <a:endParaRPr lang="en-GB" dirty="0"/>
          </a:p>
        </p:txBody>
      </p:sp>
    </p:spTree>
    <p:extLst>
      <p:ext uri="{BB962C8B-B14F-4D97-AF65-F5344CB8AC3E}">
        <p14:creationId xmlns:p14="http://schemas.microsoft.com/office/powerpoint/2010/main" val="390405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Application Process</a:t>
            </a:r>
          </a:p>
        </p:txBody>
      </p:sp>
      <p:sp>
        <p:nvSpPr>
          <p:cNvPr id="3" name="Content Placeholder 2"/>
          <p:cNvSpPr>
            <a:spLocks noGrp="1"/>
          </p:cNvSpPr>
          <p:nvPr>
            <p:ph idx="1"/>
          </p:nvPr>
        </p:nvSpPr>
        <p:spPr/>
        <p:txBody>
          <a:bodyPr/>
          <a:lstStyle/>
          <a:p>
            <a:r>
              <a:rPr lang="en-GB" sz="2000" dirty="0" smtClean="0"/>
              <a:t>If the Trust cannot offer you a post you want, you have the option of your details being sent to your second choice of Trust or remaining on the waiting list for your first Trust choice for future posts – please note this will be with all of these who apply to the Trust rolling ads</a:t>
            </a:r>
            <a:endParaRPr lang="en-GB" sz="2000" dirty="0"/>
          </a:p>
        </p:txBody>
      </p:sp>
    </p:spTree>
    <p:extLst>
      <p:ext uri="{BB962C8B-B14F-4D97-AF65-F5344CB8AC3E}">
        <p14:creationId xmlns:p14="http://schemas.microsoft.com/office/powerpoint/2010/main" val="3946120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00B0F0"/>
                </a:solidFill>
                <a:effectLst>
                  <a:outerShdw blurRad="38100" dist="38100" dir="2700000" algn="tl">
                    <a:srgbClr val="000000">
                      <a:alpha val="43137"/>
                    </a:srgbClr>
                  </a:outerShdw>
                </a:effectLst>
              </a:rPr>
              <a:t>Job Offers</a:t>
            </a:r>
            <a:br>
              <a:rPr lang="en-GB" dirty="0" smtClean="0">
                <a:solidFill>
                  <a:srgbClr val="00B0F0"/>
                </a:solidFill>
                <a:effectLst>
                  <a:outerShdw blurRad="38100" dist="38100" dir="2700000" algn="tl">
                    <a:srgbClr val="000000">
                      <a:alpha val="43137"/>
                    </a:srgbClr>
                  </a:outerShdw>
                </a:effectLst>
              </a:rPr>
            </a:br>
            <a:r>
              <a:rPr lang="en-GB" sz="1800" dirty="0" smtClean="0">
                <a:solidFill>
                  <a:srgbClr val="00B0F0"/>
                </a:solidFill>
                <a:effectLst>
                  <a:outerShdw blurRad="38100" dist="38100" dir="2700000" algn="tl">
                    <a:srgbClr val="000000">
                      <a:alpha val="43137"/>
                    </a:srgbClr>
                  </a:outerShdw>
                </a:effectLst>
              </a:rPr>
              <a:t>Dependant on vacancies in specific operational areas</a:t>
            </a:r>
            <a:endParaRPr lang="en-GB"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484784"/>
            <a:ext cx="8534400" cy="3962400"/>
          </a:xfrm>
        </p:spPr>
        <p:txBody>
          <a:bodyPr>
            <a:normAutofit/>
          </a:bodyPr>
          <a:lstStyle/>
          <a:p>
            <a:r>
              <a:rPr lang="en-GB" sz="2400" b="1" dirty="0" smtClean="0"/>
              <a:t>Conditional offers based on standard pre-employment checks:</a:t>
            </a:r>
          </a:p>
          <a:p>
            <a:r>
              <a:rPr lang="en-GB" sz="2400" b="1" dirty="0" smtClean="0"/>
              <a:t>ID verification</a:t>
            </a:r>
          </a:p>
          <a:p>
            <a:r>
              <a:rPr lang="en-GB" sz="2400" b="1" dirty="0" smtClean="0"/>
              <a:t>Qualification verification</a:t>
            </a:r>
          </a:p>
          <a:p>
            <a:r>
              <a:rPr lang="en-GB" sz="2400" b="1" dirty="0" smtClean="0"/>
              <a:t>NMC registration check</a:t>
            </a:r>
          </a:p>
          <a:p>
            <a:r>
              <a:rPr lang="en-GB" sz="2400" b="1" dirty="0" smtClean="0"/>
              <a:t>References</a:t>
            </a:r>
          </a:p>
          <a:p>
            <a:r>
              <a:rPr lang="en-GB" sz="2400" b="1" dirty="0" smtClean="0"/>
              <a:t>Sickness/Attendance records</a:t>
            </a:r>
          </a:p>
          <a:p>
            <a:r>
              <a:rPr lang="en-GB" sz="2400" b="1" dirty="0" smtClean="0"/>
              <a:t>Occupational Health</a:t>
            </a:r>
          </a:p>
          <a:p>
            <a:r>
              <a:rPr lang="en-GB" sz="2400" b="1" dirty="0" smtClean="0"/>
              <a:t>Access NI</a:t>
            </a:r>
          </a:p>
          <a:p>
            <a:pPr marL="0" indent="0">
              <a:buNone/>
            </a:pPr>
            <a:endParaRPr lang="en-GB" sz="2400" b="1" dirty="0" smtClean="0"/>
          </a:p>
          <a:p>
            <a:endParaRPr lang="en-GB" dirty="0"/>
          </a:p>
        </p:txBody>
      </p:sp>
    </p:spTree>
    <p:extLst>
      <p:ext uri="{BB962C8B-B14F-4D97-AF65-F5344CB8AC3E}">
        <p14:creationId xmlns:p14="http://schemas.microsoft.com/office/powerpoint/2010/main" val="804407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sz="quarter" idx="1"/>
          </p:nvPr>
        </p:nvSpPr>
        <p:spPr/>
        <p:txBody>
          <a:bodyPr>
            <a:normAutofit/>
          </a:bodyPr>
          <a:lstStyle/>
          <a:p>
            <a:pPr marL="0" indent="0">
              <a:buNone/>
            </a:pPr>
            <a:r>
              <a:rPr lang="en-GB" sz="6600" dirty="0" smtClean="0"/>
              <a:t>Introductions</a:t>
            </a:r>
          </a:p>
          <a:p>
            <a:pPr marL="0" indent="0">
              <a:buNone/>
            </a:pPr>
            <a:endParaRPr lang="en-GB" sz="4000" dirty="0"/>
          </a:p>
        </p:txBody>
      </p:sp>
      <p:sp>
        <p:nvSpPr>
          <p:cNvPr id="2" name="Title 1"/>
          <p:cNvSpPr>
            <a:spLocks noGrp="1"/>
          </p:cNvSpPr>
          <p:nvPr>
            <p:ph type="ctrTitle" sz="quarter"/>
          </p:nvPr>
        </p:nvSpPr>
        <p:spPr/>
        <p:txBody>
          <a:bodyPr/>
          <a:lstStyle/>
          <a:p>
            <a:endParaRPr lang="en-GB" dirty="0"/>
          </a:p>
        </p:txBody>
      </p:sp>
    </p:spTree>
    <p:extLst>
      <p:ext uri="{BB962C8B-B14F-4D97-AF65-F5344CB8AC3E}">
        <p14:creationId xmlns:p14="http://schemas.microsoft.com/office/powerpoint/2010/main" val="2184646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2160"/>
          <a:stretch/>
        </p:blipFill>
        <p:spPr bwMode="auto">
          <a:xfrm>
            <a:off x="4283968" y="1196752"/>
            <a:ext cx="3038475" cy="368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83568" y="1124744"/>
            <a:ext cx="345638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731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Questions?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77460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3" y="1743075"/>
            <a:ext cx="5172075"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376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p:txBody>
          <a:bodyPr/>
          <a:lstStyle/>
          <a:p>
            <a:r>
              <a:rPr lang="en-GB" sz="6000" dirty="0" smtClean="0"/>
              <a:t>We have posts!</a:t>
            </a:r>
            <a:endParaRPr lang="en-GB" sz="6000" dirty="0"/>
          </a:p>
        </p:txBody>
      </p:sp>
      <p:sp>
        <p:nvSpPr>
          <p:cNvPr id="4" name="Title 3"/>
          <p:cNvSpPr>
            <a:spLocks noGrp="1"/>
          </p:cNvSpPr>
          <p:nvPr>
            <p:ph type="ctrTitle" sz="quarter"/>
          </p:nvPr>
        </p:nvSpPr>
        <p:spPr/>
        <p:txBody>
          <a:bodyPr/>
          <a:lstStyle/>
          <a:p>
            <a:endParaRPr lang="en-GB"/>
          </a:p>
        </p:txBody>
      </p:sp>
    </p:spTree>
    <p:extLst>
      <p:ext uri="{BB962C8B-B14F-4D97-AF65-F5344CB8AC3E}">
        <p14:creationId xmlns:p14="http://schemas.microsoft.com/office/powerpoint/2010/main" val="96358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An </a:t>
            </a:r>
            <a:r>
              <a:rPr lang="en-GB" dirty="0">
                <a:solidFill>
                  <a:srgbClr val="00B0F0"/>
                </a:solidFill>
              </a:rPr>
              <a:t>e</a:t>
            </a:r>
            <a:r>
              <a:rPr lang="en-GB" dirty="0" smtClean="0">
                <a:solidFill>
                  <a:srgbClr val="00B0F0"/>
                </a:solidFill>
              </a:rPr>
              <a:t>xciting time to be a nurse</a:t>
            </a:r>
            <a:endParaRPr lang="en-GB" dirty="0">
              <a:solidFill>
                <a:srgbClr val="00B0F0"/>
              </a:solidFill>
            </a:endParaRPr>
          </a:p>
        </p:txBody>
      </p:sp>
      <p:sp>
        <p:nvSpPr>
          <p:cNvPr id="3" name="Content Placeholder 2"/>
          <p:cNvSpPr>
            <a:spLocks noGrp="1"/>
          </p:cNvSpPr>
          <p:nvPr>
            <p:ph idx="1"/>
          </p:nvPr>
        </p:nvSpPr>
        <p:spPr>
          <a:xfrm>
            <a:off x="395536" y="1340768"/>
            <a:ext cx="8534400" cy="3692624"/>
          </a:xfrm>
        </p:spPr>
        <p:txBody>
          <a:bodyPr/>
          <a:lstStyle/>
          <a:p>
            <a:r>
              <a:rPr lang="en-GB" sz="2800" b="1" dirty="0" smtClean="0"/>
              <a:t>Demographic changes – NI growing &amp; ageing population.</a:t>
            </a:r>
          </a:p>
          <a:p>
            <a:r>
              <a:rPr lang="en-GB" sz="2800" b="1" dirty="0" smtClean="0"/>
              <a:t>Service Transformation.</a:t>
            </a:r>
          </a:p>
          <a:p>
            <a:r>
              <a:rPr lang="en-GB" sz="2800" b="1" dirty="0" smtClean="0"/>
              <a:t>New service developments </a:t>
            </a:r>
            <a:r>
              <a:rPr lang="en-GB" sz="2800" b="1" dirty="0"/>
              <a:t> </a:t>
            </a:r>
            <a:r>
              <a:rPr lang="en-GB" sz="2800" b="1" dirty="0" smtClean="0"/>
              <a:t>E.G. Ambulatory Hubs. </a:t>
            </a:r>
          </a:p>
          <a:p>
            <a:r>
              <a:rPr lang="en-GB" sz="2800" b="1" dirty="0" smtClean="0"/>
              <a:t>Technological Advancements.</a:t>
            </a:r>
          </a:p>
          <a:p>
            <a:r>
              <a:rPr lang="en-GB" sz="2800" b="1" dirty="0" smtClean="0"/>
              <a:t>Advancing Nursing Practice – new roles/career pathways.</a:t>
            </a:r>
          </a:p>
          <a:p>
            <a:endParaRPr lang="en-GB" sz="2800" b="1" dirty="0"/>
          </a:p>
          <a:p>
            <a:endParaRPr lang="en-GB" sz="2800" b="1" dirty="0" smtClean="0"/>
          </a:p>
          <a:p>
            <a:endParaRPr lang="en-GB" dirty="0"/>
          </a:p>
        </p:txBody>
      </p:sp>
      <p:sp>
        <p:nvSpPr>
          <p:cNvPr id="4" name="TextBox 3"/>
          <p:cNvSpPr txBox="1"/>
          <p:nvPr/>
        </p:nvSpPr>
        <p:spPr>
          <a:xfrm>
            <a:off x="1763688" y="5093658"/>
            <a:ext cx="5349051"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FF0000"/>
                </a:solidFill>
              </a:rPr>
              <a:t>Trusts invested in supporting you</a:t>
            </a:r>
            <a:endParaRPr lang="en-GB" b="1" dirty="0">
              <a:solidFill>
                <a:srgbClr val="FF0000"/>
              </a:solidFill>
            </a:endParaRPr>
          </a:p>
        </p:txBody>
      </p:sp>
    </p:spTree>
    <p:extLst>
      <p:ext uri="{BB962C8B-B14F-4D97-AF65-F5344CB8AC3E}">
        <p14:creationId xmlns:p14="http://schemas.microsoft.com/office/powerpoint/2010/main" val="313390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00B0F0"/>
                </a:solidFill>
              </a:rPr>
              <a:t>Career Options</a:t>
            </a:r>
            <a:endParaRPr lang="en-GB" dirty="0">
              <a:solidFill>
                <a:srgbClr val="00B0F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87"/>
          <a:stretch/>
        </p:blipFill>
        <p:spPr bwMode="auto">
          <a:xfrm>
            <a:off x="611560" y="1556792"/>
            <a:ext cx="756084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245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effectLst>
                  <a:outerShdw blurRad="38100" dist="38100" dir="2700000" algn="tl">
                    <a:srgbClr val="000000">
                      <a:alpha val="43137"/>
                    </a:srgbClr>
                  </a:outerShdw>
                </a:effectLst>
              </a:rPr>
              <a:t>Benefits of Working in NI</a:t>
            </a:r>
            <a:endParaRPr lang="en-GB"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124744"/>
            <a:ext cx="8534400" cy="4538464"/>
          </a:xfrm>
        </p:spPr>
        <p:txBody>
          <a:bodyPr>
            <a:normAutofit lnSpcReduction="10000"/>
          </a:bodyPr>
          <a:lstStyle/>
          <a:p>
            <a:r>
              <a:rPr lang="en-GB" sz="2400" b="1" dirty="0" smtClean="0"/>
              <a:t>Get paid as Band 4 whilst waiting NMC registration.</a:t>
            </a:r>
          </a:p>
          <a:p>
            <a:r>
              <a:rPr lang="en-GB" sz="2400" b="1" dirty="0" smtClean="0"/>
              <a:t>Consolidate your training.</a:t>
            </a:r>
          </a:p>
          <a:p>
            <a:r>
              <a:rPr lang="en-GB" sz="2400" b="1" dirty="0" smtClean="0"/>
              <a:t>Induction.</a:t>
            </a:r>
          </a:p>
          <a:p>
            <a:r>
              <a:rPr lang="en-GB" sz="2400" b="1" dirty="0" smtClean="0"/>
              <a:t>Preceptorship</a:t>
            </a:r>
            <a:r>
              <a:rPr lang="en-GB" sz="2400" b="1" dirty="0"/>
              <a:t>.</a:t>
            </a:r>
          </a:p>
          <a:p>
            <a:r>
              <a:rPr lang="en-GB" sz="2400" b="1" dirty="0" smtClean="0"/>
              <a:t>Regionally agreed staffing ratios – about to be reviewed</a:t>
            </a:r>
          </a:p>
          <a:p>
            <a:r>
              <a:rPr lang="en-GB" sz="2400" b="1" dirty="0" smtClean="0"/>
              <a:t>Staff development – NIPEC Career Framework (Delivering Care Framework)</a:t>
            </a:r>
          </a:p>
          <a:p>
            <a:r>
              <a:rPr lang="en-GB" sz="2400" b="1" dirty="0" smtClean="0"/>
              <a:t>CPD</a:t>
            </a:r>
          </a:p>
          <a:p>
            <a:r>
              <a:rPr lang="en-GB" sz="2400" b="1" dirty="0" smtClean="0"/>
              <a:t>Working within an integrated Health and Social Care model.</a:t>
            </a:r>
          </a:p>
          <a:p>
            <a:r>
              <a:rPr lang="en-GB" sz="2400" b="1" dirty="0" smtClean="0"/>
              <a:t>NI takes real pride in Nursing</a:t>
            </a:r>
          </a:p>
          <a:p>
            <a:r>
              <a:rPr lang="en-GB" sz="2400" b="1" dirty="0" smtClean="0">
                <a:solidFill>
                  <a:srgbClr val="FF0000"/>
                </a:solidFill>
              </a:rPr>
              <a:t>You are the future nurse leaders</a:t>
            </a:r>
            <a:endParaRPr lang="en-GB" sz="2400" b="1" dirty="0">
              <a:solidFill>
                <a:srgbClr val="FF0000"/>
              </a:solidFill>
            </a:endParaRPr>
          </a:p>
        </p:txBody>
      </p:sp>
    </p:spTree>
    <p:extLst>
      <p:ext uri="{BB962C8B-B14F-4D97-AF65-F5344CB8AC3E}">
        <p14:creationId xmlns:p14="http://schemas.microsoft.com/office/powerpoint/2010/main" val="1981987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00B0F0"/>
                </a:solidFill>
                <a:effectLst>
                  <a:outerShdw blurRad="38100" dist="38100" dir="2700000" algn="tl">
                    <a:srgbClr val="000000">
                      <a:alpha val="43137"/>
                    </a:srgbClr>
                  </a:outerShdw>
                </a:effectLst>
              </a:rPr>
              <a:t>NIPEC website Career Information</a:t>
            </a:r>
            <a:endParaRPr lang="en-GB" dirty="0">
              <a:solidFill>
                <a:srgbClr val="00B0F0"/>
              </a:solidFill>
              <a:effectLst>
                <a:outerShdw blurRad="38100" dist="38100" dir="2700000" algn="tl">
                  <a:srgbClr val="000000">
                    <a:alpha val="43137"/>
                  </a:srgbClr>
                </a:outerShdw>
              </a:effectLst>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7" y="1268760"/>
            <a:ext cx="6905668"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036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GB" dirty="0" smtClean="0"/>
              <a:t>Overview of 5 Trusts</a:t>
            </a:r>
            <a:endParaRPr lang="en-GB" dirty="0"/>
          </a:p>
        </p:txBody>
      </p:sp>
      <p:sp>
        <p:nvSpPr>
          <p:cNvPr id="3" name="Content Placeholder 2"/>
          <p:cNvSpPr>
            <a:spLocks noGrp="1"/>
          </p:cNvSpPr>
          <p:nvPr>
            <p:ph idx="1"/>
          </p:nvPr>
        </p:nvSpPr>
        <p:spPr>
          <a:xfrm>
            <a:off x="457200" y="980728"/>
            <a:ext cx="8229600" cy="5145435"/>
          </a:xfrm>
        </p:spPr>
        <p:txBody>
          <a:bodyPr>
            <a:normAutofit fontScale="70000" lnSpcReduction="20000"/>
          </a:bodyPr>
          <a:lstStyle/>
          <a:p>
            <a:pPr marL="0" indent="0">
              <a:buNone/>
            </a:pPr>
            <a:r>
              <a:rPr lang="en-GB" dirty="0" smtClean="0"/>
              <a:t> </a:t>
            </a:r>
            <a:r>
              <a:rPr lang="en-GB" sz="2600" b="1" dirty="0" smtClean="0"/>
              <a:t>Belfast Trust  </a:t>
            </a:r>
            <a:r>
              <a:rPr lang="en-GB" sz="2600" dirty="0" smtClean="0"/>
              <a:t>– </a:t>
            </a:r>
            <a:r>
              <a:rPr lang="en-US" sz="2600" dirty="0"/>
              <a:t>Borough of </a:t>
            </a:r>
            <a:r>
              <a:rPr lang="en-US" sz="2600" dirty="0" smtClean="0"/>
              <a:t>Castlereagh and Belfast </a:t>
            </a:r>
          </a:p>
          <a:p>
            <a:pPr>
              <a:lnSpc>
                <a:spcPct val="140000"/>
              </a:lnSpc>
              <a:spcBef>
                <a:spcPts val="0"/>
              </a:spcBef>
            </a:pPr>
            <a:r>
              <a:rPr lang="en-GB" sz="2600" dirty="0" smtClean="0"/>
              <a:t>Population of  </a:t>
            </a:r>
            <a:r>
              <a:rPr lang="en-US" sz="2600" dirty="0" smtClean="0"/>
              <a:t>340,000 </a:t>
            </a:r>
            <a:r>
              <a:rPr lang="en-US" sz="2600" dirty="0"/>
              <a:t>people </a:t>
            </a:r>
            <a:r>
              <a:rPr lang="en-US" sz="2600" dirty="0" smtClean="0"/>
              <a:t> </a:t>
            </a:r>
          </a:p>
          <a:p>
            <a:pPr>
              <a:lnSpc>
                <a:spcPct val="140000"/>
              </a:lnSpc>
              <a:spcBef>
                <a:spcPts val="0"/>
              </a:spcBef>
            </a:pPr>
            <a:r>
              <a:rPr lang="en-US" sz="2600" dirty="0" smtClean="0"/>
              <a:t>Employs  20,000 staff, and is </a:t>
            </a:r>
            <a:r>
              <a:rPr lang="en-US" sz="2600" dirty="0"/>
              <a:t>one of the largest </a:t>
            </a:r>
            <a:r>
              <a:rPr lang="en-US" sz="2600" dirty="0" smtClean="0"/>
              <a:t> Trusts </a:t>
            </a:r>
            <a:r>
              <a:rPr lang="en-US" sz="2600" dirty="0"/>
              <a:t>in the </a:t>
            </a:r>
            <a:r>
              <a:rPr lang="en-US" sz="2600" dirty="0" smtClean="0"/>
              <a:t>UK. </a:t>
            </a:r>
          </a:p>
          <a:p>
            <a:pPr>
              <a:lnSpc>
                <a:spcPct val="140000"/>
              </a:lnSpc>
              <a:spcBef>
                <a:spcPts val="0"/>
              </a:spcBef>
            </a:pPr>
            <a:r>
              <a:rPr lang="en-US" sz="2600" dirty="0" smtClean="0"/>
              <a:t>Budget </a:t>
            </a:r>
            <a:r>
              <a:rPr lang="en-US" sz="2600" dirty="0"/>
              <a:t>of approximately £1bn (spending about £3m each day)</a:t>
            </a:r>
          </a:p>
          <a:p>
            <a:pPr>
              <a:lnSpc>
                <a:spcPct val="140000"/>
              </a:lnSpc>
              <a:spcBef>
                <a:spcPts val="0"/>
              </a:spcBef>
            </a:pPr>
            <a:r>
              <a:rPr lang="en-GB" sz="2600" dirty="0" smtClean="0"/>
              <a:t>Hospitals: RVH,  City Hospital, Mater, Musgrave, </a:t>
            </a:r>
            <a:r>
              <a:rPr lang="en-GB" sz="2600" dirty="0" err="1" smtClean="0"/>
              <a:t>Muckamore</a:t>
            </a:r>
            <a:r>
              <a:rPr lang="en-GB" sz="2600" dirty="0" smtClean="0"/>
              <a:t> </a:t>
            </a:r>
            <a:r>
              <a:rPr lang="en-GB" sz="2600" dirty="0" err="1" smtClean="0"/>
              <a:t>Knockbracken</a:t>
            </a:r>
            <a:r>
              <a:rPr lang="en-GB" sz="2600" dirty="0" smtClean="0"/>
              <a:t> + community nursing.</a:t>
            </a:r>
          </a:p>
          <a:p>
            <a:pPr>
              <a:lnSpc>
                <a:spcPct val="140000"/>
              </a:lnSpc>
              <a:spcBef>
                <a:spcPts val="0"/>
              </a:spcBef>
            </a:pPr>
            <a:endParaRPr lang="en-GB" sz="2600" b="1" dirty="0" smtClean="0"/>
          </a:p>
          <a:p>
            <a:pPr marL="0" indent="0">
              <a:lnSpc>
                <a:spcPct val="140000"/>
              </a:lnSpc>
              <a:spcBef>
                <a:spcPts val="0"/>
              </a:spcBef>
              <a:buNone/>
            </a:pPr>
            <a:r>
              <a:rPr lang="en-GB" sz="2600" b="1" dirty="0" smtClean="0"/>
              <a:t>Northern Trust</a:t>
            </a:r>
            <a:r>
              <a:rPr lang="en-GB" sz="2600" dirty="0" smtClean="0"/>
              <a:t> – covers Newtownabbey, Causeway Coast and Glens, Mid and East Antrim, Mid Ulster Area.    </a:t>
            </a:r>
          </a:p>
          <a:p>
            <a:pPr>
              <a:lnSpc>
                <a:spcPct val="140000"/>
              </a:lnSpc>
              <a:spcBef>
                <a:spcPts val="0"/>
              </a:spcBef>
            </a:pPr>
            <a:r>
              <a:rPr lang="en-GB" sz="2600" dirty="0" smtClean="0"/>
              <a:t>Population  of overs 479,000 Population largest population in NI. </a:t>
            </a:r>
          </a:p>
          <a:p>
            <a:pPr>
              <a:lnSpc>
                <a:spcPct val="140000"/>
              </a:lnSpc>
              <a:spcBef>
                <a:spcPts val="0"/>
              </a:spcBef>
            </a:pPr>
            <a:r>
              <a:rPr lang="en-GB" sz="2600" dirty="0" smtClean="0"/>
              <a:t>Employs Staff of 12,000 staff</a:t>
            </a:r>
          </a:p>
          <a:p>
            <a:pPr>
              <a:lnSpc>
                <a:spcPct val="140000"/>
              </a:lnSpc>
              <a:spcBef>
                <a:spcPts val="0"/>
              </a:spcBef>
            </a:pPr>
            <a:r>
              <a:rPr lang="en-GB" sz="2600" dirty="0" smtClean="0"/>
              <a:t>Budget </a:t>
            </a:r>
            <a:r>
              <a:rPr lang="en-GB" sz="2600" dirty="0"/>
              <a:t>of </a:t>
            </a:r>
            <a:r>
              <a:rPr lang="en-GB" sz="2600" dirty="0" smtClean="0"/>
              <a:t>£650 million</a:t>
            </a:r>
            <a:endParaRPr lang="en-GB" sz="2600" dirty="0"/>
          </a:p>
          <a:p>
            <a:pPr>
              <a:lnSpc>
                <a:spcPct val="140000"/>
              </a:lnSpc>
              <a:spcBef>
                <a:spcPts val="0"/>
              </a:spcBef>
            </a:pPr>
            <a:r>
              <a:rPr lang="en-GB" sz="2600" dirty="0" smtClean="0"/>
              <a:t>Main Hospitals:  Antrim Area Hospital/ Causeway Hospital/ Holywell plus 4 community hospitals and  community nursing.</a:t>
            </a:r>
          </a:p>
          <a:p>
            <a:endParaRPr lang="en-US" dirty="0"/>
          </a:p>
          <a:p>
            <a:endParaRPr lang="en-GB" dirty="0" smtClean="0"/>
          </a:p>
          <a:p>
            <a:endParaRPr lang="en-GB" dirty="0" smtClean="0"/>
          </a:p>
          <a:p>
            <a:endParaRPr lang="en-GB" dirty="0"/>
          </a:p>
        </p:txBody>
      </p:sp>
    </p:spTree>
    <p:extLst>
      <p:ext uri="{BB962C8B-B14F-4D97-AF65-F5344CB8AC3E}">
        <p14:creationId xmlns:p14="http://schemas.microsoft.com/office/powerpoint/2010/main" val="2508984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GB" dirty="0" smtClean="0"/>
              <a:t>Overview of 5 Trusts</a:t>
            </a:r>
            <a:endParaRPr lang="en-GB" dirty="0"/>
          </a:p>
        </p:txBody>
      </p:sp>
      <p:sp>
        <p:nvSpPr>
          <p:cNvPr id="3" name="Content Placeholder 2"/>
          <p:cNvSpPr>
            <a:spLocks noGrp="1"/>
          </p:cNvSpPr>
          <p:nvPr>
            <p:ph idx="1"/>
          </p:nvPr>
        </p:nvSpPr>
        <p:spPr>
          <a:xfrm>
            <a:off x="457200" y="1066800"/>
            <a:ext cx="8229600" cy="5059363"/>
          </a:xfrm>
        </p:spPr>
        <p:txBody>
          <a:bodyPr>
            <a:normAutofit fontScale="32500" lnSpcReduction="20000"/>
          </a:bodyPr>
          <a:lstStyle/>
          <a:p>
            <a:pPr marL="0" indent="0">
              <a:lnSpc>
                <a:spcPct val="140000"/>
              </a:lnSpc>
              <a:spcBef>
                <a:spcPts val="0"/>
              </a:spcBef>
              <a:buNone/>
            </a:pPr>
            <a:r>
              <a:rPr lang="en-US" sz="4900" b="1" dirty="0"/>
              <a:t>South Eastern Trust </a:t>
            </a:r>
            <a:r>
              <a:rPr lang="en-US" sz="4900" dirty="0" smtClean="0"/>
              <a:t>–Districts </a:t>
            </a:r>
            <a:r>
              <a:rPr lang="en-US" sz="4900" dirty="0"/>
              <a:t>of </a:t>
            </a:r>
            <a:r>
              <a:rPr lang="en-US" sz="4900" dirty="0" err="1"/>
              <a:t>Ards</a:t>
            </a:r>
            <a:r>
              <a:rPr lang="en-US" sz="4900" dirty="0"/>
              <a:t>, North Down, Down and </a:t>
            </a:r>
            <a:r>
              <a:rPr lang="en-US" sz="4900" dirty="0" err="1" smtClean="0"/>
              <a:t>Lisburn</a:t>
            </a:r>
            <a:r>
              <a:rPr lang="en-US" sz="4900" dirty="0" smtClean="0"/>
              <a:t>.</a:t>
            </a:r>
            <a:endParaRPr lang="en-US" sz="4900" dirty="0"/>
          </a:p>
          <a:p>
            <a:pPr>
              <a:lnSpc>
                <a:spcPct val="140000"/>
              </a:lnSpc>
              <a:spcBef>
                <a:spcPts val="0"/>
              </a:spcBef>
            </a:pPr>
            <a:r>
              <a:rPr lang="en-US" sz="4900" dirty="0" smtClean="0"/>
              <a:t>Population of 345,651 people - 19% of NI population</a:t>
            </a:r>
          </a:p>
          <a:p>
            <a:pPr>
              <a:lnSpc>
                <a:spcPct val="140000"/>
              </a:lnSpc>
              <a:spcBef>
                <a:spcPts val="0"/>
              </a:spcBef>
            </a:pPr>
            <a:r>
              <a:rPr lang="en-US" sz="4900" dirty="0" smtClean="0"/>
              <a:t>Employs 10,000 staff </a:t>
            </a:r>
          </a:p>
          <a:p>
            <a:pPr>
              <a:lnSpc>
                <a:spcPct val="140000"/>
              </a:lnSpc>
              <a:spcBef>
                <a:spcPts val="0"/>
              </a:spcBef>
            </a:pPr>
            <a:r>
              <a:rPr lang="en-US" sz="4900" dirty="0" smtClean="0"/>
              <a:t>Budget of </a:t>
            </a:r>
            <a:r>
              <a:rPr lang="en-US" sz="4900" smtClean="0"/>
              <a:t>£511 </a:t>
            </a:r>
            <a:r>
              <a:rPr lang="en-US" sz="4900" dirty="0"/>
              <a:t>million. </a:t>
            </a:r>
          </a:p>
          <a:p>
            <a:pPr>
              <a:lnSpc>
                <a:spcPct val="140000"/>
              </a:lnSpc>
              <a:spcBef>
                <a:spcPts val="0"/>
              </a:spcBef>
            </a:pPr>
            <a:r>
              <a:rPr lang="en-US" sz="4900" dirty="0" smtClean="0"/>
              <a:t>Hospitals are: Ulster Hospital, Lagan valley Hospital, Down Hospital, + 2 community hospitals and community nursing</a:t>
            </a:r>
            <a:endParaRPr lang="en-US" sz="4900" dirty="0"/>
          </a:p>
          <a:p>
            <a:pPr marL="0" indent="0">
              <a:lnSpc>
                <a:spcPct val="140000"/>
              </a:lnSpc>
              <a:spcBef>
                <a:spcPts val="0"/>
              </a:spcBef>
              <a:buNone/>
            </a:pPr>
            <a:r>
              <a:rPr lang="en-US" sz="4900" dirty="0" smtClean="0"/>
              <a:t> </a:t>
            </a:r>
          </a:p>
          <a:p>
            <a:pPr marL="0" indent="0">
              <a:lnSpc>
                <a:spcPct val="140000"/>
              </a:lnSpc>
              <a:spcBef>
                <a:spcPts val="0"/>
              </a:spcBef>
              <a:buNone/>
            </a:pPr>
            <a:r>
              <a:rPr lang="en-US" sz="4900" b="1" dirty="0" smtClean="0"/>
              <a:t>Southern Trust</a:t>
            </a:r>
            <a:r>
              <a:rPr lang="en-US" sz="4900" dirty="0" smtClean="0"/>
              <a:t> : District areas of Armagh</a:t>
            </a:r>
            <a:r>
              <a:rPr lang="en-US" sz="4900" dirty="0"/>
              <a:t>, Banbridge, Craigavon, Dungannon, and </a:t>
            </a:r>
            <a:r>
              <a:rPr lang="en-US" sz="4900" dirty="0" err="1"/>
              <a:t>Newry</a:t>
            </a:r>
            <a:r>
              <a:rPr lang="en-US" sz="4900" dirty="0"/>
              <a:t> and </a:t>
            </a:r>
            <a:r>
              <a:rPr lang="en-US" sz="4900" dirty="0" err="1" smtClean="0"/>
              <a:t>Mourne</a:t>
            </a:r>
            <a:r>
              <a:rPr lang="en-US" sz="4900" dirty="0" smtClean="0"/>
              <a:t>. </a:t>
            </a:r>
          </a:p>
          <a:p>
            <a:pPr>
              <a:lnSpc>
                <a:spcPct val="140000"/>
              </a:lnSpc>
              <a:spcBef>
                <a:spcPts val="0"/>
              </a:spcBef>
            </a:pPr>
            <a:r>
              <a:rPr lang="en-US" sz="4900" dirty="0" smtClean="0"/>
              <a:t>Population of </a:t>
            </a:r>
            <a:r>
              <a:rPr lang="en-GB" sz="4900" dirty="0"/>
              <a:t>366,000 </a:t>
            </a:r>
            <a:r>
              <a:rPr lang="en-GB" sz="4900" dirty="0" smtClean="0"/>
              <a:t>people</a:t>
            </a:r>
            <a:endParaRPr lang="en-US" sz="4900" dirty="0"/>
          </a:p>
          <a:p>
            <a:pPr>
              <a:lnSpc>
                <a:spcPct val="140000"/>
              </a:lnSpc>
              <a:spcBef>
                <a:spcPts val="0"/>
              </a:spcBef>
            </a:pPr>
            <a:r>
              <a:rPr lang="en-US" sz="4900" dirty="0" smtClean="0"/>
              <a:t>Employs 13,000 </a:t>
            </a:r>
            <a:r>
              <a:rPr lang="en-US" sz="4900" dirty="0"/>
              <a:t>staff </a:t>
            </a:r>
            <a:endParaRPr lang="en-US" sz="4900" dirty="0" smtClean="0"/>
          </a:p>
          <a:p>
            <a:pPr>
              <a:lnSpc>
                <a:spcPct val="140000"/>
              </a:lnSpc>
              <a:spcBef>
                <a:spcPts val="0"/>
              </a:spcBef>
            </a:pPr>
            <a:r>
              <a:rPr lang="en-US" sz="4900" dirty="0" smtClean="0"/>
              <a:t>Budget of £532 </a:t>
            </a:r>
            <a:r>
              <a:rPr lang="en-US" sz="4900" dirty="0"/>
              <a:t>million annually</a:t>
            </a:r>
          </a:p>
          <a:p>
            <a:pPr>
              <a:lnSpc>
                <a:spcPct val="140000"/>
              </a:lnSpc>
              <a:spcBef>
                <a:spcPts val="0"/>
              </a:spcBef>
            </a:pPr>
            <a:r>
              <a:rPr lang="en-US" sz="4900" dirty="0" smtClean="0"/>
              <a:t>Acute hospitals are Craigavon Area </a:t>
            </a:r>
            <a:r>
              <a:rPr lang="en-US" sz="4900" dirty="0"/>
              <a:t>Hospital and Daisy Hill </a:t>
            </a:r>
            <a:r>
              <a:rPr lang="en-US" sz="4900" dirty="0" smtClean="0"/>
              <a:t>Hospital </a:t>
            </a:r>
          </a:p>
          <a:p>
            <a:pPr>
              <a:lnSpc>
                <a:spcPct val="140000"/>
              </a:lnSpc>
              <a:spcBef>
                <a:spcPts val="0"/>
              </a:spcBef>
            </a:pPr>
            <a:r>
              <a:rPr lang="en-US" sz="4900" dirty="0" smtClean="0"/>
              <a:t>Sub-Acute Hospitals are Lurgan Hospital and South Tyrone Hospital.</a:t>
            </a:r>
          </a:p>
          <a:p>
            <a:pPr marL="0" indent="0">
              <a:buNone/>
            </a:pPr>
            <a:endParaRPr lang="en-US" dirty="0" smtClean="0"/>
          </a:p>
          <a:p>
            <a:pPr marL="0" indent="0">
              <a:buNone/>
            </a:pPr>
            <a:r>
              <a:rPr lang="en-US" dirty="0" smtClean="0"/>
              <a:t> </a:t>
            </a:r>
            <a:endParaRPr lang="en-US" dirty="0"/>
          </a:p>
          <a:p>
            <a:endParaRPr lang="en-GB" dirty="0"/>
          </a:p>
        </p:txBody>
      </p:sp>
    </p:spTree>
    <p:extLst>
      <p:ext uri="{BB962C8B-B14F-4D97-AF65-F5344CB8AC3E}">
        <p14:creationId xmlns:p14="http://schemas.microsoft.com/office/powerpoint/2010/main" val="2022897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SHSCT">
  <a:themeElements>
    <a:clrScheme name="powerpointSHSCT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powerpointSHSC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werpointSHSCT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powerpointSHSCT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powerpointSHSCT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powerpointSHSCT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powerpointSHSCT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604D7B002F574999187FF4BC785067" ma:contentTypeVersion="14" ma:contentTypeDescription="Create a new document." ma:contentTypeScope="" ma:versionID="868308ce3846b8b905b2586654896ce2">
  <xsd:schema xmlns:xsd="http://www.w3.org/2001/XMLSchema" xmlns:xs="http://www.w3.org/2001/XMLSchema" xmlns:p="http://schemas.microsoft.com/office/2006/metadata/properties" xmlns:ns3="4958b441-58fb-4e9f-b79b-5199dcd2f3a7" xmlns:ns4="8d7a6499-3b1c-4e44-8066-661fbf4f9fc5" targetNamespace="http://schemas.microsoft.com/office/2006/metadata/properties" ma:root="true" ma:fieldsID="7389c003de40959c946257772e8f027f" ns3:_="" ns4:_="">
    <xsd:import namespace="4958b441-58fb-4e9f-b79b-5199dcd2f3a7"/>
    <xsd:import namespace="8d7a6499-3b1c-4e44-8066-661fbf4f9fc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8b441-58fb-4e9f-b79b-5199dcd2f3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7a6499-3b1c-4e44-8066-661fbf4f9f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C74772-5F7B-468B-9660-9A1F156ACD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8b441-58fb-4e9f-b79b-5199dcd2f3a7"/>
    <ds:schemaRef ds:uri="8d7a6499-3b1c-4e44-8066-661fbf4f9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9C29C7-5D5C-4F41-ABD2-C5F137237A89}">
  <ds:schemaRefs>
    <ds:schemaRef ds:uri="http://schemas.microsoft.com/sharepoint/v3/contenttype/forms"/>
  </ds:schemaRefs>
</ds:datastoreItem>
</file>

<file path=customXml/itemProps3.xml><?xml version="1.0" encoding="utf-8"?>
<ds:datastoreItem xmlns:ds="http://schemas.openxmlformats.org/officeDocument/2006/customXml" ds:itemID="{054EFE24-DA2C-4989-976C-55BEF8ACE22B}">
  <ds:schemaRefs>
    <ds:schemaRef ds:uri="http://purl.org/dc/elements/1.1/"/>
    <ds:schemaRef ds:uri="http://www.w3.org/XML/1998/namespace"/>
    <ds:schemaRef ds:uri="http://schemas.microsoft.com/office/2006/documentManagement/types"/>
    <ds:schemaRef ds:uri="4958b441-58fb-4e9f-b79b-5199dcd2f3a7"/>
    <ds:schemaRef ds:uri="http://schemas.microsoft.com/office/infopath/2007/PartnerControls"/>
    <ds:schemaRef ds:uri="http://purl.org/dc/dcmitype/"/>
    <ds:schemaRef ds:uri="http://schemas.openxmlformats.org/package/2006/metadata/core-properties"/>
    <ds:schemaRef ds:uri="8d7a6499-3b1c-4e44-8066-661fbf4f9fc5"/>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93</TotalTime>
  <Words>773</Words>
  <Application>Microsoft Office PowerPoint</Application>
  <PresentationFormat>On-screen Show (4:3)</PresentationFormat>
  <Paragraphs>108</Paragraphs>
  <Slides>22</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Times New Roman</vt:lpstr>
      <vt:lpstr>Wingdings</vt:lpstr>
      <vt:lpstr>Office Theme</vt:lpstr>
      <vt:lpstr>powerpointSHSCT</vt:lpstr>
      <vt:lpstr> </vt:lpstr>
      <vt:lpstr>PowerPoint Presentation</vt:lpstr>
      <vt:lpstr>PowerPoint Presentation</vt:lpstr>
      <vt:lpstr>An exciting time to be a nurse</vt:lpstr>
      <vt:lpstr>Career Options</vt:lpstr>
      <vt:lpstr>Benefits of Working in NI</vt:lpstr>
      <vt:lpstr>NIPEC website Career Information</vt:lpstr>
      <vt:lpstr>Overview of 5 Trusts</vt:lpstr>
      <vt:lpstr>Overview of 5 Trusts</vt:lpstr>
      <vt:lpstr>Overview of the 5 Trust </vt:lpstr>
      <vt:lpstr>PowerPoint Presentation</vt:lpstr>
      <vt:lpstr>PowerPoint Presentation</vt:lpstr>
      <vt:lpstr>PowerPoint Presentation</vt:lpstr>
      <vt:lpstr>Recruitment Process – How to Apply</vt:lpstr>
      <vt:lpstr>Recruitment Process – How to Apply</vt:lpstr>
      <vt:lpstr>PowerPoint Presentation</vt:lpstr>
      <vt:lpstr>New Application Process</vt:lpstr>
      <vt:lpstr>New Application Process</vt:lpstr>
      <vt:lpstr>Job Offers Dependant on vacancies in specific operational areas</vt:lpstr>
      <vt:lpstr>PowerPoint Presentation</vt:lpstr>
      <vt:lpstr>Questions?</vt:lpstr>
      <vt:lpstr>PowerPoint Presentation</vt:lpstr>
    </vt:vector>
  </TitlesOfParts>
  <Company>South Eastern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Cosgrove, Patricia</dc:creator>
  <cp:lastModifiedBy>Caroline Mulvenna</cp:lastModifiedBy>
  <cp:revision>17</cp:revision>
  <cp:lastPrinted>2020-02-10T09:10:44Z</cp:lastPrinted>
  <dcterms:created xsi:type="dcterms:W3CDTF">2019-11-08T12:18:20Z</dcterms:created>
  <dcterms:modified xsi:type="dcterms:W3CDTF">2022-03-31T07:59:45Z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0x010100A8604D7B002F574999187FF4BC785067</vt:lpwstr>
  </property>
</Properties>
</file>