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528" r:id="rId3"/>
    <p:sldId id="545" r:id="rId4"/>
    <p:sldId id="551" r:id="rId5"/>
    <p:sldId id="526" r:id="rId6"/>
    <p:sldId id="527" r:id="rId7"/>
    <p:sldId id="550" r:id="rId8"/>
    <p:sldId id="548" r:id="rId9"/>
    <p:sldId id="546" r:id="rId10"/>
    <p:sldId id="553" r:id="rId11"/>
    <p:sldId id="5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44838" autoAdjust="0"/>
  </p:normalViewPr>
  <p:slideViewPr>
    <p:cSldViewPr snapToGrid="0">
      <p:cViewPr varScale="1">
        <p:scale>
          <a:sx n="35" d="100"/>
          <a:sy n="35" d="100"/>
        </p:scale>
        <p:origin x="2294" y="29"/>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EF285B-ED22-415E-A312-4A0A4153C065}" type="doc">
      <dgm:prSet loTypeId="urn:microsoft.com/office/officeart/2005/8/layout/cycle5" loCatId="cycle" qsTypeId="urn:microsoft.com/office/officeart/2005/8/quickstyle/3d3" qsCatId="3D" csTypeId="urn:microsoft.com/office/officeart/2005/8/colors/accent2_2" csCatId="accent2" phldr="1"/>
      <dgm:spPr/>
      <dgm:t>
        <a:bodyPr/>
        <a:lstStyle/>
        <a:p>
          <a:endParaRPr lang="en-GB"/>
        </a:p>
      </dgm:t>
    </dgm:pt>
    <dgm:pt modelId="{7F5412C0-305E-4CC7-AAE2-4CC82FEF3E23}">
      <dgm:prSet phldrT="[Text]" custT="1"/>
      <dgm:spPr/>
      <dgm:t>
        <a:bodyPr/>
        <a:lstStyle/>
        <a:p>
          <a:r>
            <a:rPr lang="en-GB" sz="2000" dirty="0"/>
            <a:t>Identify topics</a:t>
          </a:r>
        </a:p>
        <a:p>
          <a:r>
            <a:rPr lang="en-GB" sz="2000" dirty="0"/>
            <a:t>Prioritise questions</a:t>
          </a:r>
        </a:p>
      </dgm:t>
    </dgm:pt>
    <dgm:pt modelId="{8C336E4D-EB5D-4420-897B-649D76B9C5F3}" type="parTrans" cxnId="{359DE2EF-68D2-439A-85E2-1FA23066DD21}">
      <dgm:prSet/>
      <dgm:spPr/>
      <dgm:t>
        <a:bodyPr/>
        <a:lstStyle/>
        <a:p>
          <a:endParaRPr lang="en-GB"/>
        </a:p>
      </dgm:t>
    </dgm:pt>
    <dgm:pt modelId="{7421AC42-5E55-4806-9D44-D2FB38ACA0BD}" type="sibTrans" cxnId="{359DE2EF-68D2-439A-85E2-1FA23066DD21}">
      <dgm:prSet/>
      <dgm:spPr/>
      <dgm:t>
        <a:bodyPr/>
        <a:lstStyle/>
        <a:p>
          <a:endParaRPr lang="en-GB"/>
        </a:p>
      </dgm:t>
    </dgm:pt>
    <dgm:pt modelId="{A9A14802-46F1-4442-93E1-AA9B583B1297}">
      <dgm:prSet phldrT="[Text]" custT="1"/>
      <dgm:spPr/>
      <dgm:t>
        <a:bodyPr/>
        <a:lstStyle/>
        <a:p>
          <a:r>
            <a:rPr lang="en-GB" sz="2000" dirty="0"/>
            <a:t>Design research</a:t>
          </a:r>
        </a:p>
        <a:p>
          <a:r>
            <a:rPr lang="en-GB" sz="2000" dirty="0"/>
            <a:t>Grant proposal</a:t>
          </a:r>
        </a:p>
      </dgm:t>
    </dgm:pt>
    <dgm:pt modelId="{B80E2940-43CC-475A-B8ED-67B150725214}" type="parTrans" cxnId="{9A0BCC48-3FE1-47A3-A6A6-BBAF5B1FFA9B}">
      <dgm:prSet/>
      <dgm:spPr/>
      <dgm:t>
        <a:bodyPr/>
        <a:lstStyle/>
        <a:p>
          <a:endParaRPr lang="en-GB"/>
        </a:p>
      </dgm:t>
    </dgm:pt>
    <dgm:pt modelId="{142E5C8A-8857-4A6C-91B0-0F64BDC98FB7}" type="sibTrans" cxnId="{9A0BCC48-3FE1-47A3-A6A6-BBAF5B1FFA9B}">
      <dgm:prSet/>
      <dgm:spPr/>
      <dgm:t>
        <a:bodyPr/>
        <a:lstStyle/>
        <a:p>
          <a:endParaRPr lang="en-GB"/>
        </a:p>
      </dgm:t>
    </dgm:pt>
    <dgm:pt modelId="{1516FEB0-EF55-4000-AC0D-458EB3714BBF}">
      <dgm:prSet phldrT="[Text]" custT="1"/>
      <dgm:spPr/>
      <dgm:t>
        <a:bodyPr/>
        <a:lstStyle/>
        <a:p>
          <a:r>
            <a:rPr lang="en-GB" sz="2000" dirty="0"/>
            <a:t>Undertake</a:t>
          </a:r>
        </a:p>
        <a:p>
          <a:r>
            <a:rPr lang="en-GB" sz="2000" dirty="0"/>
            <a:t>Manage</a:t>
          </a:r>
        </a:p>
        <a:p>
          <a:r>
            <a:rPr lang="en-GB" sz="2000" dirty="0"/>
            <a:t>Researc</a:t>
          </a:r>
          <a:r>
            <a:rPr lang="en-GB" sz="1800" dirty="0"/>
            <a:t>h  </a:t>
          </a:r>
        </a:p>
      </dgm:t>
    </dgm:pt>
    <dgm:pt modelId="{CDEF76D2-532F-4F7C-87B1-446CDA9D7A5B}" type="parTrans" cxnId="{57ECA7CB-B0B4-4666-B90F-28631EFDB65D}">
      <dgm:prSet/>
      <dgm:spPr/>
      <dgm:t>
        <a:bodyPr/>
        <a:lstStyle/>
        <a:p>
          <a:endParaRPr lang="en-GB"/>
        </a:p>
      </dgm:t>
    </dgm:pt>
    <dgm:pt modelId="{A552EA9C-8FC8-41D6-ABCD-DFC1B245D8E1}" type="sibTrans" cxnId="{57ECA7CB-B0B4-4666-B90F-28631EFDB65D}">
      <dgm:prSet/>
      <dgm:spPr/>
      <dgm:t>
        <a:bodyPr/>
        <a:lstStyle/>
        <a:p>
          <a:endParaRPr lang="en-GB"/>
        </a:p>
      </dgm:t>
    </dgm:pt>
    <dgm:pt modelId="{141A38F4-CCE4-4D3D-A720-3BBCE835750F}">
      <dgm:prSet phldrT="[Text]" custT="1"/>
      <dgm:spPr/>
      <dgm:t>
        <a:bodyPr/>
        <a:lstStyle/>
        <a:p>
          <a:r>
            <a:rPr lang="en-GB" sz="2000" dirty="0"/>
            <a:t>Analyse</a:t>
          </a:r>
        </a:p>
        <a:p>
          <a:r>
            <a:rPr lang="en-GB" sz="2000" dirty="0"/>
            <a:t>Interpret</a:t>
          </a:r>
        </a:p>
        <a:p>
          <a:r>
            <a:rPr lang="en-GB" sz="2000" dirty="0"/>
            <a:t>Results </a:t>
          </a:r>
        </a:p>
      </dgm:t>
    </dgm:pt>
    <dgm:pt modelId="{B4540FF0-04F5-4B35-8A41-24328F246674}" type="parTrans" cxnId="{866865AA-F92D-4741-8A08-A1C85241DAA1}">
      <dgm:prSet/>
      <dgm:spPr/>
      <dgm:t>
        <a:bodyPr/>
        <a:lstStyle/>
        <a:p>
          <a:endParaRPr lang="en-GB"/>
        </a:p>
      </dgm:t>
    </dgm:pt>
    <dgm:pt modelId="{B19FC704-DD34-4D97-AE6C-031485FF3260}" type="sibTrans" cxnId="{866865AA-F92D-4741-8A08-A1C85241DAA1}">
      <dgm:prSet/>
      <dgm:spPr/>
      <dgm:t>
        <a:bodyPr/>
        <a:lstStyle/>
        <a:p>
          <a:endParaRPr lang="en-GB"/>
        </a:p>
      </dgm:t>
    </dgm:pt>
    <dgm:pt modelId="{2F66A4B2-E1D3-4179-A843-F4DF92EF90C0}">
      <dgm:prSet phldrT="[Text]" custT="1"/>
      <dgm:spPr/>
      <dgm:t>
        <a:bodyPr/>
        <a:lstStyle/>
        <a:p>
          <a:r>
            <a:rPr lang="en-GB" sz="2000" dirty="0"/>
            <a:t>Disseminate</a:t>
          </a:r>
        </a:p>
        <a:p>
          <a:r>
            <a:rPr lang="en-GB" sz="2000" dirty="0"/>
            <a:t>Implement</a:t>
          </a:r>
        </a:p>
        <a:p>
          <a:r>
            <a:rPr lang="en-GB" sz="2000" dirty="0"/>
            <a:t>Evaluate</a:t>
          </a:r>
        </a:p>
      </dgm:t>
    </dgm:pt>
    <dgm:pt modelId="{00E3EA3B-87B1-4BD5-A588-310A000C489E}" type="parTrans" cxnId="{8EA29C27-B218-465C-B921-68DFF3C534E2}">
      <dgm:prSet/>
      <dgm:spPr/>
      <dgm:t>
        <a:bodyPr/>
        <a:lstStyle/>
        <a:p>
          <a:endParaRPr lang="en-GB"/>
        </a:p>
      </dgm:t>
    </dgm:pt>
    <dgm:pt modelId="{CC888958-9E99-4928-821D-614764E09015}" type="sibTrans" cxnId="{8EA29C27-B218-465C-B921-68DFF3C534E2}">
      <dgm:prSet/>
      <dgm:spPr/>
      <dgm:t>
        <a:bodyPr/>
        <a:lstStyle/>
        <a:p>
          <a:endParaRPr lang="en-GB"/>
        </a:p>
      </dgm:t>
    </dgm:pt>
    <dgm:pt modelId="{B16BE78E-3FCA-4DD1-AF6C-92BC77C05F26}" type="pres">
      <dgm:prSet presAssocID="{23EF285B-ED22-415E-A312-4A0A4153C065}" presName="cycle" presStyleCnt="0">
        <dgm:presLayoutVars>
          <dgm:dir/>
          <dgm:resizeHandles val="exact"/>
        </dgm:presLayoutVars>
      </dgm:prSet>
      <dgm:spPr/>
    </dgm:pt>
    <dgm:pt modelId="{F805E068-6DEB-4DE7-B5D8-0BA7CB76B529}" type="pres">
      <dgm:prSet presAssocID="{7F5412C0-305E-4CC7-AAE2-4CC82FEF3E23}" presName="node" presStyleLbl="node1" presStyleIdx="0" presStyleCnt="5" custScaleX="107661" custScaleY="102931" custRadScaleRad="99250" custRadScaleInc="4298">
        <dgm:presLayoutVars>
          <dgm:bulletEnabled val="1"/>
        </dgm:presLayoutVars>
      </dgm:prSet>
      <dgm:spPr/>
    </dgm:pt>
    <dgm:pt modelId="{9F2B0EB8-B0B5-4DF7-807B-7E43A978B4C1}" type="pres">
      <dgm:prSet presAssocID="{7F5412C0-305E-4CC7-AAE2-4CC82FEF3E23}" presName="spNode" presStyleCnt="0"/>
      <dgm:spPr/>
    </dgm:pt>
    <dgm:pt modelId="{39323F17-A3E5-4C8B-8A0E-59B68E738D2A}" type="pres">
      <dgm:prSet presAssocID="{7421AC42-5E55-4806-9D44-D2FB38ACA0BD}" presName="sibTrans" presStyleLbl="sibTrans1D1" presStyleIdx="0" presStyleCnt="5"/>
      <dgm:spPr/>
    </dgm:pt>
    <dgm:pt modelId="{A2B1EE86-10F8-4557-B5DA-5DCF6E108CB5}" type="pres">
      <dgm:prSet presAssocID="{A9A14802-46F1-4442-93E1-AA9B583B1297}" presName="node" presStyleLbl="node1" presStyleIdx="1" presStyleCnt="5" custScaleX="99533" custScaleY="145405" custRadScaleRad="101250" custRadScaleInc="17708">
        <dgm:presLayoutVars>
          <dgm:bulletEnabled val="1"/>
        </dgm:presLayoutVars>
      </dgm:prSet>
      <dgm:spPr/>
    </dgm:pt>
    <dgm:pt modelId="{BF0E6FAA-5CAF-4779-9FF1-D9A41063F88A}" type="pres">
      <dgm:prSet presAssocID="{A9A14802-46F1-4442-93E1-AA9B583B1297}" presName="spNode" presStyleCnt="0"/>
      <dgm:spPr/>
    </dgm:pt>
    <dgm:pt modelId="{485FD9AB-0D35-439B-A91C-809979F5FB44}" type="pres">
      <dgm:prSet presAssocID="{142E5C8A-8857-4A6C-91B0-0F64BDC98FB7}" presName="sibTrans" presStyleLbl="sibTrans1D1" presStyleIdx="1" presStyleCnt="5"/>
      <dgm:spPr/>
    </dgm:pt>
    <dgm:pt modelId="{1DFFB744-4479-40BA-8625-E749CCB0303E}" type="pres">
      <dgm:prSet presAssocID="{1516FEB0-EF55-4000-AC0D-458EB3714BBF}" presName="node" presStyleLbl="node1" presStyleIdx="2" presStyleCnt="5" custScaleY="122253" custRadScaleRad="99336" custRadScaleInc="-11210">
        <dgm:presLayoutVars>
          <dgm:bulletEnabled val="1"/>
        </dgm:presLayoutVars>
      </dgm:prSet>
      <dgm:spPr/>
    </dgm:pt>
    <dgm:pt modelId="{6C69F636-DA12-40D1-A60B-AE52A240F0CD}" type="pres">
      <dgm:prSet presAssocID="{1516FEB0-EF55-4000-AC0D-458EB3714BBF}" presName="spNode" presStyleCnt="0"/>
      <dgm:spPr/>
    </dgm:pt>
    <dgm:pt modelId="{2E52BC79-07E0-4A8E-A364-BECA70069607}" type="pres">
      <dgm:prSet presAssocID="{A552EA9C-8FC8-41D6-ABCD-DFC1B245D8E1}" presName="sibTrans" presStyleLbl="sibTrans1D1" presStyleIdx="2" presStyleCnt="5"/>
      <dgm:spPr/>
    </dgm:pt>
    <dgm:pt modelId="{82AB4CFD-BA1F-4DC3-888C-C09D3C354AC5}" type="pres">
      <dgm:prSet presAssocID="{141A38F4-CCE4-4D3D-A720-3BBCE835750F}" presName="node" presStyleLbl="node1" presStyleIdx="3" presStyleCnt="5" custRadScaleRad="105767" custRadScaleInc="28563">
        <dgm:presLayoutVars>
          <dgm:bulletEnabled val="1"/>
        </dgm:presLayoutVars>
      </dgm:prSet>
      <dgm:spPr/>
    </dgm:pt>
    <dgm:pt modelId="{25768D23-C997-4EBE-B99A-9A766ED17A7F}" type="pres">
      <dgm:prSet presAssocID="{141A38F4-CCE4-4D3D-A720-3BBCE835750F}" presName="spNode" presStyleCnt="0"/>
      <dgm:spPr/>
    </dgm:pt>
    <dgm:pt modelId="{768B5F7B-BC9C-4D1F-8214-89AA7B7F1794}" type="pres">
      <dgm:prSet presAssocID="{B19FC704-DD34-4D97-AE6C-031485FF3260}" presName="sibTrans" presStyleLbl="sibTrans1D1" presStyleIdx="3" presStyleCnt="5"/>
      <dgm:spPr/>
    </dgm:pt>
    <dgm:pt modelId="{60338EED-4250-4933-A8CC-4D947AC45987}" type="pres">
      <dgm:prSet presAssocID="{2F66A4B2-E1D3-4179-A843-F4DF92EF90C0}" presName="node" presStyleLbl="node1" presStyleIdx="4" presStyleCnt="5">
        <dgm:presLayoutVars>
          <dgm:bulletEnabled val="1"/>
        </dgm:presLayoutVars>
      </dgm:prSet>
      <dgm:spPr/>
    </dgm:pt>
    <dgm:pt modelId="{3A9D4A04-4595-443B-A4BC-BB95DDD718BC}" type="pres">
      <dgm:prSet presAssocID="{2F66A4B2-E1D3-4179-A843-F4DF92EF90C0}" presName="spNode" presStyleCnt="0"/>
      <dgm:spPr/>
    </dgm:pt>
    <dgm:pt modelId="{DC04668E-1A94-491B-993D-58643F2E1D07}" type="pres">
      <dgm:prSet presAssocID="{CC888958-9E99-4928-821D-614764E09015}" presName="sibTrans" presStyleLbl="sibTrans1D1" presStyleIdx="4" presStyleCnt="5"/>
      <dgm:spPr/>
    </dgm:pt>
  </dgm:ptLst>
  <dgm:cxnLst>
    <dgm:cxn modelId="{ADDB3C05-2256-4434-A7C7-4CCF545E5731}" type="presOf" srcId="{A552EA9C-8FC8-41D6-ABCD-DFC1B245D8E1}" destId="{2E52BC79-07E0-4A8E-A364-BECA70069607}" srcOrd="0" destOrd="0" presId="urn:microsoft.com/office/officeart/2005/8/layout/cycle5"/>
    <dgm:cxn modelId="{D58BFE24-B295-4CE0-9A2B-7014DD84D18A}" type="presOf" srcId="{B19FC704-DD34-4D97-AE6C-031485FF3260}" destId="{768B5F7B-BC9C-4D1F-8214-89AA7B7F1794}" srcOrd="0" destOrd="0" presId="urn:microsoft.com/office/officeart/2005/8/layout/cycle5"/>
    <dgm:cxn modelId="{3C2DF826-7B21-4D9C-B23D-C7F11F84FDF0}" type="presOf" srcId="{142E5C8A-8857-4A6C-91B0-0F64BDC98FB7}" destId="{485FD9AB-0D35-439B-A91C-809979F5FB44}" srcOrd="0" destOrd="0" presId="urn:microsoft.com/office/officeart/2005/8/layout/cycle5"/>
    <dgm:cxn modelId="{8EA29C27-B218-465C-B921-68DFF3C534E2}" srcId="{23EF285B-ED22-415E-A312-4A0A4153C065}" destId="{2F66A4B2-E1D3-4179-A843-F4DF92EF90C0}" srcOrd="4" destOrd="0" parTransId="{00E3EA3B-87B1-4BD5-A588-310A000C489E}" sibTransId="{CC888958-9E99-4928-821D-614764E09015}"/>
    <dgm:cxn modelId="{D56FE82E-9EF7-4E22-BF5D-A5D9B4363058}" type="presOf" srcId="{7421AC42-5E55-4806-9D44-D2FB38ACA0BD}" destId="{39323F17-A3E5-4C8B-8A0E-59B68E738D2A}" srcOrd="0" destOrd="0" presId="urn:microsoft.com/office/officeart/2005/8/layout/cycle5"/>
    <dgm:cxn modelId="{4B5F163D-FC6C-4BE7-BC14-437CC79F016D}" type="presOf" srcId="{23EF285B-ED22-415E-A312-4A0A4153C065}" destId="{B16BE78E-3FCA-4DD1-AF6C-92BC77C05F26}" srcOrd="0" destOrd="0" presId="urn:microsoft.com/office/officeart/2005/8/layout/cycle5"/>
    <dgm:cxn modelId="{9A0BCC48-3FE1-47A3-A6A6-BBAF5B1FFA9B}" srcId="{23EF285B-ED22-415E-A312-4A0A4153C065}" destId="{A9A14802-46F1-4442-93E1-AA9B583B1297}" srcOrd="1" destOrd="0" parTransId="{B80E2940-43CC-475A-B8ED-67B150725214}" sibTransId="{142E5C8A-8857-4A6C-91B0-0F64BDC98FB7}"/>
    <dgm:cxn modelId="{A0D1D88F-141F-4AA6-BEC0-BEC1560C1F92}" type="presOf" srcId="{2F66A4B2-E1D3-4179-A843-F4DF92EF90C0}" destId="{60338EED-4250-4933-A8CC-4D947AC45987}" srcOrd="0" destOrd="0" presId="urn:microsoft.com/office/officeart/2005/8/layout/cycle5"/>
    <dgm:cxn modelId="{D941BB9E-EB1A-4EE2-8961-146D41277FD8}" type="presOf" srcId="{7F5412C0-305E-4CC7-AAE2-4CC82FEF3E23}" destId="{F805E068-6DEB-4DE7-B5D8-0BA7CB76B529}" srcOrd="0" destOrd="0" presId="urn:microsoft.com/office/officeart/2005/8/layout/cycle5"/>
    <dgm:cxn modelId="{866865AA-F92D-4741-8A08-A1C85241DAA1}" srcId="{23EF285B-ED22-415E-A312-4A0A4153C065}" destId="{141A38F4-CCE4-4D3D-A720-3BBCE835750F}" srcOrd="3" destOrd="0" parTransId="{B4540FF0-04F5-4B35-8A41-24328F246674}" sibTransId="{B19FC704-DD34-4D97-AE6C-031485FF3260}"/>
    <dgm:cxn modelId="{4D3832BA-08C2-4FA6-9AB9-A7AE4832ABF0}" type="presOf" srcId="{CC888958-9E99-4928-821D-614764E09015}" destId="{DC04668E-1A94-491B-993D-58643F2E1D07}" srcOrd="0" destOrd="0" presId="urn:microsoft.com/office/officeart/2005/8/layout/cycle5"/>
    <dgm:cxn modelId="{656B73BF-0C14-4BF9-8ACD-39FCB2F146B1}" type="presOf" srcId="{1516FEB0-EF55-4000-AC0D-458EB3714BBF}" destId="{1DFFB744-4479-40BA-8625-E749CCB0303E}" srcOrd="0" destOrd="0" presId="urn:microsoft.com/office/officeart/2005/8/layout/cycle5"/>
    <dgm:cxn modelId="{57ECA7CB-B0B4-4666-B90F-28631EFDB65D}" srcId="{23EF285B-ED22-415E-A312-4A0A4153C065}" destId="{1516FEB0-EF55-4000-AC0D-458EB3714BBF}" srcOrd="2" destOrd="0" parTransId="{CDEF76D2-532F-4F7C-87B1-446CDA9D7A5B}" sibTransId="{A552EA9C-8FC8-41D6-ABCD-DFC1B245D8E1}"/>
    <dgm:cxn modelId="{D8EA56E2-56CC-4A30-9B56-72242A0FFA19}" type="presOf" srcId="{141A38F4-CCE4-4D3D-A720-3BBCE835750F}" destId="{82AB4CFD-BA1F-4DC3-888C-C09D3C354AC5}" srcOrd="0" destOrd="0" presId="urn:microsoft.com/office/officeart/2005/8/layout/cycle5"/>
    <dgm:cxn modelId="{359DE2EF-68D2-439A-85E2-1FA23066DD21}" srcId="{23EF285B-ED22-415E-A312-4A0A4153C065}" destId="{7F5412C0-305E-4CC7-AAE2-4CC82FEF3E23}" srcOrd="0" destOrd="0" parTransId="{8C336E4D-EB5D-4420-897B-649D76B9C5F3}" sibTransId="{7421AC42-5E55-4806-9D44-D2FB38ACA0BD}"/>
    <dgm:cxn modelId="{123BFCFC-65C0-410C-AEFB-5FFE470FA7A0}" type="presOf" srcId="{A9A14802-46F1-4442-93E1-AA9B583B1297}" destId="{A2B1EE86-10F8-4557-B5DA-5DCF6E108CB5}" srcOrd="0" destOrd="0" presId="urn:microsoft.com/office/officeart/2005/8/layout/cycle5"/>
    <dgm:cxn modelId="{C3C4E694-AD93-435F-8F3A-F3962260312D}" type="presParOf" srcId="{B16BE78E-3FCA-4DD1-AF6C-92BC77C05F26}" destId="{F805E068-6DEB-4DE7-B5D8-0BA7CB76B529}" srcOrd="0" destOrd="0" presId="urn:microsoft.com/office/officeart/2005/8/layout/cycle5"/>
    <dgm:cxn modelId="{74E96C82-C08E-48CC-8BA0-D27CE682920A}" type="presParOf" srcId="{B16BE78E-3FCA-4DD1-AF6C-92BC77C05F26}" destId="{9F2B0EB8-B0B5-4DF7-807B-7E43A978B4C1}" srcOrd="1" destOrd="0" presId="urn:microsoft.com/office/officeart/2005/8/layout/cycle5"/>
    <dgm:cxn modelId="{23A7183E-695B-4EF6-AD99-4990B245DA3D}" type="presParOf" srcId="{B16BE78E-3FCA-4DD1-AF6C-92BC77C05F26}" destId="{39323F17-A3E5-4C8B-8A0E-59B68E738D2A}" srcOrd="2" destOrd="0" presId="urn:microsoft.com/office/officeart/2005/8/layout/cycle5"/>
    <dgm:cxn modelId="{CDC309E3-00E9-442A-B087-B36F38595A86}" type="presParOf" srcId="{B16BE78E-3FCA-4DD1-AF6C-92BC77C05F26}" destId="{A2B1EE86-10F8-4557-B5DA-5DCF6E108CB5}" srcOrd="3" destOrd="0" presId="urn:microsoft.com/office/officeart/2005/8/layout/cycle5"/>
    <dgm:cxn modelId="{130C2674-8D43-4151-A077-A90606E0274E}" type="presParOf" srcId="{B16BE78E-3FCA-4DD1-AF6C-92BC77C05F26}" destId="{BF0E6FAA-5CAF-4779-9FF1-D9A41063F88A}" srcOrd="4" destOrd="0" presId="urn:microsoft.com/office/officeart/2005/8/layout/cycle5"/>
    <dgm:cxn modelId="{51131189-91A5-4323-9B2C-D70088E6AAEF}" type="presParOf" srcId="{B16BE78E-3FCA-4DD1-AF6C-92BC77C05F26}" destId="{485FD9AB-0D35-439B-A91C-809979F5FB44}" srcOrd="5" destOrd="0" presId="urn:microsoft.com/office/officeart/2005/8/layout/cycle5"/>
    <dgm:cxn modelId="{CFF35FB6-9437-4E4C-B5DC-E9DE2D1EB6B0}" type="presParOf" srcId="{B16BE78E-3FCA-4DD1-AF6C-92BC77C05F26}" destId="{1DFFB744-4479-40BA-8625-E749CCB0303E}" srcOrd="6" destOrd="0" presId="urn:microsoft.com/office/officeart/2005/8/layout/cycle5"/>
    <dgm:cxn modelId="{ABB6FE09-367C-48EE-BF60-7D03D4F4159C}" type="presParOf" srcId="{B16BE78E-3FCA-4DD1-AF6C-92BC77C05F26}" destId="{6C69F636-DA12-40D1-A60B-AE52A240F0CD}" srcOrd="7" destOrd="0" presId="urn:microsoft.com/office/officeart/2005/8/layout/cycle5"/>
    <dgm:cxn modelId="{E03F37C3-AA1A-40F5-ABBF-FBDA7BD71C4E}" type="presParOf" srcId="{B16BE78E-3FCA-4DD1-AF6C-92BC77C05F26}" destId="{2E52BC79-07E0-4A8E-A364-BECA70069607}" srcOrd="8" destOrd="0" presId="urn:microsoft.com/office/officeart/2005/8/layout/cycle5"/>
    <dgm:cxn modelId="{13BB19A2-E592-4C1B-AA7A-E24EEF7E6444}" type="presParOf" srcId="{B16BE78E-3FCA-4DD1-AF6C-92BC77C05F26}" destId="{82AB4CFD-BA1F-4DC3-888C-C09D3C354AC5}" srcOrd="9" destOrd="0" presId="urn:microsoft.com/office/officeart/2005/8/layout/cycle5"/>
    <dgm:cxn modelId="{771B1DCB-A2BD-46B1-8AC8-FB6A76A953A7}" type="presParOf" srcId="{B16BE78E-3FCA-4DD1-AF6C-92BC77C05F26}" destId="{25768D23-C997-4EBE-B99A-9A766ED17A7F}" srcOrd="10" destOrd="0" presId="urn:microsoft.com/office/officeart/2005/8/layout/cycle5"/>
    <dgm:cxn modelId="{0F4A9724-D98E-4206-969B-2C752CBD9D1B}" type="presParOf" srcId="{B16BE78E-3FCA-4DD1-AF6C-92BC77C05F26}" destId="{768B5F7B-BC9C-4D1F-8214-89AA7B7F1794}" srcOrd="11" destOrd="0" presId="urn:microsoft.com/office/officeart/2005/8/layout/cycle5"/>
    <dgm:cxn modelId="{533B4547-4DE7-488A-83DA-200B7F7C32C6}" type="presParOf" srcId="{B16BE78E-3FCA-4DD1-AF6C-92BC77C05F26}" destId="{60338EED-4250-4933-A8CC-4D947AC45987}" srcOrd="12" destOrd="0" presId="urn:microsoft.com/office/officeart/2005/8/layout/cycle5"/>
    <dgm:cxn modelId="{5D982D50-12A3-4A2B-898D-B0DB115CD18E}" type="presParOf" srcId="{B16BE78E-3FCA-4DD1-AF6C-92BC77C05F26}" destId="{3A9D4A04-4595-443B-A4BC-BB95DDD718BC}" srcOrd="13" destOrd="0" presId="urn:microsoft.com/office/officeart/2005/8/layout/cycle5"/>
    <dgm:cxn modelId="{9904BD95-833F-4AE2-B263-93EAAF7D6C41}" type="presParOf" srcId="{B16BE78E-3FCA-4DD1-AF6C-92BC77C05F26}" destId="{DC04668E-1A94-491B-993D-58643F2E1D07}"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5E068-6DEB-4DE7-B5D8-0BA7CB76B529}">
      <dsp:nvSpPr>
        <dsp:cNvPr id="0" name=""/>
        <dsp:cNvSpPr/>
      </dsp:nvSpPr>
      <dsp:spPr>
        <a:xfrm>
          <a:off x="3100232" y="-15871"/>
          <a:ext cx="2018896" cy="1254628"/>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Identify topics</a:t>
          </a:r>
        </a:p>
        <a:p>
          <a:pPr marL="0" lvl="0" indent="0" algn="ctr" defTabSz="889000">
            <a:lnSpc>
              <a:spcPct val="90000"/>
            </a:lnSpc>
            <a:spcBef>
              <a:spcPct val="0"/>
            </a:spcBef>
            <a:spcAft>
              <a:spcPct val="35000"/>
            </a:spcAft>
            <a:buNone/>
          </a:pPr>
          <a:r>
            <a:rPr lang="en-GB" sz="2000" kern="1200" dirty="0"/>
            <a:t>Prioritise questions</a:t>
          </a:r>
        </a:p>
      </dsp:txBody>
      <dsp:txXfrm>
        <a:off x="3161478" y="45375"/>
        <a:ext cx="1896404" cy="1132136"/>
      </dsp:txXfrm>
    </dsp:sp>
    <dsp:sp modelId="{39323F17-A3E5-4C8B-8A0E-59B68E738D2A}">
      <dsp:nvSpPr>
        <dsp:cNvPr id="0" name=""/>
        <dsp:cNvSpPr/>
      </dsp:nvSpPr>
      <dsp:spPr>
        <a:xfrm>
          <a:off x="1716096" y="651428"/>
          <a:ext cx="4868224" cy="4868224"/>
        </a:xfrm>
        <a:custGeom>
          <a:avLst/>
          <a:gdLst/>
          <a:ahLst/>
          <a:cxnLst/>
          <a:rect l="0" t="0" r="0" b="0"/>
          <a:pathLst>
            <a:path>
              <a:moveTo>
                <a:pt x="3611216" y="303542"/>
              </a:moveTo>
              <a:arcTo wR="2434112" hR="2434112" stAng="17935195" swAng="999277"/>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A2B1EE86-10F8-4557-B5DA-5DCF6E108CB5}">
      <dsp:nvSpPr>
        <dsp:cNvPr id="0" name=""/>
        <dsp:cNvSpPr/>
      </dsp:nvSpPr>
      <dsp:spPr>
        <a:xfrm>
          <a:off x="5526860" y="1554945"/>
          <a:ext cx="1866477" cy="1772344"/>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Design research</a:t>
          </a:r>
        </a:p>
        <a:p>
          <a:pPr marL="0" lvl="0" indent="0" algn="ctr" defTabSz="889000">
            <a:lnSpc>
              <a:spcPct val="90000"/>
            </a:lnSpc>
            <a:spcBef>
              <a:spcPct val="0"/>
            </a:spcBef>
            <a:spcAft>
              <a:spcPct val="35000"/>
            </a:spcAft>
            <a:buNone/>
          </a:pPr>
          <a:r>
            <a:rPr lang="en-GB" sz="2000" kern="1200" dirty="0"/>
            <a:t>Grant proposal</a:t>
          </a:r>
        </a:p>
      </dsp:txBody>
      <dsp:txXfrm>
        <a:off x="5613379" y="1641464"/>
        <a:ext cx="1693439" cy="1599306"/>
      </dsp:txXfrm>
    </dsp:sp>
    <dsp:sp modelId="{485FD9AB-0D35-439B-A91C-809979F5FB44}">
      <dsp:nvSpPr>
        <dsp:cNvPr id="0" name=""/>
        <dsp:cNvSpPr/>
      </dsp:nvSpPr>
      <dsp:spPr>
        <a:xfrm>
          <a:off x="1680197" y="475698"/>
          <a:ext cx="4868224" cy="4868224"/>
        </a:xfrm>
        <a:custGeom>
          <a:avLst/>
          <a:gdLst/>
          <a:ahLst/>
          <a:cxnLst/>
          <a:rect l="0" t="0" r="0" b="0"/>
          <a:pathLst>
            <a:path>
              <a:moveTo>
                <a:pt x="4794814" y="3027398"/>
              </a:moveTo>
              <a:arcTo wR="2434112" hR="2434112" stAng="846436" swAng="769002"/>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1DFFB744-4479-40BA-8625-E749CCB0303E}">
      <dsp:nvSpPr>
        <dsp:cNvPr id="0" name=""/>
        <dsp:cNvSpPr/>
      </dsp:nvSpPr>
      <dsp:spPr>
        <a:xfrm>
          <a:off x="4640061" y="4169129"/>
          <a:ext cx="1875234" cy="1490144"/>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Undertake</a:t>
          </a:r>
        </a:p>
        <a:p>
          <a:pPr marL="0" lvl="0" indent="0" algn="ctr" defTabSz="889000">
            <a:lnSpc>
              <a:spcPct val="90000"/>
            </a:lnSpc>
            <a:spcBef>
              <a:spcPct val="0"/>
            </a:spcBef>
            <a:spcAft>
              <a:spcPct val="35000"/>
            </a:spcAft>
            <a:buNone/>
          </a:pPr>
          <a:r>
            <a:rPr lang="en-GB" sz="2000" kern="1200" dirty="0"/>
            <a:t>Manage</a:t>
          </a:r>
        </a:p>
        <a:p>
          <a:pPr marL="0" lvl="0" indent="0" algn="ctr" defTabSz="889000">
            <a:lnSpc>
              <a:spcPct val="90000"/>
            </a:lnSpc>
            <a:spcBef>
              <a:spcPct val="0"/>
            </a:spcBef>
            <a:spcAft>
              <a:spcPct val="35000"/>
            </a:spcAft>
            <a:buNone/>
          </a:pPr>
          <a:r>
            <a:rPr lang="en-GB" sz="2000" kern="1200" dirty="0"/>
            <a:t>Researc</a:t>
          </a:r>
          <a:r>
            <a:rPr lang="en-GB" sz="1800" kern="1200" dirty="0"/>
            <a:t>h  </a:t>
          </a:r>
        </a:p>
      </dsp:txBody>
      <dsp:txXfrm>
        <a:off x="4712804" y="4241872"/>
        <a:ext cx="1729748" cy="1344658"/>
      </dsp:txXfrm>
    </dsp:sp>
    <dsp:sp modelId="{2E52BC79-07E0-4A8E-A364-BECA70069607}">
      <dsp:nvSpPr>
        <dsp:cNvPr id="0" name=""/>
        <dsp:cNvSpPr/>
      </dsp:nvSpPr>
      <dsp:spPr>
        <a:xfrm>
          <a:off x="1355027" y="661123"/>
          <a:ext cx="4868224" cy="4868224"/>
        </a:xfrm>
        <a:custGeom>
          <a:avLst/>
          <a:gdLst/>
          <a:ahLst/>
          <a:cxnLst/>
          <a:rect l="0" t="0" r="0" b="0"/>
          <a:pathLst>
            <a:path>
              <a:moveTo>
                <a:pt x="3019509" y="4796782"/>
              </a:moveTo>
              <a:arcTo wR="2434112" hR="2434112" stAng="4565047" swAng="1205985"/>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82AB4CFD-BA1F-4DC3-888C-C09D3C354AC5}">
      <dsp:nvSpPr>
        <dsp:cNvPr id="0" name=""/>
        <dsp:cNvSpPr/>
      </dsp:nvSpPr>
      <dsp:spPr>
        <a:xfrm>
          <a:off x="1377542" y="4304750"/>
          <a:ext cx="1875234" cy="1218902"/>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Analyse</a:t>
          </a:r>
        </a:p>
        <a:p>
          <a:pPr marL="0" lvl="0" indent="0" algn="ctr" defTabSz="889000">
            <a:lnSpc>
              <a:spcPct val="90000"/>
            </a:lnSpc>
            <a:spcBef>
              <a:spcPct val="0"/>
            </a:spcBef>
            <a:spcAft>
              <a:spcPct val="35000"/>
            </a:spcAft>
            <a:buNone/>
          </a:pPr>
          <a:r>
            <a:rPr lang="en-GB" sz="2000" kern="1200" dirty="0"/>
            <a:t>Interpret</a:t>
          </a:r>
        </a:p>
        <a:p>
          <a:pPr marL="0" lvl="0" indent="0" algn="ctr" defTabSz="889000">
            <a:lnSpc>
              <a:spcPct val="90000"/>
            </a:lnSpc>
            <a:spcBef>
              <a:spcPct val="0"/>
            </a:spcBef>
            <a:spcAft>
              <a:spcPct val="35000"/>
            </a:spcAft>
            <a:buNone/>
          </a:pPr>
          <a:r>
            <a:rPr lang="en-GB" sz="2000" kern="1200" dirty="0"/>
            <a:t>Results </a:t>
          </a:r>
        </a:p>
      </dsp:txBody>
      <dsp:txXfrm>
        <a:off x="1437044" y="4364252"/>
        <a:ext cx="1756230" cy="1099898"/>
      </dsp:txXfrm>
    </dsp:sp>
    <dsp:sp modelId="{768B5F7B-BC9C-4D1F-8214-89AA7B7F1794}">
      <dsp:nvSpPr>
        <dsp:cNvPr id="0" name=""/>
        <dsp:cNvSpPr/>
      </dsp:nvSpPr>
      <dsp:spPr>
        <a:xfrm>
          <a:off x="1604161" y="844090"/>
          <a:ext cx="4868224" cy="4868224"/>
        </a:xfrm>
        <a:custGeom>
          <a:avLst/>
          <a:gdLst/>
          <a:ahLst/>
          <a:cxnLst/>
          <a:rect l="0" t="0" r="0" b="0"/>
          <a:pathLst>
            <a:path>
              <a:moveTo>
                <a:pt x="121690" y="3194118"/>
              </a:moveTo>
              <a:arcTo wR="2434112" hR="2434112" stAng="9708375" swAng="1245554"/>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60338EED-4250-4933-A8CC-4D947AC45987}">
      <dsp:nvSpPr>
        <dsp:cNvPr id="0" name=""/>
        <dsp:cNvSpPr/>
      </dsp:nvSpPr>
      <dsp:spPr>
        <a:xfrm>
          <a:off x="813593" y="1665274"/>
          <a:ext cx="1875234" cy="1218902"/>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Disseminate</a:t>
          </a:r>
        </a:p>
        <a:p>
          <a:pPr marL="0" lvl="0" indent="0" algn="ctr" defTabSz="889000">
            <a:lnSpc>
              <a:spcPct val="90000"/>
            </a:lnSpc>
            <a:spcBef>
              <a:spcPct val="0"/>
            </a:spcBef>
            <a:spcAft>
              <a:spcPct val="35000"/>
            </a:spcAft>
            <a:buNone/>
          </a:pPr>
          <a:r>
            <a:rPr lang="en-GB" sz="2000" kern="1200" dirty="0"/>
            <a:t>Implement</a:t>
          </a:r>
        </a:p>
        <a:p>
          <a:pPr marL="0" lvl="0" indent="0" algn="ctr" defTabSz="889000">
            <a:lnSpc>
              <a:spcPct val="90000"/>
            </a:lnSpc>
            <a:spcBef>
              <a:spcPct val="0"/>
            </a:spcBef>
            <a:spcAft>
              <a:spcPct val="35000"/>
            </a:spcAft>
            <a:buNone/>
          </a:pPr>
          <a:r>
            <a:rPr lang="en-GB" sz="2000" kern="1200" dirty="0"/>
            <a:t>Evaluate</a:t>
          </a:r>
        </a:p>
      </dsp:txBody>
      <dsp:txXfrm>
        <a:off x="873095" y="1724776"/>
        <a:ext cx="1756230" cy="1099898"/>
      </dsp:txXfrm>
    </dsp:sp>
    <dsp:sp modelId="{DC04668E-1A94-491B-993D-58643F2E1D07}">
      <dsp:nvSpPr>
        <dsp:cNvPr id="0" name=""/>
        <dsp:cNvSpPr/>
      </dsp:nvSpPr>
      <dsp:spPr>
        <a:xfrm>
          <a:off x="1612798" y="620935"/>
          <a:ext cx="4868224" cy="4868224"/>
        </a:xfrm>
        <a:custGeom>
          <a:avLst/>
          <a:gdLst/>
          <a:ahLst/>
          <a:cxnLst/>
          <a:rect l="0" t="0" r="0" b="0"/>
          <a:pathLst>
            <a:path>
              <a:moveTo>
                <a:pt x="602396" y="831077"/>
              </a:moveTo>
              <a:arcTo wR="2434112" hR="2434112" stAng="13271456" swAng="1172863"/>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C91272-D3B1-504D-BC8B-5C8DC0D0080F}" type="datetimeFigureOut">
              <a:rPr lang="en-US" smtClean="0"/>
              <a:t>10/3/2022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2B7B6D-C1EA-9946-A74C-E01FC015E2C8}" type="slidenum">
              <a:rPr lang="en-US" smtClean="0"/>
              <a:t>‹#›</a:t>
            </a:fld>
            <a:endParaRPr lang="en-US" dirty="0"/>
          </a:p>
        </p:txBody>
      </p:sp>
    </p:spTree>
    <p:extLst>
      <p:ext uri="{BB962C8B-B14F-4D97-AF65-F5344CB8AC3E}">
        <p14:creationId xmlns:p14="http://schemas.microsoft.com/office/powerpoint/2010/main" val="2232836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ADDC9C88-3C2C-104D-B6F1-34C2C4C161F2}" type="slidenum">
              <a:rPr lang="en-US" smtClean="0"/>
              <a:t>2</a:t>
            </a:fld>
            <a:endParaRPr lang="en-US" dirty="0"/>
          </a:p>
        </p:txBody>
      </p:sp>
    </p:spTree>
    <p:extLst>
      <p:ext uri="{BB962C8B-B14F-4D97-AF65-F5344CB8AC3E}">
        <p14:creationId xmlns:p14="http://schemas.microsoft.com/office/powerpoint/2010/main" val="3323141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DC9C88-3C2C-104D-B6F1-34C2C4C161F2}" type="slidenum">
              <a:rPr lang="en-US" smtClean="0"/>
              <a:t>3</a:t>
            </a:fld>
            <a:endParaRPr lang="en-US" dirty="0"/>
          </a:p>
        </p:txBody>
      </p:sp>
    </p:spTree>
    <p:extLst>
      <p:ext uri="{BB962C8B-B14F-4D97-AF65-F5344CB8AC3E}">
        <p14:creationId xmlns:p14="http://schemas.microsoft.com/office/powerpoint/2010/main" val="388286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DC9C88-3C2C-104D-B6F1-34C2C4C161F2}" type="slidenum">
              <a:rPr lang="en-US" smtClean="0"/>
              <a:t>4</a:t>
            </a:fld>
            <a:endParaRPr lang="en-US" dirty="0"/>
          </a:p>
        </p:txBody>
      </p:sp>
    </p:spTree>
    <p:extLst>
      <p:ext uri="{BB962C8B-B14F-4D97-AF65-F5344CB8AC3E}">
        <p14:creationId xmlns:p14="http://schemas.microsoft.com/office/powerpoint/2010/main" val="3258628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ADDC9C88-3C2C-104D-B6F1-34C2C4C161F2}" type="slidenum">
              <a:rPr lang="en-US" smtClean="0"/>
              <a:t>6</a:t>
            </a:fld>
            <a:endParaRPr lang="en-US" dirty="0"/>
          </a:p>
        </p:txBody>
      </p:sp>
    </p:spTree>
    <p:extLst>
      <p:ext uri="{BB962C8B-B14F-4D97-AF65-F5344CB8AC3E}">
        <p14:creationId xmlns:p14="http://schemas.microsoft.com/office/powerpoint/2010/main" val="2760816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rgbClr val="0070C0"/>
                </a:solidFill>
              </a:rPr>
              <a:t>Identifying and Prioritising</a:t>
            </a:r>
          </a:p>
          <a:p>
            <a:r>
              <a:rPr lang="en-GB" sz="1200" dirty="0"/>
              <a:t>Patients and public can</a:t>
            </a:r>
          </a:p>
          <a:p>
            <a:pPr marL="228600" indent="-228600">
              <a:buAutoNum type="arabicPeriod"/>
            </a:pPr>
            <a:r>
              <a:rPr lang="en-GB" sz="1200" dirty="0"/>
              <a:t>Help inform research priorities through local user groups</a:t>
            </a:r>
          </a:p>
          <a:p>
            <a:pPr marL="228600" indent="-228600">
              <a:buAutoNum type="arabicPeriod"/>
            </a:pPr>
            <a:r>
              <a:rPr lang="en-GB" sz="1200" dirty="0"/>
              <a:t>Be consulted about research topics and priorities important to them as service users</a:t>
            </a:r>
          </a:p>
          <a:p>
            <a:pPr marL="228600" indent="-228600">
              <a:buAutoNum type="arabicPeriod"/>
            </a:pPr>
            <a:r>
              <a:rPr lang="en-GB" sz="1200" dirty="0"/>
              <a:t>Collaborate with researchers to identify topics for research</a:t>
            </a:r>
          </a:p>
          <a:p>
            <a:pPr marL="228600" indent="-228600">
              <a:buAutoNum type="arabicPeriod"/>
            </a:pPr>
            <a:r>
              <a:rPr lang="en-GB" sz="1200" dirty="0"/>
              <a:t>Identify topics themselves</a:t>
            </a:r>
          </a:p>
          <a:p>
            <a:endParaRPr lang="en-GB" dirty="0"/>
          </a:p>
          <a:p>
            <a:r>
              <a:rPr lang="en-GB" sz="1200" b="1" dirty="0">
                <a:solidFill>
                  <a:srgbClr val="0070C0"/>
                </a:solidFill>
              </a:rPr>
              <a:t>Design</a:t>
            </a:r>
          </a:p>
          <a:p>
            <a:r>
              <a:rPr lang="en-GB" sz="1200" dirty="0"/>
              <a:t>Patients and public can</a:t>
            </a:r>
          </a:p>
          <a:p>
            <a:pPr marL="228600" indent="-228600">
              <a:buAutoNum type="arabicPeriod"/>
            </a:pPr>
            <a:r>
              <a:rPr lang="en-GB" sz="1200" dirty="0"/>
              <a:t>Inform the design of the research study</a:t>
            </a:r>
          </a:p>
          <a:p>
            <a:pPr marL="228600" indent="-228600">
              <a:buAutoNum type="arabicPeriod"/>
            </a:pPr>
            <a:r>
              <a:rPr lang="en-GB" sz="1200" dirty="0"/>
              <a:t>Clarify he research question and affirm its importance</a:t>
            </a:r>
          </a:p>
          <a:p>
            <a:pPr marL="228600" indent="-228600">
              <a:buAutoNum type="arabicPeriod"/>
            </a:pPr>
            <a:r>
              <a:rPr lang="en-GB" sz="1200" dirty="0"/>
              <a:t>Ensure the methods selected are appropriate for patients</a:t>
            </a:r>
          </a:p>
          <a:p>
            <a:pPr marL="228600" indent="-228600">
              <a:buAutoNum type="arabicPeriod"/>
            </a:pPr>
            <a:r>
              <a:rPr lang="en-GB" sz="1200" dirty="0"/>
              <a:t>Assist in creating a recruitment strategy</a:t>
            </a:r>
          </a:p>
          <a:p>
            <a:pPr marL="228600" indent="-228600">
              <a:buAutoNum type="arabicPeriod"/>
            </a:pPr>
            <a:r>
              <a:rPr lang="en-GB" sz="1200" dirty="0"/>
              <a:t>Review and comment on proposed questionnaires and data collection tools</a:t>
            </a:r>
          </a:p>
          <a:p>
            <a:endParaRPr lang="en-GB" sz="1200" dirty="0"/>
          </a:p>
          <a:p>
            <a:r>
              <a:rPr lang="en-GB" sz="1200" b="1" dirty="0">
                <a:solidFill>
                  <a:srgbClr val="0070C0"/>
                </a:solidFill>
              </a:rPr>
              <a:t>Development of the Grant Proposal</a:t>
            </a:r>
          </a:p>
          <a:p>
            <a:r>
              <a:rPr lang="en-GB" sz="1200" dirty="0"/>
              <a:t>Patients and public can</a:t>
            </a:r>
          </a:p>
          <a:p>
            <a:r>
              <a:rPr lang="en-GB" sz="1200" dirty="0"/>
              <a:t>1 .Help to ensure that the research proposed and chosen methods are ethical</a:t>
            </a:r>
          </a:p>
          <a:p>
            <a:r>
              <a:rPr lang="en-GB" sz="1200" dirty="0"/>
              <a:t>2. Inform areas where patients and public could be involved</a:t>
            </a:r>
          </a:p>
          <a:p>
            <a:r>
              <a:rPr lang="en-GB" sz="1200" dirty="0"/>
              <a:t>3. Provide ongoing advice on where patients and public could be involved </a:t>
            </a:r>
          </a:p>
          <a:p>
            <a:r>
              <a:rPr lang="en-GB" sz="1200" dirty="0"/>
              <a:t>4.Define outcome measures</a:t>
            </a:r>
          </a:p>
          <a:p>
            <a:r>
              <a:rPr lang="en-GB" sz="1200" dirty="0"/>
              <a:t>5.Advise on appropriateness of lay summary</a:t>
            </a:r>
          </a:p>
          <a:p>
            <a:r>
              <a:rPr lang="en-GB" sz="1200" dirty="0"/>
              <a:t>6.Raise awareness of costs of involvement and expenses and prompt researchers to cost for involvement</a:t>
            </a:r>
          </a:p>
          <a:p>
            <a:r>
              <a:rPr lang="en-GB" sz="1200" dirty="0"/>
              <a:t>7.Be named as co-applicants</a:t>
            </a:r>
          </a:p>
          <a:p>
            <a:endParaRPr lang="en-GB" sz="1200" dirty="0"/>
          </a:p>
          <a:p>
            <a:r>
              <a:rPr lang="en-GB" sz="1200" b="1" dirty="0">
                <a:solidFill>
                  <a:srgbClr val="0070C0"/>
                </a:solidFill>
              </a:rPr>
              <a:t>Undertaking and Managing</a:t>
            </a:r>
          </a:p>
          <a:p>
            <a:r>
              <a:rPr lang="en-GB" sz="1200" dirty="0"/>
              <a:t>Setting up a steering group to manage and monitor the research, Patients and public can</a:t>
            </a:r>
          </a:p>
          <a:p>
            <a:pPr marL="228600" indent="-228600">
              <a:buAutoNum type="arabicPeriod"/>
            </a:pPr>
            <a:r>
              <a:rPr lang="en-GB" sz="1200" dirty="0"/>
              <a:t>Steer the project throughout the research process</a:t>
            </a:r>
          </a:p>
          <a:p>
            <a:pPr marL="228600" indent="-228600">
              <a:buAutoNum type="arabicPeriod"/>
            </a:pPr>
            <a:r>
              <a:rPr lang="en-GB" sz="1200" dirty="0"/>
              <a:t>Assist in writing the patient information and consent forms</a:t>
            </a:r>
          </a:p>
          <a:p>
            <a:pPr marL="228600" indent="-228600">
              <a:buAutoNum type="arabicPeriod"/>
            </a:pPr>
            <a:r>
              <a:rPr lang="en-GB" sz="1200" dirty="0"/>
              <a:t>Aid in designing the research protocol</a:t>
            </a:r>
          </a:p>
          <a:p>
            <a:pPr marL="228600" indent="-228600">
              <a:buAutoNum type="arabicPeriod"/>
            </a:pPr>
            <a:r>
              <a:rPr lang="en-GB" sz="1200" dirty="0"/>
              <a:t>Produce research updates that are patient friendly</a:t>
            </a:r>
          </a:p>
          <a:p>
            <a:pPr marL="228600" indent="-228600">
              <a:buAutoNum type="arabicPeriod"/>
            </a:pPr>
            <a:r>
              <a:rPr lang="en-GB" sz="1200" dirty="0"/>
              <a:t>Can assist in conducting patient interviews and surveys</a:t>
            </a:r>
          </a:p>
          <a:p>
            <a:pPr marL="228600" indent="-228600">
              <a:buAutoNum type="arabicPeriod"/>
            </a:pPr>
            <a:endParaRPr lang="en-GB" sz="1200" dirty="0"/>
          </a:p>
          <a:p>
            <a:r>
              <a:rPr lang="en-GB" sz="1200" b="1" dirty="0">
                <a:solidFill>
                  <a:srgbClr val="0070C0"/>
                </a:solidFill>
              </a:rPr>
              <a:t>Analysing and interpreting</a:t>
            </a:r>
          </a:p>
          <a:p>
            <a:r>
              <a:rPr lang="en-GB" sz="1200" dirty="0"/>
              <a:t>Patients and Public can</a:t>
            </a:r>
          </a:p>
          <a:p>
            <a:r>
              <a:rPr lang="en-GB" sz="1200" dirty="0"/>
              <a:t>1.Assist the research team in developing themes from data</a:t>
            </a:r>
          </a:p>
          <a:p>
            <a:r>
              <a:rPr lang="en-GB" sz="1200" dirty="0"/>
              <a:t>2.Be consulted to see if they understand and interpret data in he same way as the research team</a:t>
            </a:r>
          </a:p>
          <a:p>
            <a:pPr marL="0" indent="0">
              <a:buNone/>
            </a:pPr>
            <a:endParaRPr lang="en-GB" sz="1200" dirty="0"/>
          </a:p>
          <a:p>
            <a:endParaRPr lang="en-GB" sz="1200" dirty="0"/>
          </a:p>
          <a:p>
            <a:r>
              <a:rPr lang="en-GB" sz="1200" b="1" dirty="0">
                <a:solidFill>
                  <a:srgbClr val="0070C0"/>
                </a:solidFill>
              </a:rPr>
              <a:t>Dissemination</a:t>
            </a:r>
          </a:p>
          <a:p>
            <a:r>
              <a:rPr lang="en-GB" sz="1200" dirty="0"/>
              <a:t>Patients and public can</a:t>
            </a:r>
          </a:p>
          <a:p>
            <a:r>
              <a:rPr lang="en-GB" sz="1200" dirty="0"/>
              <a:t>1. Advise on different avenues for disseminating results</a:t>
            </a:r>
          </a:p>
          <a:p>
            <a:r>
              <a:rPr lang="en-GB" sz="1200" dirty="0"/>
              <a:t>2. Jointly present the research findings with the researchers</a:t>
            </a:r>
          </a:p>
          <a:p>
            <a:r>
              <a:rPr lang="en-GB" sz="1200" dirty="0"/>
              <a:t>3. Write information for local patient groups/hospitals</a:t>
            </a:r>
          </a:p>
          <a:p>
            <a:r>
              <a:rPr lang="en-GB" sz="1200" dirty="0"/>
              <a:t>4.Assist in getting results/findings published on charities’/local voluntary organisations’ websites</a:t>
            </a:r>
          </a:p>
          <a:p>
            <a:r>
              <a:rPr lang="en-GB" sz="1200" dirty="0"/>
              <a:t>Help distribute results within their informal networks</a:t>
            </a:r>
          </a:p>
          <a:p>
            <a:r>
              <a:rPr lang="en-GB" sz="1200" dirty="0"/>
              <a:t>5.Produce summaries of findings</a:t>
            </a:r>
          </a:p>
          <a:p>
            <a:endParaRPr lang="en-GB" sz="1200" dirty="0"/>
          </a:p>
          <a:p>
            <a:r>
              <a:rPr lang="en-GB" sz="1200" b="1" dirty="0">
                <a:solidFill>
                  <a:srgbClr val="0070C0"/>
                </a:solidFill>
              </a:rPr>
              <a:t>Implementation</a:t>
            </a:r>
          </a:p>
          <a:p>
            <a:r>
              <a:rPr lang="en-GB" sz="1200" dirty="0"/>
              <a:t>Patients and public can increase the likelihood of results being implemented by adding validity to the findings</a:t>
            </a:r>
          </a:p>
          <a:p>
            <a:r>
              <a:rPr lang="en-GB" sz="1200" dirty="0"/>
              <a:t>Develop patient information for new services/interventions within hospitals/GP surgeries etc</a:t>
            </a:r>
          </a:p>
          <a:p>
            <a:endParaRPr lang="en-GB" sz="1200" dirty="0"/>
          </a:p>
          <a:p>
            <a:r>
              <a:rPr lang="en-GB" sz="1200" b="1" dirty="0">
                <a:solidFill>
                  <a:srgbClr val="0070C0"/>
                </a:solidFill>
              </a:rPr>
              <a:t>Monitoring and Evaluation</a:t>
            </a:r>
          </a:p>
          <a:p>
            <a:r>
              <a:rPr lang="en-GB" sz="1200" dirty="0"/>
              <a:t>Patients and public can </a:t>
            </a:r>
          </a:p>
          <a:p>
            <a:r>
              <a:rPr lang="en-GB" sz="1200" dirty="0"/>
              <a:t>have continued involvement with the study to maintain focus and address issues as they arise.</a:t>
            </a:r>
          </a:p>
          <a:p>
            <a:r>
              <a:rPr lang="en-GB" sz="1200" dirty="0"/>
              <a:t>Collaborate with researchers to evaluate the research process</a:t>
            </a:r>
          </a:p>
          <a:p>
            <a:r>
              <a:rPr lang="en-GB" sz="1200" dirty="0"/>
              <a:t>Reflect on their role and what they have learned</a:t>
            </a:r>
          </a:p>
          <a:p>
            <a:endParaRPr lang="en-GB" dirty="0"/>
          </a:p>
        </p:txBody>
      </p:sp>
      <p:sp>
        <p:nvSpPr>
          <p:cNvPr id="4" name="Slide Number Placeholder 3"/>
          <p:cNvSpPr>
            <a:spLocks noGrp="1"/>
          </p:cNvSpPr>
          <p:nvPr>
            <p:ph type="sldNum" sz="quarter" idx="5"/>
          </p:nvPr>
        </p:nvSpPr>
        <p:spPr/>
        <p:txBody>
          <a:bodyPr/>
          <a:lstStyle/>
          <a:p>
            <a:fld id="{6F2B7B6D-C1EA-9946-A74C-E01FC015E2C8}" type="slidenum">
              <a:rPr lang="en-US" smtClean="0"/>
              <a:t>7</a:t>
            </a:fld>
            <a:endParaRPr lang="en-US" dirty="0"/>
          </a:p>
        </p:txBody>
      </p:sp>
    </p:spTree>
    <p:extLst>
      <p:ext uri="{BB962C8B-B14F-4D97-AF65-F5344CB8AC3E}">
        <p14:creationId xmlns:p14="http://schemas.microsoft.com/office/powerpoint/2010/main" val="2705608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6588" indent="-636588">
              <a:buFont typeface="Wingdings" panose="05000000000000000000" pitchFamily="2" charset="2"/>
              <a:buChar char="J"/>
            </a:pPr>
            <a:br>
              <a:rPr lang="en-GB" sz="3200" dirty="0"/>
            </a:br>
            <a:r>
              <a:rPr lang="en-GB" sz="6000" b="1" kern="0" dirty="0"/>
              <a:t>Plan</a:t>
            </a:r>
            <a:r>
              <a:rPr lang="en-GB" sz="6000" kern="0" dirty="0"/>
              <a:t> PPI from outset throughout the research life cycle (and think PPI </a:t>
            </a:r>
            <a:r>
              <a:rPr lang="en-GB" sz="6000" b="1" kern="0" dirty="0"/>
              <a:t>funding</a:t>
            </a:r>
            <a:r>
              <a:rPr lang="en-GB" sz="6000" kern="0" dirty="0"/>
              <a:t>)</a:t>
            </a:r>
          </a:p>
          <a:p>
            <a:pPr marL="636588" indent="-636588">
              <a:buFont typeface="Wingdings" panose="05000000000000000000" pitchFamily="2" charset="2"/>
              <a:buChar char="J"/>
            </a:pPr>
            <a:r>
              <a:rPr lang="en-GB" sz="6000" b="1" dirty="0">
                <a:solidFill>
                  <a:srgbClr val="0070C0"/>
                </a:solidFill>
              </a:rPr>
              <a:t>How</a:t>
            </a:r>
            <a:r>
              <a:rPr lang="en-GB" sz="6000" dirty="0">
                <a:solidFill>
                  <a:srgbClr val="0070C0"/>
                </a:solidFill>
              </a:rPr>
              <a:t> – a type of opportunity (focus group, co-applicant, steering group…..)</a:t>
            </a:r>
          </a:p>
          <a:p>
            <a:pPr marL="636588" indent="-636588">
              <a:buFont typeface="Wingdings" panose="05000000000000000000" pitchFamily="2" charset="2"/>
              <a:buChar char="J"/>
            </a:pPr>
            <a:r>
              <a:rPr lang="en-GB" sz="6000" b="1" dirty="0"/>
              <a:t>Who</a:t>
            </a:r>
            <a:r>
              <a:rPr lang="en-GB" sz="6000" dirty="0"/>
              <a:t> - patients / carers / public.  </a:t>
            </a:r>
            <a:r>
              <a:rPr lang="en-GB" sz="6000" b="1" dirty="0"/>
              <a:t>What</a:t>
            </a:r>
            <a:r>
              <a:rPr lang="en-GB" sz="6000" dirty="0"/>
              <a:t> skills or experience (needed or not) </a:t>
            </a:r>
          </a:p>
          <a:p>
            <a:pPr marL="636588" indent="-636588">
              <a:buFont typeface="Wingdings" panose="05000000000000000000" pitchFamily="2" charset="2"/>
              <a:buChar char="J"/>
            </a:pPr>
            <a:r>
              <a:rPr lang="en-GB" sz="6000" b="1" dirty="0">
                <a:solidFill>
                  <a:srgbClr val="0070C0"/>
                </a:solidFill>
              </a:rPr>
              <a:t>When</a:t>
            </a:r>
            <a:r>
              <a:rPr lang="en-GB" sz="6000" dirty="0">
                <a:solidFill>
                  <a:srgbClr val="0070C0"/>
                </a:solidFill>
              </a:rPr>
              <a:t> - time commitment / how long / how often / time of day</a:t>
            </a:r>
          </a:p>
          <a:p>
            <a:pPr marL="636588" indent="-636588">
              <a:buFont typeface="Wingdings" panose="05000000000000000000" pitchFamily="2" charset="2"/>
              <a:buChar char="J"/>
            </a:pPr>
            <a:r>
              <a:rPr lang="en-GB" sz="6000" b="1" dirty="0"/>
              <a:t>Where</a:t>
            </a:r>
            <a:r>
              <a:rPr lang="en-GB" sz="6000" dirty="0"/>
              <a:t> - venue / access / online</a:t>
            </a:r>
          </a:p>
          <a:p>
            <a:pPr marL="636588" indent="-636588">
              <a:buFont typeface="Wingdings" panose="05000000000000000000" pitchFamily="2" charset="2"/>
              <a:buChar char="J"/>
            </a:pPr>
            <a:r>
              <a:rPr lang="en-GB" sz="6000" dirty="0">
                <a:solidFill>
                  <a:srgbClr val="0070C0"/>
                </a:solidFill>
              </a:rPr>
              <a:t>Think equality, diversity, inclusion </a:t>
            </a:r>
            <a:r>
              <a:rPr lang="en-GB" sz="2800" kern="0" dirty="0">
                <a:solidFill>
                  <a:srgbClr val="0070C0"/>
                </a:solidFill>
                <a:sym typeface="Wingdings 2"/>
              </a:rPr>
              <a:t></a:t>
            </a:r>
          </a:p>
          <a:p>
            <a:pPr marL="636588" indent="-636588">
              <a:buFont typeface="Wingdings" panose="05000000000000000000" pitchFamily="2" charset="2"/>
              <a:buChar char="J"/>
            </a:pPr>
            <a:r>
              <a:rPr lang="en-GB" sz="6000" dirty="0"/>
              <a:t>Develop </a:t>
            </a:r>
            <a:r>
              <a:rPr lang="en-GB" sz="6000" b="1" dirty="0"/>
              <a:t>PPI Role Profile </a:t>
            </a:r>
            <a:r>
              <a:rPr lang="en-GB" sz="6000" dirty="0"/>
              <a:t>- background to the project and role expectations</a:t>
            </a:r>
          </a:p>
          <a:p>
            <a:pPr marL="636588" indent="-636588">
              <a:buFont typeface="Wingdings" panose="05000000000000000000" pitchFamily="2" charset="2"/>
              <a:buChar char="J"/>
            </a:pPr>
            <a:r>
              <a:rPr lang="en-GB" sz="6000" dirty="0">
                <a:solidFill>
                  <a:srgbClr val="0070C0"/>
                </a:solidFill>
              </a:rPr>
              <a:t>Advertise with specific criteria – scope groups and clinics</a:t>
            </a:r>
          </a:p>
          <a:p>
            <a:pPr marL="636588" indent="-636588">
              <a:buFont typeface="Wingdings" panose="05000000000000000000" pitchFamily="2" charset="2"/>
              <a:buChar char="J"/>
            </a:pPr>
            <a:endParaRPr lang="en-GB" sz="6000" dirty="0">
              <a:solidFill>
                <a:srgbClr val="0070C0"/>
              </a:solidFill>
            </a:endParaRPr>
          </a:p>
          <a:p>
            <a:pPr marL="636588" indent="-636588">
              <a:buFont typeface="Wingdings" panose="05000000000000000000" pitchFamily="2" charset="2"/>
              <a:buChar char="J"/>
            </a:pPr>
            <a:r>
              <a:rPr lang="en-GB" sz="9600" dirty="0"/>
              <a:t> Application/interview process?</a:t>
            </a:r>
          </a:p>
          <a:p>
            <a:pPr marL="636588" indent="-636588">
              <a:buFont typeface="Wingdings" panose="05000000000000000000" pitchFamily="2" charset="2"/>
              <a:buChar char="J"/>
            </a:pPr>
            <a:r>
              <a:rPr lang="en-GB" sz="9600" dirty="0">
                <a:solidFill>
                  <a:srgbClr val="0070C0"/>
                </a:solidFill>
              </a:rPr>
              <a:t>Think support – PPI role induction, resources, training, jargon busting</a:t>
            </a:r>
          </a:p>
          <a:p>
            <a:pPr marL="636588" indent="-636588">
              <a:buFont typeface="Wingdings" panose="05000000000000000000" pitchFamily="2" charset="2"/>
              <a:buChar char="J"/>
            </a:pPr>
            <a:r>
              <a:rPr lang="en-GB" sz="9600" dirty="0"/>
              <a:t>Confidentiality – agreement</a:t>
            </a:r>
          </a:p>
          <a:p>
            <a:pPr marL="636588" indent="-636588">
              <a:buFont typeface="Wingdings" panose="05000000000000000000" pitchFamily="2" charset="2"/>
              <a:buChar char="J"/>
            </a:pPr>
            <a:r>
              <a:rPr lang="en-GB" sz="9600" dirty="0">
                <a:solidFill>
                  <a:srgbClr val="0070C0"/>
                </a:solidFill>
              </a:rPr>
              <a:t>Meetings – preparation / support / mentor</a:t>
            </a:r>
          </a:p>
          <a:p>
            <a:pPr marL="636588" indent="-636588">
              <a:buFont typeface="Wingdings" panose="05000000000000000000" pitchFamily="2" charset="2"/>
              <a:buChar char="J"/>
            </a:pPr>
            <a:r>
              <a:rPr lang="en-GB" sz="9600" dirty="0"/>
              <a:t>Expenses and Payment – guidance or policy on what’s covered / prompt easy claim process </a:t>
            </a:r>
          </a:p>
          <a:p>
            <a:pPr marL="636588" indent="-636588">
              <a:buFont typeface="Wingdings" panose="05000000000000000000" pitchFamily="2" charset="2"/>
              <a:buChar char="J"/>
            </a:pPr>
            <a:r>
              <a:rPr lang="en-GB" sz="9600" dirty="0">
                <a:solidFill>
                  <a:srgbClr val="0070C0"/>
                </a:solidFill>
              </a:rPr>
              <a:t>Feedback – impact Letting them know whether they are doing a good job/or not</a:t>
            </a:r>
          </a:p>
          <a:p>
            <a:pPr marL="636588" indent="-636588">
              <a:buFont typeface="Wingdings" panose="05000000000000000000" pitchFamily="2" charset="2"/>
              <a:buChar char="J"/>
            </a:pPr>
            <a:r>
              <a:rPr lang="en-GB" sz="9600" dirty="0"/>
              <a:t>Thank you  - how? Events, publications …</a:t>
            </a:r>
          </a:p>
          <a:p>
            <a:pPr marL="636588" indent="-636588">
              <a:buFont typeface="Wingdings" panose="05000000000000000000" pitchFamily="2" charset="2"/>
              <a:buChar char="J"/>
            </a:pPr>
            <a:r>
              <a:rPr lang="en-GB" sz="9600" dirty="0">
                <a:solidFill>
                  <a:srgbClr val="0070C0"/>
                </a:solidFill>
              </a:rPr>
              <a:t>Check alignment of expectations throughout </a:t>
            </a:r>
          </a:p>
          <a:p>
            <a:pPr marL="0" indent="0">
              <a:buNone/>
            </a:pPr>
            <a:r>
              <a:rPr lang="en-GB" sz="9600" dirty="0">
                <a:solidFill>
                  <a:srgbClr val="0070C0"/>
                </a:solidFill>
              </a:rPr>
              <a:t>	– partnership development win-win for all true co production </a:t>
            </a:r>
          </a:p>
          <a:p>
            <a:pPr marL="636588" indent="-636588">
              <a:buFont typeface="Wingdings" panose="05000000000000000000" pitchFamily="2" charset="2"/>
              <a:buChar char="J"/>
            </a:pPr>
            <a:endParaRPr lang="en-GB" sz="6000" dirty="0"/>
          </a:p>
          <a:p>
            <a:pPr marL="0" indent="0">
              <a:buNone/>
            </a:pPr>
            <a:endParaRPr lang="en-GB" sz="6000" dirty="0"/>
          </a:p>
          <a:p>
            <a:pPr marL="0" indent="0">
              <a:buNone/>
            </a:pPr>
            <a:br>
              <a:rPr lang="en-GB" sz="3200" dirty="0"/>
            </a:br>
            <a:endParaRPr lang="en-US" sz="1400" dirty="0"/>
          </a:p>
        </p:txBody>
      </p:sp>
      <p:sp>
        <p:nvSpPr>
          <p:cNvPr id="4" name="Slide Number Placeholder 3"/>
          <p:cNvSpPr>
            <a:spLocks noGrp="1"/>
          </p:cNvSpPr>
          <p:nvPr>
            <p:ph type="sldNum" sz="quarter" idx="5"/>
          </p:nvPr>
        </p:nvSpPr>
        <p:spPr/>
        <p:txBody>
          <a:bodyPr/>
          <a:lstStyle/>
          <a:p>
            <a:fld id="{ADDC9C88-3C2C-104D-B6F1-34C2C4C161F2}" type="slidenum">
              <a:rPr lang="en-US" smtClean="0"/>
              <a:t>8</a:t>
            </a:fld>
            <a:endParaRPr lang="en-US" dirty="0"/>
          </a:p>
        </p:txBody>
      </p:sp>
    </p:spTree>
    <p:extLst>
      <p:ext uri="{BB962C8B-B14F-4D97-AF65-F5344CB8AC3E}">
        <p14:creationId xmlns:p14="http://schemas.microsoft.com/office/powerpoint/2010/main" val="236239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dirty="0"/>
              <a:t>My friend </a:t>
            </a:r>
            <a:r>
              <a:rPr lang="en-US" sz="1400" b="1" dirty="0"/>
              <a:t>Sharon Jackson</a:t>
            </a:r>
            <a:r>
              <a:rPr lang="en-US" sz="1400" dirty="0"/>
              <a:t>. I first met her with my husband Michael when we stayed at her Airbnb in July 2013 for the Bruce Springsteen concert </a:t>
            </a:r>
          </a:p>
          <a:p>
            <a:pPr algn="l"/>
            <a:endParaRPr lang="en-US" sz="1400" dirty="0"/>
          </a:p>
          <a:p>
            <a:pPr algn="l"/>
            <a:r>
              <a:rPr lang="en-US" sz="1400" dirty="0"/>
              <a:t>She was a total firecracker, full of joy and mad as a hatter. We hit it off straight away and she soon became part of our family naming us ‘</a:t>
            </a:r>
            <a:r>
              <a:rPr lang="en-US" sz="1400" b="1" dirty="0"/>
              <a:t>My </a:t>
            </a:r>
            <a:r>
              <a:rPr lang="en-US" sz="1400" b="1" dirty="0" err="1"/>
              <a:t>Pattons</a:t>
            </a:r>
            <a:r>
              <a:rPr lang="en-US" sz="1400" dirty="0"/>
              <a:t>’</a:t>
            </a:r>
          </a:p>
          <a:p>
            <a:pPr algn="l"/>
            <a:endParaRPr lang="en-US" sz="1400" dirty="0"/>
          </a:p>
          <a:p>
            <a:pPr algn="l"/>
            <a:r>
              <a:rPr lang="en-US" sz="1400" dirty="0"/>
              <a:t>She was there for me when I was diagnosed with breast cancer in 2014 and thought nothing of jumping in the car and travelling 80 miles to help our family when we needed her.</a:t>
            </a:r>
          </a:p>
          <a:p>
            <a:pPr algn="l"/>
            <a:r>
              <a:rPr lang="en-US" sz="1400" dirty="0"/>
              <a:t>She was instrumental in helping my daughter Molly, who at that time was experiencing terrible angst as her Mammy was so unwell. </a:t>
            </a:r>
          </a:p>
          <a:p>
            <a:pPr algn="l"/>
            <a:r>
              <a:rPr lang="en-US" sz="1400" dirty="0"/>
              <a:t>Molly is 24 today and is eternally grateful for what Sharon did.</a:t>
            </a:r>
          </a:p>
          <a:p>
            <a:pPr algn="l"/>
            <a:endParaRPr lang="en-US" sz="1400" dirty="0"/>
          </a:p>
          <a:p>
            <a:pPr algn="l"/>
            <a:r>
              <a:rPr lang="en-US" sz="1400" dirty="0"/>
              <a:t>When going through Radiotherapy in late 2014, I stayed a few nights per week with her, she fed and watered me and we did zany decoupage on lampshades and anything remotely vintage.</a:t>
            </a:r>
          </a:p>
          <a:p>
            <a:pPr algn="l"/>
            <a:endParaRPr lang="en-US" sz="1400" dirty="0"/>
          </a:p>
          <a:p>
            <a:pPr algn="l"/>
            <a:r>
              <a:rPr lang="en-US" sz="1400" dirty="0"/>
              <a:t>In 2016, Sharon was diagnosed with stage 4 Oesophageal Cancer and was give a prognosis of 6-12 months, but that was not going to defeat Sharon. </a:t>
            </a:r>
          </a:p>
          <a:p>
            <a:pPr algn="l"/>
            <a:endParaRPr lang="en-US" sz="1400" dirty="0"/>
          </a:p>
          <a:p>
            <a:pPr algn="l"/>
            <a:r>
              <a:rPr lang="en-US" sz="1400" dirty="0"/>
              <a:t>Sharon decided it was time for a Mohican and in her true warrior style would not let cancer defeat or define her. </a:t>
            </a:r>
          </a:p>
          <a:p>
            <a:pPr algn="l"/>
            <a:r>
              <a:rPr lang="en-GB" sz="2000" b="0" i="0" dirty="0">
                <a:solidFill>
                  <a:srgbClr val="333333"/>
                </a:solidFill>
                <a:effectLst/>
                <a:latin typeface="Source Sans Pro" panose="020B0604020202020204" pitchFamily="34" charset="0"/>
              </a:rPr>
              <a:t>Her “will to live” was to do just that and she was not afraid that she would eventually die. She wanted to enjoy life, to get more out of life, Sharon believed that her life was not over and she was passionate to do whatever she could to squeeze more out of it. </a:t>
            </a:r>
          </a:p>
          <a:p>
            <a:pPr algn="l"/>
            <a:endParaRPr lang="en-GB" sz="2000" b="0" i="0" dirty="0">
              <a:solidFill>
                <a:srgbClr val="333333"/>
              </a:solidFill>
              <a:effectLst/>
              <a:latin typeface="Source Sans Pro" panose="020B0604020202020204" pitchFamily="34" charset="0"/>
            </a:endParaRPr>
          </a:p>
          <a:p>
            <a:pPr algn="l"/>
            <a:r>
              <a:rPr lang="en-GB" sz="2000" b="0" i="0" dirty="0">
                <a:solidFill>
                  <a:srgbClr val="333333"/>
                </a:solidFill>
                <a:effectLst/>
                <a:latin typeface="Source Sans Pro" panose="020B0604020202020204" pitchFamily="34" charset="0"/>
              </a:rPr>
              <a:t>12 months came and went, Sharon had a bucket list as long as her arm and she would go on to sell her apartment, travel the world, acquire a few tattoos and regularly change her hair colour to various shades of the rainbow.</a:t>
            </a:r>
          </a:p>
          <a:p>
            <a:pPr algn="l"/>
            <a:endParaRPr lang="en-GB" sz="2000" b="0" i="0" dirty="0">
              <a:solidFill>
                <a:srgbClr val="333333"/>
              </a:solidFill>
              <a:effectLst/>
              <a:latin typeface="Source Sans Pro" panose="020B0604020202020204" pitchFamily="34" charset="0"/>
            </a:endParaRPr>
          </a:p>
          <a:p>
            <a:pPr algn="l"/>
            <a:r>
              <a:rPr lang="en-GB" sz="2000" b="0" i="0" dirty="0">
                <a:solidFill>
                  <a:srgbClr val="333333"/>
                </a:solidFill>
                <a:effectLst/>
                <a:latin typeface="Source Sans Pro" panose="020B0604020202020204" pitchFamily="34" charset="0"/>
              </a:rPr>
              <a:t>She volunteered to work in charity shops and volunteered to bake cakes and buns for the residents of nearby nursing homes.  Her kindness and empathy for others were amazing. </a:t>
            </a:r>
          </a:p>
          <a:p>
            <a:pPr algn="l"/>
            <a:endParaRPr lang="en-GB" sz="2000" b="0" i="0" dirty="0">
              <a:solidFill>
                <a:srgbClr val="333333"/>
              </a:solidFill>
              <a:effectLst/>
              <a:latin typeface="Source Sans Pro" panose="020B0604020202020204" pitchFamily="34" charset="0"/>
            </a:endParaRPr>
          </a:p>
          <a:p>
            <a:pPr algn="l"/>
            <a:r>
              <a:rPr lang="en-GB" sz="2000" b="0" i="0" dirty="0">
                <a:solidFill>
                  <a:srgbClr val="333333"/>
                </a:solidFill>
                <a:effectLst/>
                <a:latin typeface="Source Sans Pro" panose="020B0604020202020204" pitchFamily="34" charset="0"/>
              </a:rPr>
              <a:t>Over the next few years, Sharon encountered bad times and some very dark days but with the love and devotion of her </a:t>
            </a:r>
            <a:r>
              <a:rPr lang="en-GB" sz="2000" b="1" i="0" dirty="0">
                <a:solidFill>
                  <a:srgbClr val="333333"/>
                </a:solidFill>
                <a:effectLst/>
                <a:latin typeface="Source Sans Pro" panose="020B0604020202020204" pitchFamily="34" charset="0"/>
              </a:rPr>
              <a:t>SOUL SISTERS</a:t>
            </a:r>
            <a:r>
              <a:rPr lang="en-GB" sz="2000" b="0" i="0" dirty="0">
                <a:solidFill>
                  <a:srgbClr val="333333"/>
                </a:solidFill>
                <a:effectLst/>
                <a:latin typeface="Source Sans Pro" panose="020B0604020202020204" pitchFamily="34" charset="0"/>
              </a:rPr>
              <a:t>, a ladies’ support group that she helped establish, Sharon overcame these.</a:t>
            </a:r>
            <a:endParaRPr lang="en-US" sz="1400" dirty="0"/>
          </a:p>
          <a:p>
            <a:pPr algn="l"/>
            <a:endParaRPr lang="en-US" sz="1400" dirty="0"/>
          </a:p>
          <a:p>
            <a:pPr algn="l"/>
            <a:r>
              <a:rPr lang="en-US" sz="1400" dirty="0"/>
              <a:t>Mid 2021 Sharon’s cancer had begun to metastasise and Sharon had to slow down, she was in and out of the hospital and frank discussions were had about palliative care. </a:t>
            </a:r>
          </a:p>
          <a:p>
            <a:pPr algn="l"/>
            <a:endParaRPr lang="en-US" sz="1400" dirty="0"/>
          </a:p>
          <a:p>
            <a:pPr algn="l"/>
            <a:r>
              <a:rPr lang="en-US" sz="1400" dirty="0"/>
              <a:t>In the last few months, Sharon would attend the Marie Curie Hospice to help maintain her pain and control her meds. </a:t>
            </a:r>
            <a:endParaRPr lang="en-GB" sz="1400" i="0" dirty="0">
              <a:effectLst/>
              <a:latin typeface="Bookman Old Style" panose="02050604050505020204" pitchFamily="18" charset="0"/>
              <a:ea typeface="Calibri" panose="020F0502020204030204" pitchFamily="34" charset="0"/>
              <a:cs typeface="Times New Roman" panose="02020603050405020304" pitchFamily="18" charset="0"/>
            </a:endParaRPr>
          </a:p>
          <a:p>
            <a:pPr algn="l"/>
            <a:endParaRPr lang="en-GB" sz="1400" i="0" dirty="0">
              <a:effectLst/>
              <a:latin typeface="Bookman Old Style" panose="02050604050505020204" pitchFamily="18" charset="0"/>
              <a:ea typeface="Calibri" panose="020F0502020204030204" pitchFamily="34" charset="0"/>
              <a:cs typeface="Times New Roman" panose="02020603050405020304" pitchFamily="18" charset="0"/>
            </a:endParaRPr>
          </a:p>
          <a:p>
            <a:pPr algn="l"/>
            <a:r>
              <a:rPr lang="en-US" sz="1400" dirty="0"/>
              <a:t>‘</a:t>
            </a:r>
            <a:r>
              <a:rPr lang="en-US" sz="1400" b="1" dirty="0"/>
              <a:t>SHARON’S ANGELS</a:t>
            </a:r>
            <a:r>
              <a:rPr lang="en-US" sz="1400" dirty="0"/>
              <a:t>’, another group set up by Sharon was established in December 2021, to help her Mum, sisters Annie and Laura, care for her at home. We all knew what our orders were, and what days we would help out and that was respected.</a:t>
            </a:r>
          </a:p>
          <a:p>
            <a:pPr algn="l"/>
            <a:endParaRPr lang="en-US" sz="1400" i="0" dirty="0">
              <a:effectLst/>
              <a:latin typeface="Bookman Old Style" panose="02050604050505020204" pitchFamily="18" charset="0"/>
              <a:ea typeface="Calibri" panose="020F0502020204030204" pitchFamily="34" charset="0"/>
              <a:cs typeface="Times New Roman" panose="02020603050405020304" pitchFamily="18" charset="0"/>
            </a:endParaRPr>
          </a:p>
          <a:p>
            <a:pPr algn="l"/>
            <a:r>
              <a:rPr lang="en-US" sz="1100" i="0" dirty="0">
                <a:effectLst/>
                <a:latin typeface="Bookman Old Style" panose="02050604050505020204" pitchFamily="18" charset="0"/>
                <a:ea typeface="Calibri" panose="020F0502020204030204" pitchFamily="34" charset="0"/>
                <a:cs typeface="Times New Roman" panose="02020603050405020304" pitchFamily="18" charset="0"/>
              </a:rPr>
              <a:t>Sharon </a:t>
            </a:r>
            <a:r>
              <a:rPr lang="en-GB" sz="1400" i="0" dirty="0">
                <a:effectLst/>
                <a:latin typeface="Bookman Old Style" panose="02050604050505020204" pitchFamily="18" charset="0"/>
                <a:ea typeface="Calibri" panose="020F0502020204030204" pitchFamily="34" charset="0"/>
                <a:cs typeface="Times New Roman" panose="02020603050405020304" pitchFamily="18" charset="0"/>
              </a:rPr>
              <a:t>planned how she would leave this world and all that knew her knew that it would be something special. </a:t>
            </a:r>
          </a:p>
          <a:p>
            <a:pPr algn="l"/>
            <a:endParaRPr lang="en-GB" sz="1400" i="0" dirty="0">
              <a:effectLst/>
              <a:latin typeface="Bookman Old Style" panose="020506040505050202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i="0" dirty="0">
                <a:effectLst/>
                <a:latin typeface="Bookman Old Style" panose="02050604050505020204" pitchFamily="18" charset="0"/>
                <a:ea typeface="Calibri" panose="020F0502020204030204" pitchFamily="34" charset="0"/>
                <a:cs typeface="Times New Roman" panose="02020603050405020304" pitchFamily="18" charset="0"/>
              </a:rPr>
              <a:t>Friends Emma and Janine helped Sharon set up ‘</a:t>
            </a:r>
            <a:r>
              <a:rPr lang="en-GB" sz="1400" b="1" i="0" dirty="0">
                <a:effectLst/>
                <a:latin typeface="Bookman Old Style" panose="02050604050505020204" pitchFamily="18" charset="0"/>
                <a:ea typeface="Calibri" panose="020F0502020204030204" pitchFamily="34" charset="0"/>
                <a:cs typeface="Times New Roman" panose="02020603050405020304" pitchFamily="18" charset="0"/>
              </a:rPr>
              <a:t>The Wake of Wakes’ </a:t>
            </a:r>
            <a:r>
              <a:rPr lang="en-GB" sz="1400" i="0" dirty="0">
                <a:effectLst/>
                <a:latin typeface="Bookman Old Style" panose="02050604050505020204" pitchFamily="18" charset="0"/>
                <a:ea typeface="Calibri" panose="020F0502020204030204" pitchFamily="34" charset="0"/>
                <a:cs typeface="Times New Roman" panose="02020603050405020304" pitchFamily="18" charset="0"/>
              </a:rPr>
              <a:t>at her home on 12</a:t>
            </a:r>
            <a:r>
              <a:rPr lang="en-GB" sz="1400" i="0" baseline="30000" dirty="0">
                <a:effectLst/>
                <a:latin typeface="Bookman Old Style" panose="02050604050505020204" pitchFamily="18" charset="0"/>
                <a:ea typeface="Calibri" panose="020F0502020204030204" pitchFamily="34" charset="0"/>
                <a:cs typeface="Times New Roman" panose="02020603050405020304" pitchFamily="18" charset="0"/>
              </a:rPr>
              <a:t>th</a:t>
            </a:r>
            <a:r>
              <a:rPr lang="en-GB" sz="1400" i="0" dirty="0">
                <a:effectLst/>
                <a:latin typeface="Bookman Old Style" panose="02050604050505020204" pitchFamily="18" charset="0"/>
                <a:ea typeface="Calibri" panose="020F0502020204030204" pitchFamily="34" charset="0"/>
                <a:cs typeface="Times New Roman" panose="02020603050405020304" pitchFamily="18" charset="0"/>
              </a:rPr>
              <a:t> February this year, a true celebration of her life with music and food with her nearest and dearest,</a:t>
            </a:r>
            <a:endParaRPr lang="en-US" sz="1400" dirty="0"/>
          </a:p>
          <a:p>
            <a:pPr algn="l"/>
            <a:r>
              <a:rPr lang="en-GB" sz="1800" i="0" dirty="0">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i="0" dirty="0">
                <a:effectLst/>
                <a:latin typeface="Bookman Old Style" panose="02050604050505020204" pitchFamily="18" charset="0"/>
                <a:ea typeface="Calibri" panose="020F0502020204030204" pitchFamily="34" charset="0"/>
                <a:cs typeface="Times New Roman" panose="02020603050405020304" pitchFamily="18" charset="0"/>
              </a:rPr>
              <a:t>Sharon and I enjoyed our final night out at the end of February. She even managed a dance to Shirley Bassey’s song ‘It’s my life. That it was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t>She never let her diagnosis defeat her she conquered it right to the very end.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i="0" dirty="0">
              <a:effectLst/>
              <a:latin typeface="Bookman Old Style" panose="020506040505050202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i="0" dirty="0">
                <a:effectLst/>
                <a:latin typeface="Bookman Old Style" panose="02050604050505020204" pitchFamily="18" charset="0"/>
                <a:ea typeface="Calibri" panose="020F0502020204030204" pitchFamily="34" charset="0"/>
                <a:cs typeface="Times New Roman" panose="02020603050405020304" pitchFamily="18" charset="0"/>
              </a:rPr>
              <a:t>Sadly, Sharon died at home, on 25</a:t>
            </a:r>
            <a:r>
              <a:rPr lang="en-GB" sz="1800" i="0" baseline="30000" dirty="0">
                <a:effectLst/>
                <a:latin typeface="Bookman Old Style" panose="02050604050505020204" pitchFamily="18" charset="0"/>
                <a:ea typeface="Calibri" panose="020F0502020204030204" pitchFamily="34" charset="0"/>
                <a:cs typeface="Times New Roman" panose="02020603050405020304" pitchFamily="18" charset="0"/>
              </a:rPr>
              <a:t>th</a:t>
            </a:r>
            <a:r>
              <a:rPr lang="en-GB" sz="1800" i="0" dirty="0">
                <a:effectLst/>
                <a:latin typeface="Bookman Old Style" panose="02050604050505020204" pitchFamily="18" charset="0"/>
                <a:ea typeface="Calibri" panose="020F0502020204030204" pitchFamily="34" charset="0"/>
                <a:cs typeface="Times New Roman" panose="02020603050405020304" pitchFamily="18" charset="0"/>
              </a:rPr>
              <a:t> March </a:t>
            </a:r>
            <a:r>
              <a:rPr lang="en-US" sz="1800" dirty="0"/>
              <a:t>2022, </a:t>
            </a:r>
            <a:r>
              <a:rPr lang="en-GB" sz="1800" i="0" dirty="0">
                <a:effectLst/>
                <a:latin typeface="Bookman Old Style" panose="02050604050505020204" pitchFamily="18" charset="0"/>
                <a:ea typeface="Calibri" panose="020F0502020204030204" pitchFamily="34" charset="0"/>
                <a:cs typeface="Times New Roman" panose="02020603050405020304" pitchFamily="18" charset="0"/>
              </a:rPr>
              <a:t>surrounded by her family and palliative care support from Marie Curie. </a:t>
            </a:r>
          </a:p>
          <a:p>
            <a:endParaRPr lang="en-US" sz="1400" dirty="0"/>
          </a:p>
        </p:txBody>
      </p:sp>
      <p:sp>
        <p:nvSpPr>
          <p:cNvPr id="4" name="Slide Number Placeholder 3"/>
          <p:cNvSpPr>
            <a:spLocks noGrp="1"/>
          </p:cNvSpPr>
          <p:nvPr>
            <p:ph type="sldNum" sz="quarter" idx="5"/>
          </p:nvPr>
        </p:nvSpPr>
        <p:spPr/>
        <p:txBody>
          <a:bodyPr/>
          <a:lstStyle/>
          <a:p>
            <a:fld id="{ADDC9C88-3C2C-104D-B6F1-34C2C4C161F2}" type="slidenum">
              <a:rPr lang="en-US" smtClean="0"/>
              <a:t>9</a:t>
            </a:fld>
            <a:endParaRPr lang="en-US" dirty="0"/>
          </a:p>
        </p:txBody>
      </p:sp>
    </p:spTree>
    <p:extLst>
      <p:ext uri="{BB962C8B-B14F-4D97-AF65-F5344CB8AC3E}">
        <p14:creationId xmlns:p14="http://schemas.microsoft.com/office/powerpoint/2010/main" val="1676822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ADDC9C88-3C2C-104D-B6F1-34C2C4C161F2}" type="slidenum">
              <a:rPr lang="en-US" smtClean="0"/>
              <a:t>10</a:t>
            </a:fld>
            <a:endParaRPr lang="en-US" dirty="0"/>
          </a:p>
        </p:txBody>
      </p:sp>
    </p:spTree>
    <p:extLst>
      <p:ext uri="{BB962C8B-B14F-4D97-AF65-F5344CB8AC3E}">
        <p14:creationId xmlns:p14="http://schemas.microsoft.com/office/powerpoint/2010/main" val="1349250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DC9C88-3C2C-104D-B6F1-34C2C4C161F2}" type="slidenum">
              <a:rPr lang="en-US" smtClean="0"/>
              <a:t>11</a:t>
            </a:fld>
            <a:endParaRPr lang="en-US" dirty="0"/>
          </a:p>
        </p:txBody>
      </p:sp>
    </p:spTree>
    <p:extLst>
      <p:ext uri="{BB962C8B-B14F-4D97-AF65-F5344CB8AC3E}">
        <p14:creationId xmlns:p14="http://schemas.microsoft.com/office/powerpoint/2010/main" val="3873336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FCE63-5EE5-6D9E-99A1-839718DA103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00AE4F7-FD36-7EED-4F12-B128CC76F9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F10135B-598B-172C-5875-275CBE40AB92}"/>
              </a:ext>
            </a:extLst>
          </p:cNvPr>
          <p:cNvSpPr>
            <a:spLocks noGrp="1"/>
          </p:cNvSpPr>
          <p:nvPr>
            <p:ph type="dt" sz="half" idx="10"/>
          </p:nvPr>
        </p:nvSpPr>
        <p:spPr/>
        <p:txBody>
          <a:bodyPr/>
          <a:lstStyle/>
          <a:p>
            <a:fld id="{785F8300-8FA2-954F-A3CB-056DBD02C83D}" type="datetimeFigureOut">
              <a:rPr lang="en-US" smtClean="0"/>
              <a:t>10/3/2022</a:t>
            </a:fld>
            <a:endParaRPr lang="en-US" dirty="0"/>
          </a:p>
        </p:txBody>
      </p:sp>
      <p:sp>
        <p:nvSpPr>
          <p:cNvPr id="5" name="Footer Placeholder 4">
            <a:extLst>
              <a:ext uri="{FF2B5EF4-FFF2-40B4-BE49-F238E27FC236}">
                <a16:creationId xmlns:a16="http://schemas.microsoft.com/office/drawing/2014/main" id="{E4E4E026-D5B7-3BCA-E28F-C26CDF9621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13D1ED-C27E-7DE4-88B6-7CDD47C7A468}"/>
              </a:ext>
            </a:extLst>
          </p:cNvPr>
          <p:cNvSpPr>
            <a:spLocks noGrp="1"/>
          </p:cNvSpPr>
          <p:nvPr>
            <p:ph type="sldNum" sz="quarter" idx="12"/>
          </p:nvPr>
        </p:nvSpPr>
        <p:spPr/>
        <p:txBody>
          <a:bodyPr/>
          <a:lstStyle/>
          <a:p>
            <a:fld id="{61C58157-10D0-1745-8BCB-108564F6CFB4}" type="slidenum">
              <a:rPr lang="en-US" smtClean="0"/>
              <a:t>‹#›</a:t>
            </a:fld>
            <a:endParaRPr lang="en-US" dirty="0"/>
          </a:p>
        </p:txBody>
      </p:sp>
    </p:spTree>
    <p:extLst>
      <p:ext uri="{BB962C8B-B14F-4D97-AF65-F5344CB8AC3E}">
        <p14:creationId xmlns:p14="http://schemas.microsoft.com/office/powerpoint/2010/main" val="50277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45487-005F-AA1F-3FC2-6BB3726EC64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3AB5824-2F7F-E271-466B-296F4813F11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37F28A-68BF-4081-255F-84C8CDD2600A}"/>
              </a:ext>
            </a:extLst>
          </p:cNvPr>
          <p:cNvSpPr>
            <a:spLocks noGrp="1"/>
          </p:cNvSpPr>
          <p:nvPr>
            <p:ph type="dt" sz="half" idx="10"/>
          </p:nvPr>
        </p:nvSpPr>
        <p:spPr/>
        <p:txBody>
          <a:bodyPr/>
          <a:lstStyle/>
          <a:p>
            <a:fld id="{785F8300-8FA2-954F-A3CB-056DBD02C83D}" type="datetimeFigureOut">
              <a:rPr lang="en-US" smtClean="0"/>
              <a:t>10/3/2022</a:t>
            </a:fld>
            <a:endParaRPr lang="en-US" dirty="0"/>
          </a:p>
        </p:txBody>
      </p:sp>
      <p:sp>
        <p:nvSpPr>
          <p:cNvPr id="5" name="Footer Placeholder 4">
            <a:extLst>
              <a:ext uri="{FF2B5EF4-FFF2-40B4-BE49-F238E27FC236}">
                <a16:creationId xmlns:a16="http://schemas.microsoft.com/office/drawing/2014/main" id="{20E30928-0565-7AE2-DDC5-011464D983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8FE539-261D-9174-A8A9-28844F8B2AF8}"/>
              </a:ext>
            </a:extLst>
          </p:cNvPr>
          <p:cNvSpPr>
            <a:spLocks noGrp="1"/>
          </p:cNvSpPr>
          <p:nvPr>
            <p:ph type="sldNum" sz="quarter" idx="12"/>
          </p:nvPr>
        </p:nvSpPr>
        <p:spPr/>
        <p:txBody>
          <a:bodyPr/>
          <a:lstStyle/>
          <a:p>
            <a:fld id="{61C58157-10D0-1745-8BCB-108564F6CFB4}" type="slidenum">
              <a:rPr lang="en-US" smtClean="0"/>
              <a:t>‹#›</a:t>
            </a:fld>
            <a:endParaRPr lang="en-US" dirty="0"/>
          </a:p>
        </p:txBody>
      </p:sp>
    </p:spTree>
    <p:extLst>
      <p:ext uri="{BB962C8B-B14F-4D97-AF65-F5344CB8AC3E}">
        <p14:creationId xmlns:p14="http://schemas.microsoft.com/office/powerpoint/2010/main" val="2563144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6FEEEA-0D41-CE0E-C02A-3C63B9D4AFE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B6D22DC-6847-EEE3-76FE-947BE69F82E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A1A7D8E-BF17-AE65-8B7B-B141901A59B2}"/>
              </a:ext>
            </a:extLst>
          </p:cNvPr>
          <p:cNvSpPr>
            <a:spLocks noGrp="1"/>
          </p:cNvSpPr>
          <p:nvPr>
            <p:ph type="dt" sz="half" idx="10"/>
          </p:nvPr>
        </p:nvSpPr>
        <p:spPr/>
        <p:txBody>
          <a:bodyPr/>
          <a:lstStyle/>
          <a:p>
            <a:fld id="{785F8300-8FA2-954F-A3CB-056DBD02C83D}" type="datetimeFigureOut">
              <a:rPr lang="en-US" smtClean="0"/>
              <a:t>10/3/2022</a:t>
            </a:fld>
            <a:endParaRPr lang="en-US" dirty="0"/>
          </a:p>
        </p:txBody>
      </p:sp>
      <p:sp>
        <p:nvSpPr>
          <p:cNvPr id="5" name="Footer Placeholder 4">
            <a:extLst>
              <a:ext uri="{FF2B5EF4-FFF2-40B4-BE49-F238E27FC236}">
                <a16:creationId xmlns:a16="http://schemas.microsoft.com/office/drawing/2014/main" id="{FBB09919-2BC9-CC34-28D8-00733E0D74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0082D4-B950-B9A1-98D9-016A427C2E85}"/>
              </a:ext>
            </a:extLst>
          </p:cNvPr>
          <p:cNvSpPr>
            <a:spLocks noGrp="1"/>
          </p:cNvSpPr>
          <p:nvPr>
            <p:ph type="sldNum" sz="quarter" idx="12"/>
          </p:nvPr>
        </p:nvSpPr>
        <p:spPr/>
        <p:txBody>
          <a:bodyPr/>
          <a:lstStyle/>
          <a:p>
            <a:fld id="{61C58157-10D0-1745-8BCB-108564F6CFB4}" type="slidenum">
              <a:rPr lang="en-US" smtClean="0"/>
              <a:t>‹#›</a:t>
            </a:fld>
            <a:endParaRPr lang="en-US" dirty="0"/>
          </a:p>
        </p:txBody>
      </p:sp>
    </p:spTree>
    <p:extLst>
      <p:ext uri="{BB962C8B-B14F-4D97-AF65-F5344CB8AC3E}">
        <p14:creationId xmlns:p14="http://schemas.microsoft.com/office/powerpoint/2010/main" val="144213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544B5-EE3F-BC34-3E6D-6F415787562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261D46D-A4A9-C69D-F5BD-DBE1AF4D57D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51E7C5-76CF-344F-E43F-F8FECEA58FC7}"/>
              </a:ext>
            </a:extLst>
          </p:cNvPr>
          <p:cNvSpPr>
            <a:spLocks noGrp="1"/>
          </p:cNvSpPr>
          <p:nvPr>
            <p:ph type="dt" sz="half" idx="10"/>
          </p:nvPr>
        </p:nvSpPr>
        <p:spPr/>
        <p:txBody>
          <a:bodyPr/>
          <a:lstStyle/>
          <a:p>
            <a:fld id="{785F8300-8FA2-954F-A3CB-056DBD02C83D}" type="datetimeFigureOut">
              <a:rPr lang="en-US" smtClean="0"/>
              <a:t>10/3/2022</a:t>
            </a:fld>
            <a:endParaRPr lang="en-US" dirty="0"/>
          </a:p>
        </p:txBody>
      </p:sp>
      <p:sp>
        <p:nvSpPr>
          <p:cNvPr id="5" name="Footer Placeholder 4">
            <a:extLst>
              <a:ext uri="{FF2B5EF4-FFF2-40B4-BE49-F238E27FC236}">
                <a16:creationId xmlns:a16="http://schemas.microsoft.com/office/drawing/2014/main" id="{264D250C-870B-84BC-8670-9991978BB5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0DC851-EA67-1B79-D744-275E60C0B85C}"/>
              </a:ext>
            </a:extLst>
          </p:cNvPr>
          <p:cNvSpPr>
            <a:spLocks noGrp="1"/>
          </p:cNvSpPr>
          <p:nvPr>
            <p:ph type="sldNum" sz="quarter" idx="12"/>
          </p:nvPr>
        </p:nvSpPr>
        <p:spPr/>
        <p:txBody>
          <a:bodyPr/>
          <a:lstStyle/>
          <a:p>
            <a:fld id="{61C58157-10D0-1745-8BCB-108564F6CFB4}" type="slidenum">
              <a:rPr lang="en-US" smtClean="0"/>
              <a:t>‹#›</a:t>
            </a:fld>
            <a:endParaRPr lang="en-US" dirty="0"/>
          </a:p>
        </p:txBody>
      </p:sp>
    </p:spTree>
    <p:extLst>
      <p:ext uri="{BB962C8B-B14F-4D97-AF65-F5344CB8AC3E}">
        <p14:creationId xmlns:p14="http://schemas.microsoft.com/office/powerpoint/2010/main" val="3878298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80D79-58D4-3FCA-5945-FB2114F4D49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61F275F-D89C-FA8D-C942-CDEFFA9DB4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2E4A00B-3F8A-DF6A-B192-2121912B759D}"/>
              </a:ext>
            </a:extLst>
          </p:cNvPr>
          <p:cNvSpPr>
            <a:spLocks noGrp="1"/>
          </p:cNvSpPr>
          <p:nvPr>
            <p:ph type="dt" sz="half" idx="10"/>
          </p:nvPr>
        </p:nvSpPr>
        <p:spPr/>
        <p:txBody>
          <a:bodyPr/>
          <a:lstStyle/>
          <a:p>
            <a:fld id="{785F8300-8FA2-954F-A3CB-056DBD02C83D}" type="datetimeFigureOut">
              <a:rPr lang="en-US" smtClean="0"/>
              <a:t>10/3/2022</a:t>
            </a:fld>
            <a:endParaRPr lang="en-US" dirty="0"/>
          </a:p>
        </p:txBody>
      </p:sp>
      <p:sp>
        <p:nvSpPr>
          <p:cNvPr id="5" name="Footer Placeholder 4">
            <a:extLst>
              <a:ext uri="{FF2B5EF4-FFF2-40B4-BE49-F238E27FC236}">
                <a16:creationId xmlns:a16="http://schemas.microsoft.com/office/drawing/2014/main" id="{AFB7662E-5307-87F4-776A-B2AA736230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617D0F-D92A-5EF3-3553-6DF249EC6DA6}"/>
              </a:ext>
            </a:extLst>
          </p:cNvPr>
          <p:cNvSpPr>
            <a:spLocks noGrp="1"/>
          </p:cNvSpPr>
          <p:nvPr>
            <p:ph type="sldNum" sz="quarter" idx="12"/>
          </p:nvPr>
        </p:nvSpPr>
        <p:spPr/>
        <p:txBody>
          <a:bodyPr/>
          <a:lstStyle/>
          <a:p>
            <a:fld id="{61C58157-10D0-1745-8BCB-108564F6CFB4}" type="slidenum">
              <a:rPr lang="en-US" smtClean="0"/>
              <a:t>‹#›</a:t>
            </a:fld>
            <a:endParaRPr lang="en-US" dirty="0"/>
          </a:p>
        </p:txBody>
      </p:sp>
    </p:spTree>
    <p:extLst>
      <p:ext uri="{BB962C8B-B14F-4D97-AF65-F5344CB8AC3E}">
        <p14:creationId xmlns:p14="http://schemas.microsoft.com/office/powerpoint/2010/main" val="1014721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FFE70-B02C-F380-49B8-640198389C8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A285A8B-34CC-21DB-1146-2F7F40FBE4D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DA9497A-B741-B07F-F318-D6C0AD702C9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1CCDDDE-AEC6-FFED-B931-4FA5DD8C22F6}"/>
              </a:ext>
            </a:extLst>
          </p:cNvPr>
          <p:cNvSpPr>
            <a:spLocks noGrp="1"/>
          </p:cNvSpPr>
          <p:nvPr>
            <p:ph type="dt" sz="half" idx="10"/>
          </p:nvPr>
        </p:nvSpPr>
        <p:spPr/>
        <p:txBody>
          <a:bodyPr/>
          <a:lstStyle/>
          <a:p>
            <a:fld id="{785F8300-8FA2-954F-A3CB-056DBD02C83D}" type="datetimeFigureOut">
              <a:rPr lang="en-US" smtClean="0"/>
              <a:t>10/3/2022</a:t>
            </a:fld>
            <a:endParaRPr lang="en-US" dirty="0"/>
          </a:p>
        </p:txBody>
      </p:sp>
      <p:sp>
        <p:nvSpPr>
          <p:cNvPr id="6" name="Footer Placeholder 5">
            <a:extLst>
              <a:ext uri="{FF2B5EF4-FFF2-40B4-BE49-F238E27FC236}">
                <a16:creationId xmlns:a16="http://schemas.microsoft.com/office/drawing/2014/main" id="{5095F8FD-CE70-AAA7-0632-A39CB23AFC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A28A61-23FB-DCCC-51E7-8CA7337F0B50}"/>
              </a:ext>
            </a:extLst>
          </p:cNvPr>
          <p:cNvSpPr>
            <a:spLocks noGrp="1"/>
          </p:cNvSpPr>
          <p:nvPr>
            <p:ph type="sldNum" sz="quarter" idx="12"/>
          </p:nvPr>
        </p:nvSpPr>
        <p:spPr/>
        <p:txBody>
          <a:bodyPr/>
          <a:lstStyle/>
          <a:p>
            <a:fld id="{61C58157-10D0-1745-8BCB-108564F6CFB4}" type="slidenum">
              <a:rPr lang="en-US" smtClean="0"/>
              <a:t>‹#›</a:t>
            </a:fld>
            <a:endParaRPr lang="en-US" dirty="0"/>
          </a:p>
        </p:txBody>
      </p:sp>
    </p:spTree>
    <p:extLst>
      <p:ext uri="{BB962C8B-B14F-4D97-AF65-F5344CB8AC3E}">
        <p14:creationId xmlns:p14="http://schemas.microsoft.com/office/powerpoint/2010/main" val="3787619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EB9B1-E2E4-C452-6E9C-688D26B60DD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A05CFDC-AD82-58F8-535D-3BB49BBCD7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BB93385-3047-EFF4-2880-4C28B6C9314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3FD5EAC-FB3A-925D-FEF9-B5DF43DEB3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D189CD-639D-44ED-EFC0-EE0C6F9C090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7E22D3D-9497-747C-E991-570D6F957334}"/>
              </a:ext>
            </a:extLst>
          </p:cNvPr>
          <p:cNvSpPr>
            <a:spLocks noGrp="1"/>
          </p:cNvSpPr>
          <p:nvPr>
            <p:ph type="dt" sz="half" idx="10"/>
          </p:nvPr>
        </p:nvSpPr>
        <p:spPr/>
        <p:txBody>
          <a:bodyPr/>
          <a:lstStyle/>
          <a:p>
            <a:fld id="{785F8300-8FA2-954F-A3CB-056DBD02C83D}" type="datetimeFigureOut">
              <a:rPr lang="en-US" smtClean="0"/>
              <a:t>10/3/2022</a:t>
            </a:fld>
            <a:endParaRPr lang="en-US" dirty="0"/>
          </a:p>
        </p:txBody>
      </p:sp>
      <p:sp>
        <p:nvSpPr>
          <p:cNvPr id="8" name="Footer Placeholder 7">
            <a:extLst>
              <a:ext uri="{FF2B5EF4-FFF2-40B4-BE49-F238E27FC236}">
                <a16:creationId xmlns:a16="http://schemas.microsoft.com/office/drawing/2014/main" id="{70B2A208-748B-558F-0BDE-53BB5DC4C9C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02123BC-DE14-91E5-650C-912E0B380F07}"/>
              </a:ext>
            </a:extLst>
          </p:cNvPr>
          <p:cNvSpPr>
            <a:spLocks noGrp="1"/>
          </p:cNvSpPr>
          <p:nvPr>
            <p:ph type="sldNum" sz="quarter" idx="12"/>
          </p:nvPr>
        </p:nvSpPr>
        <p:spPr/>
        <p:txBody>
          <a:bodyPr/>
          <a:lstStyle/>
          <a:p>
            <a:fld id="{61C58157-10D0-1745-8BCB-108564F6CFB4}" type="slidenum">
              <a:rPr lang="en-US" smtClean="0"/>
              <a:t>‹#›</a:t>
            </a:fld>
            <a:endParaRPr lang="en-US" dirty="0"/>
          </a:p>
        </p:txBody>
      </p:sp>
    </p:spTree>
    <p:extLst>
      <p:ext uri="{BB962C8B-B14F-4D97-AF65-F5344CB8AC3E}">
        <p14:creationId xmlns:p14="http://schemas.microsoft.com/office/powerpoint/2010/main" val="1704495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EA15E-2577-622C-CA3D-B1952EF4E36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9BCF4BB-9F69-A58F-E593-0D3B8B4DF0C0}"/>
              </a:ext>
            </a:extLst>
          </p:cNvPr>
          <p:cNvSpPr>
            <a:spLocks noGrp="1"/>
          </p:cNvSpPr>
          <p:nvPr>
            <p:ph type="dt" sz="half" idx="10"/>
          </p:nvPr>
        </p:nvSpPr>
        <p:spPr/>
        <p:txBody>
          <a:bodyPr/>
          <a:lstStyle/>
          <a:p>
            <a:fld id="{785F8300-8FA2-954F-A3CB-056DBD02C83D}" type="datetimeFigureOut">
              <a:rPr lang="en-US" smtClean="0"/>
              <a:t>10/3/2022</a:t>
            </a:fld>
            <a:endParaRPr lang="en-US" dirty="0"/>
          </a:p>
        </p:txBody>
      </p:sp>
      <p:sp>
        <p:nvSpPr>
          <p:cNvPr id="4" name="Footer Placeholder 3">
            <a:extLst>
              <a:ext uri="{FF2B5EF4-FFF2-40B4-BE49-F238E27FC236}">
                <a16:creationId xmlns:a16="http://schemas.microsoft.com/office/drawing/2014/main" id="{0111AFE5-947F-E041-2B1C-A13C1E80520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2B869-1AA7-33FE-F2AE-858323F0FAF8}"/>
              </a:ext>
            </a:extLst>
          </p:cNvPr>
          <p:cNvSpPr>
            <a:spLocks noGrp="1"/>
          </p:cNvSpPr>
          <p:nvPr>
            <p:ph type="sldNum" sz="quarter" idx="12"/>
          </p:nvPr>
        </p:nvSpPr>
        <p:spPr/>
        <p:txBody>
          <a:bodyPr/>
          <a:lstStyle/>
          <a:p>
            <a:fld id="{61C58157-10D0-1745-8BCB-108564F6CFB4}" type="slidenum">
              <a:rPr lang="en-US" smtClean="0"/>
              <a:t>‹#›</a:t>
            </a:fld>
            <a:endParaRPr lang="en-US" dirty="0"/>
          </a:p>
        </p:txBody>
      </p:sp>
    </p:spTree>
    <p:extLst>
      <p:ext uri="{BB962C8B-B14F-4D97-AF65-F5344CB8AC3E}">
        <p14:creationId xmlns:p14="http://schemas.microsoft.com/office/powerpoint/2010/main" val="3816038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624003-317F-839B-CC99-40828350F6C5}"/>
              </a:ext>
            </a:extLst>
          </p:cNvPr>
          <p:cNvSpPr>
            <a:spLocks noGrp="1"/>
          </p:cNvSpPr>
          <p:nvPr>
            <p:ph type="dt" sz="half" idx="10"/>
          </p:nvPr>
        </p:nvSpPr>
        <p:spPr/>
        <p:txBody>
          <a:bodyPr/>
          <a:lstStyle/>
          <a:p>
            <a:fld id="{785F8300-8FA2-954F-A3CB-056DBD02C83D}" type="datetimeFigureOut">
              <a:rPr lang="en-US" smtClean="0"/>
              <a:t>10/3/2022</a:t>
            </a:fld>
            <a:endParaRPr lang="en-US" dirty="0"/>
          </a:p>
        </p:txBody>
      </p:sp>
      <p:sp>
        <p:nvSpPr>
          <p:cNvPr id="3" name="Footer Placeholder 2">
            <a:extLst>
              <a:ext uri="{FF2B5EF4-FFF2-40B4-BE49-F238E27FC236}">
                <a16:creationId xmlns:a16="http://schemas.microsoft.com/office/drawing/2014/main" id="{515C8AC4-85A7-4728-5841-0DE86210E1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D7815B3-8EC2-F79B-D8A6-6A1C3C1AEEE6}"/>
              </a:ext>
            </a:extLst>
          </p:cNvPr>
          <p:cNvSpPr>
            <a:spLocks noGrp="1"/>
          </p:cNvSpPr>
          <p:nvPr>
            <p:ph type="sldNum" sz="quarter" idx="12"/>
          </p:nvPr>
        </p:nvSpPr>
        <p:spPr/>
        <p:txBody>
          <a:bodyPr/>
          <a:lstStyle/>
          <a:p>
            <a:fld id="{61C58157-10D0-1745-8BCB-108564F6CFB4}" type="slidenum">
              <a:rPr lang="en-US" smtClean="0"/>
              <a:t>‹#›</a:t>
            </a:fld>
            <a:endParaRPr lang="en-US" dirty="0"/>
          </a:p>
        </p:txBody>
      </p:sp>
    </p:spTree>
    <p:extLst>
      <p:ext uri="{BB962C8B-B14F-4D97-AF65-F5344CB8AC3E}">
        <p14:creationId xmlns:p14="http://schemas.microsoft.com/office/powerpoint/2010/main" val="371484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7372F-C9E7-A494-010F-79286793FBB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5D5EAA6-4B31-DC44-78F2-E4BFDA89E5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205B3E6-A545-8A28-423E-A4C428D76D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02C6122-045A-951C-CA6F-1A33E1026D66}"/>
              </a:ext>
            </a:extLst>
          </p:cNvPr>
          <p:cNvSpPr>
            <a:spLocks noGrp="1"/>
          </p:cNvSpPr>
          <p:nvPr>
            <p:ph type="dt" sz="half" idx="10"/>
          </p:nvPr>
        </p:nvSpPr>
        <p:spPr/>
        <p:txBody>
          <a:bodyPr/>
          <a:lstStyle/>
          <a:p>
            <a:fld id="{785F8300-8FA2-954F-A3CB-056DBD02C83D}" type="datetimeFigureOut">
              <a:rPr lang="en-US" smtClean="0"/>
              <a:t>10/3/2022</a:t>
            </a:fld>
            <a:endParaRPr lang="en-US" dirty="0"/>
          </a:p>
        </p:txBody>
      </p:sp>
      <p:sp>
        <p:nvSpPr>
          <p:cNvPr id="6" name="Footer Placeholder 5">
            <a:extLst>
              <a:ext uri="{FF2B5EF4-FFF2-40B4-BE49-F238E27FC236}">
                <a16:creationId xmlns:a16="http://schemas.microsoft.com/office/drawing/2014/main" id="{0D142A23-367E-4162-A745-A88AEB61723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647C2F-9A21-E555-9ED4-092EF509CB72}"/>
              </a:ext>
            </a:extLst>
          </p:cNvPr>
          <p:cNvSpPr>
            <a:spLocks noGrp="1"/>
          </p:cNvSpPr>
          <p:nvPr>
            <p:ph type="sldNum" sz="quarter" idx="12"/>
          </p:nvPr>
        </p:nvSpPr>
        <p:spPr/>
        <p:txBody>
          <a:bodyPr/>
          <a:lstStyle/>
          <a:p>
            <a:fld id="{61C58157-10D0-1745-8BCB-108564F6CFB4}" type="slidenum">
              <a:rPr lang="en-US" smtClean="0"/>
              <a:t>‹#›</a:t>
            </a:fld>
            <a:endParaRPr lang="en-US" dirty="0"/>
          </a:p>
        </p:txBody>
      </p:sp>
    </p:spTree>
    <p:extLst>
      <p:ext uri="{BB962C8B-B14F-4D97-AF65-F5344CB8AC3E}">
        <p14:creationId xmlns:p14="http://schemas.microsoft.com/office/powerpoint/2010/main" val="1647820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6FFB8-F4F9-AA1F-0F4C-FD0992E8A14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A4F39F6-157F-D8F1-C288-3E324A20AE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D3FF590-43DD-220E-74CF-DB081BC80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7A0AA88-81D6-B579-1DE5-FCF6410BC597}"/>
              </a:ext>
            </a:extLst>
          </p:cNvPr>
          <p:cNvSpPr>
            <a:spLocks noGrp="1"/>
          </p:cNvSpPr>
          <p:nvPr>
            <p:ph type="dt" sz="half" idx="10"/>
          </p:nvPr>
        </p:nvSpPr>
        <p:spPr/>
        <p:txBody>
          <a:bodyPr/>
          <a:lstStyle/>
          <a:p>
            <a:fld id="{785F8300-8FA2-954F-A3CB-056DBD02C83D}" type="datetimeFigureOut">
              <a:rPr lang="en-US" smtClean="0"/>
              <a:t>10/3/2022</a:t>
            </a:fld>
            <a:endParaRPr lang="en-US" dirty="0"/>
          </a:p>
        </p:txBody>
      </p:sp>
      <p:sp>
        <p:nvSpPr>
          <p:cNvPr id="6" name="Footer Placeholder 5">
            <a:extLst>
              <a:ext uri="{FF2B5EF4-FFF2-40B4-BE49-F238E27FC236}">
                <a16:creationId xmlns:a16="http://schemas.microsoft.com/office/drawing/2014/main" id="{FA4493AE-C5A2-D04C-52A7-19536CBB3CC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DC619E2-E832-8015-B372-B148F616E583}"/>
              </a:ext>
            </a:extLst>
          </p:cNvPr>
          <p:cNvSpPr>
            <a:spLocks noGrp="1"/>
          </p:cNvSpPr>
          <p:nvPr>
            <p:ph type="sldNum" sz="quarter" idx="12"/>
          </p:nvPr>
        </p:nvSpPr>
        <p:spPr/>
        <p:txBody>
          <a:bodyPr/>
          <a:lstStyle/>
          <a:p>
            <a:fld id="{61C58157-10D0-1745-8BCB-108564F6CFB4}" type="slidenum">
              <a:rPr lang="en-US" smtClean="0"/>
              <a:t>‹#›</a:t>
            </a:fld>
            <a:endParaRPr lang="en-US" dirty="0"/>
          </a:p>
        </p:txBody>
      </p:sp>
    </p:spTree>
    <p:extLst>
      <p:ext uri="{BB962C8B-B14F-4D97-AF65-F5344CB8AC3E}">
        <p14:creationId xmlns:p14="http://schemas.microsoft.com/office/powerpoint/2010/main" val="4255256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2CC530-0967-80C8-1C23-A0D58D229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C917A61-6942-5E1A-416B-98FB52F47A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DE75CC-F1C0-64DB-5C40-219E907933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5F8300-8FA2-954F-A3CB-056DBD02C83D}" type="datetimeFigureOut">
              <a:rPr lang="en-US" smtClean="0"/>
              <a:t>10/3/2022</a:t>
            </a:fld>
            <a:endParaRPr lang="en-US" dirty="0"/>
          </a:p>
        </p:txBody>
      </p:sp>
      <p:sp>
        <p:nvSpPr>
          <p:cNvPr id="5" name="Footer Placeholder 4">
            <a:extLst>
              <a:ext uri="{FF2B5EF4-FFF2-40B4-BE49-F238E27FC236}">
                <a16:creationId xmlns:a16="http://schemas.microsoft.com/office/drawing/2014/main" id="{F6DAA8B1-AE2E-261E-827B-165B527DB7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C7D82E1-B496-564D-52B4-ABDED64DE0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58157-10D0-1745-8BCB-108564F6CFB4}" type="slidenum">
              <a:rPr lang="en-US" smtClean="0"/>
              <a:t>‹#›</a:t>
            </a:fld>
            <a:endParaRPr lang="en-US" dirty="0"/>
          </a:p>
        </p:txBody>
      </p:sp>
    </p:spTree>
    <p:extLst>
      <p:ext uri="{BB962C8B-B14F-4D97-AF65-F5344CB8AC3E}">
        <p14:creationId xmlns:p14="http://schemas.microsoft.com/office/powerpoint/2010/main" val="1599149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26.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wmf"/><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jp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1.xml"/><Relationship Id="rId7" Type="http://schemas.openxmlformats.org/officeDocument/2006/relationships/image" Target="../media/image3.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jpeg"/><Relationship Id="rId10" Type="http://schemas.openxmlformats.org/officeDocument/2006/relationships/image" Target="../media/image24.emf"/><Relationship Id="rId4" Type="http://schemas.openxmlformats.org/officeDocument/2006/relationships/notesSlide" Target="../notesSlides/notesSlide7.xml"/><Relationship Id="rId9" Type="http://schemas.openxmlformats.org/officeDocument/2006/relationships/oleObject" Target="file:///C:\Users\sjpat\OneDrive\Documents\QUB%20PALLIATIVE%20CARE\Sharon%20Photo%20Album.ppt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40E49-6CB4-B788-C645-F672974A2BD7}"/>
              </a:ext>
            </a:extLst>
          </p:cNvPr>
          <p:cNvSpPr>
            <a:spLocks noGrp="1"/>
          </p:cNvSpPr>
          <p:nvPr>
            <p:ph type="ctrTitle"/>
          </p:nvPr>
        </p:nvSpPr>
        <p:spPr/>
        <p:txBody>
          <a:bodyPr>
            <a:normAutofit fontScale="90000"/>
          </a:bodyPr>
          <a:lstStyle/>
          <a:p>
            <a:r>
              <a:rPr lang="en-US" b="1" dirty="0"/>
              <a:t>Cross-sector Partnerships for Palliative and End-of-life Care Research</a:t>
            </a:r>
          </a:p>
        </p:txBody>
      </p:sp>
      <p:sp>
        <p:nvSpPr>
          <p:cNvPr id="3" name="Subtitle 2">
            <a:extLst>
              <a:ext uri="{FF2B5EF4-FFF2-40B4-BE49-F238E27FC236}">
                <a16:creationId xmlns:a16="http://schemas.microsoft.com/office/drawing/2014/main" id="{465EF4AF-B408-7F05-7138-9629A1D4EF50}"/>
              </a:ext>
            </a:extLst>
          </p:cNvPr>
          <p:cNvSpPr>
            <a:spLocks noGrp="1"/>
          </p:cNvSpPr>
          <p:nvPr>
            <p:ph type="subTitle" idx="1"/>
          </p:nvPr>
        </p:nvSpPr>
        <p:spPr/>
        <p:txBody>
          <a:bodyPr>
            <a:normAutofit lnSpcReduction="10000"/>
          </a:bodyPr>
          <a:lstStyle/>
          <a:p>
            <a:r>
              <a:rPr lang="en-US" dirty="0"/>
              <a:t>Patient and Public Involvement in Palliative Care Research:</a:t>
            </a:r>
          </a:p>
          <a:p>
            <a:r>
              <a:rPr lang="en-US" dirty="0"/>
              <a:t> Challenges and Opportunities</a:t>
            </a:r>
          </a:p>
          <a:p>
            <a:r>
              <a:rPr lang="en-US" dirty="0"/>
              <a:t>QUB 13</a:t>
            </a:r>
            <a:r>
              <a:rPr lang="en-US" baseline="30000" dirty="0"/>
              <a:t>th</a:t>
            </a:r>
            <a:r>
              <a:rPr lang="en-US" dirty="0"/>
              <a:t> October 2022</a:t>
            </a:r>
          </a:p>
          <a:p>
            <a:r>
              <a:rPr lang="en-US" dirty="0"/>
              <a:t>Sonia Patton        Margaret Grayson</a:t>
            </a:r>
          </a:p>
        </p:txBody>
      </p:sp>
      <p:grpSp>
        <p:nvGrpSpPr>
          <p:cNvPr id="4" name="Group 3">
            <a:extLst>
              <a:ext uri="{FF2B5EF4-FFF2-40B4-BE49-F238E27FC236}">
                <a16:creationId xmlns:a16="http://schemas.microsoft.com/office/drawing/2014/main" id="{EF0DA356-C4AD-0714-0D7C-0ECB798C2C9C}"/>
              </a:ext>
            </a:extLst>
          </p:cNvPr>
          <p:cNvGrpSpPr/>
          <p:nvPr/>
        </p:nvGrpSpPr>
        <p:grpSpPr>
          <a:xfrm>
            <a:off x="1868648" y="6045180"/>
            <a:ext cx="8454704" cy="533439"/>
            <a:chOff x="71436" y="6160240"/>
            <a:chExt cx="8454704" cy="533439"/>
          </a:xfrm>
        </p:grpSpPr>
        <p:pic>
          <p:nvPicPr>
            <p:cNvPr id="5" name="Picture 4" descr="Engage and involve logo.jpg">
              <a:extLst>
                <a:ext uri="{FF2B5EF4-FFF2-40B4-BE49-F238E27FC236}">
                  <a16:creationId xmlns:a16="http://schemas.microsoft.com/office/drawing/2014/main" id="{C42E0573-7E03-D6FA-21A4-483B185B8077}"/>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2610137" y="6190111"/>
              <a:ext cx="2916878" cy="473695"/>
            </a:xfrm>
            <a:prstGeom prst="rect">
              <a:avLst/>
            </a:prstGeom>
            <a:noFill/>
            <a:ln>
              <a:noFill/>
            </a:ln>
          </p:spPr>
        </p:pic>
        <p:pic>
          <p:nvPicPr>
            <p:cNvPr id="6" name="Picture 3">
              <a:extLst>
                <a:ext uri="{FF2B5EF4-FFF2-40B4-BE49-F238E27FC236}">
                  <a16:creationId xmlns:a16="http://schemas.microsoft.com/office/drawing/2014/main" id="{C61870DF-B4AC-A4F3-7BA6-4FC3318C204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436" y="6160240"/>
              <a:ext cx="1003927" cy="53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494D8DF-A00D-CB36-2CA9-1E12BE70B0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46087" y="6208119"/>
              <a:ext cx="1280053" cy="485560"/>
            </a:xfrm>
            <a:prstGeom prst="rect">
              <a:avLst/>
            </a:prstGeom>
          </p:spPr>
        </p:pic>
      </p:grpSp>
    </p:spTree>
    <p:extLst>
      <p:ext uri="{BB962C8B-B14F-4D97-AF65-F5344CB8AC3E}">
        <p14:creationId xmlns:p14="http://schemas.microsoft.com/office/powerpoint/2010/main" val="1113259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5BFE-E549-C847-9663-24B0A121FD40}"/>
              </a:ext>
            </a:extLst>
          </p:cNvPr>
          <p:cNvSpPr>
            <a:spLocks noGrp="1"/>
          </p:cNvSpPr>
          <p:nvPr>
            <p:ph type="title"/>
          </p:nvPr>
        </p:nvSpPr>
        <p:spPr/>
        <p:txBody>
          <a:bodyPr/>
          <a:lstStyle/>
          <a:p>
            <a:r>
              <a:rPr lang="en-US" b="1" dirty="0">
                <a:latin typeface="+mn-lt"/>
              </a:rPr>
              <a:t>                      A Personal Reflection</a:t>
            </a:r>
          </a:p>
        </p:txBody>
      </p:sp>
      <p:grpSp>
        <p:nvGrpSpPr>
          <p:cNvPr id="4" name="Group 3">
            <a:extLst>
              <a:ext uri="{FF2B5EF4-FFF2-40B4-BE49-F238E27FC236}">
                <a16:creationId xmlns:a16="http://schemas.microsoft.com/office/drawing/2014/main" id="{87F46C7A-0A26-324F-962B-B959FB1ECD38}"/>
              </a:ext>
            </a:extLst>
          </p:cNvPr>
          <p:cNvGrpSpPr/>
          <p:nvPr/>
        </p:nvGrpSpPr>
        <p:grpSpPr>
          <a:xfrm>
            <a:off x="2213296" y="6042367"/>
            <a:ext cx="8454704" cy="533439"/>
            <a:chOff x="71436" y="6160240"/>
            <a:chExt cx="8454704" cy="533439"/>
          </a:xfrm>
        </p:grpSpPr>
        <p:pic>
          <p:nvPicPr>
            <p:cNvPr id="5" name="Picture 4" descr="Engage and involve logo.jpg">
              <a:extLst>
                <a:ext uri="{FF2B5EF4-FFF2-40B4-BE49-F238E27FC236}">
                  <a16:creationId xmlns:a16="http://schemas.microsoft.com/office/drawing/2014/main" id="{55CF1CCA-A7A2-2D46-B120-3313CF7A728E}"/>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2610137" y="6190111"/>
              <a:ext cx="2916878" cy="473695"/>
            </a:xfrm>
            <a:prstGeom prst="rect">
              <a:avLst/>
            </a:prstGeom>
            <a:noFill/>
            <a:ln>
              <a:noFill/>
            </a:ln>
          </p:spPr>
        </p:pic>
        <p:pic>
          <p:nvPicPr>
            <p:cNvPr id="6" name="Picture 3">
              <a:extLst>
                <a:ext uri="{FF2B5EF4-FFF2-40B4-BE49-F238E27FC236}">
                  <a16:creationId xmlns:a16="http://schemas.microsoft.com/office/drawing/2014/main" id="{690D16A0-E8F5-2A4D-BCAE-72CFD3DE047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436" y="6160240"/>
              <a:ext cx="1003927" cy="53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8304FE8-8FB8-384C-9569-7C7C413404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46087" y="6208119"/>
              <a:ext cx="1280053" cy="485560"/>
            </a:xfrm>
            <a:prstGeom prst="rect">
              <a:avLst/>
            </a:prstGeom>
          </p:spPr>
        </p:pic>
      </p:grpSp>
      <p:pic>
        <p:nvPicPr>
          <p:cNvPr id="17" name="Graphic 16" descr="Man with kid with solid fill">
            <a:extLst>
              <a:ext uri="{FF2B5EF4-FFF2-40B4-BE49-F238E27FC236}">
                <a16:creationId xmlns:a16="http://schemas.microsoft.com/office/drawing/2014/main" id="{36D4B837-7E75-2672-2B4E-A0A8786C1D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29488" y="1496290"/>
            <a:ext cx="2058459" cy="3378251"/>
          </a:xfrm>
          <a:prstGeom prst="rect">
            <a:avLst/>
          </a:prstGeom>
        </p:spPr>
      </p:pic>
      <p:pic>
        <p:nvPicPr>
          <p:cNvPr id="24" name="Graphic 23" descr="Family with girl with solid fill">
            <a:extLst>
              <a:ext uri="{FF2B5EF4-FFF2-40B4-BE49-F238E27FC236}">
                <a16:creationId xmlns:a16="http://schemas.microsoft.com/office/drawing/2014/main" id="{E7783298-DECD-47DD-5A89-8CAA887785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13296" y="1219200"/>
            <a:ext cx="2241752" cy="3906981"/>
          </a:xfrm>
          <a:prstGeom prst="rect">
            <a:avLst/>
          </a:prstGeom>
        </p:spPr>
      </p:pic>
      <p:sp>
        <p:nvSpPr>
          <p:cNvPr id="25" name="Pentagon 24">
            <a:extLst>
              <a:ext uri="{FF2B5EF4-FFF2-40B4-BE49-F238E27FC236}">
                <a16:creationId xmlns:a16="http://schemas.microsoft.com/office/drawing/2014/main" id="{9F457591-912A-7ACB-0086-E046E49F55AC}"/>
              </a:ext>
            </a:extLst>
          </p:cNvPr>
          <p:cNvSpPr/>
          <p:nvPr/>
        </p:nvSpPr>
        <p:spPr>
          <a:xfrm>
            <a:off x="5606796" y="3381895"/>
            <a:ext cx="978408" cy="48463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Tree>
    <p:extLst>
      <p:ext uri="{BB962C8B-B14F-4D97-AF65-F5344CB8AC3E}">
        <p14:creationId xmlns:p14="http://schemas.microsoft.com/office/powerpoint/2010/main" val="270418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9679" y="366796"/>
            <a:ext cx="10515600" cy="2247818"/>
          </a:xfrm>
        </p:spPr>
        <p:txBody>
          <a:bodyPr>
            <a:normAutofit fontScale="90000"/>
          </a:bodyPr>
          <a:lstStyle/>
          <a:p>
            <a:pPr algn="ctr"/>
            <a:br>
              <a:rPr lang="en-GB" b="1" dirty="0"/>
            </a:br>
            <a:r>
              <a:rPr lang="en-GB" sz="4900" b="1" dirty="0"/>
              <a:t>Important! Expected! Possible! </a:t>
            </a:r>
            <a:br>
              <a:rPr lang="en-GB" b="1" dirty="0"/>
            </a:br>
            <a:r>
              <a:rPr lang="en-GB" sz="4900" b="1" dirty="0"/>
              <a:t>Personal and Public Involvement in</a:t>
            </a:r>
            <a:br>
              <a:rPr lang="en-GB" dirty="0"/>
            </a:br>
            <a:r>
              <a:rPr lang="en-GB" sz="4900" b="1" dirty="0"/>
              <a:t>Palliative Care Research</a:t>
            </a:r>
            <a:br>
              <a:rPr lang="en-GB" dirty="0"/>
            </a:br>
            <a:r>
              <a:rPr lang="en-GB" dirty="0"/>
              <a:t> </a:t>
            </a:r>
            <a:br>
              <a:rPr lang="en-GB" dirty="0"/>
            </a:br>
            <a:endParaRPr lang="en-GB"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5295" y="2231755"/>
            <a:ext cx="7795646" cy="3655288"/>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8713" y="5633954"/>
            <a:ext cx="46767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 y="5378579"/>
            <a:ext cx="2993499" cy="13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6689" y="5378579"/>
            <a:ext cx="3216204" cy="12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8463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5BFE-E549-C847-9663-24B0A121FD40}"/>
              </a:ext>
            </a:extLst>
          </p:cNvPr>
          <p:cNvSpPr>
            <a:spLocks noGrp="1"/>
          </p:cNvSpPr>
          <p:nvPr>
            <p:ph type="title"/>
          </p:nvPr>
        </p:nvSpPr>
        <p:spPr/>
        <p:txBody>
          <a:bodyPr>
            <a:normAutofit/>
          </a:bodyPr>
          <a:lstStyle/>
          <a:p>
            <a:r>
              <a:rPr lang="en-US" b="1" dirty="0">
                <a:latin typeface="+mn-lt"/>
              </a:rPr>
              <a:t> Personal and Public Involvement (PPI)  –      </a:t>
            </a:r>
            <a:br>
              <a:rPr lang="en-US" b="1" dirty="0">
                <a:latin typeface="+mn-lt"/>
              </a:rPr>
            </a:br>
            <a:r>
              <a:rPr lang="en-US" b="1" dirty="0">
                <a:latin typeface="+mn-lt"/>
              </a:rPr>
              <a:t>                             the definition </a:t>
            </a:r>
          </a:p>
        </p:txBody>
      </p:sp>
      <p:sp>
        <p:nvSpPr>
          <p:cNvPr id="3" name="Content Placeholder 2">
            <a:extLst>
              <a:ext uri="{FF2B5EF4-FFF2-40B4-BE49-F238E27FC236}">
                <a16:creationId xmlns:a16="http://schemas.microsoft.com/office/drawing/2014/main" id="{2AF65060-6289-E94A-8034-AA47F6D0CFE7}"/>
              </a:ext>
            </a:extLst>
          </p:cNvPr>
          <p:cNvSpPr>
            <a:spLocks noGrp="1"/>
          </p:cNvSpPr>
          <p:nvPr>
            <p:ph idx="1"/>
          </p:nvPr>
        </p:nvSpPr>
        <p:spPr/>
        <p:txBody>
          <a:bodyPr/>
          <a:lstStyle/>
          <a:p>
            <a:pPr marL="0" indent="0">
              <a:buNone/>
            </a:pPr>
            <a:endParaRPr lang="en-US" dirty="0"/>
          </a:p>
          <a:p>
            <a:pPr marL="0" indent="0">
              <a:buNone/>
            </a:pPr>
            <a:r>
              <a:rPr lang="en-US" dirty="0"/>
              <a:t>..... research that is done ‘</a:t>
            </a:r>
            <a:r>
              <a:rPr lang="en-US" b="1" dirty="0"/>
              <a:t>with</a:t>
            </a:r>
            <a:r>
              <a:rPr lang="en-US" dirty="0"/>
              <a:t>’ or ‘</a:t>
            </a:r>
            <a:r>
              <a:rPr lang="en-US" b="1" dirty="0"/>
              <a:t>by</a:t>
            </a:r>
            <a:r>
              <a:rPr lang="en-US" dirty="0"/>
              <a:t>’ patients and public, not ‘to’, ‘about’ or ‘for’ them</a:t>
            </a:r>
          </a:p>
          <a:p>
            <a:pPr marL="0" indent="0">
              <a:buNone/>
            </a:pPr>
            <a:r>
              <a:rPr lang="en-US" dirty="0"/>
              <a:t>….. it is active involvement in research decisions, partnership working</a:t>
            </a:r>
          </a:p>
          <a:p>
            <a:pPr marL="0" indent="0">
              <a:buNone/>
            </a:pPr>
            <a:r>
              <a:rPr lang="en-US" dirty="0"/>
              <a:t>….. </a:t>
            </a:r>
            <a:r>
              <a:rPr lang="en-US" dirty="0">
                <a:solidFill>
                  <a:srgbClr val="FF0000"/>
                </a:solidFill>
              </a:rPr>
              <a:t>it does not refer to research participants taking part in a study</a:t>
            </a:r>
          </a:p>
          <a:p>
            <a:pPr marL="0" indent="0">
              <a:buNone/>
            </a:pPr>
            <a:r>
              <a:rPr lang="en-US" dirty="0"/>
              <a:t>….. </a:t>
            </a:r>
            <a:r>
              <a:rPr lang="en-US" dirty="0">
                <a:solidFill>
                  <a:schemeClr val="accent1"/>
                </a:solidFill>
              </a:rPr>
              <a:t>it is different to public engagement when information and knowledge about research is shared with the public</a:t>
            </a:r>
          </a:p>
          <a:p>
            <a:pPr marL="0" indent="0">
              <a:buNone/>
            </a:pPr>
            <a:endParaRPr lang="en-US" dirty="0"/>
          </a:p>
        </p:txBody>
      </p:sp>
      <p:grpSp>
        <p:nvGrpSpPr>
          <p:cNvPr id="4" name="Group 3">
            <a:extLst>
              <a:ext uri="{FF2B5EF4-FFF2-40B4-BE49-F238E27FC236}">
                <a16:creationId xmlns:a16="http://schemas.microsoft.com/office/drawing/2014/main" id="{87F46C7A-0A26-324F-962B-B959FB1ECD38}"/>
              </a:ext>
            </a:extLst>
          </p:cNvPr>
          <p:cNvGrpSpPr/>
          <p:nvPr/>
        </p:nvGrpSpPr>
        <p:grpSpPr>
          <a:xfrm>
            <a:off x="1868648" y="6051885"/>
            <a:ext cx="8454704" cy="658518"/>
            <a:chOff x="71436" y="6160240"/>
            <a:chExt cx="8454704" cy="533439"/>
          </a:xfrm>
        </p:grpSpPr>
        <p:pic>
          <p:nvPicPr>
            <p:cNvPr id="5" name="Picture 4" descr="Engage and involve logo.jpg">
              <a:extLst>
                <a:ext uri="{FF2B5EF4-FFF2-40B4-BE49-F238E27FC236}">
                  <a16:creationId xmlns:a16="http://schemas.microsoft.com/office/drawing/2014/main" id="{55CF1CCA-A7A2-2D46-B120-3313CF7A728E}"/>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2610137" y="6190111"/>
              <a:ext cx="2916878" cy="473695"/>
            </a:xfrm>
            <a:prstGeom prst="rect">
              <a:avLst/>
            </a:prstGeom>
            <a:noFill/>
            <a:ln>
              <a:noFill/>
            </a:ln>
          </p:spPr>
        </p:pic>
        <p:pic>
          <p:nvPicPr>
            <p:cNvPr id="6" name="Picture 3">
              <a:extLst>
                <a:ext uri="{FF2B5EF4-FFF2-40B4-BE49-F238E27FC236}">
                  <a16:creationId xmlns:a16="http://schemas.microsoft.com/office/drawing/2014/main" id="{690D16A0-E8F5-2A4D-BCAE-72CFD3DE047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436" y="6160240"/>
              <a:ext cx="1003927" cy="53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8304FE8-8FB8-384C-9569-7C7C413404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46087" y="6208119"/>
              <a:ext cx="1280053" cy="485560"/>
            </a:xfrm>
            <a:prstGeom prst="rect">
              <a:avLst/>
            </a:prstGeom>
          </p:spPr>
        </p:pic>
      </p:grpSp>
    </p:spTree>
    <p:extLst>
      <p:ext uri="{BB962C8B-B14F-4D97-AF65-F5344CB8AC3E}">
        <p14:creationId xmlns:p14="http://schemas.microsoft.com/office/powerpoint/2010/main" val="2777719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9679" y="256032"/>
            <a:ext cx="10515600" cy="1789744"/>
          </a:xfrm>
        </p:spPr>
        <p:txBody>
          <a:bodyPr>
            <a:normAutofit fontScale="90000"/>
          </a:bodyPr>
          <a:lstStyle/>
          <a:p>
            <a:pPr algn="ctr"/>
            <a:br>
              <a:rPr lang="en-GB" b="1" dirty="0"/>
            </a:br>
            <a:r>
              <a:rPr lang="en-GB" b="1" dirty="0"/>
              <a:t>‘Public involvement is important, expected and possible in all types of health and social care research'.</a:t>
            </a:r>
            <a:br>
              <a:rPr lang="en-GB" dirty="0"/>
            </a:br>
            <a:endParaRPr lang="en-GB"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5295" y="2231755"/>
            <a:ext cx="7795646" cy="3655288"/>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8713" y="5633954"/>
            <a:ext cx="46767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 y="5378579"/>
            <a:ext cx="2993499" cy="13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6689" y="5378579"/>
            <a:ext cx="3216204" cy="12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0177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9679" y="256031"/>
            <a:ext cx="10515600" cy="2547327"/>
          </a:xfrm>
        </p:spPr>
        <p:txBody>
          <a:bodyPr>
            <a:normAutofit/>
          </a:bodyPr>
          <a:lstStyle/>
          <a:p>
            <a:pPr algn="ctr"/>
            <a:r>
              <a:rPr lang="en-GB" b="1" dirty="0"/>
              <a:t>….. important, expected and possible in palliative care research</a:t>
            </a:r>
            <a:br>
              <a:rPr lang="en-GB" b="1" dirty="0"/>
            </a:br>
            <a:br>
              <a:rPr lang="en-GB" dirty="0"/>
            </a:br>
            <a:endParaRPr lang="en-GB"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5295" y="2231755"/>
            <a:ext cx="7795646" cy="3655288"/>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8713" y="5633954"/>
            <a:ext cx="46767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 y="5378579"/>
            <a:ext cx="2993499" cy="13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6689" y="5378579"/>
            <a:ext cx="3216204" cy="12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1431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chemeClr val="tx1"/>
                </a:solidFill>
                <a:latin typeface="+mn-lt"/>
              </a:rPr>
              <a:t>UK Public Involvement Standards</a:t>
            </a:r>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1" y="1825625"/>
            <a:ext cx="5181600" cy="4351338"/>
          </a:xfrm>
        </p:spPr>
      </p:pic>
      <p:pic>
        <p:nvPicPr>
          <p:cNvPr id="11" name="Picture 2"/>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1885452" y="1825625"/>
            <a:ext cx="3087097" cy="43513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31202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5BFE-E549-C847-9663-24B0A121FD40}"/>
              </a:ext>
            </a:extLst>
          </p:cNvPr>
          <p:cNvSpPr>
            <a:spLocks noGrp="1"/>
          </p:cNvSpPr>
          <p:nvPr>
            <p:ph type="title"/>
          </p:nvPr>
        </p:nvSpPr>
        <p:spPr>
          <a:xfrm>
            <a:off x="838200" y="0"/>
            <a:ext cx="10515600" cy="1548700"/>
          </a:xfrm>
        </p:spPr>
        <p:txBody>
          <a:bodyPr>
            <a:normAutofit/>
          </a:bodyPr>
          <a:lstStyle/>
          <a:p>
            <a:r>
              <a:rPr lang="en-US" sz="4000" b="1" dirty="0">
                <a:latin typeface="+mn-lt"/>
              </a:rPr>
              <a:t>You are a researcher, thinking about involving people on a project on Palliative Care……</a:t>
            </a:r>
          </a:p>
        </p:txBody>
      </p:sp>
      <p:sp>
        <p:nvSpPr>
          <p:cNvPr id="13" name="Content Placeholder 12"/>
          <p:cNvSpPr>
            <a:spLocks noGrp="1"/>
          </p:cNvSpPr>
          <p:nvPr>
            <p:ph sz="half" idx="1"/>
          </p:nvPr>
        </p:nvSpPr>
        <p:spPr>
          <a:xfrm>
            <a:off x="517934" y="1693842"/>
            <a:ext cx="5181600" cy="4351338"/>
          </a:xfrm>
        </p:spPr>
        <p:txBody>
          <a:bodyPr/>
          <a:lstStyle/>
          <a:p>
            <a:r>
              <a:rPr lang="en-GB" sz="5400" dirty="0"/>
              <a:t>When</a:t>
            </a:r>
          </a:p>
          <a:p>
            <a:r>
              <a:rPr lang="en-GB" sz="5400" dirty="0"/>
              <a:t>Who</a:t>
            </a:r>
          </a:p>
          <a:p>
            <a:r>
              <a:rPr lang="en-GB" sz="5400" dirty="0"/>
              <a:t>How Many</a:t>
            </a:r>
          </a:p>
          <a:p>
            <a:r>
              <a:rPr lang="en-GB" sz="5400" dirty="0"/>
              <a:t>Where</a:t>
            </a:r>
          </a:p>
          <a:p>
            <a:r>
              <a:rPr lang="en-GB" sz="5400" dirty="0"/>
              <a:t>What</a:t>
            </a:r>
          </a:p>
          <a:p>
            <a:endParaRPr lang="en-GB" dirty="0"/>
          </a:p>
        </p:txBody>
      </p:sp>
      <p:grpSp>
        <p:nvGrpSpPr>
          <p:cNvPr id="4" name="Group 3">
            <a:extLst>
              <a:ext uri="{FF2B5EF4-FFF2-40B4-BE49-F238E27FC236}">
                <a16:creationId xmlns:a16="http://schemas.microsoft.com/office/drawing/2014/main" id="{87F46C7A-0A26-324F-962B-B959FB1ECD38}"/>
              </a:ext>
            </a:extLst>
          </p:cNvPr>
          <p:cNvGrpSpPr/>
          <p:nvPr/>
        </p:nvGrpSpPr>
        <p:grpSpPr>
          <a:xfrm>
            <a:off x="1702394" y="6045180"/>
            <a:ext cx="8454704" cy="533439"/>
            <a:chOff x="71436" y="6160240"/>
            <a:chExt cx="8454704" cy="533439"/>
          </a:xfrm>
        </p:grpSpPr>
        <p:pic>
          <p:nvPicPr>
            <p:cNvPr id="5" name="Picture 4" descr="Engage and involve logo.jpg">
              <a:extLst>
                <a:ext uri="{FF2B5EF4-FFF2-40B4-BE49-F238E27FC236}">
                  <a16:creationId xmlns:a16="http://schemas.microsoft.com/office/drawing/2014/main" id="{55CF1CCA-A7A2-2D46-B120-3313CF7A728E}"/>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2610137" y="6190111"/>
              <a:ext cx="2916878" cy="473695"/>
            </a:xfrm>
            <a:prstGeom prst="rect">
              <a:avLst/>
            </a:prstGeom>
            <a:noFill/>
            <a:ln>
              <a:noFill/>
            </a:ln>
          </p:spPr>
        </p:pic>
        <p:pic>
          <p:nvPicPr>
            <p:cNvPr id="6" name="Picture 3">
              <a:extLst>
                <a:ext uri="{FF2B5EF4-FFF2-40B4-BE49-F238E27FC236}">
                  <a16:creationId xmlns:a16="http://schemas.microsoft.com/office/drawing/2014/main" id="{690D16A0-E8F5-2A4D-BCAE-72CFD3DE047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436" y="6160240"/>
              <a:ext cx="1003927" cy="53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8304FE8-8FB8-384C-9569-7C7C413404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46087" y="6208119"/>
              <a:ext cx="1280053" cy="485560"/>
            </a:xfrm>
            <a:prstGeom prst="rect">
              <a:avLst/>
            </a:prstGeom>
          </p:spPr>
        </p:pic>
      </p:grpSp>
      <p:pic>
        <p:nvPicPr>
          <p:cNvPr id="20" name="Picture 4"/>
          <p:cNvPicPr>
            <a:picLocks noGrp="1" noChangeAspect="1" noChangeArrowheads="1"/>
          </p:cNvPicPr>
          <p:nvPr>
            <p:ph sz="half" idx="2"/>
          </p:nvPr>
        </p:nvPicPr>
        <p:blipFill>
          <a:blip r:embed="rId6"/>
          <a:srcRect/>
          <a:stretch>
            <a:fillRect/>
          </a:stretch>
        </p:blipFill>
        <p:spPr>
          <a:xfrm>
            <a:off x="5753338" y="1906593"/>
            <a:ext cx="4623114" cy="3792558"/>
          </a:xfrm>
        </p:spPr>
      </p:pic>
    </p:spTree>
    <p:extLst>
      <p:ext uri="{BB962C8B-B14F-4D97-AF65-F5344CB8AC3E}">
        <p14:creationId xmlns:p14="http://schemas.microsoft.com/office/powerpoint/2010/main" val="2241352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986318" y="862302"/>
          <a:ext cx="8128000" cy="5706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13365" y="61975"/>
            <a:ext cx="6149838" cy="923330"/>
          </a:xfrm>
          <a:prstGeom prst="rect">
            <a:avLst/>
          </a:prstGeom>
          <a:noFill/>
        </p:spPr>
        <p:txBody>
          <a:bodyPr wrap="square" rtlCol="0">
            <a:spAutoFit/>
          </a:bodyPr>
          <a:lstStyle/>
          <a:p>
            <a:r>
              <a:rPr lang="en-GB" sz="3600" b="1" dirty="0">
                <a:latin typeface="+mn-lt"/>
              </a:rPr>
              <a:t>PPI in </a:t>
            </a:r>
            <a:r>
              <a:rPr lang="en-GB" sz="3600" b="1" dirty="0"/>
              <a:t>Palliative Care Research</a:t>
            </a:r>
          </a:p>
          <a:p>
            <a:r>
              <a:rPr lang="en-GB" b="1" dirty="0">
                <a:latin typeface="+mn-lt"/>
              </a:rPr>
              <a:t>Patients, carers, service users and the public can:</a:t>
            </a:r>
          </a:p>
        </p:txBody>
      </p:sp>
      <p:sp>
        <p:nvSpPr>
          <p:cNvPr id="4" name="TextBox 3"/>
          <p:cNvSpPr txBox="1"/>
          <p:nvPr/>
        </p:nvSpPr>
        <p:spPr>
          <a:xfrm>
            <a:off x="7897091" y="612301"/>
            <a:ext cx="2965134" cy="1015663"/>
          </a:xfrm>
          <a:prstGeom prst="rect">
            <a:avLst/>
          </a:prstGeom>
          <a:ln/>
          <a:scene3d>
            <a:camera prst="perspectiveLeft"/>
            <a:lightRig rig="threePt" dir="t"/>
          </a:scene3d>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GB" sz="1600" b="1" dirty="0">
                <a:ea typeface="Times New Roman" panose="02020603050405020304" pitchFamily="18" charset="0"/>
              </a:rPr>
              <a:t>Identify, Inform, Prioritise, &amp; Collaborate</a:t>
            </a:r>
            <a:r>
              <a:rPr lang="en-GB" sz="1600" dirty="0">
                <a:ea typeface="Times New Roman" panose="02020603050405020304" pitchFamily="18" charset="0"/>
              </a:rPr>
              <a:t> on </a:t>
            </a:r>
            <a:r>
              <a:rPr lang="en-GB" sz="1600" b="1" dirty="0">
                <a:ea typeface="Times New Roman" panose="02020603050405020304" pitchFamily="18" charset="0"/>
              </a:rPr>
              <a:t>Relevant</a:t>
            </a:r>
            <a:r>
              <a:rPr lang="en-GB" sz="1600" dirty="0">
                <a:ea typeface="Times New Roman" panose="02020603050405020304" pitchFamily="18" charset="0"/>
              </a:rPr>
              <a:t> </a:t>
            </a:r>
            <a:r>
              <a:rPr lang="en-GB" sz="1400" dirty="0">
                <a:ea typeface="Times New Roman" panose="02020603050405020304" pitchFamily="18" charset="0"/>
              </a:rPr>
              <a:t>research topics with Researchers and User Group connections</a:t>
            </a:r>
            <a:endParaRPr lang="en-GB" sz="1400" b="1" dirty="0"/>
          </a:p>
        </p:txBody>
      </p:sp>
      <p:sp>
        <p:nvSpPr>
          <p:cNvPr id="5" name="TextBox 4"/>
          <p:cNvSpPr txBox="1"/>
          <p:nvPr/>
        </p:nvSpPr>
        <p:spPr>
          <a:xfrm>
            <a:off x="9568302" y="2282600"/>
            <a:ext cx="2485153" cy="2308324"/>
          </a:xfrm>
          <a:prstGeom prst="rect">
            <a:avLst/>
          </a:prstGeom>
          <a:ln/>
          <a:scene3d>
            <a:camera prst="perspectiveLeft"/>
            <a:lightRig rig="threePt" dir="t"/>
          </a:scene3d>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GB" sz="1600" b="1" dirty="0">
                <a:ea typeface="Times New Roman" panose="02020603050405020304" pitchFamily="18" charset="0"/>
              </a:rPr>
              <a:t>Inform</a:t>
            </a:r>
            <a:r>
              <a:rPr lang="en-GB" sz="1600" dirty="0">
                <a:ea typeface="Times New Roman" panose="02020603050405020304" pitchFamily="18" charset="0"/>
              </a:rPr>
              <a:t> research design </a:t>
            </a:r>
            <a:r>
              <a:rPr lang="en-GB" sz="1600" b="1" dirty="0">
                <a:ea typeface="Times New Roman" panose="02020603050405020304" pitchFamily="18" charset="0"/>
              </a:rPr>
              <a:t>Clarify</a:t>
            </a:r>
            <a:r>
              <a:rPr lang="en-GB" sz="1600" dirty="0">
                <a:ea typeface="Times New Roman" panose="02020603050405020304" pitchFamily="18" charset="0"/>
              </a:rPr>
              <a:t> research question</a:t>
            </a:r>
          </a:p>
          <a:p>
            <a:pPr marL="285750" indent="-285750">
              <a:buFont typeface="Arial" panose="020B0604020202020204" pitchFamily="34" charset="0"/>
              <a:buChar char="•"/>
            </a:pPr>
            <a:r>
              <a:rPr lang="en-GB" sz="1600" b="1" dirty="0">
                <a:ea typeface="Times New Roman" panose="02020603050405020304" pitchFamily="18" charset="0"/>
              </a:rPr>
              <a:t>Co-design</a:t>
            </a:r>
            <a:r>
              <a:rPr lang="en-GB" sz="1600" dirty="0">
                <a:ea typeface="Times New Roman" panose="02020603050405020304" pitchFamily="18" charset="0"/>
              </a:rPr>
              <a:t> the project</a:t>
            </a:r>
          </a:p>
          <a:p>
            <a:pPr marL="285750" indent="-285750">
              <a:buFont typeface="Arial" panose="020B0604020202020204" pitchFamily="34" charset="0"/>
              <a:buChar char="•"/>
            </a:pPr>
            <a:r>
              <a:rPr lang="en-GB" sz="1600" b="1" dirty="0">
                <a:ea typeface="Times New Roman" panose="02020603050405020304" pitchFamily="18" charset="0"/>
              </a:rPr>
              <a:t>Development</a:t>
            </a:r>
            <a:r>
              <a:rPr lang="en-GB" sz="1600" dirty="0">
                <a:ea typeface="Times New Roman" panose="02020603050405020304" pitchFamily="18" charset="0"/>
              </a:rPr>
              <a:t> of the grant proposal</a:t>
            </a:r>
          </a:p>
          <a:p>
            <a:pPr marL="285750" indent="-285750">
              <a:buFont typeface="Arial" panose="020B0604020202020204" pitchFamily="34" charset="0"/>
              <a:buChar char="•"/>
            </a:pPr>
            <a:r>
              <a:rPr lang="en-GB" sz="1600" b="1" dirty="0">
                <a:ea typeface="Times New Roman" panose="02020603050405020304" pitchFamily="18" charset="0"/>
              </a:rPr>
              <a:t>Define</a:t>
            </a:r>
            <a:r>
              <a:rPr lang="en-GB" sz="1600" dirty="0">
                <a:ea typeface="Times New Roman" panose="02020603050405020304" pitchFamily="18" charset="0"/>
              </a:rPr>
              <a:t> outcome methods</a:t>
            </a:r>
          </a:p>
          <a:p>
            <a:pPr marL="285750" indent="-285750">
              <a:buFont typeface="Arial" panose="020B0604020202020204" pitchFamily="34" charset="0"/>
              <a:buChar char="•"/>
            </a:pPr>
            <a:r>
              <a:rPr lang="en-GB" sz="1600" b="1" dirty="0">
                <a:ea typeface="Times New Roman" panose="02020603050405020304" pitchFamily="18" charset="0"/>
              </a:rPr>
              <a:t>Named</a:t>
            </a:r>
            <a:r>
              <a:rPr lang="en-GB" sz="1600" dirty="0">
                <a:ea typeface="Times New Roman" panose="02020603050405020304" pitchFamily="18" charset="0"/>
              </a:rPr>
              <a:t> as co-applicants</a:t>
            </a:r>
            <a:endParaRPr lang="en-GB" sz="1600" dirty="0"/>
          </a:p>
        </p:txBody>
      </p:sp>
      <p:sp>
        <p:nvSpPr>
          <p:cNvPr id="6" name="TextBox 5"/>
          <p:cNvSpPr txBox="1"/>
          <p:nvPr/>
        </p:nvSpPr>
        <p:spPr>
          <a:xfrm>
            <a:off x="8889269" y="5140036"/>
            <a:ext cx="3164186" cy="1292662"/>
          </a:xfrm>
          <a:prstGeom prst="rect">
            <a:avLst/>
          </a:prstGeom>
          <a:ln/>
          <a:scene3d>
            <a:camera prst="perspectiveLeft"/>
            <a:lightRig rig="threePt" dir="t"/>
          </a:scene3d>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GB" sz="1600" b="1" dirty="0"/>
              <a:t>Work</a:t>
            </a:r>
            <a:r>
              <a:rPr lang="en-GB" sz="1400" dirty="0"/>
              <a:t> as a member of a project</a:t>
            </a:r>
          </a:p>
          <a:p>
            <a:pPr marL="285750" indent="-285750">
              <a:buFont typeface="Arial" panose="020B0604020202020204" pitchFamily="34" charset="0"/>
              <a:buChar char="•"/>
            </a:pPr>
            <a:r>
              <a:rPr lang="en-GB" sz="1600" b="1" dirty="0"/>
              <a:t>Steering </a:t>
            </a:r>
            <a:r>
              <a:rPr lang="en-GB" sz="1400" dirty="0"/>
              <a:t>and  management groups</a:t>
            </a:r>
          </a:p>
          <a:p>
            <a:pPr marL="285750" indent="-285750">
              <a:buFont typeface="Arial" panose="020B0604020202020204" pitchFamily="34" charset="0"/>
              <a:buChar char="•"/>
            </a:pPr>
            <a:r>
              <a:rPr lang="en-GB" sz="1600" b="1" dirty="0">
                <a:ea typeface="Times New Roman" panose="02020603050405020304" pitchFamily="18" charset="0"/>
              </a:rPr>
              <a:t>Assist</a:t>
            </a:r>
            <a:r>
              <a:rPr lang="en-GB" sz="1400" dirty="0">
                <a:ea typeface="Times New Roman" panose="02020603050405020304" pitchFamily="18" charset="0"/>
              </a:rPr>
              <a:t> in writing PIL/consent</a:t>
            </a:r>
          </a:p>
          <a:p>
            <a:pPr marL="285750" indent="-285750">
              <a:buFont typeface="Arial" panose="020B0604020202020204" pitchFamily="34" charset="0"/>
              <a:buChar char="•"/>
            </a:pPr>
            <a:r>
              <a:rPr lang="en-GB" sz="1600" b="1" dirty="0">
                <a:ea typeface="Times New Roman" panose="02020603050405020304" pitchFamily="18" charset="0"/>
              </a:rPr>
              <a:t>Conduct </a:t>
            </a:r>
            <a:r>
              <a:rPr lang="en-GB" sz="1400" dirty="0">
                <a:ea typeface="Times New Roman" panose="02020603050405020304" pitchFamily="18" charset="0"/>
              </a:rPr>
              <a:t>patient interviews and surveys</a:t>
            </a:r>
            <a:endParaRPr lang="en-GB" sz="1600" dirty="0"/>
          </a:p>
        </p:txBody>
      </p:sp>
      <p:sp>
        <p:nvSpPr>
          <p:cNvPr id="7" name="TextBox 6"/>
          <p:cNvSpPr txBox="1"/>
          <p:nvPr/>
        </p:nvSpPr>
        <p:spPr>
          <a:xfrm>
            <a:off x="213365" y="5101993"/>
            <a:ext cx="2681297" cy="800219"/>
          </a:xfrm>
          <a:prstGeom prst="rect">
            <a:avLst/>
          </a:prstGeom>
          <a:ln/>
          <a:scene3d>
            <a:camera prst="perspectiveLeft"/>
            <a:lightRig rig="threePt" dir="t"/>
          </a:scene3d>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GB" b="1" dirty="0"/>
              <a:t>Partner</a:t>
            </a:r>
            <a:r>
              <a:rPr lang="en-GB" sz="1400" dirty="0"/>
              <a:t> with the research team to interpret data and develop themes </a:t>
            </a:r>
          </a:p>
        </p:txBody>
      </p:sp>
      <p:sp>
        <p:nvSpPr>
          <p:cNvPr id="8" name="TextBox 7"/>
          <p:cNvSpPr txBox="1"/>
          <p:nvPr/>
        </p:nvSpPr>
        <p:spPr>
          <a:xfrm>
            <a:off x="138546" y="1235306"/>
            <a:ext cx="2485153" cy="2185214"/>
          </a:xfrm>
          <a:prstGeom prst="rect">
            <a:avLst/>
          </a:prstGeom>
          <a:ln/>
          <a:scene3d>
            <a:camera prst="perspectiveBelow"/>
            <a:lightRig rig="threePt" dir="t"/>
          </a:scene3d>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GB" sz="1600" b="1" dirty="0"/>
              <a:t>Advise </a:t>
            </a:r>
            <a:r>
              <a:rPr lang="en-GB" sz="1400" dirty="0"/>
              <a:t>on where to share results</a:t>
            </a:r>
            <a:endParaRPr lang="en-GB" sz="1600" b="1" dirty="0"/>
          </a:p>
          <a:p>
            <a:pPr marL="285750" indent="-285750">
              <a:buFont typeface="Arial" panose="020B0604020202020204" pitchFamily="34" charset="0"/>
              <a:buChar char="•"/>
            </a:pPr>
            <a:r>
              <a:rPr lang="en-GB" sz="1600" b="1" dirty="0"/>
              <a:t>Co-present</a:t>
            </a:r>
            <a:r>
              <a:rPr lang="en-GB" sz="1400" dirty="0"/>
              <a:t> the results</a:t>
            </a:r>
          </a:p>
          <a:p>
            <a:pPr marL="285750" indent="-285750">
              <a:buFont typeface="Arial" panose="020B0604020202020204" pitchFamily="34" charset="0"/>
              <a:buChar char="•"/>
            </a:pPr>
            <a:r>
              <a:rPr lang="en-GB" sz="1600" b="1" dirty="0"/>
              <a:t>Develop </a:t>
            </a:r>
            <a:r>
              <a:rPr lang="en-GB" sz="1400" dirty="0"/>
              <a:t>patient info for new services, interventions</a:t>
            </a:r>
          </a:p>
          <a:p>
            <a:pPr marL="285750" indent="-285750">
              <a:buFont typeface="Arial" panose="020B0604020202020204" pitchFamily="34" charset="0"/>
              <a:buChar char="•"/>
            </a:pPr>
            <a:r>
              <a:rPr lang="en-GB" sz="1600" b="1" dirty="0">
                <a:ea typeface="Times New Roman" panose="02020603050405020304" pitchFamily="18" charset="0"/>
              </a:rPr>
              <a:t>Collaborate</a:t>
            </a:r>
            <a:r>
              <a:rPr lang="en-GB" sz="1400" dirty="0">
                <a:ea typeface="Times New Roman" panose="02020603050405020304" pitchFamily="18" charset="0"/>
              </a:rPr>
              <a:t> with researchers to evaluate the process </a:t>
            </a:r>
          </a:p>
          <a:p>
            <a:pPr marL="285750" indent="-285750">
              <a:buFont typeface="Arial" panose="020B0604020202020204" pitchFamily="34" charset="0"/>
              <a:buChar char="•"/>
            </a:pPr>
            <a:r>
              <a:rPr lang="en-GB" sz="1600" b="1" dirty="0">
                <a:ea typeface="Times New Roman" panose="02020603050405020304" pitchFamily="18" charset="0"/>
              </a:rPr>
              <a:t>Reflect</a:t>
            </a:r>
            <a:r>
              <a:rPr lang="en-GB" sz="1600" dirty="0">
                <a:ea typeface="Times New Roman" panose="02020603050405020304" pitchFamily="18" charset="0"/>
              </a:rPr>
              <a:t> </a:t>
            </a:r>
            <a:r>
              <a:rPr lang="en-GB" sz="1400" dirty="0">
                <a:ea typeface="Times New Roman" panose="02020603050405020304" pitchFamily="18" charset="0"/>
              </a:rPr>
              <a:t>on the PPI role</a:t>
            </a:r>
            <a:r>
              <a:rPr lang="en-GB" sz="1400" dirty="0"/>
              <a:t> </a:t>
            </a:r>
          </a:p>
        </p:txBody>
      </p:sp>
    </p:spTree>
    <p:extLst>
      <p:ext uri="{BB962C8B-B14F-4D97-AF65-F5344CB8AC3E}">
        <p14:creationId xmlns:p14="http://schemas.microsoft.com/office/powerpoint/2010/main" val="35908710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5BFE-E549-C847-9663-24B0A121FD40}"/>
              </a:ext>
            </a:extLst>
          </p:cNvPr>
          <p:cNvSpPr>
            <a:spLocks noGrp="1"/>
          </p:cNvSpPr>
          <p:nvPr>
            <p:ph type="title"/>
          </p:nvPr>
        </p:nvSpPr>
        <p:spPr>
          <a:xfrm>
            <a:off x="285154" y="392654"/>
            <a:ext cx="11070234" cy="953483"/>
          </a:xfrm>
        </p:spPr>
        <p:txBody>
          <a:bodyPr>
            <a:normAutofit/>
          </a:bodyPr>
          <a:lstStyle/>
          <a:p>
            <a:r>
              <a:rPr lang="en-US" b="1" dirty="0">
                <a:latin typeface="+mn-lt"/>
              </a:rPr>
              <a:t>Turning </a:t>
            </a:r>
            <a:r>
              <a:rPr lang="en-US" b="1" strike="sngStrike" dirty="0">
                <a:solidFill>
                  <a:schemeClr val="tx1">
                    <a:lumMod val="65000"/>
                    <a:lumOff val="35000"/>
                  </a:schemeClr>
                </a:solidFill>
                <a:latin typeface="+mn-lt"/>
              </a:rPr>
              <a:t>Barriers</a:t>
            </a:r>
            <a:r>
              <a:rPr lang="en-US" b="1" dirty="0">
                <a:latin typeface="+mn-lt"/>
              </a:rPr>
              <a:t> Challenges into Opportunities</a:t>
            </a:r>
          </a:p>
        </p:txBody>
      </p:sp>
      <p:sp>
        <p:nvSpPr>
          <p:cNvPr id="26" name="Text Placeholder 25">
            <a:extLst>
              <a:ext uri="{FF2B5EF4-FFF2-40B4-BE49-F238E27FC236}">
                <a16:creationId xmlns:a16="http://schemas.microsoft.com/office/drawing/2014/main" id="{6EBA5CF4-0D25-92D9-2E74-E2BDBC7D8D1C}"/>
              </a:ext>
            </a:extLst>
          </p:cNvPr>
          <p:cNvSpPr>
            <a:spLocks noGrp="1"/>
          </p:cNvSpPr>
          <p:nvPr>
            <p:ph type="body" idx="1"/>
          </p:nvPr>
        </p:nvSpPr>
        <p:spPr>
          <a:xfrm>
            <a:off x="353928" y="1351500"/>
            <a:ext cx="11365130" cy="485856"/>
          </a:xfrm>
        </p:spPr>
        <p:txBody>
          <a:bodyPr>
            <a:normAutofit fontScale="77500" lnSpcReduction="20000"/>
          </a:bodyPr>
          <a:lstStyle/>
          <a:p>
            <a:r>
              <a:rPr lang="en-GB" dirty="0"/>
              <a:t>  </a:t>
            </a:r>
            <a:r>
              <a:rPr lang="en-GB" sz="2600" dirty="0"/>
              <a:t>Ethics                   Role                     Recruitment</a:t>
            </a:r>
          </a:p>
        </p:txBody>
      </p:sp>
      <p:sp>
        <p:nvSpPr>
          <p:cNvPr id="27" name="Text Placeholder 26">
            <a:extLst>
              <a:ext uri="{FF2B5EF4-FFF2-40B4-BE49-F238E27FC236}">
                <a16:creationId xmlns:a16="http://schemas.microsoft.com/office/drawing/2014/main" id="{0DE0A06D-966B-DA42-F1CA-731301FEA62B}"/>
              </a:ext>
            </a:extLst>
          </p:cNvPr>
          <p:cNvSpPr>
            <a:spLocks noGrp="1"/>
          </p:cNvSpPr>
          <p:nvPr>
            <p:ph type="body" sz="quarter" idx="3"/>
          </p:nvPr>
        </p:nvSpPr>
        <p:spPr>
          <a:xfrm>
            <a:off x="5977448" y="1481623"/>
            <a:ext cx="5741610" cy="355733"/>
          </a:xfrm>
        </p:spPr>
        <p:txBody>
          <a:bodyPr>
            <a:normAutofit fontScale="77500" lnSpcReduction="20000"/>
          </a:bodyPr>
          <a:lstStyle/>
          <a:p>
            <a:r>
              <a:rPr lang="en-GB" dirty="0"/>
              <a:t>   </a:t>
            </a:r>
            <a:r>
              <a:rPr lang="en-GB" sz="2600" dirty="0"/>
              <a:t>Timing           Emotional Distress           Health Issues            </a:t>
            </a:r>
          </a:p>
        </p:txBody>
      </p:sp>
      <p:pic>
        <p:nvPicPr>
          <p:cNvPr id="11" name="Picture 10">
            <a:extLst>
              <a:ext uri="{FF2B5EF4-FFF2-40B4-BE49-F238E27FC236}">
                <a16:creationId xmlns:a16="http://schemas.microsoft.com/office/drawing/2014/main" id="{48A11397-3C15-4A3C-5CA5-1FC39259B14A}"/>
              </a:ext>
            </a:extLst>
          </p:cNvPr>
          <p:cNvPicPr>
            <a:picLocks noChangeAspect="1"/>
          </p:cNvPicPr>
          <p:nvPr/>
        </p:nvPicPr>
        <p:blipFill>
          <a:blip r:embed="rId3"/>
          <a:stretch>
            <a:fillRect/>
          </a:stretch>
        </p:blipFill>
        <p:spPr>
          <a:xfrm>
            <a:off x="6205807" y="2003577"/>
            <a:ext cx="1219200" cy="1219199"/>
          </a:xfrm>
          <a:prstGeom prst="rect">
            <a:avLst/>
          </a:prstGeom>
        </p:spPr>
      </p:pic>
      <p:pic>
        <p:nvPicPr>
          <p:cNvPr id="13" name="Picture 12">
            <a:extLst>
              <a:ext uri="{FF2B5EF4-FFF2-40B4-BE49-F238E27FC236}">
                <a16:creationId xmlns:a16="http://schemas.microsoft.com/office/drawing/2014/main" id="{D0C2F142-8ADE-B8AD-E2A7-0489727E9020}"/>
              </a:ext>
            </a:extLst>
          </p:cNvPr>
          <p:cNvPicPr>
            <a:picLocks noChangeAspect="1"/>
          </p:cNvPicPr>
          <p:nvPr/>
        </p:nvPicPr>
        <p:blipFill>
          <a:blip r:embed="rId4"/>
          <a:stretch>
            <a:fillRect/>
          </a:stretch>
        </p:blipFill>
        <p:spPr>
          <a:xfrm>
            <a:off x="2299025" y="4801879"/>
            <a:ext cx="1288076" cy="993215"/>
          </a:xfrm>
          <a:prstGeom prst="rect">
            <a:avLst/>
          </a:prstGeom>
        </p:spPr>
      </p:pic>
      <p:pic>
        <p:nvPicPr>
          <p:cNvPr id="15" name="Picture 14">
            <a:extLst>
              <a:ext uri="{FF2B5EF4-FFF2-40B4-BE49-F238E27FC236}">
                <a16:creationId xmlns:a16="http://schemas.microsoft.com/office/drawing/2014/main" id="{AD584881-CB1E-5211-94AD-8BAFD389259B}"/>
              </a:ext>
            </a:extLst>
          </p:cNvPr>
          <p:cNvPicPr>
            <a:picLocks noChangeAspect="1"/>
          </p:cNvPicPr>
          <p:nvPr/>
        </p:nvPicPr>
        <p:blipFill>
          <a:blip r:embed="rId5"/>
          <a:stretch>
            <a:fillRect/>
          </a:stretch>
        </p:blipFill>
        <p:spPr>
          <a:xfrm flipH="1">
            <a:off x="359679" y="4675253"/>
            <a:ext cx="1333137" cy="1156628"/>
          </a:xfrm>
          <a:prstGeom prst="rect">
            <a:avLst/>
          </a:prstGeom>
        </p:spPr>
      </p:pic>
      <p:pic>
        <p:nvPicPr>
          <p:cNvPr id="17" name="Picture 16">
            <a:extLst>
              <a:ext uri="{FF2B5EF4-FFF2-40B4-BE49-F238E27FC236}">
                <a16:creationId xmlns:a16="http://schemas.microsoft.com/office/drawing/2014/main" id="{31FF76C6-8425-EFAB-79BE-643B61E3E88E}"/>
              </a:ext>
            </a:extLst>
          </p:cNvPr>
          <p:cNvPicPr>
            <a:picLocks noChangeAspect="1"/>
          </p:cNvPicPr>
          <p:nvPr/>
        </p:nvPicPr>
        <p:blipFill>
          <a:blip r:embed="rId6"/>
          <a:stretch>
            <a:fillRect/>
          </a:stretch>
        </p:blipFill>
        <p:spPr>
          <a:xfrm>
            <a:off x="320093" y="1996207"/>
            <a:ext cx="1270528" cy="1219200"/>
          </a:xfrm>
          <a:prstGeom prst="rect">
            <a:avLst/>
          </a:prstGeom>
        </p:spPr>
      </p:pic>
      <p:pic>
        <p:nvPicPr>
          <p:cNvPr id="19" name="Picture 18">
            <a:extLst>
              <a:ext uri="{FF2B5EF4-FFF2-40B4-BE49-F238E27FC236}">
                <a16:creationId xmlns:a16="http://schemas.microsoft.com/office/drawing/2014/main" id="{ACC4D074-63D0-B9B1-14EB-5D02DA831676}"/>
              </a:ext>
            </a:extLst>
          </p:cNvPr>
          <p:cNvPicPr>
            <a:picLocks noChangeAspect="1"/>
          </p:cNvPicPr>
          <p:nvPr/>
        </p:nvPicPr>
        <p:blipFill>
          <a:blip r:embed="rId7"/>
          <a:stretch>
            <a:fillRect/>
          </a:stretch>
        </p:blipFill>
        <p:spPr>
          <a:xfrm>
            <a:off x="8083775" y="2031629"/>
            <a:ext cx="1405641" cy="1191408"/>
          </a:xfrm>
          <a:prstGeom prst="rect">
            <a:avLst/>
          </a:prstGeom>
        </p:spPr>
      </p:pic>
      <p:pic>
        <p:nvPicPr>
          <p:cNvPr id="21" name="Picture 20">
            <a:extLst>
              <a:ext uri="{FF2B5EF4-FFF2-40B4-BE49-F238E27FC236}">
                <a16:creationId xmlns:a16="http://schemas.microsoft.com/office/drawing/2014/main" id="{5270B1B5-7817-AE1D-36CE-685E5932DB02}"/>
              </a:ext>
            </a:extLst>
          </p:cNvPr>
          <p:cNvPicPr>
            <a:picLocks noChangeAspect="1"/>
          </p:cNvPicPr>
          <p:nvPr/>
        </p:nvPicPr>
        <p:blipFill>
          <a:blip r:embed="rId8"/>
          <a:stretch>
            <a:fillRect/>
          </a:stretch>
        </p:blipFill>
        <p:spPr>
          <a:xfrm>
            <a:off x="10263405" y="2124458"/>
            <a:ext cx="1256307" cy="1142905"/>
          </a:xfrm>
          <a:prstGeom prst="rect">
            <a:avLst/>
          </a:prstGeom>
        </p:spPr>
      </p:pic>
      <p:pic>
        <p:nvPicPr>
          <p:cNvPr id="2050" name="Picture 2" descr="Research free icon">
            <a:extLst>
              <a:ext uri="{FF2B5EF4-FFF2-40B4-BE49-F238E27FC236}">
                <a16:creationId xmlns:a16="http://schemas.microsoft.com/office/drawing/2014/main" id="{53D0E385-2654-929C-9F52-42A7BBB462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0538" y="1977390"/>
            <a:ext cx="1270528" cy="1232174"/>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CE7DA3C2-0472-52A5-2EDD-5172E20A62EB}"/>
              </a:ext>
            </a:extLst>
          </p:cNvPr>
          <p:cNvSpPr txBox="1"/>
          <p:nvPr/>
        </p:nvSpPr>
        <p:spPr>
          <a:xfrm>
            <a:off x="5954727" y="3358262"/>
            <a:ext cx="1654907" cy="369332"/>
          </a:xfrm>
          <a:prstGeom prst="rect">
            <a:avLst/>
          </a:prstGeom>
          <a:noFill/>
        </p:spPr>
        <p:txBody>
          <a:bodyPr wrap="square" rtlCol="0">
            <a:spAutoFit/>
          </a:bodyPr>
          <a:lstStyle/>
          <a:p>
            <a:pPr algn="ctr"/>
            <a:r>
              <a:rPr lang="en-GB" dirty="0"/>
              <a:t> Commitment</a:t>
            </a:r>
          </a:p>
        </p:txBody>
      </p:sp>
      <p:sp>
        <p:nvSpPr>
          <p:cNvPr id="61" name="TextBox 60">
            <a:extLst>
              <a:ext uri="{FF2B5EF4-FFF2-40B4-BE49-F238E27FC236}">
                <a16:creationId xmlns:a16="http://schemas.microsoft.com/office/drawing/2014/main" id="{F1C1923C-6AE0-7BBF-A184-CDBDE7A30590}"/>
              </a:ext>
            </a:extLst>
          </p:cNvPr>
          <p:cNvSpPr txBox="1"/>
          <p:nvPr/>
        </p:nvSpPr>
        <p:spPr>
          <a:xfrm>
            <a:off x="10076391" y="3358261"/>
            <a:ext cx="1871026" cy="369332"/>
          </a:xfrm>
          <a:prstGeom prst="rect">
            <a:avLst/>
          </a:prstGeom>
          <a:noFill/>
        </p:spPr>
        <p:txBody>
          <a:bodyPr wrap="square" rtlCol="0">
            <a:spAutoFit/>
          </a:bodyPr>
          <a:lstStyle/>
          <a:p>
            <a:pPr algn="ctr"/>
            <a:r>
              <a:rPr lang="en-GB" dirty="0"/>
              <a:t>Quality of Life </a:t>
            </a:r>
          </a:p>
        </p:txBody>
      </p:sp>
      <p:sp>
        <p:nvSpPr>
          <p:cNvPr id="62" name="TextBox 61">
            <a:extLst>
              <a:ext uri="{FF2B5EF4-FFF2-40B4-BE49-F238E27FC236}">
                <a16:creationId xmlns:a16="http://schemas.microsoft.com/office/drawing/2014/main" id="{539A5C89-A4AD-1D57-E787-3DC601AA3F1B}"/>
              </a:ext>
            </a:extLst>
          </p:cNvPr>
          <p:cNvSpPr txBox="1"/>
          <p:nvPr/>
        </p:nvSpPr>
        <p:spPr>
          <a:xfrm>
            <a:off x="285153" y="4045685"/>
            <a:ext cx="11662263" cy="400110"/>
          </a:xfrm>
          <a:prstGeom prst="rect">
            <a:avLst/>
          </a:prstGeom>
          <a:noFill/>
        </p:spPr>
        <p:txBody>
          <a:bodyPr wrap="square" rtlCol="0">
            <a:spAutoFit/>
          </a:bodyPr>
          <a:lstStyle/>
          <a:p>
            <a:r>
              <a:rPr lang="en-GB" sz="2000" b="1" dirty="0"/>
              <a:t>Internet               Understanding         Expenses/Payment     Feedback          Thank you                  Partnership</a:t>
            </a:r>
          </a:p>
        </p:txBody>
      </p:sp>
      <p:sp>
        <p:nvSpPr>
          <p:cNvPr id="2048" name="TextBox 2047">
            <a:extLst>
              <a:ext uri="{FF2B5EF4-FFF2-40B4-BE49-F238E27FC236}">
                <a16:creationId xmlns:a16="http://schemas.microsoft.com/office/drawing/2014/main" id="{F98F2940-615F-41BB-A27C-0E96C446247A}"/>
              </a:ext>
            </a:extLst>
          </p:cNvPr>
          <p:cNvSpPr txBox="1"/>
          <p:nvPr/>
        </p:nvSpPr>
        <p:spPr>
          <a:xfrm>
            <a:off x="406276" y="3335500"/>
            <a:ext cx="1071885" cy="378317"/>
          </a:xfrm>
          <a:prstGeom prst="rect">
            <a:avLst/>
          </a:prstGeom>
          <a:noFill/>
        </p:spPr>
        <p:txBody>
          <a:bodyPr wrap="square" rtlCol="0">
            <a:spAutoFit/>
          </a:bodyPr>
          <a:lstStyle/>
          <a:p>
            <a:pPr algn="ctr"/>
            <a:r>
              <a:rPr lang="en-GB" dirty="0"/>
              <a:t>Think </a:t>
            </a:r>
            <a:r>
              <a:rPr lang="en-GB" b="1" dirty="0"/>
              <a:t>EDI</a:t>
            </a:r>
          </a:p>
        </p:txBody>
      </p:sp>
      <p:sp>
        <p:nvSpPr>
          <p:cNvPr id="2052" name="TextBox 2051">
            <a:extLst>
              <a:ext uri="{FF2B5EF4-FFF2-40B4-BE49-F238E27FC236}">
                <a16:creationId xmlns:a16="http://schemas.microsoft.com/office/drawing/2014/main" id="{49BA9622-181F-F9F2-A71B-C0AC8687E2B6}"/>
              </a:ext>
            </a:extLst>
          </p:cNvPr>
          <p:cNvSpPr txBox="1"/>
          <p:nvPr/>
        </p:nvSpPr>
        <p:spPr>
          <a:xfrm>
            <a:off x="4230538" y="3314042"/>
            <a:ext cx="1379690" cy="369332"/>
          </a:xfrm>
          <a:prstGeom prst="rect">
            <a:avLst/>
          </a:prstGeom>
          <a:noFill/>
        </p:spPr>
        <p:txBody>
          <a:bodyPr wrap="square" rtlCol="0">
            <a:spAutoFit/>
          </a:bodyPr>
          <a:lstStyle/>
          <a:p>
            <a:pPr algn="ctr"/>
            <a:r>
              <a:rPr lang="en-GB" dirty="0"/>
              <a:t>User groups</a:t>
            </a:r>
          </a:p>
        </p:txBody>
      </p:sp>
      <p:sp>
        <p:nvSpPr>
          <p:cNvPr id="2053" name="TextBox 2052">
            <a:extLst>
              <a:ext uri="{FF2B5EF4-FFF2-40B4-BE49-F238E27FC236}">
                <a16:creationId xmlns:a16="http://schemas.microsoft.com/office/drawing/2014/main" id="{63D0078D-1CE4-5EE2-58C7-A7CEC43943A3}"/>
              </a:ext>
            </a:extLst>
          </p:cNvPr>
          <p:cNvSpPr txBox="1"/>
          <p:nvPr/>
        </p:nvSpPr>
        <p:spPr>
          <a:xfrm flipH="1">
            <a:off x="1809403" y="5977994"/>
            <a:ext cx="2155800" cy="369332"/>
          </a:xfrm>
          <a:prstGeom prst="rect">
            <a:avLst/>
          </a:prstGeom>
          <a:noFill/>
        </p:spPr>
        <p:txBody>
          <a:bodyPr wrap="square" rtlCol="0">
            <a:spAutoFit/>
          </a:bodyPr>
          <a:lstStyle/>
          <a:p>
            <a:r>
              <a:rPr lang="en-GB" dirty="0"/>
              <a:t>Training/mentoring</a:t>
            </a:r>
          </a:p>
        </p:txBody>
      </p:sp>
      <p:sp>
        <p:nvSpPr>
          <p:cNvPr id="2055" name="TextBox 2054">
            <a:extLst>
              <a:ext uri="{FF2B5EF4-FFF2-40B4-BE49-F238E27FC236}">
                <a16:creationId xmlns:a16="http://schemas.microsoft.com/office/drawing/2014/main" id="{6C13791B-6BF4-B5C9-5A91-B3DEF0518578}"/>
              </a:ext>
            </a:extLst>
          </p:cNvPr>
          <p:cNvSpPr txBox="1"/>
          <p:nvPr/>
        </p:nvSpPr>
        <p:spPr>
          <a:xfrm>
            <a:off x="26345" y="5869651"/>
            <a:ext cx="1626885" cy="646331"/>
          </a:xfrm>
          <a:prstGeom prst="rect">
            <a:avLst/>
          </a:prstGeom>
          <a:noFill/>
        </p:spPr>
        <p:txBody>
          <a:bodyPr wrap="square" rtlCol="0">
            <a:spAutoFit/>
          </a:bodyPr>
          <a:lstStyle/>
          <a:p>
            <a:pPr algn="ctr"/>
            <a:r>
              <a:rPr lang="en-GB" dirty="0"/>
              <a:t>Consider all forms</a:t>
            </a:r>
          </a:p>
        </p:txBody>
      </p:sp>
      <p:sp>
        <p:nvSpPr>
          <p:cNvPr id="2059" name="TextBox 2058">
            <a:extLst>
              <a:ext uri="{FF2B5EF4-FFF2-40B4-BE49-F238E27FC236}">
                <a16:creationId xmlns:a16="http://schemas.microsoft.com/office/drawing/2014/main" id="{2DEDF4DA-2DAD-2E85-57BA-085090CB8B71}"/>
              </a:ext>
            </a:extLst>
          </p:cNvPr>
          <p:cNvSpPr txBox="1"/>
          <p:nvPr/>
        </p:nvSpPr>
        <p:spPr>
          <a:xfrm>
            <a:off x="4121376" y="5913190"/>
            <a:ext cx="1974624" cy="646331"/>
          </a:xfrm>
          <a:prstGeom prst="rect">
            <a:avLst/>
          </a:prstGeom>
          <a:noFill/>
        </p:spPr>
        <p:txBody>
          <a:bodyPr wrap="square">
            <a:spAutoFit/>
          </a:bodyPr>
          <a:lstStyle/>
          <a:p>
            <a:pPr algn="ctr"/>
            <a:r>
              <a:rPr lang="en-GB" dirty="0"/>
              <a:t>UK Standards for Involvement</a:t>
            </a:r>
          </a:p>
        </p:txBody>
      </p:sp>
      <p:pic>
        <p:nvPicPr>
          <p:cNvPr id="2061" name="Picture 2060">
            <a:extLst>
              <a:ext uri="{FF2B5EF4-FFF2-40B4-BE49-F238E27FC236}">
                <a16:creationId xmlns:a16="http://schemas.microsoft.com/office/drawing/2014/main" id="{7799159F-2641-B873-D951-0854C7DC7925}"/>
              </a:ext>
            </a:extLst>
          </p:cNvPr>
          <p:cNvPicPr>
            <a:picLocks noChangeAspect="1"/>
          </p:cNvPicPr>
          <p:nvPr/>
        </p:nvPicPr>
        <p:blipFill>
          <a:blip r:embed="rId10"/>
          <a:stretch>
            <a:fillRect/>
          </a:stretch>
        </p:blipFill>
        <p:spPr>
          <a:xfrm>
            <a:off x="4357854" y="4564678"/>
            <a:ext cx="1333137" cy="1230416"/>
          </a:xfrm>
          <a:prstGeom prst="rect">
            <a:avLst/>
          </a:prstGeom>
        </p:spPr>
      </p:pic>
      <p:pic>
        <p:nvPicPr>
          <p:cNvPr id="1026" name="Picture 2" descr="Confusion">
            <a:extLst>
              <a:ext uri="{FF2B5EF4-FFF2-40B4-BE49-F238E27FC236}">
                <a16:creationId xmlns:a16="http://schemas.microsoft.com/office/drawing/2014/main" id="{65C3BDBD-8025-4E8C-009D-A3E8EEC759B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69805" y="1988839"/>
            <a:ext cx="1088843" cy="12030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291DA11-D1CF-9534-1102-50691580BF10}"/>
              </a:ext>
            </a:extLst>
          </p:cNvPr>
          <p:cNvSpPr txBox="1"/>
          <p:nvPr/>
        </p:nvSpPr>
        <p:spPr>
          <a:xfrm>
            <a:off x="2115609" y="3360153"/>
            <a:ext cx="1654907" cy="369332"/>
          </a:xfrm>
          <a:prstGeom prst="rect">
            <a:avLst/>
          </a:prstGeom>
          <a:noFill/>
        </p:spPr>
        <p:txBody>
          <a:bodyPr wrap="square">
            <a:spAutoFit/>
          </a:bodyPr>
          <a:lstStyle/>
          <a:p>
            <a:pPr algn="ctr"/>
            <a:r>
              <a:rPr lang="en-GB" dirty="0"/>
              <a:t>Develop Profile</a:t>
            </a:r>
          </a:p>
        </p:txBody>
      </p:sp>
      <p:pic>
        <p:nvPicPr>
          <p:cNvPr id="1028" name="Picture 4" descr="Feedback ">
            <a:extLst>
              <a:ext uri="{FF2B5EF4-FFF2-40B4-BE49-F238E27FC236}">
                <a16:creationId xmlns:a16="http://schemas.microsoft.com/office/drawing/2014/main" id="{09DF225F-2782-DDB7-7FAD-6AC76E1649D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57818" y="4557872"/>
            <a:ext cx="1175275" cy="117527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14AFCE8D-82E3-04CE-4F61-97C0F6C59025}"/>
              </a:ext>
            </a:extLst>
          </p:cNvPr>
          <p:cNvSpPr txBox="1"/>
          <p:nvPr/>
        </p:nvSpPr>
        <p:spPr>
          <a:xfrm>
            <a:off x="6478566" y="5977994"/>
            <a:ext cx="1054527" cy="369332"/>
          </a:xfrm>
          <a:prstGeom prst="rect">
            <a:avLst/>
          </a:prstGeom>
          <a:noFill/>
        </p:spPr>
        <p:txBody>
          <a:bodyPr wrap="square" rtlCol="0">
            <a:spAutoFit/>
          </a:bodyPr>
          <a:lstStyle/>
          <a:p>
            <a:r>
              <a:rPr lang="en-GB" b="1" dirty="0"/>
              <a:t>ALWAYS!</a:t>
            </a:r>
          </a:p>
        </p:txBody>
      </p:sp>
      <p:sp>
        <p:nvSpPr>
          <p:cNvPr id="20" name="TextBox 19">
            <a:extLst>
              <a:ext uri="{FF2B5EF4-FFF2-40B4-BE49-F238E27FC236}">
                <a16:creationId xmlns:a16="http://schemas.microsoft.com/office/drawing/2014/main" id="{87D06E36-9EBF-4491-C643-F101AF6C345D}"/>
              </a:ext>
            </a:extLst>
          </p:cNvPr>
          <p:cNvSpPr txBox="1"/>
          <p:nvPr/>
        </p:nvSpPr>
        <p:spPr>
          <a:xfrm>
            <a:off x="7954133" y="3377336"/>
            <a:ext cx="1535283" cy="369332"/>
          </a:xfrm>
          <a:prstGeom prst="rect">
            <a:avLst/>
          </a:prstGeom>
          <a:noFill/>
        </p:spPr>
        <p:txBody>
          <a:bodyPr wrap="square" rtlCol="0">
            <a:spAutoFit/>
          </a:bodyPr>
          <a:lstStyle/>
          <a:p>
            <a:pPr algn="ctr"/>
            <a:r>
              <a:rPr lang="en-GB" dirty="0"/>
              <a:t>SUPPORT</a:t>
            </a:r>
          </a:p>
        </p:txBody>
      </p:sp>
      <p:pic>
        <p:nvPicPr>
          <p:cNvPr id="1030" name="Picture 6">
            <a:extLst>
              <a:ext uri="{FF2B5EF4-FFF2-40B4-BE49-F238E27FC236}">
                <a16:creationId xmlns:a16="http://schemas.microsoft.com/office/drawing/2014/main" id="{8C9FD95F-E6A8-1E17-C033-16605C975C8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07791" y="4619819"/>
            <a:ext cx="1194265" cy="117527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3C3145C5-B535-EC4F-6377-38A1449B3295}"/>
              </a:ext>
            </a:extLst>
          </p:cNvPr>
          <p:cNvSpPr txBox="1"/>
          <p:nvPr/>
        </p:nvSpPr>
        <p:spPr>
          <a:xfrm>
            <a:off x="8083775" y="5977994"/>
            <a:ext cx="1054527" cy="369332"/>
          </a:xfrm>
          <a:prstGeom prst="rect">
            <a:avLst/>
          </a:prstGeom>
          <a:noFill/>
        </p:spPr>
        <p:txBody>
          <a:bodyPr wrap="square" rtlCol="0">
            <a:spAutoFit/>
          </a:bodyPr>
          <a:lstStyle/>
          <a:p>
            <a:r>
              <a:rPr lang="en-GB" b="1" dirty="0"/>
              <a:t>ALWAYS!</a:t>
            </a:r>
          </a:p>
        </p:txBody>
      </p:sp>
      <p:pic>
        <p:nvPicPr>
          <p:cNvPr id="1032" name="Picture 8">
            <a:extLst>
              <a:ext uri="{FF2B5EF4-FFF2-40B4-BE49-F238E27FC236}">
                <a16:creationId xmlns:a16="http://schemas.microsoft.com/office/drawing/2014/main" id="{B96AA323-FD66-ED6D-E525-8FF5C3ABC1F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10048528" y="4564678"/>
            <a:ext cx="1333137" cy="1348512"/>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F86802E1-1EB5-0E8C-DFB8-02A45D05B94B}"/>
              </a:ext>
            </a:extLst>
          </p:cNvPr>
          <p:cNvSpPr txBox="1"/>
          <p:nvPr/>
        </p:nvSpPr>
        <p:spPr>
          <a:xfrm>
            <a:off x="10076391" y="5977995"/>
            <a:ext cx="1278997" cy="369332"/>
          </a:xfrm>
          <a:prstGeom prst="rect">
            <a:avLst/>
          </a:prstGeom>
          <a:noFill/>
        </p:spPr>
        <p:txBody>
          <a:bodyPr wrap="square" rtlCol="0">
            <a:spAutoFit/>
          </a:bodyPr>
          <a:lstStyle/>
          <a:p>
            <a:r>
              <a:rPr lang="en-GB" dirty="0"/>
              <a:t>WIN-WIN  </a:t>
            </a:r>
          </a:p>
        </p:txBody>
      </p:sp>
    </p:spTree>
    <p:extLst>
      <p:ext uri="{BB962C8B-B14F-4D97-AF65-F5344CB8AC3E}">
        <p14:creationId xmlns:p14="http://schemas.microsoft.com/office/powerpoint/2010/main" val="291596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48"/>
                                        </p:tgtEl>
                                        <p:attrNameLst>
                                          <p:attrName>style.visibility</p:attrName>
                                        </p:attrNameLst>
                                      </p:cBhvr>
                                      <p:to>
                                        <p:strVal val="visible"/>
                                      </p:to>
                                    </p:set>
                                    <p:anim calcmode="lin" valueType="num">
                                      <p:cBhvr>
                                        <p:cTn id="7" dur="500" fill="hold"/>
                                        <p:tgtEl>
                                          <p:spTgt spid="2048"/>
                                        </p:tgtEl>
                                        <p:attrNameLst>
                                          <p:attrName>ppt_w</p:attrName>
                                        </p:attrNameLst>
                                      </p:cBhvr>
                                      <p:tavLst>
                                        <p:tav tm="0">
                                          <p:val>
                                            <p:fltVal val="0"/>
                                          </p:val>
                                        </p:tav>
                                        <p:tav tm="100000">
                                          <p:val>
                                            <p:strVal val="#ppt_w"/>
                                          </p:val>
                                        </p:tav>
                                      </p:tavLst>
                                    </p:anim>
                                    <p:anim calcmode="lin" valueType="num">
                                      <p:cBhvr>
                                        <p:cTn id="8" dur="500" fill="hold"/>
                                        <p:tgtEl>
                                          <p:spTgt spid="2048"/>
                                        </p:tgtEl>
                                        <p:attrNameLst>
                                          <p:attrName>ppt_h</p:attrName>
                                        </p:attrNameLst>
                                      </p:cBhvr>
                                      <p:tavLst>
                                        <p:tav tm="0">
                                          <p:val>
                                            <p:fltVal val="0"/>
                                          </p:val>
                                        </p:tav>
                                        <p:tav tm="100000">
                                          <p:val>
                                            <p:strVal val="#ppt_h"/>
                                          </p:val>
                                        </p:tav>
                                      </p:tavLst>
                                    </p:anim>
                                    <p:animEffect transition="in" filter="fade">
                                      <p:cBhvr>
                                        <p:cTn id="9" dur="500"/>
                                        <p:tgtEl>
                                          <p:spTgt spid="204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anim calcmode="lin" valueType="num">
                                      <p:cBhvr>
                                        <p:cTn id="17" dur="500" fill="hold"/>
                                        <p:tgtEl>
                                          <p:spTgt spid="6">
                                            <p:txEl>
                                              <p:pRg st="0" end="0"/>
                                            </p:txEl>
                                          </p:spTgt>
                                        </p:tgtEl>
                                        <p:attrNameLst>
                                          <p:attrName>ppt_x</p:attrName>
                                        </p:attrNameLst>
                                      </p:cBhvr>
                                      <p:tavLst>
                                        <p:tav tm="0">
                                          <p:val>
                                            <p:fltVal val="0.5"/>
                                          </p:val>
                                        </p:tav>
                                        <p:tav tm="100000">
                                          <p:val>
                                            <p:strVal val="#ppt_x"/>
                                          </p:val>
                                        </p:tav>
                                      </p:tavLst>
                                    </p:anim>
                                    <p:anim calcmode="lin" valueType="num">
                                      <p:cBhvr>
                                        <p:cTn id="18" dur="500" fill="hold"/>
                                        <p:tgtEl>
                                          <p:spTgt spid="6">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052"/>
                                        </p:tgtEl>
                                        <p:attrNameLst>
                                          <p:attrName>style.visibility</p:attrName>
                                        </p:attrNameLst>
                                      </p:cBhvr>
                                      <p:to>
                                        <p:strVal val="visible"/>
                                      </p:to>
                                    </p:set>
                                    <p:anim calcmode="lin" valueType="num">
                                      <p:cBhvr>
                                        <p:cTn id="23" dur="500" fill="hold"/>
                                        <p:tgtEl>
                                          <p:spTgt spid="2052"/>
                                        </p:tgtEl>
                                        <p:attrNameLst>
                                          <p:attrName>ppt_w</p:attrName>
                                        </p:attrNameLst>
                                      </p:cBhvr>
                                      <p:tavLst>
                                        <p:tav tm="0">
                                          <p:val>
                                            <p:fltVal val="0"/>
                                          </p:val>
                                        </p:tav>
                                        <p:tav tm="100000">
                                          <p:val>
                                            <p:strVal val="#ppt_w"/>
                                          </p:val>
                                        </p:tav>
                                      </p:tavLst>
                                    </p:anim>
                                    <p:anim calcmode="lin" valueType="num">
                                      <p:cBhvr>
                                        <p:cTn id="24" dur="500" fill="hold"/>
                                        <p:tgtEl>
                                          <p:spTgt spid="2052"/>
                                        </p:tgtEl>
                                        <p:attrNameLst>
                                          <p:attrName>ppt_h</p:attrName>
                                        </p:attrNameLst>
                                      </p:cBhvr>
                                      <p:tavLst>
                                        <p:tav tm="0">
                                          <p:val>
                                            <p:fltVal val="0"/>
                                          </p:val>
                                        </p:tav>
                                        <p:tav tm="100000">
                                          <p:val>
                                            <p:strVal val="#ppt_h"/>
                                          </p:val>
                                        </p:tav>
                                      </p:tavLst>
                                    </p:anim>
                                    <p:animEffect transition="in" filter="fade">
                                      <p:cBhvr>
                                        <p:cTn id="25" dur="500"/>
                                        <p:tgtEl>
                                          <p:spTgt spid="205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61"/>
                                        </p:tgtEl>
                                        <p:attrNameLst>
                                          <p:attrName>style.visibility</p:attrName>
                                        </p:attrNameLst>
                                      </p:cBhvr>
                                      <p:to>
                                        <p:strVal val="visible"/>
                                      </p:to>
                                    </p:set>
                                    <p:anim calcmode="lin" valueType="num">
                                      <p:cBhvr>
                                        <p:cTn id="44" dur="500" fill="hold"/>
                                        <p:tgtEl>
                                          <p:spTgt spid="61"/>
                                        </p:tgtEl>
                                        <p:attrNameLst>
                                          <p:attrName>ppt_w</p:attrName>
                                        </p:attrNameLst>
                                      </p:cBhvr>
                                      <p:tavLst>
                                        <p:tav tm="0">
                                          <p:val>
                                            <p:fltVal val="0"/>
                                          </p:val>
                                        </p:tav>
                                        <p:tav tm="100000">
                                          <p:val>
                                            <p:strVal val="#ppt_w"/>
                                          </p:val>
                                        </p:tav>
                                      </p:tavLst>
                                    </p:anim>
                                    <p:anim calcmode="lin" valueType="num">
                                      <p:cBhvr>
                                        <p:cTn id="45" dur="500" fill="hold"/>
                                        <p:tgtEl>
                                          <p:spTgt spid="61"/>
                                        </p:tgtEl>
                                        <p:attrNameLst>
                                          <p:attrName>ppt_h</p:attrName>
                                        </p:attrNameLst>
                                      </p:cBhvr>
                                      <p:tavLst>
                                        <p:tav tm="0">
                                          <p:val>
                                            <p:fltVal val="0"/>
                                          </p:val>
                                        </p:tav>
                                        <p:tav tm="100000">
                                          <p:val>
                                            <p:strVal val="#ppt_h"/>
                                          </p:val>
                                        </p:tav>
                                      </p:tavLst>
                                    </p:anim>
                                    <p:animEffect transition="in" filter="fade">
                                      <p:cBhvr>
                                        <p:cTn id="46" dur="500"/>
                                        <p:tgtEl>
                                          <p:spTgt spid="61"/>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055"/>
                                        </p:tgtEl>
                                        <p:attrNameLst>
                                          <p:attrName>style.visibility</p:attrName>
                                        </p:attrNameLst>
                                      </p:cBhvr>
                                      <p:to>
                                        <p:strVal val="visible"/>
                                      </p:to>
                                    </p:set>
                                    <p:anim calcmode="lin" valueType="num">
                                      <p:cBhvr>
                                        <p:cTn id="51" dur="500" fill="hold"/>
                                        <p:tgtEl>
                                          <p:spTgt spid="2055"/>
                                        </p:tgtEl>
                                        <p:attrNameLst>
                                          <p:attrName>ppt_w</p:attrName>
                                        </p:attrNameLst>
                                      </p:cBhvr>
                                      <p:tavLst>
                                        <p:tav tm="0">
                                          <p:val>
                                            <p:fltVal val="0"/>
                                          </p:val>
                                        </p:tav>
                                        <p:tav tm="100000">
                                          <p:val>
                                            <p:strVal val="#ppt_w"/>
                                          </p:val>
                                        </p:tav>
                                      </p:tavLst>
                                    </p:anim>
                                    <p:anim calcmode="lin" valueType="num">
                                      <p:cBhvr>
                                        <p:cTn id="52" dur="500" fill="hold"/>
                                        <p:tgtEl>
                                          <p:spTgt spid="2055"/>
                                        </p:tgtEl>
                                        <p:attrNameLst>
                                          <p:attrName>ppt_h</p:attrName>
                                        </p:attrNameLst>
                                      </p:cBhvr>
                                      <p:tavLst>
                                        <p:tav tm="0">
                                          <p:val>
                                            <p:fltVal val="0"/>
                                          </p:val>
                                        </p:tav>
                                        <p:tav tm="100000">
                                          <p:val>
                                            <p:strVal val="#ppt_h"/>
                                          </p:val>
                                        </p:tav>
                                      </p:tavLst>
                                    </p:anim>
                                    <p:animEffect transition="in" filter="fade">
                                      <p:cBhvr>
                                        <p:cTn id="53" dur="500"/>
                                        <p:tgtEl>
                                          <p:spTgt spid="2055"/>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053"/>
                                        </p:tgtEl>
                                        <p:attrNameLst>
                                          <p:attrName>style.visibility</p:attrName>
                                        </p:attrNameLst>
                                      </p:cBhvr>
                                      <p:to>
                                        <p:strVal val="visible"/>
                                      </p:to>
                                    </p:set>
                                    <p:anim calcmode="lin" valueType="num">
                                      <p:cBhvr>
                                        <p:cTn id="58" dur="500" fill="hold"/>
                                        <p:tgtEl>
                                          <p:spTgt spid="2053"/>
                                        </p:tgtEl>
                                        <p:attrNameLst>
                                          <p:attrName>ppt_w</p:attrName>
                                        </p:attrNameLst>
                                      </p:cBhvr>
                                      <p:tavLst>
                                        <p:tav tm="0">
                                          <p:val>
                                            <p:fltVal val="0"/>
                                          </p:val>
                                        </p:tav>
                                        <p:tav tm="100000">
                                          <p:val>
                                            <p:strVal val="#ppt_w"/>
                                          </p:val>
                                        </p:tav>
                                      </p:tavLst>
                                    </p:anim>
                                    <p:anim calcmode="lin" valueType="num">
                                      <p:cBhvr>
                                        <p:cTn id="59" dur="500" fill="hold"/>
                                        <p:tgtEl>
                                          <p:spTgt spid="2053"/>
                                        </p:tgtEl>
                                        <p:attrNameLst>
                                          <p:attrName>ppt_h</p:attrName>
                                        </p:attrNameLst>
                                      </p:cBhvr>
                                      <p:tavLst>
                                        <p:tav tm="0">
                                          <p:val>
                                            <p:fltVal val="0"/>
                                          </p:val>
                                        </p:tav>
                                        <p:tav tm="100000">
                                          <p:val>
                                            <p:strVal val="#ppt_h"/>
                                          </p:val>
                                        </p:tav>
                                      </p:tavLst>
                                    </p:anim>
                                    <p:animEffect transition="in" filter="fade">
                                      <p:cBhvr>
                                        <p:cTn id="60" dur="500"/>
                                        <p:tgtEl>
                                          <p:spTgt spid="2053"/>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059"/>
                                        </p:tgtEl>
                                        <p:attrNameLst>
                                          <p:attrName>style.visibility</p:attrName>
                                        </p:attrNameLst>
                                      </p:cBhvr>
                                      <p:to>
                                        <p:strVal val="visible"/>
                                      </p:to>
                                    </p:set>
                                    <p:anim calcmode="lin" valueType="num">
                                      <p:cBhvr>
                                        <p:cTn id="65" dur="500" fill="hold"/>
                                        <p:tgtEl>
                                          <p:spTgt spid="2059"/>
                                        </p:tgtEl>
                                        <p:attrNameLst>
                                          <p:attrName>ppt_w</p:attrName>
                                        </p:attrNameLst>
                                      </p:cBhvr>
                                      <p:tavLst>
                                        <p:tav tm="0">
                                          <p:val>
                                            <p:fltVal val="0"/>
                                          </p:val>
                                        </p:tav>
                                        <p:tav tm="100000">
                                          <p:val>
                                            <p:strVal val="#ppt_w"/>
                                          </p:val>
                                        </p:tav>
                                      </p:tavLst>
                                    </p:anim>
                                    <p:anim calcmode="lin" valueType="num">
                                      <p:cBhvr>
                                        <p:cTn id="66" dur="500" fill="hold"/>
                                        <p:tgtEl>
                                          <p:spTgt spid="2059"/>
                                        </p:tgtEl>
                                        <p:attrNameLst>
                                          <p:attrName>ppt_h</p:attrName>
                                        </p:attrNameLst>
                                      </p:cBhvr>
                                      <p:tavLst>
                                        <p:tav tm="0">
                                          <p:val>
                                            <p:fltVal val="0"/>
                                          </p:val>
                                        </p:tav>
                                        <p:tav tm="100000">
                                          <p:val>
                                            <p:strVal val="#ppt_h"/>
                                          </p:val>
                                        </p:tav>
                                      </p:tavLst>
                                    </p:anim>
                                    <p:animEffect transition="in" filter="fade">
                                      <p:cBhvr>
                                        <p:cTn id="67" dur="500"/>
                                        <p:tgtEl>
                                          <p:spTgt spid="2059"/>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1030"/>
                                        </p:tgtEl>
                                        <p:attrNameLst>
                                          <p:attrName>style.visibility</p:attrName>
                                        </p:attrNameLst>
                                      </p:cBhvr>
                                      <p:to>
                                        <p:strVal val="visible"/>
                                      </p:to>
                                    </p:set>
                                    <p:anim calcmode="lin" valueType="num">
                                      <p:cBhvr>
                                        <p:cTn id="79" dur="500" fill="hold"/>
                                        <p:tgtEl>
                                          <p:spTgt spid="1030"/>
                                        </p:tgtEl>
                                        <p:attrNameLst>
                                          <p:attrName>ppt_w</p:attrName>
                                        </p:attrNameLst>
                                      </p:cBhvr>
                                      <p:tavLst>
                                        <p:tav tm="0">
                                          <p:val>
                                            <p:fltVal val="0"/>
                                          </p:val>
                                        </p:tav>
                                        <p:tav tm="100000">
                                          <p:val>
                                            <p:strVal val="#ppt_w"/>
                                          </p:val>
                                        </p:tav>
                                      </p:tavLst>
                                    </p:anim>
                                    <p:anim calcmode="lin" valueType="num">
                                      <p:cBhvr>
                                        <p:cTn id="80" dur="500" fill="hold"/>
                                        <p:tgtEl>
                                          <p:spTgt spid="1030"/>
                                        </p:tgtEl>
                                        <p:attrNameLst>
                                          <p:attrName>ppt_h</p:attrName>
                                        </p:attrNameLst>
                                      </p:cBhvr>
                                      <p:tavLst>
                                        <p:tav tm="0">
                                          <p:val>
                                            <p:fltVal val="0"/>
                                          </p:val>
                                        </p:tav>
                                        <p:tav tm="100000">
                                          <p:val>
                                            <p:strVal val="#ppt_h"/>
                                          </p:val>
                                        </p:tav>
                                      </p:tavLst>
                                    </p:anim>
                                    <p:animEffect transition="in" filter="fade">
                                      <p:cBhvr>
                                        <p:cTn id="81" dur="500"/>
                                        <p:tgtEl>
                                          <p:spTgt spid="1030"/>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1032"/>
                                        </p:tgtEl>
                                        <p:attrNameLst>
                                          <p:attrName>style.visibility</p:attrName>
                                        </p:attrNameLst>
                                      </p:cBhvr>
                                      <p:to>
                                        <p:strVal val="visible"/>
                                      </p:to>
                                    </p:set>
                                    <p:anim calcmode="lin" valueType="num">
                                      <p:cBhvr>
                                        <p:cTn id="86" dur="500" fill="hold"/>
                                        <p:tgtEl>
                                          <p:spTgt spid="1032"/>
                                        </p:tgtEl>
                                        <p:attrNameLst>
                                          <p:attrName>ppt_w</p:attrName>
                                        </p:attrNameLst>
                                      </p:cBhvr>
                                      <p:tavLst>
                                        <p:tav tm="0">
                                          <p:val>
                                            <p:fltVal val="0"/>
                                          </p:val>
                                        </p:tav>
                                        <p:tav tm="100000">
                                          <p:val>
                                            <p:strVal val="#ppt_w"/>
                                          </p:val>
                                        </p:tav>
                                      </p:tavLst>
                                    </p:anim>
                                    <p:anim calcmode="lin" valueType="num">
                                      <p:cBhvr>
                                        <p:cTn id="87" dur="500" fill="hold"/>
                                        <p:tgtEl>
                                          <p:spTgt spid="1032"/>
                                        </p:tgtEl>
                                        <p:attrNameLst>
                                          <p:attrName>ppt_h</p:attrName>
                                        </p:attrNameLst>
                                      </p:cBhvr>
                                      <p:tavLst>
                                        <p:tav tm="0">
                                          <p:val>
                                            <p:fltVal val="0"/>
                                          </p:val>
                                        </p:tav>
                                        <p:tav tm="100000">
                                          <p:val>
                                            <p:strVal val="#ppt_h"/>
                                          </p:val>
                                        </p:tav>
                                      </p:tavLst>
                                    </p:anim>
                                    <p:animEffect transition="in" filter="fade">
                                      <p:cBhvr>
                                        <p:cTn id="88"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1" grpId="0"/>
      <p:bldP spid="2048" grpId="0"/>
      <p:bldP spid="2052" grpId="0"/>
      <p:bldP spid="2053" grpId="0"/>
      <p:bldP spid="2055" grpId="0"/>
      <p:bldP spid="2059" grpId="0"/>
      <p:bldP spid="6" grpId="0" build="allAtOnce"/>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5BFE-E549-C847-9663-24B0A121FD40}"/>
              </a:ext>
            </a:extLst>
          </p:cNvPr>
          <p:cNvSpPr>
            <a:spLocks noGrp="1"/>
          </p:cNvSpPr>
          <p:nvPr>
            <p:ph type="ctrTitle"/>
          </p:nvPr>
        </p:nvSpPr>
        <p:spPr>
          <a:xfrm>
            <a:off x="1524000" y="1122363"/>
            <a:ext cx="9144000" cy="1382762"/>
          </a:xfrm>
        </p:spPr>
        <p:txBody>
          <a:bodyPr/>
          <a:lstStyle/>
          <a:p>
            <a:r>
              <a:rPr lang="en-US" b="1" dirty="0">
                <a:latin typeface="+mn-lt"/>
              </a:rPr>
              <a:t>A Personal Reflection </a:t>
            </a:r>
          </a:p>
        </p:txBody>
      </p:sp>
      <p:sp>
        <p:nvSpPr>
          <p:cNvPr id="11" name="Subtitle 10">
            <a:extLst>
              <a:ext uri="{FF2B5EF4-FFF2-40B4-BE49-F238E27FC236}">
                <a16:creationId xmlns:a16="http://schemas.microsoft.com/office/drawing/2014/main" id="{BF6421AA-99D5-6D61-0AF6-5D4550A6EF30}"/>
              </a:ext>
            </a:extLst>
          </p:cNvPr>
          <p:cNvSpPr>
            <a:spLocks noGrp="1"/>
          </p:cNvSpPr>
          <p:nvPr>
            <p:ph type="subTitle" idx="1"/>
          </p:nvPr>
        </p:nvSpPr>
        <p:spPr>
          <a:xfrm>
            <a:off x="1524000" y="2505125"/>
            <a:ext cx="9144000" cy="2752675"/>
          </a:xfrm>
        </p:spPr>
        <p:txBody>
          <a:bodyPr/>
          <a:lstStyle/>
          <a:p>
            <a:endParaRPr lang="en-GB" dirty="0"/>
          </a:p>
        </p:txBody>
      </p:sp>
      <p:grpSp>
        <p:nvGrpSpPr>
          <p:cNvPr id="4" name="Group 3">
            <a:extLst>
              <a:ext uri="{FF2B5EF4-FFF2-40B4-BE49-F238E27FC236}">
                <a16:creationId xmlns:a16="http://schemas.microsoft.com/office/drawing/2014/main" id="{87F46C7A-0A26-324F-962B-B959FB1ECD38}"/>
              </a:ext>
            </a:extLst>
          </p:cNvPr>
          <p:cNvGrpSpPr/>
          <p:nvPr/>
        </p:nvGrpSpPr>
        <p:grpSpPr>
          <a:xfrm>
            <a:off x="2213296" y="6042367"/>
            <a:ext cx="8454704" cy="533439"/>
            <a:chOff x="71436" y="6160240"/>
            <a:chExt cx="8454704" cy="533439"/>
          </a:xfrm>
        </p:grpSpPr>
        <p:pic>
          <p:nvPicPr>
            <p:cNvPr id="5" name="Picture 4" descr="Engage and involve logo.jpg">
              <a:extLst>
                <a:ext uri="{FF2B5EF4-FFF2-40B4-BE49-F238E27FC236}">
                  <a16:creationId xmlns:a16="http://schemas.microsoft.com/office/drawing/2014/main" id="{55CF1CCA-A7A2-2D46-B120-3313CF7A728E}"/>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2610137" y="6190111"/>
              <a:ext cx="2916878" cy="473695"/>
            </a:xfrm>
            <a:prstGeom prst="rect">
              <a:avLst/>
            </a:prstGeom>
            <a:noFill/>
            <a:ln>
              <a:noFill/>
            </a:ln>
          </p:spPr>
        </p:pic>
        <p:pic>
          <p:nvPicPr>
            <p:cNvPr id="6" name="Picture 3">
              <a:extLst>
                <a:ext uri="{FF2B5EF4-FFF2-40B4-BE49-F238E27FC236}">
                  <a16:creationId xmlns:a16="http://schemas.microsoft.com/office/drawing/2014/main" id="{690D16A0-E8F5-2A4D-BCAE-72CFD3DE047D}"/>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436" y="6160240"/>
              <a:ext cx="1003927" cy="53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8304FE8-8FB8-384C-9569-7C7C413404B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46087" y="6208119"/>
              <a:ext cx="1280053" cy="485560"/>
            </a:xfrm>
            <a:prstGeom prst="rect">
              <a:avLst/>
            </a:prstGeom>
          </p:spPr>
        </p:pic>
      </p:grpSp>
      <p:pic>
        <p:nvPicPr>
          <p:cNvPr id="9" name="01 This Is My Life">
            <a:hlinkClick r:id="" action="ppaction://media"/>
            <a:extLst>
              <a:ext uri="{FF2B5EF4-FFF2-40B4-BE49-F238E27FC236}">
                <a16:creationId xmlns:a16="http://schemas.microsoft.com/office/drawing/2014/main" id="{7005ED64-A2EC-6F82-EB1C-312790EC990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302380" y="3637781"/>
            <a:ext cx="487363" cy="487363"/>
          </a:xfrm>
          <a:prstGeom prst="rect">
            <a:avLst/>
          </a:prstGeom>
        </p:spPr>
      </p:pic>
      <p:graphicFrame>
        <p:nvGraphicFramePr>
          <p:cNvPr id="3" name="Object 2">
            <a:hlinkClick r:id="" action="ppaction://ole?verb=0"/>
            <a:extLst>
              <a:ext uri="{FF2B5EF4-FFF2-40B4-BE49-F238E27FC236}">
                <a16:creationId xmlns:a16="http://schemas.microsoft.com/office/drawing/2014/main" id="{E1041C8F-CB73-B710-104B-749AE13FE494}"/>
              </a:ext>
            </a:extLst>
          </p:cNvPr>
          <p:cNvGraphicFramePr>
            <a:graphicFrameLocks noChangeAspect="1"/>
          </p:cNvGraphicFramePr>
          <p:nvPr>
            <p:extLst>
              <p:ext uri="{D42A27DB-BD31-4B8C-83A1-F6EECF244321}">
                <p14:modId xmlns:p14="http://schemas.microsoft.com/office/powerpoint/2010/main" val="4204269911"/>
              </p:ext>
            </p:extLst>
          </p:nvPr>
        </p:nvGraphicFramePr>
        <p:xfrm>
          <a:off x="1913859" y="2389238"/>
          <a:ext cx="8266777" cy="2752675"/>
        </p:xfrm>
        <a:graphic>
          <a:graphicData uri="http://schemas.openxmlformats.org/presentationml/2006/ole">
            <mc:AlternateContent xmlns:mc="http://schemas.openxmlformats.org/markup-compatibility/2006">
              <mc:Choice xmlns:v="urn:schemas-microsoft-com:vml" Requires="v">
                <p:oleObj name="HTML Document" r:id="rId9" imgW="4571981" imgH="3429123" progId="htmlfile">
                  <p:link updateAutomatic="1"/>
                </p:oleObj>
              </mc:Choice>
              <mc:Fallback>
                <p:oleObj name="HTML Document" r:id="rId9" imgW="4571981" imgH="3429123" progId="htmlfile">
                  <p:link updateAutomatic="1"/>
                  <p:pic>
                    <p:nvPicPr>
                      <p:cNvPr id="3" name="Object 2">
                        <a:hlinkClick r:id="" action="ppaction://ole?verb=0"/>
                        <a:extLst>
                          <a:ext uri="{FF2B5EF4-FFF2-40B4-BE49-F238E27FC236}">
                            <a16:creationId xmlns:a16="http://schemas.microsoft.com/office/drawing/2014/main" id="{E1041C8F-CB73-B710-104B-749AE13FE494}"/>
                          </a:ext>
                        </a:extLst>
                      </p:cNvPr>
                      <p:cNvPicPr/>
                      <p:nvPr/>
                    </p:nvPicPr>
                    <p:blipFill>
                      <a:blip r:embed="rId10"/>
                      <a:stretch>
                        <a:fillRect/>
                      </a:stretch>
                    </p:blipFill>
                    <p:spPr>
                      <a:xfrm>
                        <a:off x="1913859" y="2389238"/>
                        <a:ext cx="8266777" cy="2752675"/>
                      </a:xfrm>
                      <a:prstGeom prst="rect">
                        <a:avLst/>
                      </a:prstGeom>
                    </p:spPr>
                  </p:pic>
                </p:oleObj>
              </mc:Fallback>
            </mc:AlternateContent>
          </a:graphicData>
        </a:graphic>
      </p:graphicFrame>
    </p:spTree>
    <p:extLst>
      <p:ext uri="{BB962C8B-B14F-4D97-AF65-F5344CB8AC3E}">
        <p14:creationId xmlns:p14="http://schemas.microsoft.com/office/powerpoint/2010/main" val="205054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TotalTime>
  <Words>1606</Words>
  <Application>Microsoft Office PowerPoint</Application>
  <PresentationFormat>Widescreen</PresentationFormat>
  <Paragraphs>193</Paragraphs>
  <Slides>11</Slides>
  <Notes>9</Notes>
  <HiddenSlides>0</HiddenSlides>
  <MMClips>1</MMClips>
  <ScaleCrop>false</ScaleCrop>
  <HeadingPairs>
    <vt:vector size="8" baseType="variant">
      <vt:variant>
        <vt:lpstr>Fonts Used</vt:lpstr>
      </vt:variant>
      <vt:variant>
        <vt:i4>6</vt:i4>
      </vt:variant>
      <vt:variant>
        <vt:lpstr>Theme</vt:lpstr>
      </vt:variant>
      <vt:variant>
        <vt:i4>1</vt:i4>
      </vt:variant>
      <vt:variant>
        <vt:lpstr>Links</vt:lpstr>
      </vt:variant>
      <vt:variant>
        <vt:i4>1</vt:i4>
      </vt:variant>
      <vt:variant>
        <vt:lpstr>Slide Titles</vt:lpstr>
      </vt:variant>
      <vt:variant>
        <vt:i4>11</vt:i4>
      </vt:variant>
    </vt:vector>
  </HeadingPairs>
  <TitlesOfParts>
    <vt:vector size="19" baseType="lpstr">
      <vt:lpstr>Arial</vt:lpstr>
      <vt:lpstr>Bookman Old Style</vt:lpstr>
      <vt:lpstr>Calibri</vt:lpstr>
      <vt:lpstr>Calibri Light</vt:lpstr>
      <vt:lpstr>Source Sans Pro</vt:lpstr>
      <vt:lpstr>Wingdings</vt:lpstr>
      <vt:lpstr>Office Theme</vt:lpstr>
      <vt:lpstr>file:///C:\Users\sjpat\OneDrive\Documents\QUB%20PALLIATIVE%20CARE\Sharon%20Photo%20Album.pptx</vt:lpstr>
      <vt:lpstr>Cross-sector Partnerships for Palliative and End-of-life Care Research</vt:lpstr>
      <vt:lpstr> Personal and Public Involvement (PPI)  –                                    the definition </vt:lpstr>
      <vt:lpstr> ‘Public involvement is important, expected and possible in all types of health and social care research'. </vt:lpstr>
      <vt:lpstr>….. important, expected and possible in palliative care research  </vt:lpstr>
      <vt:lpstr>UK Public Involvement Standards</vt:lpstr>
      <vt:lpstr>You are a researcher, thinking about involving people on a project on Palliative Care……</vt:lpstr>
      <vt:lpstr>PowerPoint Presentation</vt:lpstr>
      <vt:lpstr>Turning Barriers Challenges into Opportunities</vt:lpstr>
      <vt:lpstr>A Personal Reflection </vt:lpstr>
      <vt:lpstr>                      A Personal Reflection</vt:lpstr>
      <vt:lpstr> Important! Expected! Possible!  Personal and Public Involvement in Palliative Care Research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Grayson</dc:creator>
  <cp:lastModifiedBy>Julie McMullan</cp:lastModifiedBy>
  <cp:revision>44</cp:revision>
  <cp:lastPrinted>2022-09-30T14:51:39Z</cp:lastPrinted>
  <dcterms:created xsi:type="dcterms:W3CDTF">2022-09-15T08:04:08Z</dcterms:created>
  <dcterms:modified xsi:type="dcterms:W3CDTF">2022-10-03T09:31:53Z</dcterms:modified>
</cp:coreProperties>
</file>