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sldIdLst>
    <p:sldId id="257"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106" d="100"/>
          <a:sy n="106"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11/11/2019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a:t>
            </a:fld>
            <a:endParaRPr lang="en-US"/>
          </a:p>
        </p:txBody>
      </p:sp>
    </p:spTree>
    <p:extLst>
      <p:ext uri="{BB962C8B-B14F-4D97-AF65-F5344CB8AC3E}">
        <p14:creationId xmlns:p14="http://schemas.microsoft.com/office/powerpoint/2010/main" val="403718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11/11/2019 4:01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70614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Don’t worry about this</a:t>
            </a:r>
            <a:r>
              <a:rPr lang="en-GB" baseline="0" dirty="0" smtClean="0"/>
              <a:t> – if you are not taking an intercalated degree then you’re eligible for standard SFNI funding for the first four years.</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3</a:t>
            </a:fld>
            <a:endParaRPr lang="en-US"/>
          </a:p>
        </p:txBody>
      </p:sp>
    </p:spTree>
    <p:extLst>
      <p:ext uri="{BB962C8B-B14F-4D97-AF65-F5344CB8AC3E}">
        <p14:creationId xmlns:p14="http://schemas.microsoft.com/office/powerpoint/2010/main" val="338298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 travel expenses because at that point</a:t>
            </a:r>
            <a:r>
              <a:rPr lang="en-GB" baseline="0" dirty="0" smtClean="0"/>
              <a:t> you’re not a medical or dental student</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5</a:t>
            </a:fld>
            <a:endParaRPr lang="en-US"/>
          </a:p>
        </p:txBody>
      </p:sp>
    </p:spTree>
    <p:extLst>
      <p:ext uri="{BB962C8B-B14F-4D97-AF65-F5344CB8AC3E}">
        <p14:creationId xmlns:p14="http://schemas.microsoft.com/office/powerpoint/2010/main" val="665002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you still apply via SFNI – application process is the same.</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7</a:t>
            </a:fld>
            <a:endParaRPr lang="en-US"/>
          </a:p>
        </p:txBody>
      </p:sp>
    </p:spTree>
    <p:extLst>
      <p:ext uri="{BB962C8B-B14F-4D97-AF65-F5344CB8AC3E}">
        <p14:creationId xmlns:p14="http://schemas.microsoft.com/office/powerpoint/2010/main" val="621143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a:t>
            </a:r>
            <a:r>
              <a:rPr lang="en-GB" baseline="0" dirty="0" smtClean="0"/>
              <a:t> are considerable differences in the funding package available.  The means tested bursary is considerably less than the MG under SFNI.  The non-</a:t>
            </a:r>
            <a:r>
              <a:rPr lang="en-GB" baseline="0" dirty="0" err="1" smtClean="0"/>
              <a:t>meanstested</a:t>
            </a:r>
            <a:r>
              <a:rPr lang="en-GB" baseline="0" dirty="0" smtClean="0"/>
              <a:t> loan is also considerably less.  This severely disadvantages students from a poorer income background.  Also because the fees are now being paid if you are in receipt of a SEB and/or QUBB you lose that under the DHSSPS arrangements.</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10</a:t>
            </a:fld>
            <a:endParaRPr lang="en-US"/>
          </a:p>
        </p:txBody>
      </p:sp>
    </p:spTree>
    <p:extLst>
      <p:ext uri="{BB962C8B-B14F-4D97-AF65-F5344CB8AC3E}">
        <p14:creationId xmlns:p14="http://schemas.microsoft.com/office/powerpoint/2010/main" val="1678972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if you</a:t>
            </a:r>
            <a:r>
              <a:rPr lang="en-GB" baseline="0" dirty="0" smtClean="0"/>
              <a:t> have a student who has repeated more than one academic year DHSSPS will not fund (unless the years were for CPR)  - but SFNI will pick up the funding if this happens.  Also if a student has to repeat a year DHSSPS funds, DHSSPS will not consider repeat funding in any circumstances (even CPR) but SFNI will pick up the repeat year.</a:t>
            </a:r>
            <a:endParaRPr lang="en-GB" dirty="0"/>
          </a:p>
        </p:txBody>
      </p:sp>
      <p:sp>
        <p:nvSpPr>
          <p:cNvPr id="4" name="Slide Number Placeholder 3"/>
          <p:cNvSpPr>
            <a:spLocks noGrp="1"/>
          </p:cNvSpPr>
          <p:nvPr>
            <p:ph type="sldNum" sz="quarter" idx="10"/>
          </p:nvPr>
        </p:nvSpPr>
        <p:spPr/>
        <p:txBody>
          <a:bodyPr/>
          <a:lstStyle/>
          <a:p>
            <a:fld id="{E3E7E218-9473-4E4E-BA13-22C19D998763}" type="slidenum">
              <a:rPr lang="en-US" smtClean="0"/>
              <a:t>12</a:t>
            </a:fld>
            <a:endParaRPr lang="en-US"/>
          </a:p>
        </p:txBody>
      </p:sp>
    </p:spTree>
    <p:extLst>
      <p:ext uri="{BB962C8B-B14F-4D97-AF65-F5344CB8AC3E}">
        <p14:creationId xmlns:p14="http://schemas.microsoft.com/office/powerpoint/2010/main" val="4170254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Intercalated funding – Medicine and Dentistry</a:t>
            </a:r>
            <a:endParaRPr lang="en-US" dirty="0"/>
          </a:p>
        </p:txBody>
      </p:sp>
      <p:sp>
        <p:nvSpPr>
          <p:cNvPr id="3" name="Subtitle 2"/>
          <p:cNvSpPr>
            <a:spLocks noGrp="1"/>
          </p:cNvSpPr>
          <p:nvPr>
            <p:ph type="subTitle" idx="1"/>
          </p:nvPr>
        </p:nvSpPr>
        <p:spPr>
          <a:xfrm>
            <a:off x="730249" y="4344988"/>
            <a:ext cx="7681913" cy="1370012"/>
          </a:xfrm>
        </p:spPr>
        <p:txBody>
          <a:bodyPr>
            <a:normAutofit fontScale="92500"/>
          </a:bodyPr>
          <a:lstStyle/>
          <a:p>
            <a:r>
              <a:rPr lang="en-US" dirty="0" smtClean="0"/>
              <a:t>Connie Craig-Lucey</a:t>
            </a:r>
            <a:endParaRPr lang="en-US" dirty="0"/>
          </a:p>
          <a:p>
            <a:r>
              <a:rPr lang="en-US" dirty="0" smtClean="0"/>
              <a:t>Advice SU Manager (Student Financial Adviser)</a:t>
            </a:r>
          </a:p>
          <a:p>
            <a:r>
              <a:rPr lang="en-US" dirty="0" smtClean="0"/>
              <a:t>Advice SU, Queen’s Students’ Union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04804459"/>
              </p:ext>
            </p:extLst>
          </p:nvPr>
        </p:nvGraphicFramePr>
        <p:xfrm>
          <a:off x="395536" y="260648"/>
          <a:ext cx="7848872" cy="6319303"/>
        </p:xfrm>
        <a:graphic>
          <a:graphicData uri="http://schemas.openxmlformats.org/drawingml/2006/table">
            <a:tbl>
              <a:tblPr firstRow="1" firstCol="1" bandRow="1">
                <a:tableStyleId>{5C22544A-7EE6-4342-B048-85BDC9FD1C3A}</a:tableStyleId>
              </a:tblPr>
              <a:tblGrid>
                <a:gridCol w="1224136"/>
                <a:gridCol w="1440160"/>
                <a:gridCol w="1368152"/>
                <a:gridCol w="1152128"/>
                <a:gridCol w="720080"/>
                <a:gridCol w="1215562"/>
                <a:gridCol w="728654"/>
              </a:tblGrid>
              <a:tr h="648072">
                <a:tc>
                  <a:txBody>
                    <a:bodyPr/>
                    <a:lstStyle/>
                    <a:p>
                      <a:pPr algn="ctr" hangingPunct="0">
                        <a:spcAft>
                          <a:spcPts val="0"/>
                        </a:spcAft>
                      </a:pPr>
                      <a:r>
                        <a:rPr lang="en-GB" sz="1050" dirty="0">
                          <a:effectLst/>
                        </a:rPr>
                        <a:t>INCOME (£)</a:t>
                      </a:r>
                    </a:p>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ASSESSED  </a:t>
                      </a:r>
                      <a:r>
                        <a:rPr lang="en-GB" sz="1050" baseline="0" dirty="0" smtClean="0">
                          <a:effectLst/>
                        </a:rPr>
                        <a:t> PARENTAL </a:t>
                      </a:r>
                      <a:r>
                        <a:rPr lang="en-GB" sz="1050" dirty="0" smtClean="0">
                          <a:effectLst/>
                        </a:rPr>
                        <a:t>CONTRIBUTION </a:t>
                      </a:r>
                      <a:r>
                        <a:rPr lang="en-GB" sz="1050" dirty="0">
                          <a:effectLst/>
                        </a:rPr>
                        <a:t>(£)</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smtClean="0">
                          <a:effectLst/>
                        </a:rPr>
                        <a:t>Means</a:t>
                      </a:r>
                      <a:r>
                        <a:rPr lang="en-GB" sz="1050" baseline="0" dirty="0" smtClean="0">
                          <a:effectLst/>
                        </a:rPr>
                        <a:t> tested bursary</a:t>
                      </a:r>
                      <a:r>
                        <a:rPr lang="en-GB" sz="1050" dirty="0" smtClean="0">
                          <a:effectLst/>
                        </a:rPr>
                        <a:t>(£)</a:t>
                      </a:r>
                      <a:endParaRPr lang="en-GB" sz="1050" dirty="0">
                        <a:effectLst/>
                      </a:endParaRPr>
                    </a:p>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Non-means tested MAINTENANCE </a:t>
                      </a:r>
                      <a:r>
                        <a:rPr lang="en-GB" sz="1050" dirty="0">
                          <a:effectLst/>
                        </a:rPr>
                        <a:t>LOAN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c gridSpan="2">
                  <a:txBody>
                    <a:bodyPr/>
                    <a:lstStyle/>
                    <a:p>
                      <a:pPr algn="ctr" hangingPunct="0">
                        <a:spcAft>
                          <a:spcPts val="0"/>
                        </a:spcAft>
                      </a:pPr>
                      <a:r>
                        <a:rPr lang="en-GB" sz="1050" dirty="0">
                          <a:effectLst/>
                        </a:rPr>
                        <a:t>TOTAL </a:t>
                      </a:r>
                      <a:r>
                        <a:rPr lang="en-GB" sz="1050" dirty="0" smtClean="0">
                          <a:effectLst/>
                        </a:rPr>
                        <a:t>BURSARY </a:t>
                      </a:r>
                      <a:r>
                        <a:rPr lang="en-GB" sz="1050" dirty="0">
                          <a:effectLst/>
                        </a:rPr>
                        <a:t>PLUS LOAN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308324">
                <a:tc>
                  <a:txBody>
                    <a:bodyPr/>
                    <a:lstStyle/>
                    <a:p>
                      <a:pPr algn="ctr" hangingPunct="0">
                        <a:spcAft>
                          <a:spcPts val="0"/>
                        </a:spcAft>
                      </a:pPr>
                      <a:r>
                        <a:rPr lang="en-GB" sz="1050" dirty="0">
                          <a:effectLst/>
                        </a:rPr>
                        <a:t>Student living at home</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Standard year </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Final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Standard</a:t>
                      </a:r>
                      <a:r>
                        <a:rPr lang="en-GB" sz="1050" baseline="0" dirty="0" smtClean="0">
                          <a:effectLst/>
                        </a:rPr>
                        <a:t>                  Final</a:t>
                      </a:r>
                      <a:r>
                        <a:rPr lang="en-GB" sz="600" dirty="0">
                          <a:effectLst/>
                        </a:rPr>
                        <a:t> </a:t>
                      </a:r>
                      <a:r>
                        <a:rPr lang="en-GB" sz="1050" dirty="0" smtClean="0">
                          <a:effectLst/>
                        </a:rPr>
                        <a:t>year</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276316">
                <a:tc>
                  <a:txBody>
                    <a:bodyPr/>
                    <a:lstStyle/>
                    <a:p>
                      <a:pPr algn="ctr" hangingPunct="0">
                        <a:spcAft>
                          <a:spcPts val="0"/>
                        </a:spcAft>
                      </a:pPr>
                      <a:r>
                        <a:rPr lang="en-GB" sz="1050" dirty="0">
                          <a:effectLst/>
                        </a:rPr>
                        <a:t>&lt; 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1920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3700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1875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58364">
                <a:tc>
                  <a:txBody>
                    <a:bodyPr/>
                    <a:lstStyle/>
                    <a:p>
                      <a:pPr algn="ctr" hangingPunct="0">
                        <a:spcAft>
                          <a:spcPts val="0"/>
                        </a:spcAft>
                      </a:pPr>
                      <a:r>
                        <a:rPr lang="en-GB" sz="1050" dirty="0">
                          <a:effectLst/>
                        </a:rPr>
                        <a:t>29,000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marL="0" marR="0" indent="0" algn="ctr" defTabSz="914363" rtl="0" eaLnBrk="1" fontAlgn="auto" latinLnBrk="0" hangingPunct="0">
                        <a:lnSpc>
                          <a:spcPct val="100000"/>
                        </a:lnSpc>
                        <a:spcBef>
                          <a:spcPts val="0"/>
                        </a:spcBef>
                        <a:spcAft>
                          <a:spcPts val="0"/>
                        </a:spcAft>
                        <a:buClrTx/>
                        <a:buSzTx/>
                        <a:buFontTx/>
                        <a:buNone/>
                        <a:tabLst/>
                        <a:defRPr/>
                      </a:pPr>
                      <a:endParaRPr lang="en-GB" sz="6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algn="ctr" hangingPunct="0">
                        <a:spcAft>
                          <a:spcPts val="0"/>
                        </a:spcAft>
                      </a:pPr>
                      <a:r>
                        <a:rPr lang="en-GB" sz="1050" dirty="0" smtClean="0">
                          <a:effectLst/>
                        </a:rPr>
                        <a:t>490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1430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3210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595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3105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2675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1121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799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2579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2149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1648</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272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2052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1622</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42,000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61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1841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1411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08448">
                <a:tc>
                  <a:txBody>
                    <a:bodyPr/>
                    <a:lstStyle/>
                    <a:p>
                      <a:pPr algn="ctr" hangingPunct="0">
                        <a:spcAft>
                          <a:spcPts val="0"/>
                        </a:spcAft>
                      </a:pPr>
                      <a:r>
                        <a:rPr lang="en-GB" sz="1050" dirty="0">
                          <a:effectLst/>
                        </a:rPr>
                        <a:t>42,589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1920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1350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366400">
                <a:tc>
                  <a:txBody>
                    <a:bodyPr/>
                    <a:lstStyle/>
                    <a:p>
                      <a:pPr algn="ctr" hangingPunct="0">
                        <a:spcAft>
                          <a:spcPts val="0"/>
                        </a:spcAft>
                      </a:pPr>
                      <a:r>
                        <a:rPr lang="en-GB" sz="1050" dirty="0">
                          <a:effectLst/>
                        </a:rPr>
                        <a:t>Student living in lodgings</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Standard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Final 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1050" dirty="0" smtClean="0">
                          <a:effectLst/>
                        </a:rPr>
                        <a:t>Standard</a:t>
                      </a:r>
                      <a:r>
                        <a:rPr lang="en-GB" sz="1050" baseline="0" dirty="0" smtClean="0">
                          <a:effectLst/>
                        </a:rPr>
                        <a:t>                     Final</a:t>
                      </a:r>
                      <a:r>
                        <a:rPr lang="en-GB" sz="600" dirty="0">
                          <a:effectLst/>
                        </a:rPr>
                        <a:t> </a:t>
                      </a:r>
                      <a:r>
                        <a:rPr lang="en-GB" sz="1050" dirty="0" smtClean="0">
                          <a:effectLst/>
                        </a:rPr>
                        <a:t>year</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r h="381589">
                <a:tc>
                  <a:txBody>
                    <a:bodyPr/>
                    <a:lstStyle/>
                    <a:p>
                      <a:pPr algn="ctr" hangingPunct="0">
                        <a:spcAft>
                          <a:spcPts val="0"/>
                        </a:spcAft>
                      </a:pPr>
                      <a:r>
                        <a:rPr lang="en-GB" sz="1050" dirty="0">
                          <a:effectLst/>
                        </a:rPr>
                        <a:t>&lt;24,770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4725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4205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24,770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4680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4160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29,000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490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1865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4235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3715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30,000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595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1760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4130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3610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35,000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1121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1234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3604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3084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100" dirty="0">
                          <a:effectLst/>
                        </a:rPr>
                        <a:t>40,000</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1648</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707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3077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2557</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63930">
                <a:tc>
                  <a:txBody>
                    <a:bodyPr/>
                    <a:lstStyle/>
                    <a:p>
                      <a:pPr algn="ctr" hangingPunct="0">
                        <a:spcAft>
                          <a:spcPts val="0"/>
                        </a:spcAft>
                      </a:pPr>
                      <a:r>
                        <a:rPr lang="en-GB" sz="1050" dirty="0">
                          <a:effectLst/>
                        </a:rPr>
                        <a:t>45,000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2174</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2551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2031</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1050" dirty="0">
                          <a:effectLst/>
                        </a:rPr>
                        <a:t>46,719</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2355</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2370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1050" dirty="0">
                          <a:effectLst/>
                        </a:rPr>
                        <a:t>1850</a:t>
                      </a:r>
                      <a:endParaRPr lang="en-GB"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r>
              <a:tr h="283012">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a:txBody>
                    <a:bodyPr/>
                    <a:lstStyle/>
                    <a:p>
                      <a:pPr algn="ctr" hangingPunct="0">
                        <a:spcAft>
                          <a:spcPts val="0"/>
                        </a:spcAft>
                      </a:pPr>
                      <a:r>
                        <a:rPr lang="en-GB" sz="6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gridSpan="2">
                  <a:txBody>
                    <a:bodyPr/>
                    <a:lstStyle/>
                    <a:p>
                      <a:pPr algn="ctr" hangingPunct="0">
                        <a:spcAft>
                          <a:spcPts val="0"/>
                        </a:spcAft>
                      </a:pPr>
                      <a:r>
                        <a:rPr lang="en-GB" sz="6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035" marR="40035" marT="0" marB="0"/>
                </a:tc>
                <a:tc hMerge="1">
                  <a:txBody>
                    <a:bodyPr/>
                    <a:lstStyle/>
                    <a:p>
                      <a:endParaRPr lang="en-GB"/>
                    </a:p>
                  </a:txBody>
                  <a:tcPr/>
                </a:tc>
              </a:tr>
            </a:tbl>
          </a:graphicData>
        </a:graphic>
      </p:graphicFrame>
      <p:sp>
        <p:nvSpPr>
          <p:cNvPr id="7" name="Rectangle 2"/>
          <p:cNvSpPr>
            <a:spLocks noChangeArrowheads="1"/>
          </p:cNvSpPr>
          <p:nvPr/>
        </p:nvSpPr>
        <p:spPr bwMode="auto">
          <a:xfrm>
            <a:off x="-3057147" y="1382713"/>
            <a:ext cx="20309536" cy="1086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92168029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48680"/>
            <a:ext cx="6192688" cy="5693866"/>
          </a:xfrm>
          <a:prstGeom prst="rect">
            <a:avLst/>
          </a:prstGeom>
        </p:spPr>
        <p:txBody>
          <a:bodyPr wrap="square">
            <a:spAutoFit/>
          </a:bodyPr>
          <a:lstStyle/>
          <a:p>
            <a:pPr>
              <a:spcAft>
                <a:spcPts val="0"/>
              </a:spcAft>
            </a:pPr>
            <a:r>
              <a:rPr lang="en-US" sz="2800" dirty="0" smtClean="0">
                <a:latin typeface="Arial" panose="020B0604020202020204" pitchFamily="34" charset="0"/>
                <a:ea typeface="Times New Roman" panose="02020603050405020304" pitchFamily="18" charset="0"/>
                <a:cs typeface="Times New Roman" panose="02020603050405020304" pitchFamily="18" charset="0"/>
              </a:rPr>
              <a:t>The amounts </a:t>
            </a:r>
            <a:r>
              <a:rPr lang="en-US" sz="2800" dirty="0">
                <a:latin typeface="Arial" panose="020B0604020202020204" pitchFamily="34" charset="0"/>
                <a:ea typeface="Times New Roman" panose="02020603050405020304" pitchFamily="18" charset="0"/>
                <a:cs typeface="Times New Roman" panose="02020603050405020304" pitchFamily="18" charset="0"/>
              </a:rPr>
              <a:t>of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means-tested bursary and non-means-tested loan are </a:t>
            </a:r>
            <a:r>
              <a:rPr lang="en-US" sz="2800" dirty="0">
                <a:latin typeface="Arial" panose="020B0604020202020204" pitchFamily="34" charset="0"/>
                <a:ea typeface="Times New Roman" panose="02020603050405020304" pitchFamily="18" charset="0"/>
                <a:cs typeface="Times New Roman" panose="02020603050405020304" pitchFamily="18" charset="0"/>
              </a:rPr>
              <a:t>less when a student receives </a:t>
            </a:r>
            <a:r>
              <a:rPr lang="en-US" sz="28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800" dirty="0">
                <a:latin typeface="Arial" panose="020B0604020202020204" pitchFamily="34" charset="0"/>
                <a:ea typeface="Times New Roman" panose="02020603050405020304" pitchFamily="18" charset="0"/>
                <a:cs typeface="Times New Roman" panose="02020603050405020304" pitchFamily="18" charset="0"/>
              </a:rPr>
              <a:t>funding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than </a:t>
            </a:r>
            <a:r>
              <a:rPr lang="en-US" sz="2800" dirty="0">
                <a:latin typeface="Arial" panose="020B0604020202020204" pitchFamily="34" charset="0"/>
                <a:ea typeface="Times New Roman" panose="02020603050405020304" pitchFamily="18" charset="0"/>
                <a:cs typeface="Times New Roman" panose="02020603050405020304" pitchFamily="18" charset="0"/>
              </a:rPr>
              <a:t>when they receive standard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SFNI funding</a:t>
            </a:r>
            <a:r>
              <a:rPr lang="en-US" sz="2800" dirty="0">
                <a:latin typeface="Arial" panose="020B0604020202020204" pitchFamily="34" charset="0"/>
                <a:ea typeface="Times New Roman" panose="02020603050405020304" pitchFamily="18" charset="0"/>
                <a:cs typeface="Times New Roman" panose="02020603050405020304" pitchFamily="18" charset="0"/>
              </a:rPr>
              <a:t>.  </a:t>
            </a:r>
            <a:endParaRPr lang="en-US" sz="2800" dirty="0" smtClean="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endParaRPr lang="en-US" sz="2800" dirty="0" smtClean="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2800" dirty="0" smtClean="0">
                <a:latin typeface="Arial" panose="020B0604020202020204" pitchFamily="34" charset="0"/>
                <a:ea typeface="Times New Roman" panose="02020603050405020304" pitchFamily="18" charset="0"/>
                <a:cs typeface="Times New Roman" panose="02020603050405020304" pitchFamily="18" charset="0"/>
              </a:rPr>
              <a:t>The justification for this </a:t>
            </a:r>
            <a:r>
              <a:rPr lang="en-US" sz="2800" dirty="0">
                <a:latin typeface="Arial" panose="020B0604020202020204" pitchFamily="34" charset="0"/>
                <a:ea typeface="Times New Roman" panose="02020603050405020304" pitchFamily="18" charset="0"/>
                <a:cs typeface="Times New Roman" panose="02020603050405020304" pitchFamily="18" charset="0"/>
              </a:rPr>
              <a:t>is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that students </a:t>
            </a:r>
            <a:r>
              <a:rPr lang="en-US" sz="2800" dirty="0">
                <a:latin typeface="Arial" panose="020B0604020202020204" pitchFamily="34" charset="0"/>
                <a:ea typeface="Times New Roman" panose="02020603050405020304" pitchFamily="18" charset="0"/>
                <a:cs typeface="Times New Roman" panose="02020603050405020304" pitchFamily="18" charset="0"/>
              </a:rPr>
              <a:t>are not required to take out a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TFL </a:t>
            </a:r>
            <a:r>
              <a:rPr lang="en-US" sz="2800" dirty="0">
                <a:latin typeface="Arial" panose="020B0604020202020204" pitchFamily="34" charset="0"/>
                <a:ea typeface="Times New Roman" panose="02020603050405020304" pitchFamily="18" charset="0"/>
                <a:cs typeface="Times New Roman" panose="02020603050405020304" pitchFamily="18" charset="0"/>
              </a:rPr>
              <a:t>to pay for their fees in those years but will have their fees paid in full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by </a:t>
            </a:r>
            <a:r>
              <a:rPr lang="en-US" sz="28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800" dirty="0">
                <a:latin typeface="Arial" panose="020B0604020202020204" pitchFamily="34" charset="0"/>
                <a:ea typeface="Times New Roman" panose="02020603050405020304" pitchFamily="18" charset="0"/>
                <a:cs typeface="Times New Roman" panose="02020603050405020304" pitchFamily="18" charset="0"/>
              </a:rPr>
              <a:t>regardless of household income, on receipt of an invoice from </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Queen’s. </a:t>
            </a:r>
            <a:endParaRPr lang="en-GB" sz="2800" dirty="0">
              <a:effectLst/>
              <a:latin typeface="Palatino"/>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294849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76672"/>
            <a:ext cx="6102424" cy="4832092"/>
          </a:xfrm>
          <a:prstGeom prst="rect">
            <a:avLst/>
          </a:prstGeom>
        </p:spPr>
        <p:txBody>
          <a:bodyPr wrap="square">
            <a:spAutoFit/>
          </a:bodyPr>
          <a:lstStyle/>
          <a:p>
            <a:pPr algn="just">
              <a:spcAft>
                <a:spcPts val="0"/>
              </a:spcAft>
            </a:pPr>
            <a:r>
              <a:rPr lang="en-US" sz="22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Regulations stipulate that Medical or Dental students who repeat* more than one year of their standard course will </a:t>
            </a:r>
            <a:r>
              <a:rPr lang="en-US" sz="2200" b="1" dirty="0">
                <a:latin typeface="Arial" panose="020B0604020202020204" pitchFamily="34" charset="0"/>
                <a:ea typeface="Times New Roman" panose="02020603050405020304" pitchFamily="18" charset="0"/>
                <a:cs typeface="Times New Roman" panose="02020603050405020304" pitchFamily="18" charset="0"/>
              </a:rPr>
              <a:t>not be entitled </a:t>
            </a:r>
            <a:r>
              <a:rPr lang="en-US" sz="2200" dirty="0">
                <a:latin typeface="Arial" panose="020B0604020202020204" pitchFamily="34" charset="0"/>
                <a:ea typeface="Times New Roman" panose="02020603050405020304" pitchFamily="18" charset="0"/>
                <a:cs typeface="Times New Roman" panose="02020603050405020304" pitchFamily="18" charset="0"/>
              </a:rPr>
              <a:t>to a </a:t>
            </a:r>
            <a:r>
              <a:rPr lang="en-US" sz="2200" dirty="0" err="1" smtClean="0">
                <a:latin typeface="Arial" panose="020B0604020202020204" pitchFamily="34" charset="0"/>
                <a:ea typeface="Times New Roman" panose="02020603050405020304" pitchFamily="18" charset="0"/>
                <a:cs typeface="Times New Roman" panose="02020603050405020304" pitchFamily="18" charset="0"/>
              </a:rPr>
              <a:t>DoH</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bursary award for fourth or fifth year.  </a:t>
            </a:r>
            <a:endParaRPr lang="en-US" sz="2200" dirty="0" smtClean="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US" sz="2200" dirty="0" smtClean="0">
                <a:latin typeface="Arial" panose="020B0604020202020204" pitchFamily="34" charset="0"/>
                <a:ea typeface="Times New Roman" panose="02020603050405020304" pitchFamily="18" charset="0"/>
                <a:cs typeface="Times New Roman" panose="02020603050405020304" pitchFamily="18" charset="0"/>
              </a:rPr>
              <a:t>Medical </a:t>
            </a:r>
            <a:r>
              <a:rPr lang="en-US" sz="2200" dirty="0">
                <a:latin typeface="Arial" panose="020B0604020202020204" pitchFamily="34" charset="0"/>
                <a:ea typeface="Times New Roman" panose="02020603050405020304" pitchFamily="18" charset="0"/>
                <a:cs typeface="Times New Roman" panose="02020603050405020304" pitchFamily="18" charset="0"/>
              </a:rPr>
              <a:t>and Dental students who are required to repeat part of the course remain eligible to apply for a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TFL, and means-tested MG and ML. </a:t>
            </a:r>
          </a:p>
          <a:p>
            <a:pPr algn="just">
              <a:spcAft>
                <a:spcPts val="0"/>
              </a:spcAft>
            </a:pPr>
            <a:endParaRPr lang="en-US" sz="2200" b="1"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US" sz="2200" b="1" dirty="0">
                <a:latin typeface="Arial" panose="020B0604020202020204" pitchFamily="34" charset="0"/>
                <a:ea typeface="Times New Roman" panose="02020603050405020304" pitchFamily="18" charset="0"/>
                <a:cs typeface="Times New Roman" panose="02020603050405020304" pitchFamily="18" charset="0"/>
              </a:rPr>
              <a:t> </a:t>
            </a:r>
            <a:endParaRPr lang="en-GB" sz="2200" dirty="0">
              <a:latin typeface="Palatino"/>
              <a:ea typeface="Times New Roman" panose="02020603050405020304" pitchFamily="18" charset="0"/>
              <a:cs typeface="Times New Roman" panose="02020603050405020304" pitchFamily="18" charset="0"/>
            </a:endParaRPr>
          </a:p>
          <a:p>
            <a:pPr algn="just">
              <a:spcAft>
                <a:spcPts val="0"/>
              </a:spcAft>
            </a:pPr>
            <a:r>
              <a:rPr lang="en-US" sz="2200" dirty="0">
                <a:latin typeface="Arial" panose="020B0604020202020204" pitchFamily="34" charset="0"/>
                <a:ea typeface="Times New Roman" panose="02020603050405020304" pitchFamily="18" charset="0"/>
                <a:cs typeface="Times New Roman" panose="02020603050405020304" pitchFamily="18" charset="0"/>
              </a:rPr>
              <a:t>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 </a:t>
            </a:r>
            <a:r>
              <a:rPr lang="en-US" sz="2200" dirty="0">
                <a:latin typeface="Arial" panose="020B0604020202020204" pitchFamily="34" charset="0"/>
                <a:ea typeface="Times New Roman" panose="02020603050405020304" pitchFamily="18" charset="0"/>
                <a:cs typeface="Times New Roman" panose="02020603050405020304" pitchFamily="18" charset="0"/>
              </a:rPr>
              <a:t>this is not applicable to medical/dental students who have support renewed by </a:t>
            </a:r>
            <a:r>
              <a:rPr lang="en-US" sz="2200" dirty="0" smtClean="0">
                <a:latin typeface="Arial" panose="020B0604020202020204" pitchFamily="34" charset="0"/>
                <a:ea typeface="Times New Roman" panose="02020603050405020304" pitchFamily="18" charset="0"/>
                <a:cs typeface="Times New Roman" panose="02020603050405020304" pitchFamily="18" charset="0"/>
              </a:rPr>
              <a:t>SFNI </a:t>
            </a:r>
            <a:r>
              <a:rPr lang="en-US" sz="2200" dirty="0">
                <a:latin typeface="Arial" panose="020B0604020202020204" pitchFamily="34" charset="0"/>
                <a:ea typeface="Times New Roman" panose="02020603050405020304" pitchFamily="18" charset="0"/>
                <a:cs typeface="Times New Roman" panose="02020603050405020304" pitchFamily="18" charset="0"/>
              </a:rPr>
              <a:t>due to compelling personal reasons</a:t>
            </a:r>
            <a:endParaRPr lang="en-GB" sz="2200" dirty="0">
              <a:effectLst/>
              <a:latin typeface="Palatino"/>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355144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GB" dirty="0" smtClean="0"/>
              <a:t>Second Undergraduate degrees in Medicine or Dentistry</a:t>
            </a:r>
            <a:endParaRPr lang="en-GB" dirty="0"/>
          </a:p>
        </p:txBody>
      </p:sp>
      <p:sp>
        <p:nvSpPr>
          <p:cNvPr id="3" name="Text Placeholder 2"/>
          <p:cNvSpPr>
            <a:spLocks noGrp="1"/>
          </p:cNvSpPr>
          <p:nvPr>
            <p:ph type="body" sz="quarter" idx="10"/>
          </p:nvPr>
        </p:nvSpPr>
        <p:spPr>
          <a:xfrm>
            <a:off x="381000" y="1411552"/>
            <a:ext cx="8382000" cy="3496342"/>
          </a:xfrm>
        </p:spPr>
        <p:txBody>
          <a:bodyPr/>
          <a:lstStyle/>
          <a:p>
            <a:pPr marL="0" indent="0">
              <a:buNone/>
            </a:pPr>
            <a:endParaRPr lang="en-GB" dirty="0"/>
          </a:p>
          <a:p>
            <a:pPr marL="0" indent="0">
              <a:buNone/>
            </a:pPr>
            <a:r>
              <a:rPr lang="en-GB" dirty="0" smtClean="0"/>
              <a:t>No ML for intercalated year, but ML for subsequent years.</a:t>
            </a:r>
          </a:p>
          <a:p>
            <a:pPr marL="0" indent="0">
              <a:buNone/>
            </a:pPr>
            <a:endParaRPr lang="en-GB" dirty="0"/>
          </a:p>
          <a:p>
            <a:pPr marL="0" indent="0">
              <a:buNone/>
            </a:pPr>
            <a:r>
              <a:rPr lang="en-GB" dirty="0" smtClean="0"/>
              <a:t>ML available for students who proceed as normal through the course.</a:t>
            </a:r>
          </a:p>
          <a:p>
            <a:pPr marL="0" indent="0">
              <a:buNone/>
            </a:pPr>
            <a:endParaRPr lang="en-GB" dirty="0"/>
          </a:p>
        </p:txBody>
      </p:sp>
    </p:spTree>
    <p:extLst>
      <p:ext uri="{BB962C8B-B14F-4D97-AF65-F5344CB8AC3E}">
        <p14:creationId xmlns:p14="http://schemas.microsoft.com/office/powerpoint/2010/main" val="382142698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 the Masters – be realistic</a:t>
            </a:r>
            <a:endParaRPr lang="en-GB" dirty="0"/>
          </a:p>
        </p:txBody>
      </p:sp>
      <p:sp>
        <p:nvSpPr>
          <p:cNvPr id="3" name="Text Placeholder 2"/>
          <p:cNvSpPr>
            <a:spLocks noGrp="1"/>
          </p:cNvSpPr>
          <p:nvPr>
            <p:ph type="body" sz="quarter" idx="10"/>
          </p:nvPr>
        </p:nvSpPr>
        <p:spPr>
          <a:xfrm>
            <a:off x="381000" y="1052736"/>
            <a:ext cx="8382000" cy="5121402"/>
          </a:xfrm>
        </p:spPr>
        <p:txBody>
          <a:bodyPr/>
          <a:lstStyle/>
          <a:p>
            <a:pPr>
              <a:buFont typeface="Arial" panose="020B0604020202020204" pitchFamily="34" charset="0"/>
              <a:buChar char="•"/>
            </a:pPr>
            <a:r>
              <a:rPr lang="en-GB" dirty="0" smtClean="0"/>
              <a:t>PGL – fees only</a:t>
            </a:r>
          </a:p>
          <a:p>
            <a:pPr>
              <a:buFont typeface="Arial" panose="020B0604020202020204" pitchFamily="34" charset="0"/>
              <a:buChar char="•"/>
            </a:pPr>
            <a:r>
              <a:rPr lang="en-GB" dirty="0" smtClean="0"/>
              <a:t>Savings</a:t>
            </a:r>
          </a:p>
          <a:p>
            <a:pPr>
              <a:buFont typeface="Arial" panose="020B0604020202020204" pitchFamily="34" charset="0"/>
              <a:buChar char="•"/>
            </a:pPr>
            <a:r>
              <a:rPr lang="en-GB" dirty="0" smtClean="0"/>
              <a:t>Family support</a:t>
            </a:r>
          </a:p>
          <a:p>
            <a:pPr>
              <a:buFont typeface="Arial" panose="020B0604020202020204" pitchFamily="34" charset="0"/>
              <a:buChar char="•"/>
            </a:pPr>
            <a:r>
              <a:rPr lang="en-GB" dirty="0" smtClean="0"/>
              <a:t>Part time work</a:t>
            </a:r>
          </a:p>
          <a:p>
            <a:pPr>
              <a:buFont typeface="Arial" panose="020B0604020202020204" pitchFamily="34" charset="0"/>
              <a:buChar char="•"/>
            </a:pPr>
            <a:r>
              <a:rPr lang="en-GB" dirty="0" smtClean="0"/>
              <a:t>Commercial borrowing – bank, credit union Postgraduate Scholarships -  do your homework</a:t>
            </a:r>
          </a:p>
          <a:p>
            <a:pPr>
              <a:buFont typeface="Arial" panose="020B0604020202020204" pitchFamily="34" charset="0"/>
              <a:buChar char="•"/>
            </a:pPr>
            <a:r>
              <a:rPr lang="en-GB" dirty="0" smtClean="0"/>
              <a:t>Be creative – money is not going to fall into your lap</a:t>
            </a:r>
          </a:p>
          <a:p>
            <a:pPr>
              <a:buFont typeface="Arial" panose="020B0604020202020204" pitchFamily="34" charset="0"/>
              <a:buChar char="•"/>
            </a:pPr>
            <a:r>
              <a:rPr lang="en-GB" dirty="0" smtClean="0"/>
              <a:t>Don’t make assumptions</a:t>
            </a:r>
          </a:p>
          <a:p>
            <a:pPr>
              <a:buFont typeface="Arial" panose="020B0604020202020204" pitchFamily="34" charset="0"/>
              <a:buChar char="•"/>
            </a:pPr>
            <a:r>
              <a:rPr lang="en-GB" dirty="0" smtClean="0"/>
              <a:t>Payment options</a:t>
            </a:r>
            <a:endParaRPr lang="en-GB" dirty="0"/>
          </a:p>
        </p:txBody>
      </p:sp>
    </p:spTree>
    <p:extLst>
      <p:ext uri="{BB962C8B-B14F-4D97-AF65-F5344CB8AC3E}">
        <p14:creationId xmlns:p14="http://schemas.microsoft.com/office/powerpoint/2010/main" val="96771470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Abbreviations</a:t>
            </a:r>
            <a:endParaRPr lang="en-GB" dirty="0"/>
          </a:p>
        </p:txBody>
      </p:sp>
      <p:sp>
        <p:nvSpPr>
          <p:cNvPr id="3" name="Text Placeholder 2"/>
          <p:cNvSpPr>
            <a:spLocks noGrp="1"/>
          </p:cNvSpPr>
          <p:nvPr>
            <p:ph type="body" sz="quarter" idx="10"/>
          </p:nvPr>
        </p:nvSpPr>
        <p:spPr>
          <a:xfrm>
            <a:off x="381000" y="1411552"/>
            <a:ext cx="8382000" cy="3151632"/>
          </a:xfrm>
        </p:spPr>
        <p:txBody>
          <a:bodyPr/>
          <a:lstStyle/>
          <a:p>
            <a:pPr marL="0" indent="0">
              <a:buNone/>
            </a:pPr>
            <a:r>
              <a:rPr lang="en-GB" dirty="0" smtClean="0"/>
              <a:t>DoH – Department of Health </a:t>
            </a:r>
          </a:p>
          <a:p>
            <a:pPr marL="0" indent="0">
              <a:buNone/>
            </a:pPr>
            <a:r>
              <a:rPr lang="en-GB" dirty="0" smtClean="0"/>
              <a:t>SFNI – Student Finance Northern Ireland</a:t>
            </a:r>
          </a:p>
          <a:p>
            <a:pPr marL="0" indent="0">
              <a:buNone/>
            </a:pPr>
            <a:r>
              <a:rPr lang="en-GB" dirty="0" smtClean="0"/>
              <a:t>TFL – tuition </a:t>
            </a:r>
            <a:r>
              <a:rPr lang="en-GB" dirty="0"/>
              <a:t>f</a:t>
            </a:r>
            <a:r>
              <a:rPr lang="en-GB" dirty="0" smtClean="0"/>
              <a:t>ee </a:t>
            </a:r>
            <a:r>
              <a:rPr lang="en-GB" dirty="0"/>
              <a:t>l</a:t>
            </a:r>
            <a:r>
              <a:rPr lang="en-GB" dirty="0" smtClean="0"/>
              <a:t>oan</a:t>
            </a:r>
          </a:p>
          <a:p>
            <a:pPr marL="0" indent="0">
              <a:buNone/>
            </a:pPr>
            <a:r>
              <a:rPr lang="en-GB" dirty="0" smtClean="0"/>
              <a:t>ML – maintenance loan</a:t>
            </a:r>
          </a:p>
          <a:p>
            <a:pPr marL="0" indent="0">
              <a:buNone/>
            </a:pPr>
            <a:r>
              <a:rPr lang="en-GB" dirty="0"/>
              <a:t>M</a:t>
            </a:r>
            <a:r>
              <a:rPr lang="en-GB" dirty="0" smtClean="0"/>
              <a:t>G – maintenance grant</a:t>
            </a:r>
          </a:p>
          <a:p>
            <a:pPr marL="0" indent="0">
              <a:buNone/>
            </a:pPr>
            <a:r>
              <a:rPr lang="en-GB" dirty="0" smtClean="0"/>
              <a:t>PGL – Postgraduate loan</a:t>
            </a:r>
            <a:endParaRPr lang="en-GB" dirty="0"/>
          </a:p>
        </p:txBody>
      </p:sp>
    </p:spTree>
    <p:extLst>
      <p:ext uri="{BB962C8B-B14F-4D97-AF65-F5344CB8AC3E}">
        <p14:creationId xmlns:p14="http://schemas.microsoft.com/office/powerpoint/2010/main" val="130295488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02468"/>
          </a:xfrm>
        </p:spPr>
        <p:txBody>
          <a:bodyPr/>
          <a:lstStyle/>
          <a:p>
            <a:endParaRPr lang="en-GB" dirty="0"/>
          </a:p>
        </p:txBody>
      </p:sp>
      <p:sp>
        <p:nvSpPr>
          <p:cNvPr id="3" name="Text Placeholder 2"/>
          <p:cNvSpPr>
            <a:spLocks noGrp="1"/>
          </p:cNvSpPr>
          <p:nvPr>
            <p:ph type="body" sz="quarter" idx="10"/>
          </p:nvPr>
        </p:nvSpPr>
        <p:spPr>
          <a:xfrm>
            <a:off x="381000" y="1411552"/>
            <a:ext cx="8382000" cy="3194721"/>
          </a:xfrm>
        </p:spPr>
        <p:txBody>
          <a:bodyPr/>
          <a:lstStyle/>
          <a:p>
            <a:pPr marL="0" indent="0">
              <a:buNone/>
            </a:pPr>
            <a:r>
              <a:rPr lang="en-US" dirty="0"/>
              <a:t>Students </a:t>
            </a:r>
            <a:r>
              <a:rPr lang="en-US" dirty="0" smtClean="0"/>
              <a:t>on a </a:t>
            </a:r>
            <a:r>
              <a:rPr lang="en-US" b="1" u="sng" dirty="0"/>
              <a:t>first</a:t>
            </a:r>
            <a:r>
              <a:rPr lang="en-US" dirty="0"/>
              <a:t> degree </a:t>
            </a:r>
            <a:r>
              <a:rPr lang="en-US" dirty="0" smtClean="0"/>
              <a:t>course </a:t>
            </a:r>
            <a:r>
              <a:rPr lang="en-US" dirty="0"/>
              <a:t>in </a:t>
            </a:r>
            <a:r>
              <a:rPr lang="en-US" dirty="0" smtClean="0"/>
              <a:t>Medicine or Dentistry </a:t>
            </a:r>
            <a:r>
              <a:rPr lang="en-US" dirty="0"/>
              <a:t>are eligible for standard </a:t>
            </a:r>
            <a:r>
              <a:rPr lang="en-US" dirty="0" smtClean="0"/>
              <a:t>funding from SFNI in </a:t>
            </a:r>
            <a:r>
              <a:rPr lang="en-US" dirty="0"/>
              <a:t>respect of a </a:t>
            </a:r>
            <a:r>
              <a:rPr lang="en-US" dirty="0" smtClean="0"/>
              <a:t>TFL and </a:t>
            </a:r>
            <a:r>
              <a:rPr lang="en-US" dirty="0"/>
              <a:t>means-tested </a:t>
            </a:r>
            <a:r>
              <a:rPr lang="en-US" dirty="0" smtClean="0"/>
              <a:t>MG and ML </a:t>
            </a:r>
            <a:r>
              <a:rPr lang="en-US" dirty="0"/>
              <a:t>for the first three years of their </a:t>
            </a:r>
            <a:r>
              <a:rPr lang="en-US" dirty="0" smtClean="0"/>
              <a:t>course.</a:t>
            </a:r>
          </a:p>
          <a:p>
            <a:pPr marL="0" indent="0">
              <a:buNone/>
            </a:pPr>
            <a:r>
              <a:rPr lang="en-US" sz="2000" dirty="0" smtClean="0"/>
              <a:t>(refer to slide 7 later)</a:t>
            </a:r>
            <a:endParaRPr lang="en-GB" sz="2000"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53622356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02468"/>
          </a:xfrm>
        </p:spPr>
        <p:txBody>
          <a:bodyPr/>
          <a:lstStyle/>
          <a:p>
            <a:endParaRPr lang="en-GB" dirty="0"/>
          </a:p>
        </p:txBody>
      </p:sp>
      <p:sp>
        <p:nvSpPr>
          <p:cNvPr id="3" name="Text Placeholder 2"/>
          <p:cNvSpPr>
            <a:spLocks noGrp="1"/>
          </p:cNvSpPr>
          <p:nvPr>
            <p:ph type="body" sz="quarter" idx="10"/>
          </p:nvPr>
        </p:nvSpPr>
        <p:spPr>
          <a:xfrm>
            <a:off x="381000" y="1411552"/>
            <a:ext cx="8382000" cy="4524315"/>
          </a:xfrm>
        </p:spPr>
        <p:txBody>
          <a:bodyPr/>
          <a:lstStyle/>
          <a:p>
            <a:pPr marL="0" indent="0">
              <a:buNone/>
            </a:pPr>
            <a:r>
              <a:rPr lang="en-US" dirty="0"/>
              <a:t>After </a:t>
            </a:r>
            <a:r>
              <a:rPr lang="en-US" dirty="0" smtClean="0"/>
              <a:t>the second or third academic year a student </a:t>
            </a:r>
            <a:r>
              <a:rPr lang="en-US" dirty="0"/>
              <a:t>may decide to take a year away from their Medicine/Dentistry degree in order to follow a one year intercalated degree</a:t>
            </a:r>
            <a:r>
              <a:rPr lang="en-US" dirty="0" smtClean="0"/>
              <a:t>.</a:t>
            </a:r>
          </a:p>
          <a:p>
            <a:pPr marL="0" indent="0">
              <a:buNone/>
            </a:pPr>
            <a:r>
              <a:rPr lang="en-US" sz="2000" dirty="0" smtClean="0"/>
              <a:t>(If you are considering taking an intercalated year after your 4</a:t>
            </a:r>
            <a:r>
              <a:rPr lang="en-US" sz="2000" baseline="30000" dirty="0" smtClean="0"/>
              <a:t>th</a:t>
            </a:r>
            <a:r>
              <a:rPr lang="en-US" sz="2000" dirty="0" smtClean="0"/>
              <a:t> year of Medicine/Dentistry, please contact me directly)</a:t>
            </a:r>
            <a:r>
              <a:rPr lang="en-US" dirty="0" smtClean="0"/>
              <a:t>  </a:t>
            </a:r>
            <a:endParaRPr lang="en-US" dirty="0" smtClean="0"/>
          </a:p>
          <a:p>
            <a:pPr marL="0" indent="0">
              <a:buNone/>
            </a:pPr>
            <a:endParaRPr lang="en-US" dirty="0" smtClean="0"/>
          </a:p>
          <a:p>
            <a:pPr marL="0" indent="0">
              <a:buNone/>
            </a:pPr>
            <a:r>
              <a:rPr lang="en-US" dirty="0" smtClean="0"/>
              <a:t>The type of funding available during this intercalated year will depend on the course being followed.</a:t>
            </a:r>
            <a:endParaRPr lang="en-US" dirty="0"/>
          </a:p>
        </p:txBody>
      </p:sp>
    </p:spTree>
    <p:extLst>
      <p:ext uri="{BB962C8B-B14F-4D97-AF65-F5344CB8AC3E}">
        <p14:creationId xmlns:p14="http://schemas.microsoft.com/office/powerpoint/2010/main" val="94954186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9"/>
            <a:ext cx="7632848" cy="144016"/>
          </a:xfrm>
        </p:spPr>
        <p:txBody>
          <a:bodyPr/>
          <a:lstStyle/>
          <a:p>
            <a:endParaRPr lang="en-GB" dirty="0"/>
          </a:p>
        </p:txBody>
      </p:sp>
      <p:sp>
        <p:nvSpPr>
          <p:cNvPr id="3" name="Text Placeholder 2"/>
          <p:cNvSpPr>
            <a:spLocks noGrp="1"/>
          </p:cNvSpPr>
          <p:nvPr>
            <p:ph type="body" sz="quarter" idx="10"/>
          </p:nvPr>
        </p:nvSpPr>
        <p:spPr>
          <a:xfrm>
            <a:off x="381000" y="1411552"/>
            <a:ext cx="8382000" cy="4210383"/>
          </a:xfrm>
        </p:spPr>
        <p:txBody>
          <a:bodyPr/>
          <a:lstStyle/>
          <a:p>
            <a:pPr marL="0" indent="0">
              <a:buNone/>
            </a:pPr>
            <a:r>
              <a:rPr lang="en-US" sz="3600" dirty="0"/>
              <a:t>If a student decides to follow an </a:t>
            </a:r>
            <a:r>
              <a:rPr lang="en-US" sz="3600" dirty="0" smtClean="0"/>
              <a:t>intercalated, </a:t>
            </a:r>
            <a:r>
              <a:rPr lang="en-US" sz="3600" dirty="0"/>
              <a:t>one </a:t>
            </a:r>
            <a:r>
              <a:rPr lang="en-US" sz="3600" dirty="0" smtClean="0"/>
              <a:t>year, </a:t>
            </a:r>
            <a:r>
              <a:rPr lang="en-US" sz="3600" u="sng" dirty="0"/>
              <a:t>undergraduate</a:t>
            </a:r>
            <a:r>
              <a:rPr lang="en-US" sz="3600" dirty="0"/>
              <a:t> degree e.g. </a:t>
            </a:r>
            <a:r>
              <a:rPr lang="en-US" sz="3600" dirty="0" smtClean="0"/>
              <a:t>BSc Human Biology, </a:t>
            </a:r>
            <a:r>
              <a:rPr lang="en-US" sz="3600" dirty="0"/>
              <a:t>they will continue to receive </a:t>
            </a:r>
            <a:r>
              <a:rPr lang="en-US" sz="3600" dirty="0" smtClean="0"/>
              <a:t>standard SFNI funding for </a:t>
            </a:r>
            <a:r>
              <a:rPr lang="en-US" sz="3600" dirty="0"/>
              <a:t>the intercalated year </a:t>
            </a:r>
            <a:r>
              <a:rPr lang="en-US" sz="3600" dirty="0" smtClean="0"/>
              <a:t>i.e. TFL </a:t>
            </a:r>
            <a:r>
              <a:rPr lang="en-US" sz="3600" dirty="0"/>
              <a:t>and </a:t>
            </a:r>
            <a:r>
              <a:rPr lang="en-US" sz="3600" dirty="0" smtClean="0"/>
              <a:t>means-tested MG &amp; ML.  </a:t>
            </a:r>
          </a:p>
          <a:p>
            <a:pPr marL="0" indent="0">
              <a:buNone/>
            </a:pPr>
            <a:endParaRPr lang="en-US" sz="3600" dirty="0" smtClean="0"/>
          </a:p>
          <a:p>
            <a:pPr marL="0" indent="0">
              <a:buNone/>
            </a:pPr>
            <a:r>
              <a:rPr lang="en-US" sz="3600" dirty="0" smtClean="0"/>
              <a:t>They </a:t>
            </a:r>
            <a:r>
              <a:rPr lang="en-US" sz="3600" dirty="0"/>
              <a:t>will not be eligible for any travel expenses.</a:t>
            </a:r>
            <a:endParaRPr lang="en-GB" sz="3600" dirty="0"/>
          </a:p>
        </p:txBody>
      </p:sp>
    </p:spTree>
    <p:extLst>
      <p:ext uri="{BB962C8B-B14F-4D97-AF65-F5344CB8AC3E}">
        <p14:creationId xmlns:p14="http://schemas.microsoft.com/office/powerpoint/2010/main" val="416059751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377" y="260649"/>
            <a:ext cx="8019047" cy="72008"/>
          </a:xfrm>
        </p:spPr>
        <p:txBody>
          <a:bodyPr/>
          <a:lstStyle/>
          <a:p>
            <a:endParaRPr lang="en-GB"/>
          </a:p>
        </p:txBody>
      </p:sp>
      <p:sp>
        <p:nvSpPr>
          <p:cNvPr id="3" name="Text Placeholder 2"/>
          <p:cNvSpPr>
            <a:spLocks noGrp="1"/>
          </p:cNvSpPr>
          <p:nvPr>
            <p:ph type="body" sz="quarter" idx="10"/>
          </p:nvPr>
        </p:nvSpPr>
        <p:spPr>
          <a:xfrm>
            <a:off x="381000" y="1411552"/>
            <a:ext cx="8382000" cy="4536627"/>
          </a:xfrm>
        </p:spPr>
        <p:txBody>
          <a:bodyPr/>
          <a:lstStyle/>
          <a:p>
            <a:pPr marL="0" indent="0">
              <a:buNone/>
            </a:pPr>
            <a:r>
              <a:rPr lang="en-US" dirty="0"/>
              <a:t>If a student decides to follow a one year </a:t>
            </a:r>
            <a:r>
              <a:rPr lang="en-US" u="sng" dirty="0"/>
              <a:t>postgraduate</a:t>
            </a:r>
            <a:r>
              <a:rPr lang="en-US" dirty="0"/>
              <a:t> course during the intercalated year </a:t>
            </a:r>
            <a:r>
              <a:rPr lang="en-US" dirty="0" smtClean="0"/>
              <a:t>e.g. Masters </a:t>
            </a:r>
            <a:r>
              <a:rPr lang="en-US" dirty="0"/>
              <a:t>in Public </a:t>
            </a:r>
            <a:r>
              <a:rPr lang="en-US" dirty="0" smtClean="0"/>
              <a:t>Health, </a:t>
            </a:r>
            <a:r>
              <a:rPr lang="en-US" dirty="0"/>
              <a:t>they </a:t>
            </a:r>
            <a:r>
              <a:rPr lang="en-US" u="sng" dirty="0"/>
              <a:t>will not </a:t>
            </a:r>
            <a:r>
              <a:rPr lang="en-US" dirty="0"/>
              <a:t>be eligible for </a:t>
            </a:r>
            <a:r>
              <a:rPr lang="en-US" dirty="0" smtClean="0"/>
              <a:t>any undergraduate funding from SFNI for </a:t>
            </a:r>
            <a:r>
              <a:rPr lang="en-US" dirty="0"/>
              <a:t>that year – no </a:t>
            </a:r>
            <a:r>
              <a:rPr lang="en-US" dirty="0" smtClean="0"/>
              <a:t>TFL and no MG or ML.  There is no assistance from </a:t>
            </a:r>
            <a:r>
              <a:rPr lang="en-US" dirty="0" err="1" smtClean="0"/>
              <a:t>DoH</a:t>
            </a:r>
            <a:r>
              <a:rPr lang="en-US" dirty="0" smtClean="0"/>
              <a:t> either.</a:t>
            </a:r>
          </a:p>
          <a:p>
            <a:pPr marL="0" indent="0">
              <a:buNone/>
            </a:pPr>
            <a:r>
              <a:rPr lang="en-US" dirty="0" smtClean="0"/>
              <a:t>They </a:t>
            </a:r>
            <a:r>
              <a:rPr lang="en-US" dirty="0"/>
              <a:t>will be required </a:t>
            </a:r>
            <a:r>
              <a:rPr lang="en-US" dirty="0" smtClean="0"/>
              <a:t>to </a:t>
            </a:r>
            <a:r>
              <a:rPr lang="en-US" dirty="0"/>
              <a:t>self-fund </a:t>
            </a:r>
            <a:r>
              <a:rPr lang="en-US" dirty="0" smtClean="0"/>
              <a:t>the Masters.</a:t>
            </a:r>
          </a:p>
          <a:p>
            <a:pPr marL="0" indent="0">
              <a:buNone/>
            </a:pPr>
            <a:endParaRPr lang="en-US" sz="2800" dirty="0" smtClean="0"/>
          </a:p>
          <a:p>
            <a:pPr marL="0" indent="0">
              <a:buNone/>
            </a:pPr>
            <a:r>
              <a:rPr lang="en-US" sz="2800" dirty="0" smtClean="0">
                <a:solidFill>
                  <a:schemeClr val="bg1"/>
                </a:solidFill>
              </a:rPr>
              <a:t>From 2017/18 NI </a:t>
            </a:r>
            <a:r>
              <a:rPr lang="en-US" sz="2800" smtClean="0">
                <a:solidFill>
                  <a:schemeClr val="bg1"/>
                </a:solidFill>
              </a:rPr>
              <a:t>students are able </a:t>
            </a:r>
            <a:r>
              <a:rPr lang="en-US" sz="2800" dirty="0" smtClean="0">
                <a:solidFill>
                  <a:schemeClr val="bg1"/>
                </a:solidFill>
              </a:rPr>
              <a:t>to apply for a Postgraduate tuition fee loan via SFNI(NE).</a:t>
            </a:r>
            <a:endParaRPr lang="en-GB" dirty="0"/>
          </a:p>
        </p:txBody>
      </p:sp>
    </p:spTree>
    <p:extLst>
      <p:ext uri="{BB962C8B-B14F-4D97-AF65-F5344CB8AC3E}">
        <p14:creationId xmlns:p14="http://schemas.microsoft.com/office/powerpoint/2010/main" val="401682423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828193"/>
          </a:xfrm>
        </p:spPr>
        <p:txBody>
          <a:bodyPr/>
          <a:lstStyle/>
          <a:p>
            <a:r>
              <a:rPr lang="en-US" sz="2800" dirty="0">
                <a:effectLst/>
              </a:rPr>
              <a:t>After the intercalated course has been completed students will then progress on to </a:t>
            </a:r>
            <a:r>
              <a:rPr lang="en-US" sz="2800" dirty="0" smtClean="0">
                <a:effectLst/>
              </a:rPr>
              <a:t>the next year of </a:t>
            </a:r>
            <a:r>
              <a:rPr lang="en-US" sz="2800" dirty="0">
                <a:effectLst/>
              </a:rPr>
              <a:t>the degree in </a:t>
            </a:r>
            <a:r>
              <a:rPr lang="en-US" sz="2800" dirty="0" smtClean="0">
                <a:effectLst/>
              </a:rPr>
              <a:t>Medicine</a:t>
            </a:r>
            <a:r>
              <a:rPr lang="en-US" sz="2800" dirty="0">
                <a:effectLst/>
              </a:rPr>
              <a:t> </a:t>
            </a:r>
            <a:r>
              <a:rPr lang="en-US" sz="2800" dirty="0" smtClean="0">
                <a:effectLst/>
              </a:rPr>
              <a:t>or Dentistry </a:t>
            </a:r>
            <a:r>
              <a:rPr lang="en-GB" dirty="0">
                <a:effectLst/>
              </a:rPr>
              <a:t/>
            </a:r>
            <a:br>
              <a:rPr lang="en-GB" dirty="0">
                <a:effectLst/>
              </a:rPr>
            </a:br>
            <a:endParaRPr lang="en-GB" dirty="0"/>
          </a:p>
        </p:txBody>
      </p:sp>
      <p:sp>
        <p:nvSpPr>
          <p:cNvPr id="3" name="Text Placeholder 2"/>
          <p:cNvSpPr>
            <a:spLocks noGrp="1"/>
          </p:cNvSpPr>
          <p:nvPr>
            <p:ph type="body" sz="quarter" idx="10"/>
          </p:nvPr>
        </p:nvSpPr>
        <p:spPr>
          <a:xfrm>
            <a:off x="611560" y="1484784"/>
            <a:ext cx="8151440" cy="4727448"/>
          </a:xfrm>
        </p:spPr>
        <p:txBody>
          <a:bodyPr/>
          <a:lstStyle/>
          <a:p>
            <a:pPr marL="0" indent="0">
              <a:buNone/>
            </a:pPr>
            <a:r>
              <a:rPr lang="en-US" dirty="0"/>
              <a:t>Normally students on year four </a:t>
            </a:r>
            <a:r>
              <a:rPr lang="en-US" dirty="0" smtClean="0"/>
              <a:t>of </a:t>
            </a:r>
            <a:r>
              <a:rPr lang="en-US" dirty="0"/>
              <a:t>Medicine </a:t>
            </a:r>
            <a:r>
              <a:rPr lang="en-US" dirty="0" smtClean="0"/>
              <a:t>or Dentistry </a:t>
            </a:r>
            <a:r>
              <a:rPr lang="en-US" dirty="0"/>
              <a:t>are eligible for </a:t>
            </a:r>
            <a:r>
              <a:rPr lang="en-US" dirty="0" smtClean="0"/>
              <a:t>standard SFNI Funding </a:t>
            </a:r>
            <a:r>
              <a:rPr lang="en-US" sz="2000" dirty="0" smtClean="0"/>
              <a:t>(refer back to Slide 3)</a:t>
            </a:r>
            <a:r>
              <a:rPr lang="en-US" dirty="0" smtClean="0"/>
              <a:t>, </a:t>
            </a:r>
            <a:r>
              <a:rPr lang="en-US" b="1" u="sng" dirty="0" smtClean="0"/>
              <a:t>but</a:t>
            </a:r>
            <a:r>
              <a:rPr lang="en-US" dirty="0" smtClean="0"/>
              <a:t> </a:t>
            </a:r>
            <a:r>
              <a:rPr lang="en-US" dirty="0"/>
              <a:t>if they have completed an intercalated course (whether undergraduate or postgraduate), funding for years four and five </a:t>
            </a:r>
            <a:r>
              <a:rPr lang="en-US" dirty="0" smtClean="0"/>
              <a:t>of Medicine or Dentistry comes from the </a:t>
            </a:r>
            <a:r>
              <a:rPr lang="en-US" dirty="0" err="1" smtClean="0"/>
              <a:t>DoH</a:t>
            </a:r>
            <a:r>
              <a:rPr lang="en-US" dirty="0" smtClean="0"/>
              <a:t>. </a:t>
            </a:r>
          </a:p>
          <a:p>
            <a:pPr marL="0" indent="0">
              <a:buNone/>
            </a:pPr>
            <a:endParaRPr lang="en-US" dirty="0" smtClean="0"/>
          </a:p>
          <a:p>
            <a:pPr marL="0" indent="0">
              <a:buNone/>
            </a:pPr>
            <a:r>
              <a:rPr lang="en-US" dirty="0" smtClean="0"/>
              <a:t>This funding is still administered by SFNI, on behalf of the </a:t>
            </a:r>
            <a:r>
              <a:rPr lang="en-US" dirty="0" err="1" smtClean="0"/>
              <a:t>DoH</a:t>
            </a:r>
            <a:r>
              <a:rPr lang="en-US" dirty="0" smtClean="0"/>
              <a:t>.</a:t>
            </a:r>
            <a:endParaRPr lang="en-GB" dirty="0"/>
          </a:p>
          <a:p>
            <a:pPr marL="0" indent="0">
              <a:buNone/>
            </a:pPr>
            <a:endParaRPr lang="en-GB" dirty="0"/>
          </a:p>
        </p:txBody>
      </p:sp>
    </p:spTree>
    <p:extLst>
      <p:ext uri="{BB962C8B-B14F-4D97-AF65-F5344CB8AC3E}">
        <p14:creationId xmlns:p14="http://schemas.microsoft.com/office/powerpoint/2010/main" val="224137443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079432" cy="174476"/>
          </a:xfrm>
        </p:spPr>
        <p:txBody>
          <a:bodyPr/>
          <a:lstStyle/>
          <a:p>
            <a:endParaRPr lang="en-GB" dirty="0"/>
          </a:p>
        </p:txBody>
      </p:sp>
      <p:sp>
        <p:nvSpPr>
          <p:cNvPr id="3" name="Text Placeholder 2"/>
          <p:cNvSpPr>
            <a:spLocks noGrp="1"/>
          </p:cNvSpPr>
          <p:nvPr>
            <p:ph type="body" sz="quarter" idx="10"/>
          </p:nvPr>
        </p:nvSpPr>
        <p:spPr>
          <a:xfrm>
            <a:off x="381000" y="476672"/>
            <a:ext cx="8382000" cy="6487930"/>
          </a:xfrm>
        </p:spPr>
        <p:txBody>
          <a:bodyPr/>
          <a:lstStyle/>
          <a:p>
            <a:pPr marL="0" indent="0">
              <a:buNone/>
            </a:pPr>
            <a:endParaRPr lang="en-US" sz="2800" dirty="0" smtClean="0"/>
          </a:p>
          <a:p>
            <a:pPr marL="0" indent="0">
              <a:buNone/>
            </a:pPr>
            <a:r>
              <a:rPr lang="en-US" sz="2800" dirty="0" smtClean="0"/>
              <a:t>In Northern Ireland the </a:t>
            </a:r>
            <a:r>
              <a:rPr lang="en-US" sz="2800" dirty="0" err="1" smtClean="0"/>
              <a:t>DoH</a:t>
            </a:r>
            <a:r>
              <a:rPr lang="en-US" sz="2800" dirty="0" smtClean="0"/>
              <a:t>, via SFNI, provides bursaries for eligible students of Medicine and Dentistry in their fifth and later years of study in the UK (years four and later after an intercalated degree).  </a:t>
            </a:r>
            <a:endParaRPr lang="en-GB" sz="2800" dirty="0" smtClean="0"/>
          </a:p>
          <a:p>
            <a:pPr marL="0" indent="0">
              <a:buNone/>
            </a:pPr>
            <a:endParaRPr lang="en-US" sz="2800" dirty="0" smtClean="0"/>
          </a:p>
          <a:p>
            <a:pPr marL="0" indent="0">
              <a:buNone/>
            </a:pPr>
            <a:r>
              <a:rPr lang="en-US" sz="2800" dirty="0" smtClean="0"/>
              <a:t>Tuition fees are paid directly to Queen’s – no longer a loan</a:t>
            </a:r>
          </a:p>
          <a:p>
            <a:pPr marL="0" indent="0">
              <a:buNone/>
            </a:pPr>
            <a:endParaRPr lang="en-US" sz="2800" dirty="0" smtClean="0"/>
          </a:p>
          <a:p>
            <a:pPr marL="0" indent="0">
              <a:buNone/>
            </a:pPr>
            <a:r>
              <a:rPr lang="en-US" sz="2800" dirty="0" smtClean="0"/>
              <a:t>The bursaries are income assessed and the amount paid depends on household income. </a:t>
            </a:r>
            <a:endParaRPr lang="en-US" sz="2800" dirty="0"/>
          </a:p>
          <a:p>
            <a:pPr marL="0" indent="0">
              <a:buNone/>
            </a:pPr>
            <a:r>
              <a:rPr lang="en-US" sz="2800" dirty="0" smtClean="0"/>
              <a:t>Students will also be eligible to apply for a non-income assessed reduced loan for the balance of the maintenance support.</a:t>
            </a:r>
            <a:endParaRPr lang="en-GB" sz="2800" dirty="0" smtClean="0"/>
          </a:p>
          <a:p>
            <a:pPr marL="0" indent="0">
              <a:buNone/>
            </a:pPr>
            <a:endParaRPr lang="en-GB" dirty="0"/>
          </a:p>
        </p:txBody>
      </p:sp>
    </p:spTree>
    <p:extLst>
      <p:ext uri="{BB962C8B-B14F-4D97-AF65-F5344CB8AC3E}">
        <p14:creationId xmlns:p14="http://schemas.microsoft.com/office/powerpoint/2010/main" val="227368079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a:xfrm>
            <a:off x="381000" y="1411552"/>
            <a:ext cx="8382000" cy="3841052"/>
          </a:xfrm>
        </p:spPr>
        <p:txBody>
          <a:bodyPr/>
          <a:lstStyle/>
          <a:p>
            <a:pPr marL="0" indent="0">
              <a:buNone/>
            </a:pPr>
            <a:r>
              <a:rPr lang="en-US" dirty="0"/>
              <a:t>The </a:t>
            </a:r>
            <a:r>
              <a:rPr lang="en-US" dirty="0" err="1" smtClean="0"/>
              <a:t>DoH</a:t>
            </a:r>
            <a:r>
              <a:rPr lang="en-US" dirty="0" smtClean="0"/>
              <a:t> funding package available </a:t>
            </a:r>
            <a:r>
              <a:rPr lang="en-US" dirty="0"/>
              <a:t>for either year four (if a student has completed an intercalated course) or year five (if they have not completed an intercalated course) is different to the package of support received in previous </a:t>
            </a:r>
            <a:r>
              <a:rPr lang="en-US" dirty="0" smtClean="0"/>
              <a:t>years from SFNI.</a:t>
            </a:r>
          </a:p>
          <a:p>
            <a:pPr marL="0" indent="0">
              <a:buNone/>
            </a:pPr>
            <a:endParaRPr lang="en-US" dirty="0"/>
          </a:p>
          <a:p>
            <a:pPr marL="0" indent="0">
              <a:buNone/>
            </a:pPr>
            <a:r>
              <a:rPr lang="en-US" dirty="0" err="1" smtClean="0"/>
              <a:t>DoH</a:t>
            </a:r>
            <a:r>
              <a:rPr lang="en-US" dirty="0" smtClean="0"/>
              <a:t> rates for 2019/20 on next slide</a:t>
            </a:r>
            <a:endParaRPr lang="en-GB" dirty="0"/>
          </a:p>
          <a:p>
            <a:pPr marL="0" indent="0">
              <a:buNone/>
            </a:pPr>
            <a:endParaRPr lang="en-GB" dirty="0"/>
          </a:p>
        </p:txBody>
      </p:sp>
    </p:spTree>
    <p:extLst>
      <p:ext uri="{BB962C8B-B14F-4D97-AF65-F5344CB8AC3E}">
        <p14:creationId xmlns:p14="http://schemas.microsoft.com/office/powerpoint/2010/main" val="3465636753"/>
      </p:ext>
    </p:extLst>
  </p:cSld>
  <p:clrMapOvr>
    <a:masterClrMapping/>
  </p:clrMapOvr>
  <p:transition>
    <p:fade/>
  </p:transition>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with white cloud border design)</Template>
  <TotalTime>1294</TotalTime>
  <Words>1135</Words>
  <Application>Microsoft Office PowerPoint</Application>
  <PresentationFormat>On-screen Show (4:3)</PresentationFormat>
  <Paragraphs>213</Paragraphs>
  <Slides>14</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Courier New</vt:lpstr>
      <vt:lpstr>Palatino</vt:lpstr>
      <vt:lpstr>Times New Roman</vt:lpstr>
      <vt:lpstr>Wingdings</vt:lpstr>
      <vt:lpstr>7-00134_MS_Qwest_template_Segoe</vt:lpstr>
      <vt:lpstr>White with Courier font for code slides</vt:lpstr>
      <vt:lpstr>Intercalated funding – Medicine and Dentistry</vt:lpstr>
      <vt:lpstr>Abbreviations</vt:lpstr>
      <vt:lpstr>PowerPoint Presentation</vt:lpstr>
      <vt:lpstr>PowerPoint Presentation</vt:lpstr>
      <vt:lpstr>PowerPoint Presentation</vt:lpstr>
      <vt:lpstr>PowerPoint Presentation</vt:lpstr>
      <vt:lpstr>After the intercalated course has been completed students will then progress on to the next year of the degree in Medicine or Dentistry  </vt:lpstr>
      <vt:lpstr>PowerPoint Presentation</vt:lpstr>
      <vt:lpstr>PowerPoint Presentation</vt:lpstr>
      <vt:lpstr>PowerPoint Presentation</vt:lpstr>
      <vt:lpstr>PowerPoint Presentation</vt:lpstr>
      <vt:lpstr>PowerPoint Presentation</vt:lpstr>
      <vt:lpstr>Second Undergraduate degrees in Medicine or Dentistry</vt:lpstr>
      <vt:lpstr>Funding the Masters – be realistic</vt:lpstr>
    </vt:vector>
  </TitlesOfParts>
  <Company>Queens University Belfast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Intercalated funding</dc:title>
  <dc:creator>Connie Craig</dc:creator>
  <cp:keywords/>
  <cp:lastModifiedBy>Connie Craig</cp:lastModifiedBy>
  <cp:revision>51</cp:revision>
  <dcterms:created xsi:type="dcterms:W3CDTF">2015-01-22T10:50:49Z</dcterms:created>
  <dcterms:modified xsi:type="dcterms:W3CDTF">2019-11-11T16:08:23Z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