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authors.xml" ContentType="application/vnd.ms-powerpoint.authors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Metadata/LabelInfo.xml" ContentType="application/vnd.ms-office.classificationlabel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D387A6-902A-386C-AF54-77B57A742BDA}" name="Catherine Hanna" initials="CH" userId="S::3059435@ads.qub.ac.uk::67366e95-24e2-440f-8826-1ff5ba9fae6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87"/>
    <a:srgbClr val="0000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28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4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9935" y="1301728"/>
            <a:ext cx="647573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1F5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4237" y="2403318"/>
            <a:ext cx="6586220" cy="203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mailto:Catherine.hanna@qub.ac.uk" TargetMode="External"/><Relationship Id="rId7" Type="http://schemas.openxmlformats.org/officeDocument/2006/relationships/hyperlink" Target="https://edin.ac/4kmBIyc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ukscotlandcentre.ac.uk/training/tracc-programme-for-clinicians" TargetMode="External"/><Relationship Id="rId5" Type="http://schemas.openxmlformats.org/officeDocument/2006/relationships/image" Target="../media/image2.jpg"/><Relationship Id="rId10" Type="http://schemas.openxmlformats.org/officeDocument/2006/relationships/image" Target="../media/image5.png"/><Relationship Id="rId4" Type="http://schemas.openxmlformats.org/officeDocument/2006/relationships/hyperlink" Target="mailto:richard.h.wilson@glasgow.ac.uk" TargetMode="Externa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879" y="138198"/>
            <a:ext cx="6817917" cy="4199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dirty="0">
                <a:solidFill>
                  <a:schemeClr val="tx1"/>
                </a:solidFill>
                <a:latin typeface="Progress" pitchFamily="2" charset="0"/>
              </a:rPr>
              <a:t>MB</a:t>
            </a:r>
            <a:r>
              <a:rPr lang="en-US" sz="2600" spc="-20" dirty="0">
                <a:solidFill>
                  <a:schemeClr val="tx1"/>
                </a:solidFill>
                <a:latin typeface="Progress" pitchFamily="2" charset="0"/>
              </a:rPr>
              <a:t>-</a:t>
            </a:r>
            <a:r>
              <a:rPr sz="2600" dirty="0">
                <a:solidFill>
                  <a:schemeClr val="tx1"/>
                </a:solidFill>
                <a:latin typeface="Progress" pitchFamily="2" charset="0"/>
              </a:rPr>
              <a:t>PhD</a:t>
            </a:r>
            <a:r>
              <a:rPr sz="2600" spc="-50" dirty="0">
                <a:solidFill>
                  <a:schemeClr val="tx1"/>
                </a:solidFill>
                <a:latin typeface="Progress" pitchFamily="2" charset="0"/>
              </a:rPr>
              <a:t> </a:t>
            </a:r>
            <a:r>
              <a:rPr sz="2600" dirty="0">
                <a:solidFill>
                  <a:schemeClr val="tx1"/>
                </a:solidFill>
                <a:latin typeface="Progress" pitchFamily="2" charset="0"/>
              </a:rPr>
              <a:t>and</a:t>
            </a:r>
            <a:r>
              <a:rPr sz="2600" spc="-20" dirty="0">
                <a:solidFill>
                  <a:schemeClr val="tx1"/>
                </a:solidFill>
                <a:latin typeface="Progress" pitchFamily="2" charset="0"/>
              </a:rPr>
              <a:t> </a:t>
            </a:r>
            <a:r>
              <a:rPr sz="2600" dirty="0">
                <a:solidFill>
                  <a:schemeClr val="tx1"/>
                </a:solidFill>
                <a:latin typeface="Progress" pitchFamily="2" charset="0"/>
              </a:rPr>
              <a:t>BDS</a:t>
            </a:r>
            <a:r>
              <a:rPr lang="en-US" sz="2600" spc="-30" dirty="0">
                <a:solidFill>
                  <a:schemeClr val="tx1"/>
                </a:solidFill>
                <a:latin typeface="Progress" pitchFamily="2" charset="0"/>
              </a:rPr>
              <a:t>-</a:t>
            </a:r>
            <a:r>
              <a:rPr sz="2600" dirty="0">
                <a:solidFill>
                  <a:schemeClr val="tx1"/>
                </a:solidFill>
                <a:latin typeface="Progress" pitchFamily="2" charset="0"/>
              </a:rPr>
              <a:t>PhD</a:t>
            </a:r>
            <a:r>
              <a:rPr sz="2600" spc="-35" dirty="0">
                <a:solidFill>
                  <a:schemeClr val="tx1"/>
                </a:solidFill>
                <a:latin typeface="Progress" pitchFamily="2" charset="0"/>
              </a:rPr>
              <a:t> </a:t>
            </a:r>
            <a:r>
              <a:rPr sz="2600" dirty="0">
                <a:solidFill>
                  <a:schemeClr val="tx1"/>
                </a:solidFill>
                <a:latin typeface="Progress" pitchFamily="2" charset="0"/>
              </a:rPr>
              <a:t>OPPORTUNITY</a:t>
            </a:r>
            <a:r>
              <a:rPr sz="2600" spc="-25" dirty="0">
                <a:solidFill>
                  <a:schemeClr val="tx1"/>
                </a:solidFill>
                <a:latin typeface="Progress" pitchFamily="2" charset="0"/>
              </a:rPr>
              <a:t> </a:t>
            </a:r>
            <a:r>
              <a:rPr sz="2600" spc="-20" dirty="0">
                <a:solidFill>
                  <a:schemeClr val="tx1"/>
                </a:solidFill>
                <a:latin typeface="Progress" pitchFamily="2" charset="0"/>
              </a:rPr>
              <a:t>202</a:t>
            </a:r>
            <a:r>
              <a:rPr lang="en-GB" sz="2600" spc="-20" dirty="0">
                <a:solidFill>
                  <a:schemeClr val="tx1"/>
                </a:solidFill>
                <a:latin typeface="Progress" pitchFamily="2" charset="0"/>
              </a:rPr>
              <a:t>6</a:t>
            </a:r>
            <a:endParaRPr sz="2600" spc="-20" dirty="0">
              <a:solidFill>
                <a:schemeClr val="tx1"/>
              </a:solidFill>
              <a:latin typeface="Progress" pitchFamily="2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12388" y="6125014"/>
            <a:ext cx="1567223" cy="48302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17879" y="609600"/>
            <a:ext cx="7835521" cy="1900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spcBef>
                <a:spcPts val="100"/>
              </a:spcBef>
            </a:pP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In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2026,</a:t>
            </a:r>
            <a:r>
              <a:rPr lang="en-GB"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we</a:t>
            </a:r>
            <a:r>
              <a:rPr lang="en-GB" sz="1100" spc="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expect to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have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up</a:t>
            </a:r>
            <a:r>
              <a:rPr lang="en-GB"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to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5</a:t>
            </a:r>
            <a:r>
              <a:rPr lang="en-GB" sz="1100" spc="-5" dirty="0">
                <a:latin typeface="Poppins" panose="00000500000000000000" pitchFamily="2" charset="0"/>
                <a:cs typeface="Poppins" panose="00000500000000000000" pitchFamily="2" charset="0"/>
              </a:rPr>
              <a:t> fully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funded</a:t>
            </a:r>
            <a:r>
              <a:rPr lang="en-GB" sz="1100" spc="-45" dirty="0">
                <a:latin typeface="Poppins" panose="00000500000000000000" pitchFamily="2" charset="0"/>
                <a:cs typeface="Poppins" panose="00000500000000000000" pitchFamily="2" charset="0"/>
              </a:rPr>
              <a:t> intercalated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PhD</a:t>
            </a:r>
            <a:r>
              <a:rPr lang="en-GB"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positions</a:t>
            </a:r>
            <a:r>
              <a:rPr lang="en-GB"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available</a:t>
            </a:r>
            <a:r>
              <a:rPr lang="en-GB"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for</a:t>
            </a:r>
            <a:r>
              <a:rPr lang="en-GB"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highly</a:t>
            </a:r>
            <a:r>
              <a:rPr lang="en-GB" sz="1100" spc="-4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motivated</a:t>
            </a:r>
            <a:r>
              <a:rPr lang="en-GB"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spc="5" dirty="0">
                <a:latin typeface="Poppins" panose="00000500000000000000" pitchFamily="2" charset="0"/>
                <a:cs typeface="Poppins" panose="00000500000000000000" pitchFamily="2" charset="0"/>
              </a:rPr>
              <a:t>medical and dental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students</a:t>
            </a:r>
            <a:r>
              <a:rPr lang="en-GB"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on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completion</a:t>
            </a:r>
            <a:r>
              <a:rPr lang="en-GB"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of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their</a:t>
            </a:r>
            <a:r>
              <a:rPr lang="en-GB" sz="1100" spc="-3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intercalated</a:t>
            </a:r>
            <a:r>
              <a:rPr lang="en-GB"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spc="-10" dirty="0">
                <a:latin typeface="Poppins" panose="00000500000000000000" pitchFamily="2" charset="0"/>
                <a:cs typeface="Poppins" panose="00000500000000000000" pitchFamily="2" charset="0"/>
              </a:rPr>
              <a:t>BMedSci or in their third year who already hold a BSc. These will start on 1</a:t>
            </a:r>
            <a:r>
              <a:rPr lang="en-GB" sz="1100" spc="-10" baseline="30000" dirty="0">
                <a:latin typeface="Poppins" panose="00000500000000000000" pitchFamily="2" charset="0"/>
                <a:cs typeface="Poppins" panose="00000500000000000000" pitchFamily="2" charset="0"/>
              </a:rPr>
              <a:t>st</a:t>
            </a:r>
            <a:r>
              <a:rPr lang="en-GB"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August 2026.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The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CRUK</a:t>
            </a:r>
            <a:r>
              <a:rPr sz="1100" spc="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TRACC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programme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has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been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designed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to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help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develop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the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future</a:t>
            </a:r>
            <a:r>
              <a:rPr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leaders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in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b="1" dirty="0">
                <a:latin typeface="Poppins" panose="00000500000000000000" pitchFamily="2" charset="0"/>
                <a:cs typeface="Poppins" panose="00000500000000000000" pitchFamily="2" charset="0"/>
              </a:rPr>
              <a:t>cancer</a:t>
            </a:r>
            <a:r>
              <a:rPr sz="1100" b="1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b="1" dirty="0">
                <a:latin typeface="Poppins" panose="00000500000000000000" pitchFamily="2" charset="0"/>
                <a:cs typeface="Poppins" panose="00000500000000000000" pitchFamily="2" charset="0"/>
              </a:rPr>
              <a:t>research</a:t>
            </a:r>
            <a:r>
              <a:rPr sz="1100" b="1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by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providing</a:t>
            </a:r>
            <a:r>
              <a:rPr sz="1100" spc="-4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an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early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route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to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an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academic</a:t>
            </a:r>
            <a:r>
              <a:rPr sz="1100" spc="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career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for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highly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promising</a:t>
            </a:r>
            <a:r>
              <a:rPr sz="1100" spc="-3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students.</a:t>
            </a:r>
            <a:r>
              <a:rPr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endParaRPr lang="en-GB" sz="1100" spc="-4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8100" marR="30480">
              <a:lnSpc>
                <a:spcPct val="100000"/>
              </a:lnSpc>
              <a:spcBef>
                <a:spcPts val="100"/>
              </a:spcBef>
            </a:pPr>
            <a:endParaRPr lang="en-GB" sz="1100" spc="-4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lang="en-GB" sz="1100" spc="-40" dirty="0">
                <a:latin typeface="Poppins" panose="00000500000000000000" pitchFamily="2" charset="0"/>
                <a:cs typeface="Poppins" panose="00000500000000000000" pitchFamily="2" charset="0"/>
              </a:rPr>
              <a:t>For the first time, students from  Queen’s University Belfast are eligible to apply.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Successful</a:t>
            </a:r>
            <a:r>
              <a:rPr sz="1100" spc="-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candidates</a:t>
            </a:r>
            <a:r>
              <a:rPr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will</a:t>
            </a:r>
            <a:r>
              <a:rPr lang="en-GB" sz="1100" spc="5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be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closely mentored</a:t>
            </a:r>
            <a:r>
              <a:rPr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by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senior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academic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staff,</a:t>
            </a:r>
            <a:r>
              <a:rPr sz="1100" spc="-3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will</a:t>
            </a:r>
            <a:r>
              <a:rPr sz="1100" spc="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be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placed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into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top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research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laboratories</a:t>
            </a:r>
            <a:r>
              <a:rPr sz="1100" spc="-3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of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their</a:t>
            </a:r>
            <a:r>
              <a:rPr lang="en-US"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choice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(in</a:t>
            </a:r>
            <a:r>
              <a:rPr sz="1100" spc="-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100" spc="-5" dirty="0">
                <a:latin typeface="Poppins" panose="00000500000000000000" pitchFamily="2" charset="0"/>
                <a:cs typeface="Poppins" panose="00000500000000000000" pitchFamily="2" charset="0"/>
              </a:rPr>
              <a:t>either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Edinburgh</a:t>
            </a:r>
            <a:r>
              <a:rPr sz="1100" spc="-5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or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Glasgow</a:t>
            </a:r>
            <a:r>
              <a:rPr sz="1100" spc="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100" dirty="0">
                <a:latin typeface="Poppins" panose="00000500000000000000" pitchFamily="2" charset="0"/>
                <a:cs typeface="Poppins" panose="00000500000000000000" pitchFamily="2" charset="0"/>
              </a:rPr>
              <a:t>or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across both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Universities)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and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will complete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3</a:t>
            </a:r>
            <a:r>
              <a:rPr lang="en-US"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year</a:t>
            </a:r>
            <a:r>
              <a:rPr sz="1100" spc="-3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PhD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before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returning</a:t>
            </a:r>
            <a:r>
              <a:rPr sz="1100" spc="-5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to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the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fourth</a:t>
            </a:r>
            <a:r>
              <a:rPr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year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of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their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MBChB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or BDS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course.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</a:t>
            </a:r>
            <a:r>
              <a:rPr sz="1100" spc="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full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100" spc="-25" dirty="0">
                <a:latin typeface="Poppins" panose="00000500000000000000" pitchFamily="2" charset="0"/>
                <a:cs typeface="Poppins" panose="00000500000000000000" pitchFamily="2" charset="0"/>
              </a:rPr>
              <a:t>tax-free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stipend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and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generous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research</a:t>
            </a:r>
            <a:r>
              <a:rPr sz="1100" spc="-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consumables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package</a:t>
            </a:r>
            <a:r>
              <a:rPr sz="1100" spc="-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(including</a:t>
            </a:r>
            <a:r>
              <a:rPr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funds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ringfenced</a:t>
            </a:r>
            <a:r>
              <a:rPr sz="1100" spc="-4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for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personal</a:t>
            </a:r>
            <a:r>
              <a:rPr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development)</a:t>
            </a:r>
            <a:r>
              <a:rPr sz="1100" spc="-4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will be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provided.</a:t>
            </a:r>
            <a:r>
              <a:rPr lang="en-US"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Post-doctoral support for research and electives are also available.</a:t>
            </a:r>
            <a:endParaRPr lang="en-GB" sz="1100" spc="-1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1538" y="5455468"/>
            <a:ext cx="5320921" cy="56105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Application</a:t>
            </a:r>
            <a:r>
              <a:rPr sz="1400" spc="-25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 </a:t>
            </a:r>
            <a:r>
              <a:rPr sz="1400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deadline:</a:t>
            </a:r>
            <a:r>
              <a:rPr lang="en-GB" sz="1400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 	</a:t>
            </a: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Thursday 2</a:t>
            </a:r>
            <a:r>
              <a:rPr lang="en-GB" sz="1400" b="1" baseline="30000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nd</a:t>
            </a: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 April </a:t>
            </a:r>
            <a:r>
              <a:rPr sz="1400" b="1" spc="-20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202</a:t>
            </a:r>
            <a:r>
              <a:rPr lang="en-GB" sz="1400" b="1" spc="-20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6, 23:59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lang="en-GB" sz="600" b="1" spc="-20" dirty="0">
              <a:solidFill>
                <a:srgbClr val="FF0087"/>
              </a:solidFill>
              <a:latin typeface="Progress" pitchFamily="2" charset="0"/>
              <a:cs typeface="Poppins" panose="00000500000000000000" pitchFamily="2" charset="0"/>
            </a:endParaRPr>
          </a:p>
          <a:p>
            <a:pPr marL="12700">
              <a:spcBef>
                <a:spcPts val="95"/>
              </a:spcBef>
            </a:pPr>
            <a:r>
              <a:rPr lang="en-GB" sz="1400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Expected</a:t>
            </a:r>
            <a:r>
              <a:rPr lang="en-GB" sz="1400" spc="-30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interview</a:t>
            </a:r>
            <a:r>
              <a:rPr lang="en-GB" sz="1400" spc="-25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 </a:t>
            </a:r>
            <a:r>
              <a:rPr lang="en-GB" sz="1400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date (conducted remotely):</a:t>
            </a:r>
            <a:r>
              <a:rPr lang="en-GB" sz="1400" spc="-35" dirty="0">
                <a:solidFill>
                  <a:schemeClr val="tx1"/>
                </a:solidFill>
                <a:latin typeface="Progress" pitchFamily="2" charset="0"/>
                <a:cs typeface="Poppins" panose="00000500000000000000" pitchFamily="2" charset="0"/>
              </a:rPr>
              <a:t> 	</a:t>
            </a:r>
            <a:r>
              <a:rPr lang="en-GB" sz="1400" b="1" spc="-35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Mid to late April</a:t>
            </a: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 2026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03666" y="4063705"/>
            <a:ext cx="5792333" cy="1369606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endParaRPr lang="en-GB" sz="1400" b="1" dirty="0">
              <a:solidFill>
                <a:srgbClr val="FF0087"/>
              </a:solidFill>
              <a:latin typeface="Progress" pitchFamily="2" charset="0"/>
              <a:cs typeface="Poppins" panose="00000500000000000000" pitchFamily="2" charset="0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K</a:t>
            </a:r>
            <a:r>
              <a:rPr sz="1400" b="1" dirty="0" err="1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ey</a:t>
            </a:r>
            <a:r>
              <a:rPr sz="1400" b="1" spc="-30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 </a:t>
            </a:r>
            <a:r>
              <a:rPr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contacts</a:t>
            </a:r>
            <a:endParaRPr lang="en-GB" sz="1400" b="1" dirty="0">
              <a:solidFill>
                <a:srgbClr val="FF0087"/>
              </a:solidFill>
              <a:latin typeface="Progress" pitchFamily="2" charset="0"/>
              <a:cs typeface="Poppins" panose="00000500000000000000" pitchFamily="2" charset="0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For</a:t>
            </a:r>
            <a:r>
              <a:rPr sz="1100" spc="-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friendly</a:t>
            </a:r>
            <a:r>
              <a:rPr sz="1100" spc="-4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informal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advice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or</a:t>
            </a:r>
            <a:r>
              <a:rPr sz="1100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to</a:t>
            </a:r>
            <a:r>
              <a:rPr sz="1100" spc="-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express</a:t>
            </a:r>
            <a:r>
              <a:rPr sz="1100" spc="-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100" spc="-5" dirty="0">
                <a:latin typeface="Poppins" panose="00000500000000000000" pitchFamily="2" charset="0"/>
                <a:cs typeface="Poppins" panose="00000500000000000000" pitchFamily="2" charset="0"/>
              </a:rPr>
              <a:t>an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interest</a:t>
            </a:r>
            <a:r>
              <a:rPr sz="1100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dirty="0">
                <a:latin typeface="Poppins" panose="00000500000000000000" pitchFamily="2" charset="0"/>
                <a:cs typeface="Poppins" panose="00000500000000000000" pitchFamily="2" charset="0"/>
              </a:rPr>
              <a:t>please</a:t>
            </a:r>
            <a:r>
              <a:rPr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100" spc="-10" dirty="0">
                <a:latin typeface="Poppins" panose="00000500000000000000" pitchFamily="2" charset="0"/>
                <a:cs typeface="Poppins" panose="00000500000000000000" pitchFamily="2" charset="0"/>
              </a:rPr>
              <a:t>contact</a:t>
            </a:r>
            <a:r>
              <a:rPr sz="1200" spc="-10" dirty="0">
                <a:latin typeface="Calibri"/>
                <a:cs typeface="Calibri"/>
              </a:rPr>
              <a:t>:</a:t>
            </a:r>
            <a:endParaRPr lang="en-GB" sz="12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lang="en-GB" sz="1100" u="sng" spc="-10" dirty="0">
                <a:solidFill>
                  <a:schemeClr val="tx1"/>
                </a:solidFill>
                <a:uFill>
                  <a:solidFill>
                    <a:srgbClr val="0562C1"/>
                  </a:solidFill>
                </a:uFill>
                <a:latin typeface="Poppins" panose="00000500000000000000" pitchFamily="2" charset="0"/>
                <a:cs typeface="Poppins" panose="000005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 Catherine Hanna (QUB) </a:t>
            </a:r>
            <a:r>
              <a:rPr lang="en-GB" sz="11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Poppins" panose="00000500000000000000" pitchFamily="2" charset="0"/>
                <a:cs typeface="Poppins" panose="000005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Catherine.hanna@qub.ac.uk</a:t>
            </a:r>
            <a:br>
              <a:rPr lang="en-GB" sz="11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GB" sz="1100" u="none" dirty="0">
                <a:latin typeface="Poppins" panose="00000500000000000000" pitchFamily="2" charset="0"/>
                <a:cs typeface="Poppins" panose="00000500000000000000" pitchFamily="2" charset="0"/>
              </a:rPr>
              <a:t>Prof</a:t>
            </a:r>
            <a:r>
              <a:rPr lang="en-GB" sz="1100" u="none" spc="-2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u="none" dirty="0">
                <a:latin typeface="Poppins" panose="00000500000000000000" pitchFamily="2" charset="0"/>
                <a:cs typeface="Poppins" panose="00000500000000000000" pitchFamily="2" charset="0"/>
              </a:rPr>
              <a:t>Richard</a:t>
            </a:r>
            <a:r>
              <a:rPr lang="en-GB" sz="1100" u="none" spc="-2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u="none" dirty="0">
                <a:latin typeface="Poppins" panose="00000500000000000000" pitchFamily="2" charset="0"/>
                <a:cs typeface="Poppins" panose="00000500000000000000" pitchFamily="2" charset="0"/>
              </a:rPr>
              <a:t>Wilson (</a:t>
            </a:r>
            <a:r>
              <a:rPr lang="en-GB" sz="1100" u="none" spc="-10" dirty="0">
                <a:latin typeface="Poppins" panose="00000500000000000000" pitchFamily="2" charset="0"/>
                <a:cs typeface="Poppins" panose="00000500000000000000" pitchFamily="2" charset="0"/>
              </a:rPr>
              <a:t>TRACC+ programme) </a:t>
            </a:r>
            <a:r>
              <a:rPr lang="en-GB" sz="11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Poppins" panose="00000500000000000000" pitchFamily="2" charset="0"/>
                <a:cs typeface="Poppins" panose="00000500000000000000" pitchFamily="2" charset="0"/>
                <a:hlinkClick r:id="rId4"/>
              </a:rPr>
              <a:t>richard.h.wilson@glasgow.ac.uk</a:t>
            </a:r>
            <a:endParaRPr lang="en-GB" sz="1100" spc="-10" dirty="0">
              <a:latin typeface="Calibri"/>
              <a:cs typeface="Calibr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612310" y="6014627"/>
            <a:ext cx="2451960" cy="593409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7868532" y="4162356"/>
            <a:ext cx="4545687" cy="18543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chemeClr val="tx1"/>
                </a:solidFill>
                <a:latin typeface="Progress" pitchFamily="2" charset="0"/>
                <a:cs typeface="Calibri"/>
              </a:rPr>
              <a:t>More</a:t>
            </a:r>
            <a:r>
              <a:rPr sz="1400" b="1" spc="-25" dirty="0">
                <a:solidFill>
                  <a:schemeClr val="tx1"/>
                </a:solidFill>
                <a:latin typeface="Progress" pitchFamily="2" charset="0"/>
                <a:cs typeface="Calibri"/>
              </a:rPr>
              <a:t> </a:t>
            </a:r>
            <a:r>
              <a:rPr sz="1400" b="1" dirty="0">
                <a:solidFill>
                  <a:schemeClr val="tx1"/>
                </a:solidFill>
                <a:latin typeface="Progress" pitchFamily="2" charset="0"/>
                <a:cs typeface="Calibri"/>
              </a:rPr>
              <a:t>information</a:t>
            </a:r>
            <a:r>
              <a:rPr sz="1400" b="1" spc="-45" dirty="0">
                <a:solidFill>
                  <a:schemeClr val="tx1"/>
                </a:solidFill>
                <a:latin typeface="Progress" pitchFamily="2" charset="0"/>
                <a:cs typeface="Calibri"/>
              </a:rPr>
              <a:t> </a:t>
            </a:r>
            <a:r>
              <a:rPr sz="1400" b="1" dirty="0">
                <a:solidFill>
                  <a:schemeClr val="tx1"/>
                </a:solidFill>
                <a:latin typeface="Progress" pitchFamily="2" charset="0"/>
                <a:cs typeface="Calibri"/>
              </a:rPr>
              <a:t>can</a:t>
            </a:r>
            <a:r>
              <a:rPr sz="1400" b="1" spc="-20" dirty="0">
                <a:solidFill>
                  <a:schemeClr val="tx1"/>
                </a:solidFill>
                <a:latin typeface="Progress" pitchFamily="2" charset="0"/>
                <a:cs typeface="Calibri"/>
              </a:rPr>
              <a:t> </a:t>
            </a:r>
            <a:r>
              <a:rPr sz="1400" b="1" dirty="0">
                <a:solidFill>
                  <a:schemeClr val="tx1"/>
                </a:solidFill>
                <a:latin typeface="Progress" pitchFamily="2" charset="0"/>
                <a:cs typeface="Calibri"/>
              </a:rPr>
              <a:t>be</a:t>
            </a:r>
            <a:r>
              <a:rPr sz="1400" b="1" spc="-25" dirty="0">
                <a:solidFill>
                  <a:schemeClr val="tx1"/>
                </a:solidFill>
                <a:latin typeface="Progress" pitchFamily="2" charset="0"/>
                <a:cs typeface="Calibri"/>
              </a:rPr>
              <a:t> </a:t>
            </a:r>
            <a:r>
              <a:rPr sz="1400" b="1" dirty="0">
                <a:solidFill>
                  <a:schemeClr val="tx1"/>
                </a:solidFill>
                <a:latin typeface="Progress" pitchFamily="2" charset="0"/>
                <a:cs typeface="Calibri"/>
              </a:rPr>
              <a:t>found</a:t>
            </a:r>
            <a:r>
              <a:rPr sz="1400" b="1" spc="-35" dirty="0">
                <a:solidFill>
                  <a:schemeClr val="tx1"/>
                </a:solidFill>
                <a:latin typeface="Progress" pitchFamily="2" charset="0"/>
                <a:cs typeface="Calibri"/>
              </a:rPr>
              <a:t> </a:t>
            </a:r>
            <a:r>
              <a:rPr sz="1400" b="1" spc="-25" dirty="0">
                <a:solidFill>
                  <a:schemeClr val="tx1"/>
                </a:solidFill>
                <a:latin typeface="Progress" pitchFamily="2" charset="0"/>
                <a:cs typeface="Calibri"/>
              </a:rPr>
              <a:t>on:</a:t>
            </a:r>
            <a:endParaRPr lang="en-GB" sz="1400" b="1" spc="-25" dirty="0">
              <a:solidFill>
                <a:schemeClr val="tx1"/>
              </a:solidFill>
              <a:latin typeface="Progress" pitchFamily="2" charset="0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GB" sz="600" b="1" spc="-25" dirty="0">
              <a:solidFill>
                <a:schemeClr val="tx1"/>
              </a:solidFill>
              <a:latin typeface="Progress" pitchFamily="2" charset="0"/>
              <a:cs typeface="Calibri"/>
            </a:endParaRPr>
          </a:p>
          <a:p>
            <a:pPr marL="12700">
              <a:spcBef>
                <a:spcPts val="100"/>
              </a:spcBef>
            </a:pPr>
            <a:r>
              <a:rPr lang="en-GB" sz="1100" b="1" dirty="0">
                <a:latin typeface="Poppins" panose="00000500000000000000" pitchFamily="2" charset="0"/>
                <a:cs typeface="Poppins" panose="00000500000000000000" pitchFamily="2" charset="0"/>
              </a:rPr>
              <a:t>TRACC</a:t>
            </a:r>
            <a:r>
              <a:rPr lang="en-GB" sz="1100" b="1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b="1" dirty="0">
                <a:latin typeface="Poppins" panose="00000500000000000000" pitchFamily="2" charset="0"/>
                <a:cs typeface="Poppins" panose="00000500000000000000" pitchFamily="2" charset="0"/>
              </a:rPr>
              <a:t>(CRUK</a:t>
            </a:r>
            <a:r>
              <a:rPr lang="en-GB" sz="1100" b="1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b="1" dirty="0">
                <a:latin typeface="Poppins" panose="00000500000000000000" pitchFamily="2" charset="0"/>
                <a:cs typeface="Poppins" panose="00000500000000000000" pitchFamily="2" charset="0"/>
              </a:rPr>
              <a:t>Scotland</a:t>
            </a:r>
            <a:r>
              <a:rPr lang="en-GB" sz="1100" b="1" spc="-3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b="1" dirty="0">
                <a:latin typeface="Poppins" panose="00000500000000000000" pitchFamily="2" charset="0"/>
                <a:cs typeface="Poppins" panose="00000500000000000000" pitchFamily="2" charset="0"/>
              </a:rPr>
              <a:t>Centre)</a:t>
            </a:r>
            <a:r>
              <a:rPr lang="en-GB" sz="1100" b="1" spc="-6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b="1" spc="-10" dirty="0">
                <a:latin typeface="Poppins" panose="00000500000000000000" pitchFamily="2" charset="0"/>
                <a:cs typeface="Poppins" panose="00000500000000000000" pitchFamily="2" charset="0"/>
              </a:rPr>
              <a:t>website: </a:t>
            </a:r>
            <a:r>
              <a:rPr lang="en-GB" sz="1100" u="sng" spc="-10" dirty="0">
                <a:solidFill>
                  <a:srgbClr val="0562C1"/>
                </a:solidFill>
                <a:uFill>
                  <a:solidFill>
                    <a:srgbClr val="0562C1"/>
                  </a:solidFill>
                </a:uFill>
                <a:latin typeface="Poppins" panose="00000500000000000000" pitchFamily="2" charset="0"/>
                <a:cs typeface="Poppins" panose="00000500000000000000" pitchFamily="2" charset="0"/>
                <a:hlinkClick r:id="rId6"/>
              </a:rPr>
              <a:t>https://www.crukscotlandcentre.ac.uk/training/tracc-programme-for-clinicians</a:t>
            </a:r>
            <a:endParaRPr lang="en-GB" sz="1100" u="sng" spc="-10" dirty="0">
              <a:solidFill>
                <a:srgbClr val="0562C1"/>
              </a:solidFill>
              <a:uFill>
                <a:solidFill>
                  <a:srgbClr val="0562C1"/>
                </a:solidFill>
              </a:u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2700">
              <a:spcBef>
                <a:spcPts val="100"/>
              </a:spcBef>
            </a:pPr>
            <a:endParaRPr lang="en-GB" sz="500" u="sng" spc="-10" dirty="0">
              <a:solidFill>
                <a:srgbClr val="0562C1"/>
              </a:solidFill>
              <a:uFill>
                <a:solidFill>
                  <a:srgbClr val="0562C1"/>
                </a:solidFill>
              </a:u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GB" sz="1100" b="1" dirty="0">
                <a:latin typeface="Poppins" panose="00000500000000000000" pitchFamily="2" charset="0"/>
                <a:cs typeface="Poppins" panose="00000500000000000000" pitchFamily="2" charset="0"/>
              </a:rPr>
              <a:t>TRACC</a:t>
            </a:r>
            <a:r>
              <a:rPr lang="en-GB" sz="1100" b="1" spc="-4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b="1" dirty="0">
                <a:latin typeface="Poppins" panose="00000500000000000000" pitchFamily="2" charset="0"/>
                <a:cs typeface="Poppins" panose="00000500000000000000" pitchFamily="2" charset="0"/>
              </a:rPr>
              <a:t>(Institute of Genetics and Cancer)</a:t>
            </a:r>
            <a:r>
              <a:rPr lang="en-GB" sz="1100" b="1" spc="-6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b="1" spc="-10" dirty="0">
                <a:latin typeface="Poppins" panose="00000500000000000000" pitchFamily="2" charset="0"/>
                <a:cs typeface="Poppins" panose="00000500000000000000" pitchFamily="2" charset="0"/>
              </a:rPr>
              <a:t>website: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  <a:hlinkClick r:id="rId7"/>
              </a:rPr>
              <a:t>https://edin.ac/4kmBIyc</a:t>
            </a:r>
            <a:endParaRPr lang="en-GB" sz="11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GB" sz="11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GB" sz="11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GB"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20" name="Picture 19" descr="A close-up of a logo&#10;&#10;Description automatically generated">
            <a:extLst>
              <a:ext uri="{FF2B5EF4-FFF2-40B4-BE49-F238E27FC236}">
                <a16:creationId xmlns:a16="http://schemas.microsoft.com/office/drawing/2014/main" id="{D540D116-02F4-8E3D-A16A-3375756C4A5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19" y="6013247"/>
            <a:ext cx="2253796" cy="706555"/>
          </a:xfrm>
          <a:prstGeom prst="rect">
            <a:avLst/>
          </a:prstGeom>
        </p:spPr>
      </p:pic>
      <p:pic>
        <p:nvPicPr>
          <p:cNvPr id="22" name="Picture 21" descr="Women in white coats in a laboratory&#10;&#10;Description automatically generated">
            <a:extLst>
              <a:ext uri="{FF2B5EF4-FFF2-40B4-BE49-F238E27FC236}">
                <a16:creationId xmlns:a16="http://schemas.microsoft.com/office/drawing/2014/main" id="{63F716B5-11E8-7814-2AF6-3A96D458B4B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9" t="1882" r="18448"/>
          <a:stretch/>
        </p:blipFill>
        <p:spPr>
          <a:xfrm>
            <a:off x="8271731" y="381000"/>
            <a:ext cx="3386868" cy="3200400"/>
          </a:xfrm>
          <a:prstGeom prst="rect">
            <a:avLst/>
          </a:prstGeom>
        </p:spPr>
      </p:pic>
      <p:sp>
        <p:nvSpPr>
          <p:cNvPr id="25" name="object 11">
            <a:extLst>
              <a:ext uri="{FF2B5EF4-FFF2-40B4-BE49-F238E27FC236}">
                <a16:creationId xmlns:a16="http://schemas.microsoft.com/office/drawing/2014/main" id="{BF1206DF-E9B0-8E2C-20EF-6E7A16E3A513}"/>
              </a:ext>
            </a:extLst>
          </p:cNvPr>
          <p:cNvSpPr txBox="1"/>
          <p:nvPr/>
        </p:nvSpPr>
        <p:spPr>
          <a:xfrm>
            <a:off x="325437" y="2523379"/>
            <a:ext cx="7468734" cy="1578637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38100" marR="254635">
              <a:lnSpc>
                <a:spcPct val="100699"/>
              </a:lnSpc>
              <a:spcBef>
                <a:spcPts val="600"/>
              </a:spcBef>
            </a:pP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Who</a:t>
            </a:r>
            <a:r>
              <a:rPr lang="en-GB" sz="1400" b="1" spc="-15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 </a:t>
            </a: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is</a:t>
            </a:r>
            <a:r>
              <a:rPr lang="en-GB" sz="1400" b="1" spc="-15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 </a:t>
            </a: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eligible</a:t>
            </a:r>
            <a:r>
              <a:rPr lang="en-GB" sz="1400" b="1" spc="-10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 </a:t>
            </a: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to</a:t>
            </a:r>
            <a:r>
              <a:rPr lang="en-GB" sz="1400" b="1" spc="-35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 </a:t>
            </a:r>
            <a:r>
              <a:rPr lang="en-GB" sz="1400" b="1" dirty="0">
                <a:solidFill>
                  <a:srgbClr val="FF0087"/>
                </a:solidFill>
                <a:latin typeface="Progress" pitchFamily="2" charset="0"/>
                <a:cs typeface="Poppins" panose="00000500000000000000" pitchFamily="2" charset="0"/>
              </a:rPr>
              <a:t>apply?</a:t>
            </a:r>
          </a:p>
          <a:p>
            <a:pPr marL="323850" marR="254635" indent="-285750">
              <a:lnSpc>
                <a:spcPct val="100699"/>
              </a:lnSpc>
              <a:spcBef>
                <a:spcPts val="600"/>
              </a:spcBef>
              <a:buAutoNum type="romanLcParenBoth"/>
            </a:pP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MBChB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and BDS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students</a:t>
            </a:r>
            <a:r>
              <a:rPr lang="en-GB" sz="1100" spc="-35" dirty="0">
                <a:latin typeface="Poppins" panose="00000500000000000000" pitchFamily="2" charset="0"/>
                <a:cs typeface="Poppins" panose="00000500000000000000" pitchFamily="2" charset="0"/>
              </a:rPr>
              <a:t> at Queen’s University Belfast 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who are in their third year in </a:t>
            </a:r>
            <a:r>
              <a:rPr lang="en-GB" sz="1100" spc="-10" dirty="0">
                <a:latin typeface="Poppins" panose="00000500000000000000" pitchFamily="2" charset="0"/>
                <a:cs typeface="Poppins" panose="00000500000000000000" pitchFamily="2" charset="0"/>
              </a:rPr>
              <a:t>2025-2026 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and who previously completed an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intercalated</a:t>
            </a:r>
            <a:r>
              <a:rPr lang="en-GB" sz="1100" spc="-4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BSc/Masters degree</a:t>
            </a:r>
            <a:r>
              <a:rPr lang="en-GB" sz="1100" spc="-1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marL="323850" marR="254635" indent="-285750">
              <a:lnSpc>
                <a:spcPct val="100699"/>
              </a:lnSpc>
              <a:spcBef>
                <a:spcPts val="600"/>
              </a:spcBef>
              <a:buAutoNum type="romanLcParenBoth"/>
            </a:pPr>
            <a:r>
              <a:rPr lang="en-US" sz="1100" spc="5" dirty="0">
                <a:latin typeface="Poppins" panose="00000500000000000000" pitchFamily="2" charset="0"/>
                <a:cs typeface="Poppins" panose="00000500000000000000" pitchFamily="2" charset="0"/>
              </a:rPr>
              <a:t>Postgraduate MBChB and BDS students at Queen’s University Belfast who are in their third year in 2025-2026 and who previously graduated with a full BSc</a:t>
            </a:r>
          </a:p>
          <a:p>
            <a:pPr marL="323850" marR="254635" indent="-285750">
              <a:lnSpc>
                <a:spcPct val="100699"/>
              </a:lnSpc>
              <a:spcBef>
                <a:spcPts val="600"/>
              </a:spcBef>
              <a:buAutoNum type="romanLcParenBoth"/>
            </a:pP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MBChB and BDS students in Queen’s University Belfast who are </a:t>
            </a:r>
            <a:r>
              <a:rPr lang="en-GB" sz="1100" spc="-25" dirty="0">
                <a:latin typeface="Poppins" panose="00000500000000000000" pitchFamily="2" charset="0"/>
                <a:cs typeface="Poppins" panose="00000500000000000000" pitchFamily="2" charset="0"/>
              </a:rPr>
              <a:t>in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their</a:t>
            </a:r>
            <a:r>
              <a:rPr lang="en-GB" sz="1100" spc="-3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intercalated</a:t>
            </a:r>
            <a:r>
              <a:rPr lang="en-GB" sz="1100" spc="-45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GB" sz="1100" spc="-20" dirty="0">
                <a:latin typeface="Poppins" panose="00000500000000000000" pitchFamily="2" charset="0"/>
                <a:cs typeface="Poppins" panose="00000500000000000000" pitchFamily="2" charset="0"/>
              </a:rPr>
              <a:t>BSc or Masters </a:t>
            </a:r>
            <a:r>
              <a:rPr lang="en-GB" sz="1100" dirty="0">
                <a:latin typeface="Poppins" panose="00000500000000000000" pitchFamily="2" charset="0"/>
                <a:cs typeface="Poppins" panose="00000500000000000000" pitchFamily="2" charset="0"/>
              </a:rPr>
              <a:t>year</a:t>
            </a:r>
            <a:r>
              <a:rPr lang="en-GB" sz="1100" spc="-15" dirty="0">
                <a:latin typeface="Poppins" panose="00000500000000000000" pitchFamily="2" charset="0"/>
                <a:cs typeface="Poppins" panose="00000500000000000000" pitchFamily="2" charset="0"/>
              </a:rPr>
              <a:t> in 2025-2026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E12A0C-E5E6-40FB-BA3B-1996E85ABEA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012" y="5477314"/>
            <a:ext cx="1295400" cy="1295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560D67FCFB294DB7E4250EA5F46B4C" ma:contentTypeVersion="17" ma:contentTypeDescription="Create a new document." ma:contentTypeScope="" ma:versionID="700da3f0c483084135a40cb6d64c1146">
  <xsd:schema xmlns:xsd="http://www.w3.org/2001/XMLSchema" xmlns:xs="http://www.w3.org/2001/XMLSchema" xmlns:p="http://schemas.microsoft.com/office/2006/metadata/properties" xmlns:ns2="4a24866d-9e76-47ec-8873-2844ed73dc91" xmlns:ns3="0ea162fe-7146-4854-8fe0-328fa59d3695" targetNamespace="http://schemas.microsoft.com/office/2006/metadata/properties" ma:root="true" ma:fieldsID="97230a9a4ac5bb6ac22b96c92084e72a" ns2:_="" ns3:_="">
    <xsd:import namespace="4a24866d-9e76-47ec-8873-2844ed73dc91"/>
    <xsd:import namespace="0ea162fe-7146-4854-8fe0-328fa59d36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_dlc_DocId" minOccurs="0"/>
                <xsd:element ref="ns3:_dlc_DocIdUrl" minOccurs="0"/>
                <xsd:element ref="ns3:_dlc_DocIdPersistId" minOccurs="0"/>
                <xsd:element ref="ns2:Action" minOccurs="0"/>
                <xsd:element ref="ns2:Foremai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24866d-9e76-47ec-8873-2844ed73dc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e49ff12-39f2-416e-aa91-245a66e610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ction" ma:index="25" nillable="true" ma:displayName="Action" ma:format="Dropdown" ma:internalName="Action">
      <xsd:simpleType>
        <xsd:restriction base="dms:Text">
          <xsd:maxLength value="255"/>
        </xsd:restriction>
      </xsd:simpleType>
    </xsd:element>
    <xsd:element name="Foremail" ma:index="26" nillable="true" ma:displayName="Notes" ma:format="Dropdown" ma:internalName="Foremail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162fe-7146-4854-8fe0-328fa59d369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2195e1a2-ef24-45d4-bda4-635236820885}" ma:internalName="TaxCatchAll" ma:showField="CatchAllData" ma:web="0ea162fe-7146-4854-8fe0-328fa59d36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ea162fe-7146-4854-8fe0-328fa59d3695" xsi:nil="true"/>
    <lcf76f155ced4ddcb4097134ff3c332f xmlns="4a24866d-9e76-47ec-8873-2844ed73dc91">
      <Terms xmlns="http://schemas.microsoft.com/office/infopath/2007/PartnerControls"/>
    </lcf76f155ced4ddcb4097134ff3c332f>
    <Foremail xmlns="4a24866d-9e76-47ec-8873-2844ed73dc91" xsi:nil="true"/>
    <Action xmlns="4a24866d-9e76-47ec-8873-2844ed73dc91" xsi:nil="true"/>
    <_dlc_DocId xmlns="0ea162fe-7146-4854-8fe0-328fa59d3695">CEY4Y3JKEEPT-1265419645-842</_dlc_DocId>
    <_dlc_DocIdUrl xmlns="0ea162fe-7146-4854-8fe0-328fa59d3695">
      <Url>https://qubstudentcloud.sharepoint.com/sites/bus-smdbs-pgprofdev/_layouts/15/DocIdRedir.aspx?ID=CEY4Y3JKEEPT-1265419645-842</Url>
      <Description>CEY4Y3JKEEPT-1265419645-842</Description>
    </_dlc_DocIdUrl>
  </documentManagement>
</p:properties>
</file>

<file path=customXml/itemProps1.xml><?xml version="1.0" encoding="utf-8"?>
<ds:datastoreItem xmlns:ds="http://schemas.openxmlformats.org/officeDocument/2006/customXml" ds:itemID="{E68A2973-C477-4500-9D4B-05BD4F7F1D88}"/>
</file>

<file path=customXml/itemProps2.xml><?xml version="1.0" encoding="utf-8"?>
<ds:datastoreItem xmlns:ds="http://schemas.openxmlformats.org/officeDocument/2006/customXml" ds:itemID="{7239000A-335E-4AB0-A783-E1696AC4D42C}"/>
</file>

<file path=customXml/itemProps3.xml><?xml version="1.0" encoding="utf-8"?>
<ds:datastoreItem xmlns:ds="http://schemas.openxmlformats.org/officeDocument/2006/customXml" ds:itemID="{B85B7F0C-BD96-449E-8BDC-B41E72FE6D6B}"/>
</file>

<file path=customXml/itemProps4.xml><?xml version="1.0" encoding="utf-8"?>
<ds:datastoreItem xmlns:ds="http://schemas.openxmlformats.org/officeDocument/2006/customXml" ds:itemID="{D20F5130-F204-42DB-BB37-AA0691EA681E}"/>
</file>

<file path=docMetadata/LabelInfo.xml><?xml version="1.0" encoding="utf-8"?>
<clbl:labelList xmlns:clbl="http://schemas.microsoft.com/office/2020/mipLabelMetadata">
  <clbl:label id="{eaab77ea-b4a5-49e3-a1e8-d6dd23a1f286}" enabled="0" method="" siteId="{eaab77ea-b4a5-49e3-a1e8-d6dd23a1f28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381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Poppins</vt:lpstr>
      <vt:lpstr>Progress</vt:lpstr>
      <vt:lpstr>Office Theme</vt:lpstr>
      <vt:lpstr>MB-PhD and BDS-PhD OPPORTUNITY 2026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Arkadiusz Welman</dc:creator>
  <cp:lastModifiedBy>Catherine Hanna</cp:lastModifiedBy>
  <cp:revision>10</cp:revision>
  <dcterms:created xsi:type="dcterms:W3CDTF">2025-01-14T08:43:53Z</dcterms:created>
  <dcterms:modified xsi:type="dcterms:W3CDTF">2026-03-02T08:43:17Z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2024-01-15T00:00:00Z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2025-01-14T00:00:00Z</vt:filetime>
  </property>
  <property fmtid="{D5CDD505-2E9C-101B-9397-08002B2CF9AE}" pid="5" name="Producer">
    <vt:lpwstr>Adobe PDF Library 23.8.234</vt:lpwstr>
  </property>
  <property fmtid="{D5CDD505-2E9C-101B-9397-08002B2CF9AE}" pid="6" name="ContentTypeId">
    <vt:lpwstr>0x0101003B560D67FCFB294DB7E4250EA5F46B4C</vt:lpwstr>
  </property>
  <property fmtid="{D5CDD505-2E9C-101B-9397-08002B2CF9AE}" pid="7" name="_dlc_DocIdItemGuid">
    <vt:lpwstr>1251829b-ec2f-4c5e-a04f-b44b4d4d5a84</vt:lpwstr>
  </property>
  <property fmtid="{D5CDD505-2E9C-101B-9397-08002B2CF9AE}" pid="8" name="MediaServiceImageTags">
    <vt:lpwstr/>
  </property>
</Properties>
</file>