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5" r:id="rId2"/>
  </p:sldMasterIdLst>
  <p:sldIdLst>
    <p:sldId id="256" r:id="rId3"/>
    <p:sldId id="257" r:id="rId4"/>
    <p:sldId id="258" r:id="rId5"/>
    <p:sldId id="261" r:id="rId6"/>
    <p:sldId id="259" r:id="rId7"/>
    <p:sldId id="260" r:id="rId8"/>
    <p:sldId id="416" r:id="rId9"/>
    <p:sldId id="405" r:id="rId10"/>
    <p:sldId id="418" r:id="rId11"/>
    <p:sldId id="419" r:id="rId12"/>
    <p:sldId id="262" r:id="rId13"/>
    <p:sldId id="424" r:id="rId14"/>
    <p:sldId id="425" r:id="rId15"/>
    <p:sldId id="423" r:id="rId16"/>
    <p:sldId id="422" r:id="rId17"/>
    <p:sldId id="426" r:id="rId18"/>
    <p:sldId id="427" r:id="rId19"/>
    <p:sldId id="420" r:id="rId20"/>
    <p:sldId id="428" r:id="rId21"/>
    <p:sldId id="429" r:id="rId22"/>
    <p:sldId id="4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97920-C54E-44D7-80FD-C8F60755532C}" v="41" dt="2023-09-18T14:19:11.4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0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5C9C6-C85D-F277-1ADF-95366A3B1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6318F-5CF4-5EF2-9596-19A1D750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02EB5-DFC0-664B-804C-62D9167C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F3E5E-3921-BED1-9BEA-5B553ED9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5F078-F565-64CE-0C20-E3040688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09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F87E-BF50-4118-5A7A-75430D8B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F2478-02C0-E8B1-0417-8D21FCEA2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24B2E-485F-6DF3-582A-51AD7DDC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D9A7D-4974-0B68-F5AC-35FD8A5E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6C106-5617-1625-C157-A61E889B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81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B83E6-A526-332F-F844-413DB5D3A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B9073-4052-9462-E89C-67247DFC0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138D2-C4EE-6856-D69E-1CB41E5B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CAF26-B747-9447-E389-C8F36C99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E4966-231B-C6D1-B1B7-A615B05E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673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Image Half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2277" y="-2778"/>
            <a:ext cx="6093632" cy="68606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454 w 4070093"/>
              <a:gd name="connsiteY0" fmla="*/ 562667 h 6155419"/>
              <a:gd name="connsiteX1" fmla="*/ 4062101 w 4070093"/>
              <a:gd name="connsiteY1" fmla="*/ 0 h 6155419"/>
              <a:gd name="connsiteX2" fmla="*/ 4070093 w 4070093"/>
              <a:gd name="connsiteY2" fmla="*/ 6153477 h 6155419"/>
              <a:gd name="connsiteX3" fmla="*/ 1718207 w 4070093"/>
              <a:gd name="connsiteY3" fmla="*/ 6155419 h 6155419"/>
              <a:gd name="connsiteX4" fmla="*/ 1791 w 4070093"/>
              <a:gd name="connsiteY4" fmla="*/ 3706984 h 6155419"/>
              <a:gd name="connsiteX5" fmla="*/ 454 w 4070093"/>
              <a:gd name="connsiteY5" fmla="*/ 562667 h 6155419"/>
              <a:gd name="connsiteX0" fmla="*/ 7264 w 4068422"/>
              <a:gd name="connsiteY0" fmla="*/ 15728 h 6155419"/>
              <a:gd name="connsiteX1" fmla="*/ 4060430 w 4068422"/>
              <a:gd name="connsiteY1" fmla="*/ 0 h 6155419"/>
              <a:gd name="connsiteX2" fmla="*/ 4068422 w 4068422"/>
              <a:gd name="connsiteY2" fmla="*/ 6153477 h 6155419"/>
              <a:gd name="connsiteX3" fmla="*/ 1716536 w 4068422"/>
              <a:gd name="connsiteY3" fmla="*/ 6155419 h 6155419"/>
              <a:gd name="connsiteX4" fmla="*/ 120 w 4068422"/>
              <a:gd name="connsiteY4" fmla="*/ 3706984 h 6155419"/>
              <a:gd name="connsiteX5" fmla="*/ 7264 w 4068422"/>
              <a:gd name="connsiteY5" fmla="*/ 15728 h 6155419"/>
              <a:gd name="connsiteX0" fmla="*/ 7264 w 4069425"/>
              <a:gd name="connsiteY0" fmla="*/ 15728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7264 w 4069425"/>
              <a:gd name="connsiteY5" fmla="*/ 15728 h 6155419"/>
              <a:gd name="connsiteX0" fmla="*/ 3023 w 4069425"/>
              <a:gd name="connsiteY0" fmla="*/ 4334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3023 w 4069425"/>
              <a:gd name="connsiteY5" fmla="*/ 4334 h 61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425" h="6155419">
                <a:moveTo>
                  <a:pt x="3023" y="4334"/>
                </a:moveTo>
                <a:lnTo>
                  <a:pt x="4068912" y="0"/>
                </a:lnTo>
                <a:cubicBezTo>
                  <a:pt x="4070869" y="1865237"/>
                  <a:pt x="4066465" y="4288240"/>
                  <a:pt x="4068422" y="6153477"/>
                </a:cubicBezTo>
                <a:lnTo>
                  <a:pt x="1716536" y="6155419"/>
                </a:lnTo>
                <a:cubicBezTo>
                  <a:pt x="687422" y="5845287"/>
                  <a:pt x="-10492" y="4560655"/>
                  <a:pt x="120" y="3706984"/>
                </a:cubicBezTo>
                <a:cubicBezTo>
                  <a:pt x="2112" y="2503721"/>
                  <a:pt x="1031" y="1207597"/>
                  <a:pt x="3023" y="43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[Presentation Title] | [Date]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4E8D8-7819-4122-838F-7CED981EC3B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[Entity Name]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1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06BD81E-48A0-488B-B875-7D993A64C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700215"/>
            <a:ext cx="5208587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152F0-B857-4837-AD26-E55058B68A12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from the palette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7296C6-F9EC-4B3A-9119-76D6C670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52736"/>
            <a:ext cx="5208587" cy="468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82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61E1-68B1-4198-A80F-F8CDB0529D79}" type="datetimeFigureOut">
              <a:rPr lang="en-AU" smtClean="0"/>
              <a:t>18/09/2023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9B78-C751-409F-8262-B33882C939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648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61E1-68B1-4198-A80F-F8CDB0529D79}" type="datetimeFigureOut">
              <a:rPr lang="en-AU" smtClean="0"/>
              <a:t>18/09/2023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9B78-C751-409F-8262-B33882C939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142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617285-D1B4-4CCD-B438-9B032C51AF7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00214"/>
            <a:ext cx="5218859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sz="2400" dirty="0"/>
            </a:lvl5pPr>
            <a:lvl6pPr>
              <a:defRPr lang="en-AU" sz="2000" dirty="0"/>
            </a:lvl6pPr>
            <a:lvl7pPr>
              <a:defRPr lang="en-AU" dirty="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9" y="1700214"/>
            <a:ext cx="5220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 lang="en-AU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C4661F-54FC-4886-BD67-85311864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8CF3B12-4A8B-4A18-B3B1-784A4DED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1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75DB1-C9CB-4BE5-B284-7833AD902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261A5-F8C2-49CF-AE4B-80932D43C55C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 dirty="0"/>
              <a:t>[Entity Name]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BF24CA-767B-442B-A672-6C630273E4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B269D8-1308-43E9-B2BF-264F017F03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70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D363-277C-32EA-071C-0A4E3131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52CF-EC90-281F-1A76-081417801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90E2C-E49D-5F1B-2308-33782208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C0FA6-8ACF-00B2-569A-F7DD911F3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5EE1A-CFB0-3E47-225A-CB4F983B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7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75B1E-AE16-A9D8-77DB-3C00EBA3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9D00A-955E-2850-3131-C134BE4D3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F3302-C8FF-9B5A-68B1-67C5F07B6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38B9C-10C1-A792-B5D8-C5399C7C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58998-EC2F-EA73-F875-2C47A57B6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4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604E-010E-2F14-F59F-5344BDA3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EA2EB-81C0-170F-4498-614F526C9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E5B72-90B4-D324-FA63-B884B39D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3361A-E9F3-5F09-5E9A-FD9580B7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1651B-49F3-5A54-622D-985F88AA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2F897-B316-5906-033B-A850AB15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78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4284-A910-D0E1-5087-48F24B05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8300B-A086-71EC-3E12-FD26A5EAC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9A0A-E9B2-8D6E-0742-7E4D7FC25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FBE09D-CB22-5D51-08F1-BFF21D7EF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9B27F-E266-5F81-7C7E-A6456AFB8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F3BC7A-25BF-BB85-B1CA-D9AC752C0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DC9987-ED21-D3A7-2BF3-A247A193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81E98-2605-DE2C-B788-C9729D21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39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2DA4-6FDB-AE2D-1718-8028BE24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A03E8-C72F-0FCF-A641-B97A47E8B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72FB1-7D14-B0C1-A457-CB8C007CD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EA156-920B-7A2F-07D3-E1234C6A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7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B01BB-5414-FC2A-063E-D3D8E7C0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1C507-B8D2-E2B9-5989-E5FA40C4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37C64-774E-E3EF-88F1-F908E719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00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2AD7-7759-D067-C3C2-3E98FAD91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FEF99-0DFD-8ED4-C41B-7BA000457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D884C-1EE4-A76B-DFB7-6ECE3BE6E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85E63-762C-289E-6E87-BBDDD6A7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E1171-6C30-525C-2BAB-CC03EA55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DBFA0-E72D-D204-8187-E65FBC76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33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B8FA-45AC-7712-5684-D82DD506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EFA6AE-80EA-949A-6971-C51F844E1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233EA-09EF-678D-5368-F5C69DAA0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6AC6B-65C2-F684-62A0-7F5F6E2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88CE5-833D-CE8A-0EF5-E7985E0C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56099-3B99-4A20-20C0-F831D434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9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0DD84-8BD4-A48E-4C5A-2CB2C52D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BA79A-5EFE-1301-3F03-752D8F27E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277B9-864A-C69C-B727-8EEC3DFBE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FDFFB-5D7D-439C-AF0A-40AA8D22E074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2638D-1C61-F490-7E64-EB5309E7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6126-ACB7-3DAD-CD1E-8E339BD11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EC1D6-B119-4646-BE33-78EADA39C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92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61" r:id="rId8"/>
    <p:sldLayoutId id="2147483657" r:id="rId9"/>
    <p:sldLayoutId id="2147483658" r:id="rId10"/>
    <p:sldLayoutId id="214748365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A61E1-68B1-4198-A80F-F8CDB0529D79}" type="datetimeFigureOut">
              <a:rPr lang="en-AU" smtClean="0"/>
              <a:t>18/09/2023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C9B78-C751-409F-8262-B33882C939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22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7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nla.gov.au/nla.news-article36861886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nla.gov.au/nla.news-article31739492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4653-3D80-F0FA-A935-F176368D5F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“Songs of an Exile”:</a:t>
            </a:r>
            <a:br>
              <a:rPr lang="en-AU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Sentiment and Violence in Eliza Hamilton Dunlop’s Irish and Australian Elegies, 1838-63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569B6-D481-3BE5-5FF2-3DA85E7B6E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b="1" dirty="0"/>
              <a:t>Professor Anna Johnston</a:t>
            </a:r>
          </a:p>
          <a:p>
            <a:r>
              <a:rPr lang="en-AU" b="1" dirty="0"/>
              <a:t>The University of Queensland</a:t>
            </a:r>
          </a:p>
          <a:p>
            <a:r>
              <a:rPr lang="en-US" sz="2400" dirty="0"/>
              <a:t>Granting body: Australian Research Council FT130100625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615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C2746-4F35-6F7C-A28A-DF68E109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GB" sz="54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F2E3E1-B03B-7E7B-BF22-BE7779D6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600" b="0" dirty="0">
                <a:solidFill>
                  <a:srgbClr val="0F1111"/>
                </a:solidFill>
                <a:effectLst/>
                <a:latin typeface="Amazon Ember"/>
              </a:rPr>
              <a:t>New book:</a:t>
            </a:r>
          </a:p>
          <a:p>
            <a:pPr marL="0" indent="0">
              <a:buNone/>
            </a:pPr>
            <a:r>
              <a:rPr lang="en-AU" sz="1600" b="0" dirty="0">
                <a:solidFill>
                  <a:srgbClr val="0F1111"/>
                </a:solidFill>
                <a:effectLst/>
                <a:latin typeface="Amazon Ember"/>
              </a:rPr>
              <a:t>Lee Behlman  and Olivia Loksing Moy, editors</a:t>
            </a:r>
            <a:r>
              <a:rPr lang="en-AU" sz="1600" b="0" i="1" dirty="0">
                <a:solidFill>
                  <a:srgbClr val="0F1111"/>
                </a:solidFill>
                <a:effectLst/>
                <a:latin typeface="Amazon Ember"/>
              </a:rPr>
              <a:t>. Victorian Verse: The Poetics of Everyday Life</a:t>
            </a:r>
            <a:r>
              <a:rPr lang="en-AU" sz="1600" dirty="0">
                <a:solidFill>
                  <a:srgbClr val="0F1111"/>
                </a:solidFill>
                <a:latin typeface="Amazon Ember"/>
              </a:rPr>
              <a:t>. Palgrave, 2023.</a:t>
            </a:r>
            <a:endParaRPr lang="en-US" sz="2200" dirty="0"/>
          </a:p>
        </p:txBody>
      </p:sp>
      <p:pic>
        <p:nvPicPr>
          <p:cNvPr id="5" name="Content Placeholder 4" descr="A book cover of a person holding a dog&#10;&#10;Description automatically generated">
            <a:extLst>
              <a:ext uri="{FF2B5EF4-FFF2-40B4-BE49-F238E27FC236}">
                <a16:creationId xmlns:a16="http://schemas.microsoft.com/office/drawing/2014/main" id="{F83DD46B-5631-6C0B-4281-4F802B362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b="160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37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0"/>
            <a:ext cx="12192000" cy="6858000"/>
          </a:xfrm>
        </p:spPr>
        <p:txBody>
          <a:bodyPr numCol="3"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THE ABORIGINAL MOTHER (From Myall’s Creek.)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Oh! hush thee—hush my baby,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I may not tend thee yet.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Our forest home is distant far,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And midnight’s star is set.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Now, hush thee—or the pale-faced men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Will hear thy piercing wail,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And what would then thy mother's tears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dirty="0"/>
              <a:t>Or feeble strength avail!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Oh, </a:t>
            </a:r>
            <a:r>
              <a:rPr lang="en-US" sz="2900" dirty="0" err="1"/>
              <a:t>could’st</a:t>
            </a:r>
            <a:r>
              <a:rPr lang="en-US" sz="2900" dirty="0"/>
              <a:t> thy little bosom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That mother’s torture feel,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Or </a:t>
            </a:r>
            <a:r>
              <a:rPr lang="en-US" sz="2900" dirty="0" err="1"/>
              <a:t>could’st</a:t>
            </a:r>
            <a:r>
              <a:rPr lang="en-US" sz="2900" dirty="0"/>
              <a:t> thou know </a:t>
            </a:r>
            <a:r>
              <a:rPr lang="en-US" sz="2900" b="1" dirty="0"/>
              <a:t>thy father lies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Struck down by English steel</a:t>
            </a:r>
            <a:r>
              <a:rPr lang="en-US" sz="2900"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Thy tender form would wither,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Like the </a:t>
            </a:r>
            <a:r>
              <a:rPr lang="en-US" sz="2900" i="1" dirty="0" err="1"/>
              <a:t>kniven</a:t>
            </a:r>
            <a:r>
              <a:rPr lang="en-US" sz="2900" dirty="0"/>
              <a:t> on the sand,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And the spirit of my perished tribe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dirty="0"/>
              <a:t>Would vanish from our land.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For thy young life, my precious,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I fly the field of blood,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Else had, I for my chieftain’s sake,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Defied them where they stood;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But basely bound my woman arm,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No weapon might it wield: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I could but cling round him I loved,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dirty="0"/>
              <a:t>To make my heart a shield.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I saw my firstborn treasure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Lie headless at my feet</a:t>
            </a:r>
            <a:r>
              <a:rPr lang="en-US" sz="2900" dirty="0"/>
              <a:t>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The </a:t>
            </a:r>
            <a:r>
              <a:rPr lang="en-US" sz="2900" dirty="0" err="1"/>
              <a:t>goro</a:t>
            </a:r>
            <a:r>
              <a:rPr lang="en-US" sz="2900" dirty="0"/>
              <a:t> on this hapless breast,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In his life-stream is wet!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And thou! I </a:t>
            </a:r>
            <a:r>
              <a:rPr lang="en-US" sz="2900" dirty="0" err="1"/>
              <a:t>snatch’d</a:t>
            </a:r>
            <a:r>
              <a:rPr lang="en-US" sz="2900" dirty="0"/>
              <a:t> thee from their sword,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It harmless </a:t>
            </a:r>
            <a:r>
              <a:rPr lang="en-US" sz="2900" dirty="0" err="1"/>
              <a:t>pass’d</a:t>
            </a:r>
            <a:r>
              <a:rPr lang="en-US" sz="2900" dirty="0"/>
              <a:t> by thee!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But clave the binding cords—and gave,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dirty="0"/>
              <a:t>Haply, the power to flee.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To flee! my babe—but whither?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Without my friend—my guide?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The blood that was our strength is shed!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He is not by my side!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Thy sire! oh! never, never,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Shall Toon </a:t>
            </a:r>
            <a:r>
              <a:rPr lang="en-US" sz="2900" dirty="0" err="1"/>
              <a:t>Bakra</a:t>
            </a:r>
            <a:r>
              <a:rPr lang="en-US" sz="2900" dirty="0"/>
              <a:t> hear our cry: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My bold and stately mountain-bird!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dirty="0"/>
              <a:t>I thought not he could die.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Now who will teach thee, dearest,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To poise the shield, and spear,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To wield the </a:t>
            </a:r>
            <a:r>
              <a:rPr lang="en-US" sz="2900" b="1" dirty="0" err="1"/>
              <a:t>koopin</a:t>
            </a:r>
            <a:r>
              <a:rPr lang="en-US" sz="2900" b="1" dirty="0"/>
              <a:t>, or to throw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The </a:t>
            </a:r>
            <a:r>
              <a:rPr lang="en-US" sz="2900" b="1" dirty="0" err="1"/>
              <a:t>boommerring</a:t>
            </a:r>
            <a:r>
              <a:rPr lang="en-US" sz="2900" b="1" dirty="0"/>
              <a:t>, void of fear</a:t>
            </a:r>
            <a:r>
              <a:rPr lang="en-US" sz="2900"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To breast the river in its height;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The mountain tracks to tread?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The echoes of my homeless heart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dirty="0"/>
              <a:t>Reply—the dead, the dead!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And ever must their murmur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Like an ocean torrent flow: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The parted voice comes never back,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To cheer our lonely woe;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Even in the region of our tribe,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Beside our summer streams,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 err="1"/>
              <a:t>ʼTis</a:t>
            </a:r>
            <a:r>
              <a:rPr lang="en-US" sz="2900" dirty="0"/>
              <a:t> but a hollow symphony—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dirty="0"/>
              <a:t>In the shadow-land of dreams.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Oh hush thee, dear—for weary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And faint I bear thee on—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His name is on thy gentle lips,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My child, my child, he’s gone!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Gone o’er the golden fields that lie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Beyond the rolling cloud,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To bring thy people's murder cry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b="1" dirty="0"/>
              <a:t>Before the Christian’s God</a:t>
            </a:r>
            <a:r>
              <a:rPr lang="en-US" sz="2900" dirty="0"/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Yes ! o’er the stars that guide us,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He brings my </a:t>
            </a:r>
            <a:r>
              <a:rPr lang="en-US" sz="2900" b="1" dirty="0" err="1"/>
              <a:t>slaughter’d</a:t>
            </a:r>
            <a:r>
              <a:rPr lang="en-US" sz="2900" b="1" dirty="0"/>
              <a:t> boy: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To shew their God how treacherously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The stranger men destroy</a:t>
            </a:r>
            <a:r>
              <a:rPr lang="en-US" sz="2900"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To tell how hands in friendship pledged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Piled high the fatal </a:t>
            </a:r>
            <a:r>
              <a:rPr lang="en-US" sz="2900" dirty="0" err="1"/>
              <a:t>pire</a:t>
            </a:r>
            <a:r>
              <a:rPr lang="en-US" sz="2900"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/>
              <a:t>To tell—to tell of the gloomy ridge;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b="1" dirty="0"/>
              <a:t>And the stockmen’s human fire</a:t>
            </a:r>
            <a:r>
              <a:rPr lang="en-US" sz="2900" dirty="0"/>
              <a:t>.		E.H.D.</a:t>
            </a:r>
          </a:p>
        </p:txBody>
      </p:sp>
    </p:spTree>
    <p:extLst>
      <p:ext uri="{BB962C8B-B14F-4D97-AF65-F5344CB8AC3E}">
        <p14:creationId xmlns:p14="http://schemas.microsoft.com/office/powerpoint/2010/main" val="207497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4FA9-53E5-4EE9-305F-2DB7CB88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A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 II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62F45-3F6C-63C2-0227-9FC08F84D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Elegies and Imperial Violence</a:t>
            </a:r>
          </a:p>
        </p:txBody>
      </p:sp>
    </p:spTree>
    <p:extLst>
      <p:ext uri="{BB962C8B-B14F-4D97-AF65-F5344CB8AC3E}">
        <p14:creationId xmlns:p14="http://schemas.microsoft.com/office/powerpoint/2010/main" val="389993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FA448-A0F6-3E71-9144-52791946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Eliza Hamilton Dunlop, “Songs of An Exile” series, 1838-40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284F93-FDD1-0C2D-205D-7C95E15F59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941239"/>
              </p:ext>
            </p:extLst>
          </p:nvPr>
        </p:nvGraphicFramePr>
        <p:xfrm>
          <a:off x="4051140" y="747636"/>
          <a:ext cx="7817773" cy="5542278"/>
        </p:xfrm>
        <a:graphic>
          <a:graphicData uri="http://schemas.openxmlformats.org/drawingml/2006/table">
            <a:tbl>
              <a:tblPr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657406">
                  <a:extLst>
                    <a:ext uri="{9D8B030D-6E8A-4147-A177-3AD203B41FA5}">
                      <a16:colId xmlns:a16="http://schemas.microsoft.com/office/drawing/2014/main" val="4137568962"/>
                    </a:ext>
                  </a:extLst>
                </a:gridCol>
                <a:gridCol w="3838932">
                  <a:extLst>
                    <a:ext uri="{9D8B030D-6E8A-4147-A177-3AD203B41FA5}">
                      <a16:colId xmlns:a16="http://schemas.microsoft.com/office/drawing/2014/main" val="3556804494"/>
                    </a:ext>
                  </a:extLst>
                </a:gridCol>
                <a:gridCol w="3321435">
                  <a:extLst>
                    <a:ext uri="{9D8B030D-6E8A-4147-A177-3AD203B41FA5}">
                      <a16:colId xmlns:a16="http://schemas.microsoft.com/office/drawing/2014/main" val="3094439948"/>
                    </a:ext>
                  </a:extLst>
                </a:gridCol>
              </a:tblGrid>
              <a:tr h="44339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1838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Songs of An Exile (No. 1) The Dream 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Australian (Sydney)</a:t>
                      </a:r>
                      <a:endParaRPr lang="en-GB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015864"/>
                  </a:ext>
                </a:extLst>
              </a:tr>
              <a:tr h="44339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1838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Songs of An Exile (No. 2) 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Australian (Sydney)</a:t>
                      </a:r>
                      <a:endParaRPr lang="en-GB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792752"/>
                  </a:ext>
                </a:extLst>
              </a:tr>
              <a:tr h="44339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1838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Songs of An Exile (No. 3) 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Australian (Sydney)</a:t>
                      </a:r>
                      <a:endParaRPr lang="en-GB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013767"/>
                  </a:ext>
                </a:extLst>
              </a:tr>
              <a:tr h="665034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1838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Songs of An Exile (No. 4)  The Aboriginal Mother 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Australian (Sydney) </a:t>
                      </a:r>
                      <a:endParaRPr lang="en-GB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826960"/>
                  </a:ext>
                </a:extLst>
              </a:tr>
              <a:tr h="665034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1839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Stories of An Exile (No. 1) The Ford of Emu Plains 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Sydney Monitor and Commercial Advertiser (NSW)</a:t>
                      </a:r>
                      <a:endParaRPr lang="en-AU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309046"/>
                  </a:ext>
                </a:extLst>
              </a:tr>
              <a:tr h="665034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1839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Stories of An Exile (No. 1) The Ford of Emu Plains Concluded </a:t>
                      </a:r>
                      <a:endParaRPr lang="en-AU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The Sydney Monitor and Commercial Advertiser (NSW)</a:t>
                      </a:r>
                      <a:endParaRPr lang="en-AU" sz="1400" b="0" i="1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011729"/>
                  </a:ext>
                </a:extLst>
              </a:tr>
              <a:tr h="44339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1839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Songs of An Exile (No. 5) The Irish Mother </a:t>
                      </a:r>
                      <a:endParaRPr lang="en-AU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Australian (Sydney) </a:t>
                      </a:r>
                      <a:endParaRPr lang="en-GB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153919"/>
                  </a:ext>
                </a:extLst>
              </a:tr>
              <a:tr h="44339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1840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Songs of An Exile (No. 7) For music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Australian (Sydney)</a:t>
                      </a:r>
                      <a:endParaRPr lang="en-GB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781904"/>
                  </a:ext>
                </a:extLst>
              </a:tr>
              <a:tr h="44339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1840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Songs of An Exile (No. 8) Air "Peggy Barn" 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Australian (Sydney)</a:t>
                      </a:r>
                      <a:endParaRPr lang="en-GB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53920"/>
                  </a:ext>
                </a:extLst>
              </a:tr>
              <a:tr h="44339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1840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Songs of An Exile: Lights of the Past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The Australian (Sydney) </a:t>
                      </a:r>
                      <a:endParaRPr lang="en-GB" sz="14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946096"/>
                  </a:ext>
                </a:extLst>
              </a:tr>
              <a:tr h="44339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1840</a:t>
                      </a:r>
                      <a:endParaRPr lang="en-GB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Songs of An Exile: Go Dia Leat Slan </a:t>
                      </a:r>
                      <a:endParaRPr lang="en-AU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The Australian (Sydney) </a:t>
                      </a:r>
                      <a:endParaRPr lang="en-GB" sz="1400" b="0" i="1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986" marR="6142" marT="88451" marB="88451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8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43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72745F-0F02-4388-681B-C5AF009C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Songs of an Exile No. 5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FD8D8C-217F-6C92-8C3A-F6857589EA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1E1EA8-C92C-42B9-A1C5-A38FB8A385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2200" dirty="0"/>
              <a:t>“Oh! green be the fields” of my native shore</a:t>
            </a:r>
          </a:p>
          <a:p>
            <a:pPr marL="0" indent="0">
              <a:buNone/>
            </a:pPr>
            <a:r>
              <a:rPr lang="en-AU" sz="2200" dirty="0"/>
              <a:t>Where you bloom, like a young rose-tree;</a:t>
            </a:r>
          </a:p>
          <a:p>
            <a:pPr marL="0" indent="0">
              <a:buNone/>
            </a:pPr>
            <a:r>
              <a:rPr lang="en-AU" sz="2200" dirty="0"/>
              <a:t>Mo VARIA </a:t>
            </a:r>
            <a:r>
              <a:rPr lang="en-AU" sz="2200" dirty="0" err="1"/>
              <a:t>astore</a:t>
            </a:r>
            <a:r>
              <a:rPr lang="en-AU" sz="2200" dirty="0"/>
              <a:t>—we meet no more!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1500" dirty="0"/>
              <a:t>EHD. “Songs of an Exile (No. 5.): The Irish Mother." </a:t>
            </a:r>
            <a:r>
              <a:rPr lang="en-AU" sz="1500" i="1" dirty="0"/>
              <a:t>Australian </a:t>
            </a:r>
            <a:r>
              <a:rPr lang="en-AU" sz="1500" dirty="0"/>
              <a:t>12 January 1839. https://trove.nla.gov.au/newspaper/article/36862585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963FDDF-173F-415E-BA68-440D42642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E7942E2E-0BE8-4E08-8C9B-FA3229C4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]</a:t>
            </a: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B3686239-B20F-4C23-AC59-E9532F1D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F05F6D3-5CB5-4402-B36B-22169DD8F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90687"/>
            <a:ext cx="5301199" cy="40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69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023D7-1337-1F9E-7931-72B659436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Songs of an Exile No. 3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97A9B-388F-ABB5-7DEB-C9B647DECD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1E1EA8-C92C-42B9-A1C5-A38FB8A385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AU" sz="5500" dirty="0"/>
          </a:p>
          <a:p>
            <a:pPr marL="0" indent="0">
              <a:buNone/>
            </a:pPr>
            <a:r>
              <a:rPr lang="en-AU" sz="5500" dirty="0"/>
              <a:t>“Wept o’er his dead !” oh not for those</a:t>
            </a:r>
          </a:p>
          <a:p>
            <a:pPr marL="0" indent="0">
              <a:buNone/>
            </a:pPr>
            <a:r>
              <a:rPr lang="en-AU" sz="5500" dirty="0"/>
              <a:t>Whom home and kindred cheers;</a:t>
            </a:r>
          </a:p>
          <a:p>
            <a:pPr marL="0" indent="0">
              <a:buNone/>
            </a:pPr>
            <a:r>
              <a:rPr lang="en-AU" sz="5500" dirty="0"/>
              <a:t>To taste, or tell the bitter source</a:t>
            </a:r>
          </a:p>
          <a:p>
            <a:pPr marL="0" indent="0">
              <a:buNone/>
            </a:pPr>
            <a:r>
              <a:rPr lang="en-AU" sz="5500" dirty="0"/>
              <a:t>Of a lone Exile’s tears.</a:t>
            </a:r>
          </a:p>
          <a:p>
            <a:pPr marL="0" indent="0">
              <a:buNone/>
            </a:pPr>
            <a:endParaRPr lang="en-AU" sz="5500" dirty="0"/>
          </a:p>
          <a:p>
            <a:pPr marL="0" indent="0">
              <a:buNone/>
            </a:pPr>
            <a:r>
              <a:rPr lang="en-AU" sz="5500" dirty="0"/>
              <a:t>Death, barbed his arrows to destroy—</a:t>
            </a:r>
          </a:p>
          <a:p>
            <a:pPr marL="0" indent="0">
              <a:buNone/>
            </a:pPr>
            <a:r>
              <a:rPr lang="en-AU" sz="5500" dirty="0"/>
              <a:t>To slay— “yet not divide”</a:t>
            </a:r>
          </a:p>
          <a:p>
            <a:pPr marL="0" indent="0">
              <a:buNone/>
            </a:pPr>
            <a:r>
              <a:rPr lang="en-AU" sz="5500" dirty="0"/>
              <a:t>A young—a fair—a noble boy</a:t>
            </a:r>
          </a:p>
          <a:p>
            <a:pPr marL="0" indent="0">
              <a:buNone/>
            </a:pPr>
            <a:r>
              <a:rPr lang="en-AU" sz="5500" dirty="0"/>
              <a:t>Sleeps by his brother’s side.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4300" dirty="0"/>
              <a:t>E.D.H.  “Inscribed to the Memory of Two Brothers”. </a:t>
            </a:r>
            <a:r>
              <a:rPr lang="en-AU" sz="4300" i="1" dirty="0"/>
              <a:t>Belfast News-Letter</a:t>
            </a:r>
            <a:r>
              <a:rPr lang="en-AU" sz="4300" dirty="0"/>
              <a:t>, 3 January 1837</a:t>
            </a:r>
          </a:p>
          <a:p>
            <a:pPr marL="0" indent="0">
              <a:buNone/>
            </a:pPr>
            <a:r>
              <a:rPr lang="en-AU" sz="4300" dirty="0"/>
              <a:t>EDH. “Songs of an Exile (No. 3.)." </a:t>
            </a:r>
            <a:r>
              <a:rPr lang="en-AU" sz="4300" i="1" dirty="0"/>
              <a:t>Australian </a:t>
            </a:r>
            <a:r>
              <a:rPr lang="en-AU" sz="4300" dirty="0"/>
              <a:t>29 Nov. 1838. </a:t>
            </a:r>
            <a:r>
              <a:rPr lang="en-AU" sz="4300" dirty="0">
                <a:solidFill>
                  <a:srgbClr val="51247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en-AU" sz="43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ttp://nla.gov.au/nla.news-article36861886</a:t>
            </a:r>
            <a:endParaRPr lang="en-AU" sz="4300" dirty="0"/>
          </a:p>
          <a:p>
            <a:pPr marL="0" indent="0">
              <a:buNone/>
            </a:pPr>
            <a:r>
              <a:rPr lang="en-AU" sz="4300" dirty="0"/>
              <a:t>“The Brothers” by Mrs E.H. Dunlop, </a:t>
            </a:r>
            <a:r>
              <a:rPr lang="en-GB" sz="4300" b="0" i="1" u="none" strike="noStrike" baseline="0" dirty="0"/>
              <a:t>The Atlas,</a:t>
            </a:r>
            <a:r>
              <a:rPr lang="en-AU" sz="4300" dirty="0"/>
              <a:t> 17 May 1845.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963FDDF-173F-415E-BA68-440D42642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E7942E2E-0BE8-4E08-8C9B-FA3229C4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]</a:t>
            </a: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B3686239-B20F-4C23-AC59-E9532F1D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8339" y="6721475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15</a:t>
            </a:fld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5F6D3-5CB5-4402-B36B-22169DD8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5324" y="2171306"/>
            <a:ext cx="4717648" cy="25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52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EE7-BD25-189B-855B-2BCBE7DE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 III</a:t>
            </a:r>
            <a:endParaRPr lang="en-GB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37227-CD9A-F5C0-9FB3-26BE142C2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Reading Ireland through Dunlop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64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lack and white page of a newspaper&#10;&#10;Description automatically generated">
            <a:extLst>
              <a:ext uri="{FF2B5EF4-FFF2-40B4-BE49-F238E27FC236}">
                <a16:creationId xmlns:a16="http://schemas.microsoft.com/office/drawing/2014/main" id="{D0F65EF9-4937-B644-BC24-ECA103A936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" r="1" b="129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7A7189-6BF1-7803-DB9E-9FBE6AED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FA9AF-2874-8DF2-B040-2C4E65EE14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5316" y="1964986"/>
            <a:ext cx="5247341" cy="42750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As the names of Caulfield, Grattan, Flood...</a:t>
            </a:r>
          </a:p>
          <a:p>
            <a:pPr marL="0" indent="0">
              <a:buNone/>
            </a:pPr>
            <a:r>
              <a:rPr lang="en-US" sz="1800" dirty="0"/>
              <a:t>Proud pillars of the past-have stood</a:t>
            </a:r>
          </a:p>
          <a:p>
            <a:pPr marL="0" indent="0">
              <a:buNone/>
            </a:pPr>
            <a:r>
              <a:rPr lang="en-US" sz="1800" dirty="0" err="1"/>
              <a:t>Enshrin’d</a:t>
            </a:r>
            <a:r>
              <a:rPr lang="en-US" sz="1800" dirty="0"/>
              <a:t> by Erin’s gratitude.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err="1"/>
              <a:t>Embalm’d</a:t>
            </a:r>
            <a:r>
              <a:rPr lang="en-US" sz="1800" dirty="0"/>
              <a:t> by Erin’s tears:</a:t>
            </a:r>
          </a:p>
          <a:p>
            <a:pPr marL="0" indent="0">
              <a:buNone/>
            </a:pPr>
            <a:r>
              <a:rPr lang="en-US" sz="1800" dirty="0"/>
              <a:t>Thus </a:t>
            </a:r>
            <a:r>
              <a:rPr lang="en-US" sz="1800" dirty="0" err="1"/>
              <a:t>lov’d</a:t>
            </a:r>
            <a:r>
              <a:rPr lang="en-US" sz="1800" dirty="0"/>
              <a:t> like </a:t>
            </a:r>
            <a:r>
              <a:rPr lang="en-US" sz="1800" dirty="0" err="1"/>
              <a:t>their’s</a:t>
            </a:r>
            <a:r>
              <a:rPr lang="en-US" sz="1800" dirty="0"/>
              <a:t>, a name we prize,</a:t>
            </a:r>
          </a:p>
          <a:p>
            <a:pPr marL="0" indent="0">
              <a:buNone/>
            </a:pPr>
            <a:r>
              <a:rPr lang="en-US" sz="1800" dirty="0"/>
              <a:t>Engirt by fame’s triumphal dyes,</a:t>
            </a:r>
          </a:p>
          <a:p>
            <a:pPr marL="0" indent="0">
              <a:buNone/>
            </a:pPr>
            <a:r>
              <a:rPr lang="en-US" sz="1800" dirty="0"/>
              <a:t>A ruling star of southern skies,</a:t>
            </a:r>
          </a:p>
          <a:p>
            <a:pPr marL="0" indent="0">
              <a:buNone/>
            </a:pPr>
            <a:r>
              <a:rPr lang="en-US" sz="1800" dirty="0"/>
              <a:t>And Irish Volunteers!</a:t>
            </a:r>
          </a:p>
          <a:p>
            <a:pPr marL="0"/>
            <a:endParaRPr lang="en-US" sz="1300" dirty="0"/>
          </a:p>
          <a:p>
            <a:pPr marL="0" indent="0">
              <a:buNone/>
            </a:pPr>
            <a:r>
              <a:rPr lang="en-US" sz="1400" dirty="0"/>
              <a:t>Dunlop, Eliza Hamilton. "The Irish Volunteers." </a:t>
            </a:r>
            <a:r>
              <a:rPr lang="en-US" sz="1400" i="1" dirty="0"/>
              <a:t>The Australasian Chronicle</a:t>
            </a:r>
            <a:r>
              <a:rPr lang="en-US" sz="1400" i="0" dirty="0"/>
              <a:t>, vol. 4, 13 April 1843, p. 2. </a:t>
            </a:r>
            <a:r>
              <a:rPr lang="en-US" sz="1400" i="0" dirty="0">
                <a:hlinkClick r:id="rId3"/>
              </a:rPr>
              <a:t>http://nla.gov.au/nla.news-article31739492.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9607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9F8DB1-F83D-BE21-2EAD-0156AD8D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AU" sz="1400" dirty="0"/>
          </a:p>
          <a:p>
            <a:endParaRPr lang="en-AU" sz="1400" dirty="0"/>
          </a:p>
          <a:p>
            <a:endParaRPr lang="en-AU" sz="1400" dirty="0"/>
          </a:p>
          <a:p>
            <a:endParaRPr lang="en-AU" sz="1400" dirty="0"/>
          </a:p>
          <a:p>
            <a:endParaRPr lang="en-AU" sz="1400" dirty="0"/>
          </a:p>
          <a:p>
            <a:endParaRPr lang="en-AU" sz="1400" dirty="0"/>
          </a:p>
          <a:p>
            <a:endParaRPr lang="en-AU" sz="1400" dirty="0"/>
          </a:p>
          <a:p>
            <a:endParaRPr lang="en-AU" sz="1400" dirty="0"/>
          </a:p>
          <a:p>
            <a:endParaRPr lang="en-AU" sz="1400" dirty="0"/>
          </a:p>
          <a:p>
            <a:endParaRPr lang="en-AU" sz="1400" dirty="0"/>
          </a:p>
          <a:p>
            <a:r>
              <a:rPr lang="en-AU" sz="1400" dirty="0"/>
              <a:t>Left: E.H.D. "Original Poetry: Songs of an Exile (No. 4.) The Aboriginal Mother." </a:t>
            </a:r>
            <a:r>
              <a:rPr lang="en-AU" sz="1400" i="1" dirty="0" err="1"/>
              <a:t>Australian</a:t>
            </a:r>
            <a:r>
              <a:rPr lang="en-AU" sz="1400" dirty="0" err="1"/>
              <a:t>er</a:t>
            </a:r>
            <a:r>
              <a:rPr lang="en-AU" sz="1400" dirty="0"/>
              <a:t> 1838. https://trove.nla.gov.au/newspaper/article/36861275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1E1EA8-C92C-42B9-A1C5-A38FB8A38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7813" y="1825625"/>
            <a:ext cx="5415987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r>
              <a:rPr lang="en-AU" sz="2600" dirty="0"/>
              <a:t>Tombs parted as wide as the span of the sphere;</a:t>
            </a:r>
          </a:p>
          <a:p>
            <a:pPr marL="0" indent="0">
              <a:buNone/>
            </a:pPr>
            <a:r>
              <a:rPr lang="en-AU" sz="2600" dirty="0"/>
              <a:t>Yet father and son have had widowhood’s tear!</a:t>
            </a:r>
          </a:p>
          <a:p>
            <a:pPr marL="0" indent="0">
              <a:buNone/>
            </a:pPr>
            <a:r>
              <a:rPr lang="en-AU" sz="2600" dirty="0"/>
              <a:t>Predestined in life to bend “under the rod,”</a:t>
            </a:r>
          </a:p>
          <a:p>
            <a:pPr marL="0" indent="0">
              <a:buNone/>
            </a:pPr>
            <a:r>
              <a:rPr lang="en-AU" sz="2600" dirty="0"/>
              <a:t>“Through much tribulation” they passed to their God:</a:t>
            </a:r>
          </a:p>
          <a:p>
            <a:pPr marL="0" indent="0">
              <a:buNone/>
            </a:pPr>
            <a:r>
              <a:rPr lang="en-AU" sz="2600" dirty="0"/>
              <a:t>And star’s rays fall bright on the homes of their rest.</a:t>
            </a:r>
          </a:p>
          <a:p>
            <a:pPr marL="0" indent="0">
              <a:buNone/>
            </a:pPr>
            <a:r>
              <a:rPr lang="en-AU" sz="2600" dirty="0"/>
              <a:t>From the “Cross of the South,” and the “Lyre of the West.”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dirty="0"/>
              <a:t>Dunlop, Eliza Hamilton. "The Two Graves." </a:t>
            </a:r>
            <a:r>
              <a:rPr lang="en-AU" sz="2000" i="1" dirty="0"/>
              <a:t>The Empire </a:t>
            </a:r>
            <a:r>
              <a:rPr lang="en-AU" sz="2000" dirty="0"/>
              <a:t>15 April 1865. http://trove.nla.gov.au/newspaper/article/60569479</a:t>
            </a:r>
          </a:p>
          <a:p>
            <a:pPr marL="0" indent="0">
              <a:buNone/>
            </a:pPr>
            <a:r>
              <a:rPr lang="en-AU" sz="2000" dirty="0"/>
              <a:t>Dunlop, Eliza Hamilton. "The Two Graves " </a:t>
            </a:r>
            <a:r>
              <a:rPr lang="en-AU" sz="2000" i="1" dirty="0"/>
              <a:t>The Coleraine Chronicle </a:t>
            </a:r>
            <a:r>
              <a:rPr lang="en-AU" sz="2000" dirty="0"/>
              <a:t>26 August 1865.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963FDDF-173F-415E-BA68-440D42642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E7942E2E-0BE8-4E08-8C9B-FA3229C4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]</a:t>
            </a: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B3686239-B20F-4C23-AC59-E9532F1D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18</a:t>
            </a:fld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5F6D3-5CB5-4402-B36B-22169DD8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2" r="3885" b="2082"/>
          <a:stretch/>
        </p:blipFill>
        <p:spPr>
          <a:xfrm>
            <a:off x="695324" y="1988840"/>
            <a:ext cx="5181600" cy="29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2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5" b="-4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-4" b="-4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C7EB9-3A09-F656-4F5B-A97278C6598D}"/>
              </a:ext>
            </a:extLst>
          </p:cNvPr>
          <p:cNvSpPr txBox="1"/>
          <p:nvPr/>
        </p:nvSpPr>
        <p:spPr>
          <a:xfrm>
            <a:off x="8024646" y="1721921"/>
            <a:ext cx="37375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Evelina [Eliza Hamilton Dunlop], “The Ruined Castle: A Legendary Tale”; King John’s Castle at Carlingford Bay, SLNSW, MLMSS 7683. </a:t>
            </a:r>
          </a:p>
        </p:txBody>
      </p:sp>
    </p:spTree>
    <p:extLst>
      <p:ext uri="{BB962C8B-B14F-4D97-AF65-F5344CB8AC3E}">
        <p14:creationId xmlns:p14="http://schemas.microsoft.com/office/powerpoint/2010/main" val="22346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FFE666-D6A5-3354-7BA9-9B64201F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81" y="572025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AU" sz="1800" dirty="0"/>
              <a:t>State Library of New South Wales, Mitchell Library MLMSS 9409_Box 14_Folder 7 Dunlop pass to George Nimbus</a:t>
            </a: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3993E2-1AC3-5C81-1279-787C3DED49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r="12527"/>
          <a:stretch/>
        </p:blipFill>
        <p:spPr>
          <a:xfrm rot="5400000">
            <a:off x="498994" y="338328"/>
            <a:ext cx="5435462" cy="4832386"/>
          </a:xfrm>
          <a:prstGeom prst="rect">
            <a:avLst/>
          </a:prstGeom>
        </p:spPr>
      </p:pic>
      <p:pic>
        <p:nvPicPr>
          <p:cNvPr id="12" name="Content Placeholder 11" descr="A piece of paper with handwriting&#10;&#10;Description automatically generated">
            <a:extLst>
              <a:ext uri="{FF2B5EF4-FFF2-40B4-BE49-F238E27FC236}">
                <a16:creationId xmlns:a16="http://schemas.microsoft.com/office/drawing/2014/main" id="{F05750A1-C917-C364-093B-0C44F917F1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r="-1" b="8021"/>
          <a:stretch/>
        </p:blipFill>
        <p:spPr>
          <a:xfrm>
            <a:off x="7330428" y="320040"/>
            <a:ext cx="4362577" cy="4907868"/>
          </a:xfrm>
          <a:prstGeom prst="rect">
            <a:avLst/>
          </a:prstGeom>
        </p:spPr>
      </p:pic>
      <p:sp>
        <p:nvSpPr>
          <p:cNvPr id="4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82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painting&#10;&#10;Description automatically generated">
            <a:extLst>
              <a:ext uri="{FF2B5EF4-FFF2-40B4-BE49-F238E27FC236}">
                <a16:creationId xmlns:a16="http://schemas.microsoft.com/office/drawing/2014/main" id="{E1EAF133-670F-94F0-8276-54439958F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r="17787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21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052D7-636D-7BCB-0A3C-6C94F99B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endParaRPr lang="en-GB" sz="2800" dirty="0"/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2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BABB557F-6E70-3B27-CAC6-704E5198B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7" name="Content Placeholder 6" descr="A close-up of a person&#10;&#10;Description automatically generated">
            <a:extLst>
              <a:ext uri="{FF2B5EF4-FFF2-40B4-BE49-F238E27FC236}">
                <a16:creationId xmlns:a16="http://schemas.microsoft.com/office/drawing/2014/main" id="{CCF7476F-8A22-AAB2-30A1-ACBB523E7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6" r="1" b="44497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7F080E01-C679-C33A-B461-A9F29803C1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3" r="-1" b="13058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71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-up of a book&#10;&#10;Description automatically generated">
            <a:extLst>
              <a:ext uri="{FF2B5EF4-FFF2-40B4-BE49-F238E27FC236}">
                <a16:creationId xmlns:a16="http://schemas.microsoft.com/office/drawing/2014/main" id="{C0CE06EF-4BF9-A640-8FFC-5A8259263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129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8" name="Content Placeholder 7" descr="A close-up of a book&#10;&#10;Description automatically generated">
            <a:extLst>
              <a:ext uri="{FF2B5EF4-FFF2-40B4-BE49-F238E27FC236}">
                <a16:creationId xmlns:a16="http://schemas.microsoft.com/office/drawing/2014/main" id="{8683FC6C-246F-148A-BF05-43599F0951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2" r="1" b="152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D1C41-A5C4-814C-AE02-FC54CC86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“The Emigrant Mother”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AE1CB12-097B-504C-3F2D-6ADA67D82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138" y="4697298"/>
            <a:ext cx="5040034" cy="143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AU" sz="1800" dirty="0">
                <a:latin typeface="Segoe UI" panose="020B0502040204020203" pitchFamily="34" charset="0"/>
              </a:rPr>
              <a:t>Duffy, Charles Gavan. </a:t>
            </a:r>
            <a:r>
              <a:rPr lang="en-AU" sz="1800" i="1" dirty="0">
                <a:latin typeface="Segoe UI" panose="020B0502040204020203" pitchFamily="34" charset="0"/>
              </a:rPr>
              <a:t>The Ballad Poetry of Ireland.</a:t>
            </a:r>
            <a:r>
              <a:rPr lang="en-AU" sz="1800" i="0" dirty="0">
                <a:latin typeface="Segoe UI" panose="020B0502040204020203" pitchFamily="34" charset="0"/>
              </a:rPr>
              <a:t> J. Duffy, 1845. </a:t>
            </a:r>
            <a:r>
              <a:rPr lang="en-AU" sz="1800" i="1" dirty="0">
                <a:latin typeface="Segoe UI" panose="020B0502040204020203" pitchFamily="34" charset="0"/>
              </a:rPr>
              <a:t>Duffy's Library of Ireland</a:t>
            </a:r>
            <a:r>
              <a:rPr lang="en-AU" sz="1800" i="0" dirty="0">
                <a:latin typeface="Segoe UI" panose="020B0502040204020203" pitchFamily="34" charset="0"/>
              </a:rPr>
              <a:t>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30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68945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Eliza Hamilton Dunlop</a:t>
            </a:r>
            <a:endParaRPr lang="en-US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" y="4636008"/>
            <a:ext cx="6894576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(1796–1880)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r="18455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156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close-up of a document&#10;&#10;Description automatically generated">
            <a:extLst>
              <a:ext uri="{FF2B5EF4-FFF2-40B4-BE49-F238E27FC236}">
                <a16:creationId xmlns:a16="http://schemas.microsoft.com/office/drawing/2014/main" id="{C3FD51E3-F81C-8BA7-C00E-014C6B6DBA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4" r="-1" b="36134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0C19E23-E225-3FF7-3286-D1469856C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076709"/>
            <a:ext cx="8576841" cy="69448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AU" sz="2000" dirty="0">
                <a:solidFill>
                  <a:srgbClr val="FFFFFF"/>
                </a:solidFill>
              </a:rPr>
              <a:t>Sir George Gipps (1791–1847), </a:t>
            </a:r>
          </a:p>
          <a:p>
            <a:pPr marL="0" indent="0">
              <a:buNone/>
            </a:pPr>
            <a:r>
              <a:rPr lang="en-AU" sz="2000" dirty="0">
                <a:solidFill>
                  <a:srgbClr val="FFFFFF"/>
                </a:solidFill>
              </a:rPr>
              <a:t>State Library of New South Wales, GPO 1 - 03763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53A854-73A1-32C5-911A-BDAA709F1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569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E.H.D. "Original Poetry: Songs of an Exile (No. 4.) The Aboriginal Mother." </a:t>
            </a:r>
            <a:r>
              <a:rPr lang="en-US" sz="2200" i="1" dirty="0"/>
              <a:t>Australian</a:t>
            </a:r>
            <a:r>
              <a:rPr lang="en-US" sz="2200" dirty="0"/>
              <a:t>, 13 December 1838, 4.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4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497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5" b="-4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-4" b="-4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C7EB9-3A09-F656-4F5B-A97278C6598D}"/>
              </a:ext>
            </a:extLst>
          </p:cNvPr>
          <p:cNvSpPr txBox="1"/>
          <p:nvPr/>
        </p:nvSpPr>
        <p:spPr>
          <a:xfrm>
            <a:off x="8024646" y="1721921"/>
            <a:ext cx="37375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Evelina [Eliza Hamilton Dunlop], “The Ruined Castle: A Legendary Tale”; King John’s Castle at Carlingford Bay, SLNSW, MLMSS 7683. </a:t>
            </a:r>
          </a:p>
        </p:txBody>
      </p:sp>
    </p:spTree>
    <p:extLst>
      <p:ext uri="{BB962C8B-B14F-4D97-AF65-F5344CB8AC3E}">
        <p14:creationId xmlns:p14="http://schemas.microsoft.com/office/powerpoint/2010/main" val="308998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B4A42B37-1897-4C35-B1C9-653223A77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i="1" dirty="0"/>
              <a:t>Eliza Hamilton Dunlop: Writing from the Colonial Frontier</a:t>
            </a:r>
            <a:br>
              <a:rPr lang="en-US" sz="2600" i="1" dirty="0"/>
            </a:br>
            <a:r>
              <a:rPr lang="en-US" sz="2600" dirty="0"/>
              <a:t>(Sydney University Press, 2021)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7B4D7C0-E3D2-4A20-A9EB-24C670A8C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Co-edited with Elizabeth Webby, who recovered some of Dunlop’s poetry in the 1960s &amp; published a small </a:t>
            </a:r>
            <a:r>
              <a:rPr lang="en-US" sz="1700" dirty="0" err="1"/>
              <a:t>Mulini</a:t>
            </a:r>
            <a:r>
              <a:rPr lang="en-US" sz="1700" dirty="0"/>
              <a:t> Press edition in 1981. In the 2021 book, Elizabeth’s scholarly edition of over 20 poems showcases Dunlop’s writing across her life.</a:t>
            </a:r>
          </a:p>
          <a:p>
            <a:endParaRPr lang="en-US" sz="17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[Entity Name]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[Presentation Title] | [Date]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917DE0E-AFB1-41FD-BC35-27DB61CA125F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3204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4FA9-53E5-4EE9-305F-2DB7CB88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 I</a:t>
            </a: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62F45-3F6C-63C2-0227-9FC08F84D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New South Wales</a:t>
            </a:r>
          </a:p>
        </p:txBody>
      </p:sp>
    </p:spTree>
    <p:extLst>
      <p:ext uri="{BB962C8B-B14F-4D97-AF65-F5344CB8AC3E}">
        <p14:creationId xmlns:p14="http://schemas.microsoft.com/office/powerpoint/2010/main" val="216558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1502</Words>
  <Application>Microsoft Office PowerPoint</Application>
  <PresentationFormat>Widescreen</PresentationFormat>
  <Paragraphs>215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Amazon Ember</vt:lpstr>
      <vt:lpstr>Arial</vt:lpstr>
      <vt:lpstr>Calibri</vt:lpstr>
      <vt:lpstr>Calibri Light</vt:lpstr>
      <vt:lpstr>Segoe UI</vt:lpstr>
      <vt:lpstr>Times New Roman</vt:lpstr>
      <vt:lpstr>Office Theme</vt:lpstr>
      <vt:lpstr>Office Theme</vt:lpstr>
      <vt:lpstr>“Songs of an Exile”: Sentiment and Violence in Eliza Hamilton Dunlop’s Irish and Australian Elegies, 1838-63</vt:lpstr>
      <vt:lpstr>State Library of New South Wales, Mitchell Library MLMSS 9409_Box 14_Folder 7 Dunlop pass to George Nimbus</vt:lpstr>
      <vt:lpstr>“The Emigrant Mother”</vt:lpstr>
      <vt:lpstr>Eliza Hamilton Dunlop</vt:lpstr>
      <vt:lpstr>PowerPoint Presentation</vt:lpstr>
      <vt:lpstr>PowerPoint Presentation</vt:lpstr>
      <vt:lpstr>PowerPoint Presentation</vt:lpstr>
      <vt:lpstr>Eliza Hamilton Dunlop: Writing from the Colonial Frontier (Sydney University Press, 2021)</vt:lpstr>
      <vt:lpstr>Part I</vt:lpstr>
      <vt:lpstr>PowerPoint Presentation</vt:lpstr>
      <vt:lpstr>PowerPoint Presentation</vt:lpstr>
      <vt:lpstr>Part II</vt:lpstr>
      <vt:lpstr>Eliza Hamilton Dunlop, “Songs of An Exile” series, 1838-40</vt:lpstr>
      <vt:lpstr>Songs of an Exile No. 5</vt:lpstr>
      <vt:lpstr>Songs of an Exile No. 3</vt:lpstr>
      <vt:lpstr>Part III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Queensland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“Songs of an Exile”: Sentiment and Violence in Eliza Hamilton Dunlop’s Irish and Australian Elegies, 1838-63</dc:title>
  <dc:creator>Anna Johnston</dc:creator>
  <cp:lastModifiedBy>Anna Johnston</cp:lastModifiedBy>
  <cp:revision>2</cp:revision>
  <dcterms:created xsi:type="dcterms:W3CDTF">2023-09-18T12:33:50Z</dcterms:created>
  <dcterms:modified xsi:type="dcterms:W3CDTF">2023-09-18T15:18:09Z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2023-09-18T12:58:28Z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999e8506-911f-49ce-96ca-6f9f0603e8d2</vt:lpwstr>
  </property>
  <property fmtid="{D5CDD505-2E9C-101B-9397-08002B2CF9AE}" pid="8" name="MSIP_Label_0f488380-630a-4f55-a077-a19445e3f360_ContentBits">
    <vt:lpwstr>0</vt:lpwstr>
  </property>
</Properties>
</file>