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1"/>
  </p:notesMasterIdLst>
  <p:handoutMasterIdLst>
    <p:handoutMasterId r:id="rId12"/>
  </p:handoutMasterIdLst>
  <p:sldIdLst>
    <p:sldId id="267" r:id="rId3"/>
    <p:sldId id="271" r:id="rId4"/>
    <p:sldId id="275" r:id="rId5"/>
    <p:sldId id="277" r:id="rId6"/>
    <p:sldId id="278" r:id="rId7"/>
    <p:sldId id="281" r:id="rId8"/>
    <p:sldId id="282" r:id="rId9"/>
    <p:sldId id="279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15A7DB"/>
    <a:srgbClr val="2DA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654" y="14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11/20/2018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11/20/2018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586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586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6792"/>
            <a:ext cx="12188824" cy="2952328"/>
          </a:xfrm>
        </p:spPr>
        <p:txBody>
          <a:bodyPr>
            <a:noAutofit/>
          </a:bodyPr>
          <a:lstStyle/>
          <a:p>
            <a:r>
              <a:rPr lang="en-IE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Republic of Letters</a:t>
            </a:r>
            <a:br>
              <a:rPr lang="en-IE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49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49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4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Ireland and the World, 1919-1923 </a:t>
            </a:r>
            <a:endParaRPr lang="en-US" sz="49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1" y="4941168"/>
            <a:ext cx="12156314" cy="1435224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dirty="0" smtClean="0"/>
          </a:p>
          <a:p>
            <a:r>
              <a:rPr lang="en-US" sz="4000" cap="none" dirty="0" smtClean="0">
                <a:solidFill>
                  <a:schemeClr val="tx1"/>
                </a:solidFill>
              </a:rPr>
              <a:t>Dr. </a:t>
            </a:r>
            <a:r>
              <a:rPr lang="en-US" sz="4000" cap="none" dirty="0" err="1" smtClean="0">
                <a:solidFill>
                  <a:schemeClr val="tx1"/>
                </a:solidFill>
              </a:rPr>
              <a:t>Darragh</a:t>
            </a:r>
            <a:r>
              <a:rPr lang="en-US" sz="4000" cap="none" dirty="0" smtClean="0">
                <a:solidFill>
                  <a:schemeClr val="tx1"/>
                </a:solidFill>
              </a:rPr>
              <a:t> Gannon</a:t>
            </a:r>
            <a:endParaRPr lang="en-US" sz="4000" cap="none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260648"/>
            <a:ext cx="18002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60648"/>
            <a:ext cx="180347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78812" y="-171400"/>
            <a:ext cx="11737304" cy="143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endParaRPr lang="en-US" dirty="0" smtClean="0"/>
          </a:p>
          <a:p>
            <a:r>
              <a:rPr lang="en-US" sz="3600" cap="none" dirty="0" smtClean="0">
                <a:solidFill>
                  <a:schemeClr val="tx1"/>
                </a:solidFill>
              </a:rPr>
              <a:t>QUB Irish Studies Seminar</a:t>
            </a:r>
            <a:endParaRPr lang="en-US" sz="36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12188825" cy="1312416"/>
          </a:xfrm>
        </p:spPr>
        <p:txBody>
          <a:bodyPr>
            <a:normAutofit/>
          </a:bodyPr>
          <a:lstStyle/>
          <a:p>
            <a:pPr algn="ctr"/>
            <a:r>
              <a:rPr lang="en-I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Ireland’s ‘island story’, 1919-1923 </a:t>
            </a: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549274" y="5924777"/>
            <a:ext cx="1099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</a:t>
            </a:r>
            <a:r>
              <a:rPr lang="en-I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Pathé</a:t>
            </a: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road to Irish Independence and Civil War</a:t>
            </a:r>
            <a:endParaRPr lang="en-I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11015640" imgH="4321080"/>
        </mc:Choice>
        <mc:Fallback>
          <p:control name="ShockwaveFlash1" r:id="rId2" imgW="11015640" imgH="43210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49275" y="1268413"/>
                  <a:ext cx="11015663" cy="432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156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04664"/>
            <a:ext cx="12175244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</a:t>
            </a:r>
            <a:r>
              <a:rPr lang="en-IE" sz="4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Dáil</a:t>
            </a:r>
            <a:r>
              <a:rPr lang="en-IE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global reading</a:t>
            </a:r>
            <a:r>
              <a:rPr lang="en-I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103157" y="593012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‘Message to the Free Nations of the World’</a:t>
            </a:r>
            <a:endParaRPr lang="en-I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485316"/>
            <a:ext cx="5472608" cy="431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cer 5744\Desktop\IMG_27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07" y="1485316"/>
            <a:ext cx="5688632" cy="43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3772" y="593012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</a:t>
            </a:r>
            <a:r>
              <a:rPr lang="en-I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Dáil</a:t>
            </a:r>
            <a:r>
              <a:rPr lang="en-I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session, Dublin (21/01/1919)</a:t>
            </a:r>
            <a:endParaRPr lang="en-I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3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" y="0"/>
            <a:ext cx="11911310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" y="3137549"/>
            <a:ext cx="11911310" cy="148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" y="4608647"/>
            <a:ext cx="11911310" cy="162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00214" y="6237312"/>
            <a:ext cx="4309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Newspaper Archive </a:t>
            </a:r>
            <a:endParaRPr lang="en-I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" y="1463721"/>
            <a:ext cx="1191131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12188825" cy="1312416"/>
          </a:xfrm>
        </p:spPr>
        <p:txBody>
          <a:bodyPr>
            <a:normAutofit/>
          </a:bodyPr>
          <a:lstStyle/>
          <a:p>
            <a:pPr algn="ctr"/>
            <a:r>
              <a:rPr lang="en-IE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Dáil</a:t>
            </a:r>
            <a:r>
              <a:rPr lang="en-I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Éireann</a:t>
            </a:r>
            <a:r>
              <a:rPr lang="en-I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envoys (1919) </a:t>
            </a: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549275" y="5733256"/>
            <a:ext cx="11284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to right: </a:t>
            </a: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O’Brien (London), Harry Boland (New York), George Gavan Duffy (Paris), </a:t>
            </a:r>
            <a:r>
              <a:rPr lang="en-I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Seán</a:t>
            </a: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T. O’Kelly (Paris)</a:t>
            </a:r>
            <a:endParaRPr lang="en-I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9" y="1323975"/>
            <a:ext cx="10585176" cy="40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12188825" cy="1312416"/>
          </a:xfrm>
        </p:spPr>
        <p:txBody>
          <a:bodyPr>
            <a:normAutofit/>
          </a:bodyPr>
          <a:lstStyle/>
          <a:p>
            <a:pPr algn="ctr"/>
            <a:r>
              <a:rPr lang="en-I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Revolution: literary exchange </a:t>
            </a: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33772" y="587727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Éamon</a:t>
            </a:r>
            <a:r>
              <a:rPr lang="en-IE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Valera at the Chippewa Reservation, Wisconsin (October 1919)</a:t>
            </a:r>
            <a:endParaRPr lang="en-IE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196752"/>
            <a:ext cx="5256584" cy="4536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0396" y="1052736"/>
            <a:ext cx="58326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IE" sz="2400" dirty="0" smtClean="0"/>
              <a:t>‘I want to show you that though I am white, I am not of the English race…you say you are not free. Neither are we and I sympathise with you because we are making a similar fight. As a boy I read and understood of your slavery and longed to become one of you.’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663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12188825" cy="1312416"/>
          </a:xfrm>
        </p:spPr>
        <p:txBody>
          <a:bodyPr>
            <a:normAutofit/>
          </a:bodyPr>
          <a:lstStyle/>
          <a:p>
            <a:pPr algn="ctr"/>
            <a:r>
              <a:rPr lang="en-I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revolution: ‘foreign’ text </a:t>
            </a:r>
            <a:r>
              <a:rPr lang="en-IE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549795" y="6165304"/>
            <a:ext cx="514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Transl., </a:t>
            </a:r>
            <a:r>
              <a:rPr lang="en-I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 in rebellion</a:t>
            </a:r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4942" y="6165304"/>
            <a:ext cx="5184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Transl. </a:t>
            </a:r>
            <a:r>
              <a:rPr lang="en-I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Egyptian in Ireland</a:t>
            </a:r>
            <a:endParaRPr lang="en-I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340768"/>
            <a:ext cx="51451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1340768"/>
            <a:ext cx="518457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1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6792"/>
            <a:ext cx="12188824" cy="2952328"/>
          </a:xfrm>
        </p:spPr>
        <p:txBody>
          <a:bodyPr>
            <a:noAutofit/>
          </a:bodyPr>
          <a:lstStyle/>
          <a:p>
            <a:r>
              <a:rPr lang="en-IE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Republic of Letters</a:t>
            </a:r>
            <a:br>
              <a:rPr lang="en-IE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49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49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4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Ireland and the World, 1919-1923 </a:t>
            </a:r>
            <a:endParaRPr lang="en-US" sz="49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1" y="4941168"/>
            <a:ext cx="12156314" cy="1435224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dirty="0" smtClean="0"/>
          </a:p>
          <a:p>
            <a:r>
              <a:rPr lang="en-US" sz="4000" cap="none" dirty="0" smtClean="0">
                <a:solidFill>
                  <a:schemeClr val="tx1"/>
                </a:solidFill>
              </a:rPr>
              <a:t>Dr. </a:t>
            </a:r>
            <a:r>
              <a:rPr lang="en-US" sz="4000" cap="none" dirty="0" err="1" smtClean="0">
                <a:solidFill>
                  <a:schemeClr val="tx1"/>
                </a:solidFill>
              </a:rPr>
              <a:t>Darragh</a:t>
            </a:r>
            <a:r>
              <a:rPr lang="en-US" sz="4000" cap="none" dirty="0" smtClean="0">
                <a:solidFill>
                  <a:schemeClr val="tx1"/>
                </a:solidFill>
              </a:rPr>
              <a:t> Gannon</a:t>
            </a:r>
            <a:endParaRPr lang="en-US" sz="4000" cap="none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68" y="260648"/>
            <a:ext cx="18002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60648"/>
            <a:ext cx="180347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78812" y="-171400"/>
            <a:ext cx="11737304" cy="143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endParaRPr lang="en-US" dirty="0" smtClean="0"/>
          </a:p>
          <a:p>
            <a:r>
              <a:rPr lang="en-US" sz="3600" cap="none" dirty="0" smtClean="0">
                <a:solidFill>
                  <a:schemeClr val="tx1"/>
                </a:solidFill>
              </a:rPr>
              <a:t>QUB Irish Studies Seminar</a:t>
            </a:r>
            <a:endParaRPr lang="en-US" sz="36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Custom</PresentationFormat>
  <Paragraphs>30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Constantia</vt:lpstr>
      <vt:lpstr>Times New Roman</vt:lpstr>
      <vt:lpstr>TS102801059</vt:lpstr>
      <vt:lpstr>The Republic of Letters   Ireland and the World, 1919-1923 </vt:lpstr>
      <vt:lpstr>Ireland’s ‘island story’, 1919-1923  </vt:lpstr>
      <vt:lpstr>The First Dáil: a global reading </vt:lpstr>
      <vt:lpstr>PowerPoint Presentation</vt:lpstr>
      <vt:lpstr>Dáil Éireann envoys (1919)  </vt:lpstr>
      <vt:lpstr>Reading the Revolution: literary exchange  </vt:lpstr>
      <vt:lpstr>Reading the revolution: ‘foreign’ text  </vt:lpstr>
      <vt:lpstr>The Republic of Letters   Ireland and the World, 1919-1923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2012-08-31T17:09:10Z</dcterms:created>
  <dcterms:modified xsi:type="dcterms:W3CDTF">2018-11-20T12:13:53Z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