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5" r:id="rId8"/>
    <p:sldId id="277" r:id="rId9"/>
    <p:sldId id="261" r:id="rId10"/>
    <p:sldId id="262" r:id="rId11"/>
    <p:sldId id="263" r:id="rId12"/>
    <p:sldId id="264" r:id="rId13"/>
    <p:sldId id="274" r:id="rId14"/>
    <p:sldId id="273" r:id="rId15"/>
    <p:sldId id="275" r:id="rId1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B25F34B-10D9-43D1-8D6F-3584DAE1CB82}">
  <a:tblStyle styleId="{2B25F34B-10D9-43D1-8D6F-3584DAE1CB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3A8CBBE-0FEF-41B8-9637-E169B842C06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E9"/>
          </a:solidFill>
        </a:fill>
      </a:tcStyle>
    </a:wholeTbl>
    <a:band1H>
      <a:tcStyle>
        <a:tcBdr/>
        <a:fill>
          <a:solidFill>
            <a:srgbClr val="DEE7D0"/>
          </a:solidFill>
        </a:fill>
      </a:tcStyle>
    </a:band1H>
    <a:band1V>
      <a:tcStyle>
        <a:tcBdr/>
        <a:fill>
          <a:solidFill>
            <a:srgbClr val="DEE7D0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59" autoAdjust="0"/>
  </p:normalViewPr>
  <p:slideViewPr>
    <p:cSldViewPr>
      <p:cViewPr>
        <p:scale>
          <a:sx n="70" d="100"/>
          <a:sy n="70" d="100"/>
        </p:scale>
        <p:origin x="-20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3618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38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15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36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79A3-2F68-4546-B5EA-F1517198CE26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93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487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76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60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9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00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24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80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29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799" cy="46469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28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9038" marR="0" lvl="2" indent="-13493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12360" y="6140212"/>
            <a:ext cx="993649" cy="53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1037" y="6133192"/>
            <a:ext cx="1090601" cy="6934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sther.woodhouse@c2kni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subTitle" idx="1"/>
          </p:nvPr>
        </p:nvSpPr>
        <p:spPr>
          <a:xfrm>
            <a:off x="2464326" y="2224112"/>
            <a:ext cx="4136400" cy="6213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C2k Opt–in </a:t>
            </a:r>
            <a:r>
              <a:rPr lang="en-GB" sz="32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827" y="576957"/>
            <a:ext cx="7607399" cy="76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hape 240"/>
          <p:cNvGrpSpPr/>
          <p:nvPr/>
        </p:nvGrpSpPr>
        <p:grpSpPr>
          <a:xfrm>
            <a:off x="611560" y="3861048"/>
            <a:ext cx="8150752" cy="1765475"/>
            <a:chOff x="369798" y="983875"/>
            <a:chExt cx="8051501" cy="1981499"/>
          </a:xfrm>
        </p:grpSpPr>
        <p:sp>
          <p:nvSpPr>
            <p:cNvPr id="5" name="Shape 241"/>
            <p:cNvSpPr/>
            <p:nvPr/>
          </p:nvSpPr>
          <p:spPr>
            <a:xfrm>
              <a:off x="436625" y="983875"/>
              <a:ext cx="7941299" cy="198149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Shape 242"/>
            <p:cNvPicPr preferRelativeResize="0"/>
            <p:nvPr/>
          </p:nvPicPr>
          <p:blipFill rotWithShape="1">
            <a:blip r:embed="rId4">
              <a:alphaModFix/>
            </a:blip>
            <a:srcRect t="10176" r="29188" b="10185"/>
            <a:stretch/>
          </p:blipFill>
          <p:spPr>
            <a:xfrm>
              <a:off x="369798" y="1175262"/>
              <a:ext cx="4469699" cy="1598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Shape 243"/>
            <p:cNvGrpSpPr/>
            <p:nvPr/>
          </p:nvGrpSpPr>
          <p:grpSpPr>
            <a:xfrm>
              <a:off x="4924175" y="1345000"/>
              <a:ext cx="747299" cy="1493778"/>
              <a:chOff x="4924175" y="1345000"/>
              <a:chExt cx="747299" cy="1493778"/>
            </a:xfrm>
          </p:grpSpPr>
          <p:pic>
            <p:nvPicPr>
              <p:cNvPr id="12" name="Shape 244"/>
              <p:cNvPicPr preferRelativeResize="0"/>
              <p:nvPr/>
            </p:nvPicPr>
            <p:blipFill rotWithShape="1">
              <a:blip r:embed="rId5">
                <a:alphaModFix amt="88000"/>
              </a:blip>
              <a:srcRect l="17630" r="14424"/>
              <a:stretch/>
            </p:blipFill>
            <p:spPr>
              <a:xfrm>
                <a:off x="4976373" y="1345000"/>
                <a:ext cx="507724" cy="8186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Shape 245"/>
              <p:cNvSpPr txBox="1"/>
              <p:nvPr/>
            </p:nvSpPr>
            <p:spPr>
              <a:xfrm>
                <a:off x="4924175" y="2317608"/>
                <a:ext cx="747299" cy="52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ct val="250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rPr>
                  <a:t>Forms</a:t>
                </a:r>
              </a:p>
            </p:txBody>
          </p:sp>
        </p:grpSp>
        <p:pic>
          <p:nvPicPr>
            <p:cNvPr id="8" name="Shape 246"/>
            <p:cNvPicPr preferRelativeResize="0"/>
            <p:nvPr/>
          </p:nvPicPr>
          <p:blipFill rotWithShape="1">
            <a:blip r:embed="rId6">
              <a:alphaModFix/>
            </a:blip>
            <a:srcRect l="18330" r="14401"/>
            <a:stretch/>
          </p:blipFill>
          <p:spPr>
            <a:xfrm flipH="1">
              <a:off x="5824415" y="1345012"/>
              <a:ext cx="572080" cy="818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247"/>
            <p:cNvPicPr preferRelativeResize="0"/>
            <p:nvPr/>
          </p:nvPicPr>
          <p:blipFill rotWithShape="1">
            <a:blip r:embed="rId4">
              <a:alphaModFix/>
            </a:blip>
            <a:srcRect l="85661" b="6129"/>
            <a:stretch/>
          </p:blipFill>
          <p:spPr>
            <a:xfrm>
              <a:off x="7540500" y="1069587"/>
              <a:ext cx="880799" cy="185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248"/>
            <p:cNvPicPr preferRelativeResize="0"/>
            <p:nvPr/>
          </p:nvPicPr>
          <p:blipFill rotWithShape="1">
            <a:blip r:embed="rId4">
              <a:alphaModFix/>
            </a:blip>
            <a:srcRect l="71247" r="15496" b="6129"/>
            <a:stretch/>
          </p:blipFill>
          <p:spPr>
            <a:xfrm>
              <a:off x="6736813" y="1069587"/>
              <a:ext cx="803699" cy="168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249"/>
            <p:cNvSpPr txBox="1"/>
            <p:nvPr/>
          </p:nvSpPr>
          <p:spPr>
            <a:xfrm>
              <a:off x="5680350" y="2317650"/>
              <a:ext cx="9759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ct val="25000"/>
                <a:buFont typeface="Arial"/>
                <a:buNone/>
              </a:pPr>
              <a:r>
                <a:rPr lang="en-GB" sz="1300" b="0" i="0" u="none" strike="noStrike" cap="none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rPr>
                <a:t>Drawings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r="26192"/>
          <a:stretch/>
        </p:blipFill>
        <p:spPr>
          <a:xfrm>
            <a:off x="0" y="668343"/>
            <a:ext cx="9144000" cy="4375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r="11095"/>
          <a:stretch/>
        </p:blipFill>
        <p:spPr>
          <a:xfrm>
            <a:off x="2784500" y="0"/>
            <a:ext cx="3178400" cy="6857999"/>
          </a:xfrm>
          <a:prstGeom prst="rect">
            <a:avLst/>
          </a:prstGeom>
          <a:noFill/>
          <a:ln w="9525" cap="flat" cmpd="sng">
            <a:solidFill>
              <a:srgbClr val="49ACC5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24" y="544263"/>
            <a:ext cx="2210085" cy="18728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905564" y="226351"/>
            <a:ext cx="2240831" cy="2190803"/>
            <a:chOff x="3449066" y="1348083"/>
            <a:chExt cx="1975405" cy="2328752"/>
          </a:xfrm>
        </p:grpSpPr>
        <p:grpSp>
          <p:nvGrpSpPr>
            <p:cNvPr id="7" name="Group 6"/>
            <p:cNvGrpSpPr/>
            <p:nvPr/>
          </p:nvGrpSpPr>
          <p:grpSpPr>
            <a:xfrm>
              <a:off x="3834689" y="1613717"/>
              <a:ext cx="1589782" cy="2063118"/>
              <a:chOff x="7092279" y="1240971"/>
              <a:chExt cx="1368153" cy="18179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67" b="11431"/>
              <a:stretch/>
            </p:blipFill>
            <p:spPr>
              <a:xfrm>
                <a:off x="7092280" y="1240971"/>
                <a:ext cx="1368152" cy="126274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239" b="15526"/>
              <a:stretch/>
            </p:blipFill>
            <p:spPr>
              <a:xfrm>
                <a:off x="7092279" y="2558142"/>
                <a:ext cx="1368151" cy="50074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</p:grpSp>
        <p:sp>
          <p:nvSpPr>
            <p:cNvPr id="31" name="Rounded Rectangle 30"/>
            <p:cNvSpPr/>
            <p:nvPr/>
          </p:nvSpPr>
          <p:spPr>
            <a:xfrm rot="21090523">
              <a:off x="3449066" y="1348083"/>
              <a:ext cx="1721038" cy="52318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Regional VLE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9464" y="2824598"/>
            <a:ext cx="7510201" cy="1922661"/>
            <a:chOff x="286930" y="3768304"/>
            <a:chExt cx="8582828" cy="25001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6930" y="3978065"/>
              <a:ext cx="1866765" cy="2201509"/>
              <a:chOff x="882314" y="1280402"/>
              <a:chExt cx="2038882" cy="23689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319012" y="1724147"/>
                <a:ext cx="1602184" cy="1925249"/>
                <a:chOff x="4677779" y="2066384"/>
                <a:chExt cx="1550406" cy="1820798"/>
              </a:xfrm>
            </p:grpSpPr>
            <p:pic>
              <p:nvPicPr>
                <p:cNvPr id="26" name="Picture 25"/>
                <p:cNvPicPr/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972" b="30610"/>
                <a:stretch/>
              </p:blipFill>
              <p:spPr>
                <a:xfrm>
                  <a:off x="4677779" y="3439261"/>
                  <a:ext cx="1550406" cy="447921"/>
                </a:xfrm>
                <a:prstGeom prst="rect">
                  <a:avLst/>
                </a:prstGeom>
              </p:spPr>
            </p:pic>
            <p:grpSp>
              <p:nvGrpSpPr>
                <p:cNvPr id="27" name="Group 26"/>
                <p:cNvGrpSpPr/>
                <p:nvPr/>
              </p:nvGrpSpPr>
              <p:grpSpPr>
                <a:xfrm>
                  <a:off x="4677779" y="2066384"/>
                  <a:ext cx="1550406" cy="1325184"/>
                  <a:chOff x="0" y="54649"/>
                  <a:chExt cx="617220" cy="693420"/>
                </a:xfrm>
              </p:grpSpPr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0" y="54649"/>
                    <a:ext cx="617220" cy="69342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3445" b="31008"/>
                  <a:stretch/>
                </p:blipFill>
                <p:spPr bwMode="auto">
                  <a:xfrm>
                    <a:off x="60960" y="100369"/>
                    <a:ext cx="480060" cy="601980"/>
                  </a:xfrm>
                  <a:prstGeom prst="rect">
                    <a:avLst/>
                  </a:prstGeom>
                  <a:ln w="6350" cap="rnd">
                    <a:noFill/>
                    <a:miter lim="800000"/>
                  </a:ln>
                  <a:effectLst/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sp>
            <p:nvSpPr>
              <p:cNvPr id="3" name="Rounded Rectangle 2"/>
              <p:cNvSpPr/>
              <p:nvPr/>
            </p:nvSpPr>
            <p:spPr>
              <a:xfrm rot="21090523">
                <a:off x="882314" y="1280402"/>
                <a:ext cx="1991178" cy="52318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Curriculum Resource Library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766482" y="3907756"/>
              <a:ext cx="2103276" cy="2164150"/>
              <a:chOff x="3705840" y="4075063"/>
              <a:chExt cx="1960629" cy="180200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732587" y="4259355"/>
                <a:ext cx="1933882" cy="1617710"/>
                <a:chOff x="1790015" y="3432293"/>
                <a:chExt cx="1933882" cy="1617710"/>
              </a:xfrm>
            </p:grpSpPr>
            <p:pic>
              <p:nvPicPr>
                <p:cNvPr id="24" name="Picture 23"/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4066" y="3432293"/>
                  <a:ext cx="1445884" cy="127147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22" name="Picture 21"/>
                <p:cNvPicPr/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0015" y="4773172"/>
                  <a:ext cx="1933882" cy="276831"/>
                </a:xfrm>
                <a:prstGeom prst="rect">
                  <a:avLst/>
                </a:prstGeom>
              </p:spPr>
            </p:pic>
          </p:grpSp>
          <p:sp>
            <p:nvSpPr>
              <p:cNvPr id="34" name="Rounded Rectangle 33"/>
              <p:cNvSpPr/>
              <p:nvPr/>
            </p:nvSpPr>
            <p:spPr>
              <a:xfrm rot="21090523">
                <a:off x="3705840" y="4075063"/>
                <a:ext cx="1930457" cy="368585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Video Conferencing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317261" y="3907756"/>
              <a:ext cx="2512589" cy="2280359"/>
              <a:chOff x="5947843" y="3880151"/>
              <a:chExt cx="2512589" cy="212673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947843" y="4109587"/>
                <a:ext cx="2512589" cy="1897297"/>
                <a:chOff x="4602484" y="3316164"/>
                <a:chExt cx="2314311" cy="1851577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1056" y="3316164"/>
                  <a:ext cx="1657168" cy="146278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4602484" y="4767631"/>
                  <a:ext cx="231431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C2k </a:t>
                  </a:r>
                  <a:r>
                    <a:rPr lang="en-GB" sz="2000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NewsDesk</a:t>
                  </a:r>
                  <a:endParaRPr lang="en-GB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" name="Rounded Rectangle 35"/>
              <p:cNvSpPr/>
              <p:nvPr/>
            </p:nvSpPr>
            <p:spPr>
              <a:xfrm rot="21090523">
                <a:off x="6416921" y="3880151"/>
                <a:ext cx="1836308" cy="4058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Literacy &amp; more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298570" y="3768304"/>
              <a:ext cx="2467869" cy="2500172"/>
              <a:chOff x="956282" y="3796356"/>
              <a:chExt cx="2207938" cy="221052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075988" y="3950535"/>
                <a:ext cx="2088232" cy="2056349"/>
                <a:chOff x="6588224" y="961231"/>
                <a:chExt cx="1944216" cy="193183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10538" y="961231"/>
                  <a:ext cx="1558300" cy="1550809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6588224" y="2523729"/>
                  <a:ext cx="19442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C2k Media Library</a:t>
                  </a:r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 rot="21090523">
                <a:off x="956282" y="3796356"/>
                <a:ext cx="1896579" cy="523182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Video, audio &amp; image sharing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38646" y="519871"/>
            <a:ext cx="2149790" cy="2015348"/>
            <a:chOff x="6279448" y="1269120"/>
            <a:chExt cx="1964960" cy="2360524"/>
          </a:xfrm>
        </p:grpSpPr>
        <p:grpSp>
          <p:nvGrpSpPr>
            <p:cNvPr id="14" name="Group 13"/>
            <p:cNvGrpSpPr/>
            <p:nvPr/>
          </p:nvGrpSpPr>
          <p:grpSpPr>
            <a:xfrm>
              <a:off x="6444208" y="1609674"/>
              <a:ext cx="1800200" cy="2019970"/>
              <a:chOff x="4226337" y="1147964"/>
              <a:chExt cx="1621972" cy="193305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71" r="4475"/>
              <a:stretch/>
            </p:blipFill>
            <p:spPr>
              <a:xfrm>
                <a:off x="4237223" y="2349990"/>
                <a:ext cx="1611086" cy="731031"/>
              </a:xfrm>
              <a:prstGeom prst="rect">
                <a:avLst/>
              </a:prstGeom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3595"/>
              <a:stretch/>
            </p:blipFill>
            <p:spPr bwMode="auto">
              <a:xfrm>
                <a:off x="4226337" y="1147964"/>
                <a:ext cx="1514475" cy="1262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Rounded Rectangle 37"/>
            <p:cNvSpPr/>
            <p:nvPr/>
          </p:nvSpPr>
          <p:spPr>
            <a:xfrm rot="21090523">
              <a:off x="6279448" y="1269120"/>
              <a:ext cx="1721038" cy="62667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002060"/>
                  </a:solidFill>
                </a:rPr>
                <a:t>Productivity &amp; collaboration 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 rot="21090523">
            <a:off x="3485571" y="307766"/>
            <a:ext cx="1723652" cy="50026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</a:rPr>
              <a:t>Productivity &amp; collaboration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5684" y="5209616"/>
            <a:ext cx="6326937" cy="936104"/>
            <a:chOff x="1614841" y="5320072"/>
            <a:chExt cx="6326937" cy="936104"/>
          </a:xfrm>
        </p:grpSpPr>
        <p:sp>
          <p:nvSpPr>
            <p:cNvPr id="40" name="Shape 193"/>
            <p:cNvSpPr/>
            <p:nvPr/>
          </p:nvSpPr>
          <p:spPr>
            <a:xfrm>
              <a:off x="6141580" y="5320073"/>
              <a:ext cx="1800198" cy="93610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25000"/>
                <a:buFont typeface="Calibri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Flexibility</a:t>
              </a:r>
              <a:endParaRPr lang="en-GB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194"/>
            <p:cNvSpPr/>
            <p:nvPr/>
          </p:nvSpPr>
          <p:spPr>
            <a:xfrm>
              <a:off x="3730347" y="5320072"/>
              <a:ext cx="1739817" cy="93610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25000"/>
                <a:buFont typeface="Calibri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Integration</a:t>
              </a:r>
              <a:endParaRPr lang="en-GB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199"/>
            <p:cNvSpPr/>
            <p:nvPr/>
          </p:nvSpPr>
          <p:spPr>
            <a:xfrm>
              <a:off x="1614841" y="5320072"/>
              <a:ext cx="1656183" cy="936103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25000"/>
                <a:buFont typeface="Calibri"/>
                <a:buNone/>
              </a:pPr>
              <a:r>
                <a:rPr lang="en-GB" sz="2800" b="1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Relevance</a:t>
              </a:r>
              <a:endParaRPr lang="en-GB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6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Shape 415"/>
          <p:cNvGrpSpPr/>
          <p:nvPr/>
        </p:nvGrpSpPr>
        <p:grpSpPr>
          <a:xfrm>
            <a:off x="1259625" y="1400965"/>
            <a:ext cx="6696757" cy="4056066"/>
            <a:chOff x="792081" y="3965"/>
            <a:chExt cx="6696757" cy="4056066"/>
          </a:xfrm>
        </p:grpSpPr>
        <p:sp>
          <p:nvSpPr>
            <p:cNvPr id="416" name="Shape 416"/>
            <p:cNvSpPr/>
            <p:nvPr/>
          </p:nvSpPr>
          <p:spPr>
            <a:xfrm>
              <a:off x="792081" y="3965"/>
              <a:ext cx="6696757" cy="737465"/>
            </a:xfrm>
            <a:prstGeom prst="roundRect">
              <a:avLst>
                <a:gd name="adj" fmla="val 1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 txBox="1"/>
            <p:nvPr/>
          </p:nvSpPr>
          <p:spPr>
            <a:xfrm>
              <a:off x="813681" y="25566"/>
              <a:ext cx="6653557" cy="694266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GB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Opt-in form C2k Exchange |School Services |Information Management | C2k Google Apps for Education</a:t>
              </a:r>
            </a:p>
          </p:txBody>
        </p:sp>
        <p:sp>
          <p:nvSpPr>
            <p:cNvPr id="418" name="Shape 418"/>
            <p:cNvSpPr/>
            <p:nvPr/>
          </p:nvSpPr>
          <p:spPr>
            <a:xfrm rot="5400000">
              <a:off x="4002185" y="759870"/>
              <a:ext cx="276549" cy="331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4040903" y="787525"/>
              <a:ext cx="199114" cy="19358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792081" y="1110166"/>
              <a:ext cx="6696757" cy="737465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 txBox="1"/>
            <p:nvPr/>
          </p:nvSpPr>
          <p:spPr>
            <a:xfrm>
              <a:off x="813681" y="1131766"/>
              <a:ext cx="6653557" cy="694266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GB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Principal Approval</a:t>
              </a:r>
            </a:p>
          </p:txBody>
        </p:sp>
        <p:sp>
          <p:nvSpPr>
            <p:cNvPr id="422" name="Shape 422"/>
            <p:cNvSpPr/>
            <p:nvPr/>
          </p:nvSpPr>
          <p:spPr>
            <a:xfrm rot="5400000">
              <a:off x="4002185" y="1866069"/>
              <a:ext cx="276549" cy="331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4040903" y="1893725"/>
              <a:ext cx="199114" cy="19358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792081" y="2216366"/>
              <a:ext cx="6696757" cy="73746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 txBox="1"/>
            <p:nvPr/>
          </p:nvSpPr>
          <p:spPr>
            <a:xfrm>
              <a:off x="813681" y="2237966"/>
              <a:ext cx="6653557" cy="694266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GB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Capita Onboarding</a:t>
              </a:r>
            </a:p>
          </p:txBody>
        </p:sp>
        <p:sp>
          <p:nvSpPr>
            <p:cNvPr id="426" name="Shape 426"/>
            <p:cNvSpPr/>
            <p:nvPr/>
          </p:nvSpPr>
          <p:spPr>
            <a:xfrm rot="5400000">
              <a:off x="4002185" y="2972268"/>
              <a:ext cx="276549" cy="3318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4040903" y="2999924"/>
              <a:ext cx="199114" cy="19358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797818" y="3322566"/>
              <a:ext cx="6685282" cy="737465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819416" y="3344166"/>
              <a:ext cx="6642082" cy="694266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GB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GAfE Available &amp; Invitation to Overview</a:t>
              </a:r>
              <a:br>
                <a:rPr lang="en-GB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(2hr am or pm</a:t>
              </a:r>
              <a:r>
                <a:rPr lang="en-GB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</a:p>
          </p:txBody>
        </p:sp>
      </p:grpSp>
      <p:sp>
        <p:nvSpPr>
          <p:cNvPr id="430" name="Shape 430"/>
          <p:cNvSpPr/>
          <p:nvPr/>
        </p:nvSpPr>
        <p:spPr>
          <a:xfrm>
            <a:off x="2043265" y="404663"/>
            <a:ext cx="5328590" cy="61206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6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Access to GAfE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412776"/>
            <a:ext cx="4917232" cy="1143000"/>
          </a:xfrm>
          <a:prstGeom prst="roundRect">
            <a:avLst/>
          </a:prstGeom>
          <a:ln>
            <a:solidFill>
              <a:srgbClr val="00B0F0"/>
            </a:solidFill>
          </a:ln>
        </p:spPr>
        <p:txBody>
          <a:bodyPr/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Thank you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501008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e</a:t>
            </a:r>
            <a:r>
              <a:rPr lang="en-US" sz="2800" dirty="0" smtClean="0">
                <a:hlinkClick r:id="rId2"/>
              </a:rPr>
              <a:t>sther.woodhouse@c2kni.org.uk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Tel: 38 344555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52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476672"/>
            <a:ext cx="5873774" cy="5657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1763688" y="4365104"/>
            <a:ext cx="2664296" cy="194421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076" y="404664"/>
            <a:ext cx="5713300" cy="47929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2575853" y="1985359"/>
            <a:ext cx="1771499" cy="93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Real-time collaboration</a:t>
            </a:r>
          </a:p>
        </p:txBody>
      </p:sp>
      <p:sp>
        <p:nvSpPr>
          <p:cNvPr id="192" name="Shape 192"/>
          <p:cNvSpPr/>
          <p:nvPr/>
        </p:nvSpPr>
        <p:spPr>
          <a:xfrm>
            <a:off x="2614436" y="3972603"/>
            <a:ext cx="1735499" cy="938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Auto-saving</a:t>
            </a:r>
          </a:p>
        </p:txBody>
      </p:sp>
      <p:sp>
        <p:nvSpPr>
          <p:cNvPr id="195" name="Shape 195"/>
          <p:cNvSpPr/>
          <p:nvPr/>
        </p:nvSpPr>
        <p:spPr>
          <a:xfrm>
            <a:off x="577717" y="3974600"/>
            <a:ext cx="1693742" cy="93610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Syncing across Devices</a:t>
            </a:r>
          </a:p>
        </p:txBody>
      </p:sp>
      <p:sp>
        <p:nvSpPr>
          <p:cNvPr id="196" name="Shape 196"/>
          <p:cNvSpPr/>
          <p:nvPr/>
        </p:nvSpPr>
        <p:spPr>
          <a:xfrm>
            <a:off x="596107" y="1985256"/>
            <a:ext cx="1656961" cy="9361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GB" sz="1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Century Tools</a:t>
            </a:r>
          </a:p>
        </p:txBody>
      </p:sp>
      <p:sp>
        <p:nvSpPr>
          <p:cNvPr id="197" name="Shape 197"/>
          <p:cNvSpPr/>
          <p:nvPr/>
        </p:nvSpPr>
        <p:spPr>
          <a:xfrm>
            <a:off x="4670137" y="1952776"/>
            <a:ext cx="1771496" cy="93610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&amp; collect work easily</a:t>
            </a:r>
          </a:p>
        </p:txBody>
      </p:sp>
      <p:sp>
        <p:nvSpPr>
          <p:cNvPr id="198" name="Shape 198"/>
          <p:cNvSpPr/>
          <p:nvPr/>
        </p:nvSpPr>
        <p:spPr>
          <a:xfrm>
            <a:off x="4733146" y="3949797"/>
            <a:ext cx="1735492" cy="93610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Unlimited storage</a:t>
            </a:r>
          </a:p>
        </p:txBody>
      </p:sp>
      <p:sp>
        <p:nvSpPr>
          <p:cNvPr id="200" name="Shape 200"/>
          <p:cNvSpPr/>
          <p:nvPr/>
        </p:nvSpPr>
        <p:spPr>
          <a:xfrm>
            <a:off x="6851850" y="1935738"/>
            <a:ext cx="1735499" cy="938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Intuitive</a:t>
            </a:r>
          </a:p>
        </p:txBody>
      </p:sp>
      <p:sp>
        <p:nvSpPr>
          <p:cNvPr id="201" name="Shape 201"/>
          <p:cNvSpPr/>
          <p:nvPr/>
        </p:nvSpPr>
        <p:spPr>
          <a:xfrm>
            <a:off x="6825001" y="3925614"/>
            <a:ext cx="1771499" cy="93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C2k Login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5" grpId="0" animBg="1"/>
      <p:bldP spid="198" grpId="0" animBg="1"/>
      <p:bldP spid="2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l="80408" r="1631"/>
          <a:stretch/>
        </p:blipFill>
        <p:spPr>
          <a:xfrm>
            <a:off x="6194099" y="4174159"/>
            <a:ext cx="1141669" cy="18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794576" y="1163797"/>
            <a:ext cx="1164274" cy="2441758"/>
            <a:chOff x="797668" y="838705"/>
            <a:chExt cx="1164274" cy="2441758"/>
          </a:xfrm>
        </p:grpSpPr>
        <p:pic>
          <p:nvPicPr>
            <p:cNvPr id="208" name="Shape 208"/>
            <p:cNvPicPr preferRelativeResize="0"/>
            <p:nvPr/>
          </p:nvPicPr>
          <p:blipFill rotWithShape="1">
            <a:blip r:embed="rId3">
              <a:alphaModFix/>
            </a:blip>
            <a:srcRect r="79210"/>
            <a:stretch/>
          </p:blipFill>
          <p:spPr>
            <a:xfrm>
              <a:off x="883129" y="838705"/>
              <a:ext cx="939462" cy="1530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Shape 209"/>
            <p:cNvSpPr/>
            <p:nvPr/>
          </p:nvSpPr>
          <p:spPr>
            <a:xfrm>
              <a:off x="797668" y="2663775"/>
              <a:ext cx="1164274" cy="61668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60093"/>
                </a:buClr>
                <a:buSzPct val="25000"/>
                <a:buFont typeface="Arial"/>
                <a:buNone/>
              </a:pPr>
              <a:r>
                <a:rPr lang="en-GB" sz="1400" b="0" i="0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Storage &amp; sharing</a:t>
              </a:r>
            </a:p>
          </p:txBody>
        </p:sp>
      </p:grpSp>
      <p:grpSp>
        <p:nvGrpSpPr>
          <p:cNvPr id="210" name="Shape 210"/>
          <p:cNvGrpSpPr/>
          <p:nvPr/>
        </p:nvGrpSpPr>
        <p:grpSpPr>
          <a:xfrm>
            <a:off x="2382928" y="1163797"/>
            <a:ext cx="2712052" cy="2306977"/>
            <a:chOff x="2726528" y="1441891"/>
            <a:chExt cx="2764465" cy="2268871"/>
          </a:xfrm>
        </p:grpSpPr>
        <p:pic>
          <p:nvPicPr>
            <p:cNvPr id="211" name="Shape 211"/>
            <p:cNvPicPr preferRelativeResize="0"/>
            <p:nvPr/>
          </p:nvPicPr>
          <p:blipFill rotWithShape="1">
            <a:blip r:embed="rId3">
              <a:alphaModFix/>
            </a:blip>
            <a:srcRect l="21875" r="21655"/>
            <a:stretch/>
          </p:blipFill>
          <p:spPr>
            <a:xfrm>
              <a:off x="2726528" y="1441891"/>
              <a:ext cx="2764465" cy="1530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Shape 212"/>
            <p:cNvSpPr/>
            <p:nvPr/>
          </p:nvSpPr>
          <p:spPr>
            <a:xfrm>
              <a:off x="2726530" y="3094073"/>
              <a:ext cx="2764463" cy="61668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B800"/>
                </a:buClr>
                <a:buSzPct val="25000"/>
                <a:buFont typeface="Arial"/>
                <a:buNone/>
              </a:pPr>
              <a:r>
                <a:rPr lang="en-GB" sz="1500" b="0" i="0" u="none" strike="noStrike" cap="none" dirty="0">
                  <a:solidFill>
                    <a:srgbClr val="7AB800"/>
                  </a:solidFill>
                  <a:latin typeface="Arial"/>
                  <a:ea typeface="Arial"/>
                  <a:cs typeface="Arial"/>
                  <a:sym typeface="Arial"/>
                </a:rPr>
                <a:t>Productivity </a:t>
              </a:r>
              <a:r>
                <a:rPr lang="en-GB" sz="1500" b="0" i="0" u="none" strike="noStrike" cap="none" dirty="0" smtClean="0">
                  <a:solidFill>
                    <a:srgbClr val="7AB800"/>
                  </a:solidFill>
                  <a:latin typeface="Arial"/>
                  <a:ea typeface="Arial"/>
                  <a:cs typeface="Arial"/>
                  <a:sym typeface="Arial"/>
                </a:rPr>
                <a:t>&amp; Collaboration</a:t>
              </a:r>
              <a:endParaRPr lang="en-GB" sz="1500" b="0" i="0" u="none" strike="noStrike" cap="none" dirty="0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Shape 213"/>
          <p:cNvGrpSpPr/>
          <p:nvPr/>
        </p:nvGrpSpPr>
        <p:grpSpPr>
          <a:xfrm>
            <a:off x="5540048" y="1170834"/>
            <a:ext cx="1374053" cy="2268870"/>
            <a:chOff x="5869171" y="1441891"/>
            <a:chExt cx="1488557" cy="2268870"/>
          </a:xfrm>
        </p:grpSpPr>
        <p:pic>
          <p:nvPicPr>
            <p:cNvPr id="214" name="Shape 214"/>
            <p:cNvPicPr preferRelativeResize="0"/>
            <p:nvPr/>
          </p:nvPicPr>
          <p:blipFill rotWithShape="1">
            <a:blip r:embed="rId4">
              <a:alphaModFix/>
            </a:blip>
            <a:srcRect l="50000"/>
            <a:stretch/>
          </p:blipFill>
          <p:spPr>
            <a:xfrm>
              <a:off x="6025850" y="1441891"/>
              <a:ext cx="952600" cy="1453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Shape 215"/>
            <p:cNvSpPr/>
            <p:nvPr/>
          </p:nvSpPr>
          <p:spPr>
            <a:xfrm>
              <a:off x="5869171" y="3094072"/>
              <a:ext cx="1488557" cy="61668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25000"/>
                <a:buFont typeface="Arial"/>
                <a:buNone/>
              </a:pPr>
              <a:r>
                <a:rPr lang="en-GB" sz="1400" b="0" i="0" u="none" strike="noStrike" cap="none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Diagramming</a:t>
              </a:r>
            </a:p>
          </p:txBody>
        </p:sp>
      </p:grpSp>
      <p:grpSp>
        <p:nvGrpSpPr>
          <p:cNvPr id="216" name="Shape 216"/>
          <p:cNvGrpSpPr/>
          <p:nvPr/>
        </p:nvGrpSpPr>
        <p:grpSpPr>
          <a:xfrm>
            <a:off x="7503796" y="1095979"/>
            <a:ext cx="1057416" cy="2308333"/>
            <a:chOff x="7840368" y="1405973"/>
            <a:chExt cx="1145534" cy="2308333"/>
          </a:xfrm>
        </p:grpSpPr>
        <p:pic>
          <p:nvPicPr>
            <p:cNvPr id="217" name="Shape 217"/>
            <p:cNvPicPr preferRelativeResize="0"/>
            <p:nvPr/>
          </p:nvPicPr>
          <p:blipFill rotWithShape="1">
            <a:blip r:embed="rId5">
              <a:alphaModFix/>
            </a:blip>
            <a:srcRect r="54724"/>
            <a:stretch/>
          </p:blipFill>
          <p:spPr>
            <a:xfrm>
              <a:off x="7971247" y="1405973"/>
              <a:ext cx="883775" cy="14898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Shape 218"/>
            <p:cNvSpPr/>
            <p:nvPr/>
          </p:nvSpPr>
          <p:spPr>
            <a:xfrm>
              <a:off x="7840368" y="3097617"/>
              <a:ext cx="1145534" cy="61668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B800"/>
                </a:buClr>
                <a:buSzPct val="25000"/>
                <a:buFont typeface="Arial"/>
                <a:buNone/>
              </a:pPr>
              <a:r>
                <a:rPr lang="en-GB" sz="1400" b="0" i="0" u="none" strike="noStrike" cap="none" dirty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Surveys &amp; Quizzes</a:t>
              </a:r>
            </a:p>
          </p:txBody>
        </p:sp>
      </p:grpSp>
      <p:grpSp>
        <p:nvGrpSpPr>
          <p:cNvPr id="219" name="Shape 219"/>
          <p:cNvGrpSpPr/>
          <p:nvPr/>
        </p:nvGrpSpPr>
        <p:grpSpPr>
          <a:xfrm>
            <a:off x="1379805" y="3930949"/>
            <a:ext cx="1442157" cy="2542912"/>
            <a:chOff x="1398946" y="3964135"/>
            <a:chExt cx="1562337" cy="2542912"/>
          </a:xfrm>
        </p:grpSpPr>
        <p:pic>
          <p:nvPicPr>
            <p:cNvPr id="220" name="Shape 220"/>
            <p:cNvPicPr preferRelativeResize="0"/>
            <p:nvPr/>
          </p:nvPicPr>
          <p:blipFill rotWithShape="1">
            <a:blip r:embed="rId6">
              <a:alphaModFix/>
            </a:blip>
            <a:srcRect l="89435" t="11330"/>
            <a:stretch/>
          </p:blipFill>
          <p:spPr>
            <a:xfrm>
              <a:off x="1720234" y="3964135"/>
              <a:ext cx="919762" cy="1680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Shape 221"/>
            <p:cNvSpPr/>
            <p:nvPr/>
          </p:nvSpPr>
          <p:spPr>
            <a:xfrm>
              <a:off x="1398946" y="5794946"/>
              <a:ext cx="1562337" cy="712101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B800"/>
                </a:buClr>
                <a:buSzPct val="25000"/>
                <a:buFont typeface="Arial"/>
                <a:buNone/>
              </a:pPr>
              <a:r>
                <a:rPr lang="en-GB" sz="1400" b="0" i="0" u="none" strike="noStrike" cap="none" dirty="0">
                  <a:solidFill>
                    <a:srgbClr val="7AB800"/>
                  </a:solidFill>
                  <a:latin typeface="Arial"/>
                  <a:ea typeface="Arial"/>
                  <a:cs typeface="Arial"/>
                  <a:sym typeface="Arial"/>
                </a:rPr>
                <a:t>1-2-1 </a:t>
              </a:r>
              <a:r>
                <a:rPr lang="en-GB" sz="1400" b="0" i="0" u="none" strike="noStrike" cap="none" dirty="0" smtClean="0">
                  <a:solidFill>
                    <a:srgbClr val="7AB800"/>
                  </a:solidFill>
                  <a:latin typeface="Arial"/>
                  <a:ea typeface="Arial"/>
                  <a:cs typeface="Arial"/>
                  <a:sym typeface="Arial"/>
                </a:rPr>
                <a:t>or Group </a:t>
              </a:r>
              <a:endParaRPr lang="en-GB" sz="1400" b="0" i="0" u="none" strike="noStrike" cap="none" dirty="0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B800"/>
                </a:buClr>
                <a:buSzPct val="25000"/>
                <a:buFont typeface="Arial"/>
                <a:buNone/>
              </a:pPr>
              <a:r>
                <a:rPr lang="en-GB" sz="1400" b="0" i="0" u="none" strike="noStrike" cap="none" dirty="0">
                  <a:solidFill>
                    <a:srgbClr val="7AB800"/>
                  </a:solidFill>
                  <a:latin typeface="Arial"/>
                  <a:ea typeface="Arial"/>
                  <a:cs typeface="Arial"/>
                  <a:sym typeface="Arial"/>
                </a:rPr>
                <a:t>Voice/Video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B800"/>
                </a:buClr>
                <a:buSzPct val="25000"/>
                <a:buFont typeface="Arial"/>
                <a:buNone/>
              </a:pPr>
              <a:r>
                <a:rPr lang="en-GB" sz="1400" b="0" i="0" u="none" strike="noStrike" cap="none" dirty="0">
                  <a:solidFill>
                    <a:srgbClr val="7AB800"/>
                  </a:solidFill>
                  <a:latin typeface="Arial"/>
                  <a:ea typeface="Arial"/>
                  <a:cs typeface="Arial"/>
                  <a:sym typeface="Arial"/>
                </a:rPr>
                <a:t>Chats</a:t>
              </a:r>
            </a:p>
          </p:txBody>
        </p:sp>
      </p:grpSp>
      <p:grpSp>
        <p:nvGrpSpPr>
          <p:cNvPr id="222" name="Shape 222"/>
          <p:cNvGrpSpPr/>
          <p:nvPr/>
        </p:nvGrpSpPr>
        <p:grpSpPr>
          <a:xfrm>
            <a:off x="3732259" y="3930949"/>
            <a:ext cx="1514400" cy="2500467"/>
            <a:chOff x="3689498" y="3954128"/>
            <a:chExt cx="1317018" cy="2500467"/>
          </a:xfrm>
        </p:grpSpPr>
        <p:pic>
          <p:nvPicPr>
            <p:cNvPr id="223" name="Shape 223"/>
            <p:cNvPicPr preferRelativeResize="0"/>
            <p:nvPr/>
          </p:nvPicPr>
          <p:blipFill rotWithShape="1">
            <a:blip r:embed="rId7">
              <a:alphaModFix/>
            </a:blip>
            <a:srcRect t="4507" r="50000" b="3885"/>
            <a:stretch/>
          </p:blipFill>
          <p:spPr>
            <a:xfrm>
              <a:off x="3839778" y="3954128"/>
              <a:ext cx="1016456" cy="1736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Shape 224"/>
            <p:cNvSpPr/>
            <p:nvPr/>
          </p:nvSpPr>
          <p:spPr>
            <a:xfrm>
              <a:off x="3689498" y="5772969"/>
              <a:ext cx="1317018" cy="681626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250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rgbClr val="EAB200"/>
                  </a:solidFill>
                  <a:latin typeface="Arial"/>
                  <a:ea typeface="Arial"/>
                  <a:cs typeface="Arial"/>
                  <a:sym typeface="Arial"/>
                </a:rPr>
                <a:t>Learning platform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158885" y="161817"/>
            <a:ext cx="3035214" cy="620688"/>
          </a:xfrm>
          <a:prstGeom prst="roundRect">
            <a:avLst/>
          </a:prstGeom>
          <a:solidFill>
            <a:schemeClr val="l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en-GB" sz="3200" dirty="0" err="1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GAfE</a:t>
            </a:r>
            <a:r>
              <a:rPr lang="en-GB" sz="32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Tools</a:t>
            </a:r>
            <a:endParaRPr lang="en-GB" sz="32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47864" y="3789040"/>
            <a:ext cx="2448272" cy="2808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52" y="3797320"/>
            <a:ext cx="1768926" cy="115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9055" y="3779095"/>
            <a:ext cx="2000542" cy="110993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3" name="Group 2"/>
          <p:cNvGrpSpPr/>
          <p:nvPr/>
        </p:nvGrpSpPr>
        <p:grpSpPr>
          <a:xfrm>
            <a:off x="4782099" y="3690688"/>
            <a:ext cx="1873704" cy="975900"/>
            <a:chOff x="4471834" y="2940057"/>
            <a:chExt cx="1873704" cy="975900"/>
          </a:xfrm>
        </p:grpSpPr>
        <p:pic>
          <p:nvPicPr>
            <p:cNvPr id="231" name="Shape 2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71834" y="2940057"/>
              <a:ext cx="975900" cy="97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Shape 2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64739" y="2973747"/>
              <a:ext cx="880799" cy="8807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4" name="Shape 2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51033" y="3529963"/>
            <a:ext cx="1776585" cy="10752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Shape 240"/>
          <p:cNvGrpSpPr/>
          <p:nvPr/>
        </p:nvGrpSpPr>
        <p:grpSpPr>
          <a:xfrm>
            <a:off x="708995" y="1039963"/>
            <a:ext cx="7701204" cy="1619054"/>
            <a:chOff x="436625" y="983875"/>
            <a:chExt cx="7984674" cy="1981499"/>
          </a:xfrm>
        </p:grpSpPr>
        <p:sp>
          <p:nvSpPr>
            <p:cNvPr id="241" name="Shape 241"/>
            <p:cNvSpPr/>
            <p:nvPr/>
          </p:nvSpPr>
          <p:spPr>
            <a:xfrm>
              <a:off x="436625" y="983875"/>
              <a:ext cx="7941299" cy="198149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Shape 242"/>
            <p:cNvPicPr preferRelativeResize="0"/>
            <p:nvPr/>
          </p:nvPicPr>
          <p:blipFill rotWithShape="1">
            <a:blip r:embed="rId8">
              <a:alphaModFix/>
            </a:blip>
            <a:srcRect t="10176" r="29188" b="10185"/>
            <a:stretch/>
          </p:blipFill>
          <p:spPr>
            <a:xfrm>
              <a:off x="436625" y="1175262"/>
              <a:ext cx="4402872" cy="1598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Shape 243"/>
            <p:cNvGrpSpPr/>
            <p:nvPr/>
          </p:nvGrpSpPr>
          <p:grpSpPr>
            <a:xfrm>
              <a:off x="4924175" y="1345000"/>
              <a:ext cx="747299" cy="1493778"/>
              <a:chOff x="4924175" y="1345000"/>
              <a:chExt cx="747299" cy="1493778"/>
            </a:xfrm>
          </p:grpSpPr>
          <p:pic>
            <p:nvPicPr>
              <p:cNvPr id="244" name="Shape 244"/>
              <p:cNvPicPr preferRelativeResize="0"/>
              <p:nvPr/>
            </p:nvPicPr>
            <p:blipFill rotWithShape="1">
              <a:blip r:embed="rId9">
                <a:alphaModFix amt="88000"/>
              </a:blip>
              <a:srcRect l="17630" r="14424"/>
              <a:stretch/>
            </p:blipFill>
            <p:spPr>
              <a:xfrm>
                <a:off x="4976373" y="1345000"/>
                <a:ext cx="507724" cy="8186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5" name="Shape 245"/>
              <p:cNvSpPr txBox="1"/>
              <p:nvPr/>
            </p:nvSpPr>
            <p:spPr>
              <a:xfrm>
                <a:off x="4924175" y="2317608"/>
                <a:ext cx="747299" cy="52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ct val="250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rgbClr val="999999"/>
                    </a:solidFill>
                    <a:latin typeface="Arial"/>
                    <a:ea typeface="Arial"/>
                    <a:cs typeface="Arial"/>
                    <a:sym typeface="Arial"/>
                  </a:rPr>
                  <a:t>Forms</a:t>
                </a:r>
              </a:p>
            </p:txBody>
          </p:sp>
        </p:grpSp>
        <p:pic>
          <p:nvPicPr>
            <p:cNvPr id="246" name="Shape 246"/>
            <p:cNvPicPr preferRelativeResize="0"/>
            <p:nvPr/>
          </p:nvPicPr>
          <p:blipFill rotWithShape="1">
            <a:blip r:embed="rId10">
              <a:alphaModFix/>
            </a:blip>
            <a:srcRect l="18330" r="14401"/>
            <a:stretch/>
          </p:blipFill>
          <p:spPr>
            <a:xfrm flipH="1">
              <a:off x="5824415" y="1345012"/>
              <a:ext cx="572080" cy="818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Shape 247"/>
            <p:cNvPicPr preferRelativeResize="0"/>
            <p:nvPr/>
          </p:nvPicPr>
          <p:blipFill rotWithShape="1">
            <a:blip r:embed="rId8">
              <a:alphaModFix/>
            </a:blip>
            <a:srcRect l="85661" b="6129"/>
            <a:stretch/>
          </p:blipFill>
          <p:spPr>
            <a:xfrm>
              <a:off x="7540500" y="1069587"/>
              <a:ext cx="880799" cy="185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Shape 248"/>
            <p:cNvPicPr preferRelativeResize="0"/>
            <p:nvPr/>
          </p:nvPicPr>
          <p:blipFill rotWithShape="1">
            <a:blip r:embed="rId8">
              <a:alphaModFix/>
            </a:blip>
            <a:srcRect l="71247" r="15496" b="6129"/>
            <a:stretch/>
          </p:blipFill>
          <p:spPr>
            <a:xfrm>
              <a:off x="6736813" y="1069587"/>
              <a:ext cx="803699" cy="168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Shape 249"/>
            <p:cNvSpPr txBox="1"/>
            <p:nvPr/>
          </p:nvSpPr>
          <p:spPr>
            <a:xfrm>
              <a:off x="5680350" y="2317650"/>
              <a:ext cx="9759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ct val="25000"/>
                <a:buFont typeface="Arial"/>
                <a:buNone/>
              </a:pPr>
              <a:r>
                <a:rPr lang="en-GB" sz="1300" b="0" i="0" u="none" strike="noStrike" cap="none">
                  <a:solidFill>
                    <a:srgbClr val="999999"/>
                  </a:solidFill>
                  <a:latin typeface="Arial"/>
                  <a:ea typeface="Arial"/>
                  <a:cs typeface="Arial"/>
                  <a:sym typeface="Arial"/>
                </a:rPr>
                <a:t>Drawings</a:t>
              </a:r>
            </a:p>
          </p:txBody>
        </p:sp>
      </p:grpSp>
      <p:sp>
        <p:nvSpPr>
          <p:cNvPr id="8" name="Up Arrow 7"/>
          <p:cNvSpPr/>
          <p:nvPr/>
        </p:nvSpPr>
        <p:spPr>
          <a:xfrm>
            <a:off x="977506" y="2940395"/>
            <a:ext cx="281006" cy="63330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Up Arrow 28"/>
          <p:cNvSpPr/>
          <p:nvPr/>
        </p:nvSpPr>
        <p:spPr>
          <a:xfrm>
            <a:off x="3278320" y="2937371"/>
            <a:ext cx="281006" cy="63330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Up Arrow 29"/>
          <p:cNvSpPr/>
          <p:nvPr/>
        </p:nvSpPr>
        <p:spPr>
          <a:xfrm>
            <a:off x="6095822" y="2876915"/>
            <a:ext cx="281006" cy="63330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Up Arrow 30"/>
          <p:cNvSpPr/>
          <p:nvPr/>
        </p:nvSpPr>
        <p:spPr>
          <a:xfrm>
            <a:off x="7560670" y="2863252"/>
            <a:ext cx="281006" cy="63330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Up Arrow 31"/>
          <p:cNvSpPr/>
          <p:nvPr/>
        </p:nvSpPr>
        <p:spPr>
          <a:xfrm>
            <a:off x="5062147" y="2876916"/>
            <a:ext cx="281006" cy="63330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207043" y="4593515"/>
            <a:ext cx="4117955" cy="1817498"/>
            <a:chOff x="3207043" y="4593515"/>
            <a:chExt cx="4117955" cy="1817498"/>
          </a:xfrm>
        </p:grpSpPr>
        <p:cxnSp>
          <p:nvCxnSpPr>
            <p:cNvPr id="235" name="Shape 235"/>
            <p:cNvCxnSpPr>
              <a:endCxn id="232" idx="2"/>
            </p:cNvCxnSpPr>
            <p:nvPr/>
          </p:nvCxnSpPr>
          <p:spPr>
            <a:xfrm flipH="1" flipV="1">
              <a:off x="3559326" y="4889030"/>
              <a:ext cx="191651" cy="725435"/>
            </a:xfrm>
            <a:prstGeom prst="straightConnector1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39" name="Shape 239"/>
            <p:cNvSpPr/>
            <p:nvPr/>
          </p:nvSpPr>
          <p:spPr>
            <a:xfrm>
              <a:off x="3207043" y="5619014"/>
              <a:ext cx="3082800" cy="791999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/>
                </a:rPr>
                <a:t>C2k Username</a:t>
              </a:r>
            </a:p>
            <a:p>
              <a:pPr algn="ctr"/>
              <a:r>
                <a:rPr lang="en-GB" sz="1600" dirty="0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Calibri"/>
                </a:rPr>
                <a:t>jbloggs123@c2ken.net</a:t>
              </a:r>
            </a:p>
          </p:txBody>
        </p:sp>
        <p:cxnSp>
          <p:nvCxnSpPr>
            <p:cNvPr id="33" name="Shape 235"/>
            <p:cNvCxnSpPr/>
            <p:nvPr/>
          </p:nvCxnSpPr>
          <p:spPr>
            <a:xfrm flipV="1">
              <a:off x="4889541" y="4643515"/>
              <a:ext cx="261737" cy="1026854"/>
            </a:xfrm>
            <a:prstGeom prst="straightConnector1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36" name="Shape 235"/>
            <p:cNvCxnSpPr/>
            <p:nvPr/>
          </p:nvCxnSpPr>
          <p:spPr>
            <a:xfrm flipV="1">
              <a:off x="5797258" y="4593515"/>
              <a:ext cx="261737" cy="1026854"/>
            </a:xfrm>
            <a:prstGeom prst="straightConnector1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37" name="Shape 235"/>
            <p:cNvCxnSpPr/>
            <p:nvPr/>
          </p:nvCxnSpPr>
          <p:spPr>
            <a:xfrm flipV="1">
              <a:off x="6236325" y="4624772"/>
              <a:ext cx="1088673" cy="1109372"/>
            </a:xfrm>
            <a:prstGeom prst="straightConnector1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sp>
        <p:nvSpPr>
          <p:cNvPr id="34" name="Rounded Rectangle 33"/>
          <p:cNvSpPr/>
          <p:nvPr/>
        </p:nvSpPr>
        <p:spPr>
          <a:xfrm>
            <a:off x="3158885" y="161817"/>
            <a:ext cx="3035214" cy="620688"/>
          </a:xfrm>
          <a:prstGeom prst="roundRect">
            <a:avLst/>
          </a:prstGeom>
          <a:solidFill>
            <a:schemeClr val="lt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en-GB" sz="3200" dirty="0" err="1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GAfE</a:t>
            </a:r>
            <a:r>
              <a:rPr lang="en-GB" sz="3200" dirty="0" smtClea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Access</a:t>
            </a:r>
            <a:endParaRPr lang="en-GB" sz="32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600" y="1744688"/>
            <a:ext cx="851902" cy="149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810913" y="3644889"/>
            <a:ext cx="742432" cy="1251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2507" y="114802"/>
            <a:ext cx="1083595" cy="169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2710" y="1640690"/>
            <a:ext cx="936103" cy="166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1441" y="3840512"/>
            <a:ext cx="750490" cy="80180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6540762" y="4696360"/>
            <a:ext cx="115212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n-GB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8">
            <a:alphaModFix/>
          </a:blip>
          <a:srcRect b="43930"/>
          <a:stretch/>
        </p:blipFill>
        <p:spPr>
          <a:xfrm>
            <a:off x="3967323" y="5432267"/>
            <a:ext cx="859629" cy="76953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3965675" y="6234826"/>
            <a:ext cx="117845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n-GB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Calendar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1810910" y="4651564"/>
            <a:ext cx="68510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n-GB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Docs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045400" y="1306654"/>
            <a:ext cx="82361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n-GB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088801" y="2755293"/>
            <a:ext cx="88335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n-GB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Sheets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685409" y="2755293"/>
            <a:ext cx="936103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libri"/>
              <a:buNone/>
            </a:pPr>
            <a:r>
              <a:rPr lang="en-GB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Drive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94810" y="2457513"/>
            <a:ext cx="2349403" cy="263895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 rot="-9791643">
            <a:off x="2709079" y="2516626"/>
            <a:ext cx="677662" cy="24608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 rot="2310146">
            <a:off x="5571565" y="3717469"/>
            <a:ext cx="677661" cy="24608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 rot="-5400000">
            <a:off x="4134683" y="1900154"/>
            <a:ext cx="557018" cy="24608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 rot="-2083090">
            <a:off x="5380759" y="2452882"/>
            <a:ext cx="628838" cy="24530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/>
          <p:nvPr/>
        </p:nvSpPr>
        <p:spPr>
          <a:xfrm rot="8143064">
            <a:off x="2810128" y="3783721"/>
            <a:ext cx="677661" cy="24608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/>
          <p:nvPr/>
        </p:nvSpPr>
        <p:spPr>
          <a:xfrm rot="5400000">
            <a:off x="4131803" y="4964541"/>
            <a:ext cx="582333" cy="2638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291455" y="114803"/>
            <a:ext cx="2787912" cy="1191852"/>
          </a:xfrm>
          <a:prstGeom prst="roundRect">
            <a:avLst>
              <a:gd name="adj" fmla="val 16667"/>
            </a:avLst>
          </a:prstGeom>
          <a:solidFill>
            <a:srgbClr val="FFEDB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Calibri"/>
              <a:buNone/>
            </a:pPr>
            <a:r>
              <a:rPr lang="en-GB" sz="2000" b="1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Sequence content and learning activities</a:t>
            </a:r>
          </a:p>
        </p:txBody>
      </p:sp>
      <p:sp>
        <p:nvSpPr>
          <p:cNvPr id="302" name="Shape 302"/>
          <p:cNvSpPr/>
          <p:nvPr/>
        </p:nvSpPr>
        <p:spPr>
          <a:xfrm>
            <a:off x="6088801" y="114803"/>
            <a:ext cx="2787912" cy="1191852"/>
          </a:xfrm>
          <a:prstGeom prst="roundRect">
            <a:avLst>
              <a:gd name="adj" fmla="val 16667"/>
            </a:avLst>
          </a:prstGeom>
          <a:solidFill>
            <a:srgbClr val="FFEDB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Calibri"/>
              <a:buNone/>
            </a:pPr>
            <a:r>
              <a:rPr lang="en-GB" sz="2000" b="1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Post announcements and questions</a:t>
            </a:r>
          </a:p>
        </p:txBody>
      </p:sp>
      <p:sp>
        <p:nvSpPr>
          <p:cNvPr id="303" name="Shape 303"/>
          <p:cNvSpPr/>
          <p:nvPr/>
        </p:nvSpPr>
        <p:spPr>
          <a:xfrm>
            <a:off x="6096376" y="5243028"/>
            <a:ext cx="2787912" cy="1191852"/>
          </a:xfrm>
          <a:prstGeom prst="roundRect">
            <a:avLst>
              <a:gd name="adj" fmla="val 16667"/>
            </a:avLst>
          </a:prstGeom>
          <a:solidFill>
            <a:srgbClr val="FFEDB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Calibri"/>
              <a:buNone/>
            </a:pPr>
            <a:r>
              <a:rPr lang="en-GB" sz="2000" b="1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Assign tasks, assess and give feedback</a:t>
            </a:r>
          </a:p>
        </p:txBody>
      </p:sp>
      <p:sp>
        <p:nvSpPr>
          <p:cNvPr id="304" name="Shape 304"/>
          <p:cNvSpPr/>
          <p:nvPr/>
        </p:nvSpPr>
        <p:spPr>
          <a:xfrm>
            <a:off x="557864" y="5189830"/>
            <a:ext cx="2787912" cy="1191852"/>
          </a:xfrm>
          <a:prstGeom prst="roundRect">
            <a:avLst>
              <a:gd name="adj" fmla="val 16667"/>
            </a:avLst>
          </a:prstGeom>
          <a:solidFill>
            <a:srgbClr val="FFEDB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Calibri"/>
              <a:buNone/>
            </a:pPr>
            <a:r>
              <a:rPr lang="en-GB" sz="1800" b="1" i="1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Automatic creation of Drive folders for each student/assignment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302" grpId="0" animBg="1"/>
      <p:bldP spid="303" grpId="0" animBg="1"/>
      <p:bldP spid="3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 one-off task to join the ‘Class’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988840"/>
            <a:ext cx="3708223" cy="30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Accessing </a:t>
            </a:r>
            <a:r>
              <a:rPr lang="en-GB" sz="44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GAfE</a:t>
            </a:r>
            <a:r>
              <a:rPr lang="en-GB" sz="44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GB" sz="44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My-School after opt-in and </a:t>
            </a:r>
            <a:r>
              <a:rPr lang="en-GB" sz="4400" b="0" i="0" u="none" strike="noStrike" cap="none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onboarding</a:t>
            </a:r>
            <a:endParaRPr lang="en-GB" sz="44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808" y="1772816"/>
            <a:ext cx="3179174" cy="46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6" y="1357312"/>
            <a:ext cx="9001125" cy="41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174</Words>
  <Application>Microsoft Office PowerPoint</Application>
  <PresentationFormat>On-screen Show (4:3)</PresentationFormat>
  <Paragraphs>68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one-off task to join the ‘Class’ </vt:lpstr>
      <vt:lpstr>Accessing GAfE from My-School after opt-in and onboarding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Woodhouse</dc:creator>
  <cp:lastModifiedBy>Louisa Gibson</cp:lastModifiedBy>
  <cp:revision>28</cp:revision>
  <dcterms:modified xsi:type="dcterms:W3CDTF">2016-06-16T15:39:19Z</dcterms:modified>
</cp:coreProperties>
</file>