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80" r:id="rId2"/>
    <p:sldId id="281" r:id="rId3"/>
    <p:sldId id="282" r:id="rId4"/>
    <p:sldId id="285" r:id="rId5"/>
    <p:sldId id="283" r:id="rId6"/>
    <p:sldId id="284" r:id="rId7"/>
    <p:sldId id="286" r:id="rId8"/>
    <p:sldId id="267" r:id="rId9"/>
    <p:sldId id="268" r:id="rId10"/>
    <p:sldId id="266" r:id="rId11"/>
    <p:sldId id="258" r:id="rId12"/>
    <p:sldId id="260" r:id="rId13"/>
    <p:sldId id="271" r:id="rId14"/>
    <p:sldId id="261" r:id="rId15"/>
    <p:sldId id="262" r:id="rId16"/>
    <p:sldId id="270" r:id="rId17"/>
    <p:sldId id="256" r:id="rId18"/>
    <p:sldId id="257" r:id="rId19"/>
    <p:sldId id="272" r:id="rId20"/>
    <p:sldId id="273" r:id="rId21"/>
    <p:sldId id="279" r:id="rId22"/>
    <p:sldId id="263" r:id="rId23"/>
    <p:sldId id="276" r:id="rId24"/>
    <p:sldId id="259" r:id="rId25"/>
    <p:sldId id="277" r:id="rId26"/>
    <p:sldId id="278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23"/>
    <a:srgbClr val="201B31"/>
    <a:srgbClr val="181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7F0C5-BD7A-499C-B7F4-9332AF20D1F3}" type="datetimeFigureOut">
              <a:rPr lang="en-US" smtClean="0"/>
              <a:pPr/>
              <a:t>3/6/2017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4CBE7-F041-4920-8549-C009F33B5A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2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4CBE7-F041-4920-8549-C009F33B5AC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3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210C-1588-4E3B-83AB-376323B8AFB2}" type="datetimeFigureOut">
              <a:rPr lang="en-GB" smtClean="0"/>
              <a:pPr/>
              <a:t>06/03/2017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9EAB-C7D8-4386-ACEF-635DEECF2C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wa.qub.ac.uk/owa/redir.aspx?C=tXtfhYfD943b781fEiejQgvOBrVc8D9VrPeyJUmf2i8Biw5wdt3TCA..&amp;URL=mailto:d.mccrory@qub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rG4xikTsP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rG4xikTsP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191314426/flashcards" TargetMode="External"/><Relationship Id="rId2" Type="http://schemas.openxmlformats.org/officeDocument/2006/relationships/hyperlink" Target="https://quizlet.com/191314426/justino-flash-card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q5SGSCZe4E&amp;t=3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149382465/publicidad-anuncios-flash-card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538" y="928468"/>
            <a:ext cx="11052175" cy="558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01858" y="0"/>
            <a:ext cx="10363200" cy="2151479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Materiales </a:t>
            </a:r>
            <a:r>
              <a:rPr lang="es-ES_tradnl" b="1" dirty="0">
                <a:solidFill>
                  <a:schemeClr val="bg1"/>
                </a:solidFill>
              </a:rPr>
              <a:t>auténticos y competencia sociocultural en la clase de ELE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0" y="4979963"/>
            <a:ext cx="4389120" cy="1878037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Dr Diana R. </a:t>
            </a:r>
            <a:r>
              <a:rPr lang="en-GB" sz="2800" dirty="0" err="1">
                <a:solidFill>
                  <a:schemeClr val="bg1"/>
                </a:solidFill>
              </a:rPr>
              <a:t>Battaglia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Queen’s University Belfast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 </a:t>
            </a:r>
            <a:r>
              <a:rPr lang="en-GB" sz="2800" u="sng" dirty="0" smtClean="0">
                <a:solidFill>
                  <a:schemeClr val="bg1"/>
                </a:solidFill>
                <a:hlinkClick r:id="rId3"/>
              </a:rPr>
              <a:t>d.battaglia@qub.ac.uk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JUSTINO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    VAMOS A VER LA PRIMERA PARTE DE UN ANUNCIO,  OBSERVA ATENTAMENTE EL VÍDEO, DESCRIBE A JUSTINO Y RESPONDE A LAS PREGUNTAS: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¿ De qué crees que trata el anuncio?</a:t>
            </a:r>
          </a:p>
          <a:p>
            <a:r>
              <a:rPr lang="es-ES_tradnl" dirty="0" smtClean="0"/>
              <a:t>¿A qué producto hace publicidad?</a:t>
            </a:r>
          </a:p>
          <a:p>
            <a:r>
              <a:rPr lang="es-ES_tradnl" dirty="0" smtClean="0"/>
              <a:t>¿En qué estación del año estamos?</a:t>
            </a:r>
          </a:p>
          <a:p>
            <a:pPr>
              <a:buNone/>
            </a:pPr>
            <a:endParaRPr lang="es-ES_tradnl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6057" y="123586"/>
            <a:ext cx="10515600" cy="5665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Justino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Ver el vídeo hasta el min 2</a:t>
            </a:r>
            <a:endParaRPr lang="es-ES_tradnl" dirty="0" smtClean="0">
              <a:hlinkClick r:id="rId2"/>
            </a:endParaRPr>
          </a:p>
          <a:p>
            <a:r>
              <a:rPr lang="es-ES_tradnl" u="sng" dirty="0" smtClean="0">
                <a:hlinkClick r:id="rId2"/>
              </a:rPr>
              <a:t>https</a:t>
            </a:r>
            <a:r>
              <a:rPr lang="es-ES_tradnl" u="sng" dirty="0">
                <a:hlinkClick r:id="rId2"/>
              </a:rPr>
              <a:t>://www.youtube.com/watch?v=QrG4xikTsPw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5" y="1233045"/>
            <a:ext cx="5632684" cy="4351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78" y="382377"/>
            <a:ext cx="5725551" cy="4878940"/>
          </a:xfrm>
        </p:spPr>
        <p:txBody>
          <a:bodyPr>
            <a:normAutofit/>
          </a:bodyPr>
          <a:lstStyle/>
          <a:p>
            <a:pPr lvl="0"/>
            <a:r>
              <a:rPr lang="es-ES_tradnl" dirty="0" smtClean="0"/>
              <a:t>Describe a Justino:</a:t>
            </a:r>
            <a:r>
              <a:rPr lang="es-ES_tradnl" sz="3100" dirty="0" smtClean="0"/>
              <a:t/>
            </a:r>
            <a:br>
              <a:rPr lang="es-ES_tradnl" sz="3100" dirty="0" smtClean="0"/>
            </a:br>
            <a:r>
              <a:rPr lang="es-ES_tradnl" sz="3100" dirty="0" smtClean="0"/>
              <a:t>¿Cómo es su aspecto físico?</a:t>
            </a:r>
            <a:br>
              <a:rPr lang="es-ES_tradnl" sz="3100" dirty="0" smtClean="0"/>
            </a:br>
            <a:r>
              <a:rPr lang="es-ES_tradnl" sz="3100" dirty="0" smtClean="0"/>
              <a:t> </a:t>
            </a:r>
            <a:r>
              <a:rPr lang="es-ES_tradnl" sz="3200" dirty="0" smtClean="0"/>
              <a:t>¿Cómo </a:t>
            </a:r>
            <a:r>
              <a:rPr lang="es-ES_tradnl" sz="3200" dirty="0"/>
              <a:t>crees que es la vida de Justino?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s-ES_tradnl" sz="3100" dirty="0" smtClean="0"/>
              <a:t>¿Dónde y cuando trabaja?</a:t>
            </a:r>
            <a:br>
              <a:rPr lang="es-ES_tradnl" sz="3100" dirty="0" smtClean="0"/>
            </a:br>
            <a:r>
              <a:rPr lang="es-ES_tradnl" sz="3100" dirty="0" smtClean="0"/>
              <a:t>¿Te gusta su trabajo?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402530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58" y="196948"/>
            <a:ext cx="7437497" cy="64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737230" y="2180492"/>
            <a:ext cx="4220308" cy="4360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Adjetivos:</a:t>
            </a:r>
          </a:p>
          <a:p>
            <a:pPr lvl="0">
              <a:spcBef>
                <a:spcPct val="20000"/>
              </a:spcBef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gentil    altruista   creativo               aburrido  solo  triste  emocionado     cuidadoso  egoísta   maleducado inquieto         amigable   cariñoso   </a:t>
            </a:r>
            <a:r>
              <a:rPr lang="es-ES_tradnl" sz="3200" dirty="0" smtClean="0"/>
              <a:t>p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untual     contento     cansado </a:t>
            </a:r>
            <a:r>
              <a:rPr lang="es-ES_tradnl" sz="3200" dirty="0" smtClean="0"/>
              <a:t>desconfiado  simpático disponible 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3200" dirty="0" smtClean="0"/>
              <a:t>divertido optimista tierno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861148" y="276050"/>
            <a:ext cx="3744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smtClean="0"/>
              <a:t>Describe a Justino: </a:t>
            </a:r>
          </a:p>
          <a:p>
            <a:r>
              <a:rPr lang="es-ES_tradnl" sz="3200" dirty="0" smtClean="0"/>
              <a:t>¿Cómo es su personalidad?</a:t>
            </a:r>
            <a:endParaRPr lang="en-GB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</a:t>
            </a:r>
            <a:r>
              <a:rPr lang="es-ES_tradnl" dirty="0" smtClean="0"/>
              <a:t>Qué pasa en el vídeo? (en grupos)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¿ De qué crees que trata el anuncio?</a:t>
            </a:r>
          </a:p>
          <a:p>
            <a:r>
              <a:rPr lang="es-ES_tradnl" dirty="0" smtClean="0"/>
              <a:t>¿A qué producto hace publicidad?</a:t>
            </a:r>
          </a:p>
          <a:p>
            <a:r>
              <a:rPr lang="es-ES_tradnl" dirty="0" smtClean="0"/>
              <a:t>¿En qué estación del año estamos?</a:t>
            </a:r>
          </a:p>
          <a:p>
            <a:r>
              <a:rPr lang="es-ES_tradnl" dirty="0" smtClean="0"/>
              <a:t>¿Cómo crees que sigue el vídeo?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764" y="2337758"/>
            <a:ext cx="707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u="sng" dirty="0">
                <a:hlinkClick r:id="rId2"/>
              </a:rPr>
              <a:t>https://</a:t>
            </a:r>
            <a:r>
              <a:rPr lang="es-ES_tradnl" u="sng" dirty="0" smtClean="0">
                <a:hlinkClick r:id="rId2"/>
              </a:rPr>
              <a:t>www.youtube.com/watch?v=QrG4xikTsPw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6057" y="123586"/>
            <a:ext cx="10515600" cy="5665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Justino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Ver </a:t>
            </a:r>
            <a:r>
              <a:rPr lang="es-ES_tradnl" dirty="0" smtClean="0"/>
              <a:t>todo el vídeo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0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 socio-cultural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¿Conocías la importancia del sorteo de Navidad? ¿Y la afición de los españoles para este sorteo?</a:t>
            </a:r>
          </a:p>
          <a:p>
            <a:r>
              <a:rPr lang="es-ES_tradnl" dirty="0" smtClean="0"/>
              <a:t>¿Hay algo parecido en tu país?</a:t>
            </a:r>
          </a:p>
          <a:p>
            <a:r>
              <a:rPr lang="es-ES_tradnl" dirty="0" smtClean="0"/>
              <a:t>¿A qué se refiere el eslogan final </a:t>
            </a:r>
            <a:r>
              <a:rPr lang="es-ES_tradnl" dirty="0"/>
              <a:t>“el mayor premio es compartirlo</a:t>
            </a:r>
            <a:r>
              <a:rPr lang="es-ES_tradnl" dirty="0" smtClean="0"/>
              <a:t>”?</a:t>
            </a:r>
          </a:p>
          <a:p>
            <a:r>
              <a:rPr lang="es-ES_tradnl" dirty="0" smtClean="0"/>
              <a:t>¿ Qué opinas de los juegos de azar?</a:t>
            </a:r>
          </a:p>
          <a:p>
            <a:r>
              <a:rPr lang="es-ES_tradnl" dirty="0" smtClean="0"/>
              <a:t>¿Has jugado a la lotería?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>
                <a:solidFill>
                  <a:srgbClr val="FF0000"/>
                </a:solidFill>
              </a:rPr>
              <a:t>Creo que......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Me gusta.....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419" y="2209558"/>
            <a:ext cx="2932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https://quizlet.com/191314426/justino-flash-cards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quizlet.com/191314426/flashcards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450" y="77945"/>
            <a:ext cx="5922207" cy="6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520505" y="478302"/>
            <a:ext cx="3137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Propuesta de explotación del léxico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701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93" y="6488669"/>
            <a:ext cx="42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https://quizlet.com/191314426/match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1" y="261939"/>
            <a:ext cx="101727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E</a:t>
            </a:r>
            <a:r>
              <a:rPr lang="es-ES_tradnl" dirty="0" smtClean="0"/>
              <a:t>lige las acciónes que hacen los personajes y Conjuga los verbos en el presente de indicativo</a:t>
            </a:r>
            <a:endParaRPr lang="en-GB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594158"/>
              </p:ext>
            </p:extLst>
          </p:nvPr>
        </p:nvGraphicFramePr>
        <p:xfrm>
          <a:off x="609600" y="1600199"/>
          <a:ext cx="11052516" cy="464272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42086"/>
                <a:gridCol w="1842086"/>
                <a:gridCol w="1842086"/>
                <a:gridCol w="1842086"/>
                <a:gridCol w="1842086"/>
                <a:gridCol w="1842086"/>
              </a:tblGrid>
              <a:tr h="1026865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JUSTINO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LOS COMPAÑEROS DE TRABAJO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UN COMPAÑERO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UNA COMPAÑERA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UN SEÑOR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UN MANIQUÍ</a:t>
                      </a:r>
                      <a:endParaRPr lang="en-GB" sz="2000" dirty="0"/>
                    </a:p>
                  </a:txBody>
                  <a:tcPr/>
                </a:tc>
              </a:tr>
              <a:tr h="1213568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Compartir</a:t>
                      </a:r>
                      <a:r>
                        <a:rPr lang="es-ES_tradnl" sz="2400" baseline="0" dirty="0" smtClean="0"/>
                        <a:t> el premio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Comer albóndigas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Escribir un nombre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Reírse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Vestirse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Jugar al fútbol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</a:tr>
              <a:tr h="840162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Regar las plantas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Ganar el gordo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Leer el periódico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Regalar un</a:t>
                      </a:r>
                      <a:r>
                        <a:rPr lang="es-ES_tradnl" sz="2400" baseline="0" dirty="0" smtClean="0"/>
                        <a:t> trozo de </a:t>
                      </a:r>
                      <a:r>
                        <a:rPr lang="es-ES_tradnl" sz="2400" dirty="0" smtClean="0"/>
                        <a:t>tarta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Sacarse una foto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Salir de casa</a:t>
                      </a:r>
                      <a:endParaRPr lang="en-GB" sz="2400" dirty="0" smtClean="0"/>
                    </a:p>
                  </a:txBody>
                  <a:tcPr/>
                </a:tc>
              </a:tr>
              <a:tr h="1213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Dormirse en el autobús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dirty="0" smtClean="0"/>
                        <a:t>Despertarse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Cerrar la puerta con llave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Hacer un árbol de Navidad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Tirar bolas de nieve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Celebrar juntos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Materiales</a:t>
            </a:r>
            <a:r>
              <a:rPr lang="es-ES_tradnl" dirty="0" smtClean="0"/>
              <a:t> </a:t>
            </a:r>
            <a:r>
              <a:rPr lang="es-ES_tradnl" b="1" dirty="0" smtClean="0"/>
              <a:t>auténticos</a:t>
            </a:r>
            <a:r>
              <a:rPr lang="es-ES_tradnl" dirty="0" smtClean="0"/>
              <a:t>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Materiales  destinados a hablantes nativos de una lengua y que no han sido creados para el aprendizaje </a:t>
            </a:r>
            <a:r>
              <a:rPr lang="en-GB" dirty="0" err="1" smtClean="0"/>
              <a:t>lingüístico</a:t>
            </a:r>
            <a:r>
              <a:rPr lang="en-GB" dirty="0" smtClean="0"/>
              <a:t>.</a:t>
            </a:r>
            <a:endParaRPr lang="es-ES_tradnl" dirty="0" smtClean="0"/>
          </a:p>
          <a:p>
            <a:r>
              <a:rPr lang="es-ES_tradnl" dirty="0" smtClean="0"/>
              <a:t>Objetos culturales y </a:t>
            </a:r>
            <a:r>
              <a:rPr lang="en-GB" dirty="0" err="1" smtClean="0"/>
              <a:t>lingüísticos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los </a:t>
            </a:r>
            <a:r>
              <a:rPr lang="en-GB" dirty="0" err="1" smtClean="0"/>
              <a:t>estudiantes</a:t>
            </a:r>
            <a:r>
              <a:rPr lang="en-GB" dirty="0" smtClean="0"/>
              <a:t> </a:t>
            </a:r>
            <a:r>
              <a:rPr lang="en-GB" dirty="0" err="1" smtClean="0"/>
              <a:t>pueden</a:t>
            </a:r>
            <a:r>
              <a:rPr lang="en-GB" dirty="0" smtClean="0"/>
              <a:t> </a:t>
            </a:r>
            <a:r>
              <a:rPr lang="en-GB" dirty="0" err="1" smtClean="0"/>
              <a:t>encontrar</a:t>
            </a:r>
            <a:r>
              <a:rPr lang="en-GB" dirty="0" smtClean="0"/>
              <a:t> en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vida</a:t>
            </a:r>
            <a:r>
              <a:rPr lang="en-GB" dirty="0" smtClean="0"/>
              <a:t> </a:t>
            </a:r>
            <a:r>
              <a:rPr lang="en-GB" dirty="0" err="1" smtClean="0"/>
              <a:t>diaria</a:t>
            </a:r>
            <a:r>
              <a:rPr lang="en-GB" dirty="0" smtClean="0"/>
              <a:t>. </a:t>
            </a:r>
          </a:p>
          <a:p>
            <a:r>
              <a:rPr lang="es-ES_tradnl" dirty="0" smtClean="0"/>
              <a:t>Objetos y elementos que están creados para la comunicación en situaciones reales de la vida diaria del país. 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Conjuga los verbos en el presente de indicativo</a:t>
            </a:r>
            <a:br>
              <a:rPr lang="es-ES_tradnl" dirty="0" smtClean="0"/>
            </a:br>
            <a:r>
              <a:rPr lang="es-ES_tradnl" sz="3100" dirty="0" smtClean="0"/>
              <a:t>(se puede aprovechar para revisar los verbos reflexivos )</a:t>
            </a:r>
            <a:endParaRPr lang="en-GB" sz="31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837446"/>
              </p:ext>
            </p:extLst>
          </p:nvPr>
        </p:nvGraphicFramePr>
        <p:xfrm>
          <a:off x="609600" y="1600199"/>
          <a:ext cx="11052516" cy="5029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42086"/>
                <a:gridCol w="1842086"/>
                <a:gridCol w="1842086"/>
                <a:gridCol w="1842086"/>
                <a:gridCol w="1842086"/>
                <a:gridCol w="1842086"/>
              </a:tblGrid>
              <a:tr h="102686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latin typeface="Calibri"/>
                          <a:ea typeface="Calibri"/>
                          <a:cs typeface="Times New Roman"/>
                        </a:rPr>
                        <a:t>JUSTINO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latin typeface="Calibri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s-ES_tradnl" sz="2000" b="1" dirty="0">
                          <a:latin typeface="Calibri"/>
                          <a:ea typeface="Calibri"/>
                          <a:cs typeface="Times New Roman"/>
                        </a:rPr>
                        <a:t>COMPAÑEROS DE TRABAJO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latin typeface="Calibri"/>
                          <a:ea typeface="Calibri"/>
                          <a:cs typeface="Times New Roman"/>
                        </a:rPr>
                        <a:t>UN </a:t>
                      </a:r>
                      <a:r>
                        <a:rPr lang="es-ES_tradnl" sz="2000" b="1" dirty="0">
                          <a:latin typeface="Calibri"/>
                          <a:ea typeface="Calibri"/>
                          <a:cs typeface="Times New Roman"/>
                        </a:rPr>
                        <a:t>COMPAÑERO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latin typeface="Calibri"/>
                          <a:ea typeface="Calibri"/>
                          <a:cs typeface="Times New Roman"/>
                        </a:rPr>
                        <a:t>UNA </a:t>
                      </a:r>
                      <a:r>
                        <a:rPr lang="es-ES_tradnl" sz="2000" b="1" dirty="0">
                          <a:latin typeface="Calibri"/>
                          <a:ea typeface="Calibri"/>
                          <a:cs typeface="Times New Roman"/>
                        </a:rPr>
                        <a:t>COMPAÑERA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latin typeface="Calibri"/>
                          <a:ea typeface="Calibri"/>
                          <a:cs typeface="Times New Roman"/>
                        </a:rPr>
                        <a:t>UN </a:t>
                      </a:r>
                      <a:r>
                        <a:rPr lang="es-ES_tradnl" sz="2000" b="1" dirty="0">
                          <a:latin typeface="Calibri"/>
                          <a:ea typeface="Calibri"/>
                          <a:cs typeface="Times New Roman"/>
                        </a:rPr>
                        <a:t>SEÑOR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b="1" dirty="0" smtClean="0">
                          <a:latin typeface="Calibri"/>
                          <a:ea typeface="Calibri"/>
                          <a:cs typeface="Times New Roman"/>
                        </a:rPr>
                        <a:t>UN </a:t>
                      </a:r>
                      <a:r>
                        <a:rPr lang="es-ES_tradnl" sz="2000" b="1" dirty="0">
                          <a:latin typeface="Calibri"/>
                          <a:ea typeface="Calibri"/>
                          <a:cs typeface="Times New Roman"/>
                        </a:rPr>
                        <a:t>MANIQUÍ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356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 smtClean="0">
                          <a:latin typeface="Calibri"/>
                          <a:ea typeface="Calibri"/>
                          <a:cs typeface="Times New Roman"/>
                        </a:rPr>
                        <a:t>Despertarse</a:t>
                      </a: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Vestirse,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Salir de casa,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Comer albóndigas ,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Jugar al fútbol,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Hacer un árbol de Navidad,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Leer el periódico,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 smtClean="0">
                          <a:latin typeface="Calibri"/>
                          <a:ea typeface="Calibri"/>
                          <a:cs typeface="Times New Roman"/>
                        </a:rPr>
                        <a:t>Reírse,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Tirar bolas de nieve,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Ganar el gordo,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 Compartir el premio, celebrar juntos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 smtClean="0">
                          <a:latin typeface="Calibri"/>
                          <a:ea typeface="Calibri"/>
                          <a:cs typeface="Times New Roman"/>
                        </a:rPr>
                        <a:t>Escribir </a:t>
                      </a: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un nombre 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 smtClean="0">
                          <a:latin typeface="Calibri"/>
                          <a:ea typeface="Calibri"/>
                          <a:cs typeface="Times New Roman"/>
                        </a:rPr>
                        <a:t>Cerrar </a:t>
                      </a: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la puerta con llave,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err="1" smtClean="0">
                          <a:latin typeface="Calibri"/>
                          <a:ea typeface="Calibri"/>
                          <a:cs typeface="Times New Roman"/>
                        </a:rPr>
                        <a:t>Dormirse</a:t>
                      </a: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en el </a:t>
                      </a:r>
                      <a:r>
                        <a:rPr lang="en-GB" sz="2000" dirty="0" err="1">
                          <a:latin typeface="Calibri"/>
                          <a:ea typeface="Calibri"/>
                          <a:cs typeface="Times New Roman"/>
                        </a:rPr>
                        <a:t>autobús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_tradnl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 smtClean="0">
                          <a:latin typeface="Calibri"/>
                          <a:ea typeface="Calibri"/>
                          <a:cs typeface="Times New Roman"/>
                        </a:rPr>
                        <a:t>Regalar </a:t>
                      </a: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un trozo de tarta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2000" dirty="0">
                          <a:latin typeface="Calibri"/>
                          <a:ea typeface="Calibri"/>
                          <a:cs typeface="Times New Roman"/>
                        </a:rPr>
                        <a:t>Regar las plantas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087541"/>
          </a:xfrm>
        </p:spPr>
        <p:txBody>
          <a:bodyPr>
            <a:normAutofit/>
          </a:bodyPr>
          <a:lstStyle/>
          <a:p>
            <a:r>
              <a:rPr lang="es-ES_tradnl" dirty="0" smtClean="0"/>
              <a:t>Ahora cuenta la historia de Justino al pasado</a:t>
            </a:r>
            <a:r>
              <a:rPr lang="es-ES_tradnl" sz="2000" dirty="0" smtClean="0"/>
              <a:t>: </a:t>
            </a:r>
            <a:r>
              <a:rPr lang="es-ES_tradnl" sz="2800" dirty="0" smtClean="0"/>
              <a:t>imagina que estás intentando convencer a alguien a comprar  un décimo del billete de la lotería y para  convencerle decides contarle la </a:t>
            </a:r>
            <a:r>
              <a:rPr lang="es-ES_tradnl" sz="2800" dirty="0" smtClean="0"/>
              <a:t>historia </a:t>
            </a:r>
            <a:r>
              <a:rPr lang="es-ES_tradnl" sz="2800" dirty="0" smtClean="0"/>
              <a:t>de cómo Justino y sus compañeros ganaron el gordo el año pasado, transforma los verbos en el </a:t>
            </a:r>
            <a:r>
              <a:rPr lang="es-ES_tradnl" sz="2800" dirty="0" smtClean="0"/>
              <a:t>tiempo </a:t>
            </a:r>
            <a:r>
              <a:rPr lang="es-ES_tradnl" sz="2800" dirty="0" smtClean="0"/>
              <a:t>adecuado</a:t>
            </a:r>
            <a:endParaRPr lang="en-GB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1126" y="3530991"/>
            <a:ext cx="10972800" cy="292608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Justino trabajaba en una fábrica de maniquíes, cada noche (</a:t>
            </a:r>
            <a:r>
              <a:rPr lang="es-ES_tradnl" sz="2800" u="sng" dirty="0" smtClean="0"/>
              <a:t>despertase)                  </a:t>
            </a:r>
            <a:r>
              <a:rPr lang="es-ES_tradnl" sz="2800" dirty="0" smtClean="0"/>
              <a:t> a las 22 para ir a trabajar, (</a:t>
            </a:r>
            <a:r>
              <a:rPr lang="es-ES_tradnl" sz="2800" u="sng" dirty="0" smtClean="0"/>
              <a:t>vestirse)        , (salir)               de casa, (coger)               </a:t>
            </a:r>
            <a:r>
              <a:rPr lang="es-ES_tradnl" sz="2800" dirty="0" smtClean="0"/>
              <a:t>el bus y llegaba a la fábrica....</a:t>
            </a:r>
          </a:p>
          <a:p>
            <a:r>
              <a:rPr lang="es-ES_tradnl" sz="2800" dirty="0" smtClean="0"/>
              <a:t>Pero Justino era el único que trabajaba en la fábrica por la noche y se aburría. Entonces haciá varias cosas para entretenerse: </a:t>
            </a:r>
            <a:r>
              <a:rPr lang="es-ES_tradnl" sz="2800" u="sng" dirty="0" smtClean="0"/>
              <a:t>(jugar)                       al fútbol, (sacarse)            fotos, (</a:t>
            </a:r>
            <a:r>
              <a:rPr lang="es-ES_tradnl" sz="2800" u="sng" dirty="0" smtClean="0">
                <a:cs typeface="Times New Roman"/>
              </a:rPr>
              <a:t>h</a:t>
            </a:r>
            <a:r>
              <a:rPr lang="es-ES_tradnl" sz="2800" u="sng" dirty="0" smtClean="0">
                <a:ea typeface="Calibri"/>
                <a:cs typeface="Times New Roman"/>
              </a:rPr>
              <a:t>acer)                   </a:t>
            </a:r>
            <a:r>
              <a:rPr lang="es-ES_tradnl" sz="2800" dirty="0" smtClean="0">
                <a:ea typeface="Calibri"/>
                <a:cs typeface="Times New Roman"/>
              </a:rPr>
              <a:t> </a:t>
            </a:r>
            <a:r>
              <a:rPr lang="es-ES_tradnl" sz="2800" dirty="0">
                <a:ea typeface="Calibri"/>
                <a:cs typeface="Times New Roman"/>
              </a:rPr>
              <a:t>un árbol de </a:t>
            </a:r>
            <a:r>
              <a:rPr lang="es-ES_tradnl" sz="2800" dirty="0" smtClean="0">
                <a:ea typeface="Calibri"/>
                <a:cs typeface="Times New Roman"/>
              </a:rPr>
              <a:t>Navidad... </a:t>
            </a:r>
            <a:r>
              <a:rPr lang="es-ES_tradnl" sz="2800" u="sng" dirty="0" smtClean="0"/>
              <a:t>   </a:t>
            </a:r>
            <a:endParaRPr lang="en-GB" sz="2800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164"/>
            <a:ext cx="10972800" cy="794507"/>
          </a:xfrm>
        </p:spPr>
        <p:txBody>
          <a:bodyPr/>
          <a:lstStyle/>
          <a:p>
            <a:r>
              <a:rPr lang="es-ES_tradnl" dirty="0" smtClean="0"/>
              <a:t>Publicidad y componente emocional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212"/>
            <a:ext cx="10515600" cy="5500468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¿Cómo valoras el anuncio?</a:t>
            </a:r>
          </a:p>
          <a:p>
            <a:r>
              <a:rPr lang="es-ES_tradnl" sz="2400" dirty="0" smtClean="0"/>
              <a:t>¿Qué </a:t>
            </a:r>
            <a:r>
              <a:rPr lang="es-ES_tradnl" sz="2400" dirty="0"/>
              <a:t>emociones </a:t>
            </a:r>
            <a:r>
              <a:rPr lang="es-ES_tradnl" sz="2400" dirty="0" smtClean="0"/>
              <a:t>suscita el vídeo? </a:t>
            </a:r>
            <a:endParaRPr lang="en-GB" sz="2400" dirty="0"/>
          </a:p>
          <a:p>
            <a:r>
              <a:rPr lang="es-ES_tradnl" sz="2400" dirty="0" smtClean="0"/>
              <a:t>¿Cuál es el objetivo del vídeo?</a:t>
            </a:r>
          </a:p>
          <a:p>
            <a:r>
              <a:rPr lang="es-ES_tradnl" sz="2400" dirty="0" smtClean="0"/>
              <a:t>¿Cuál </a:t>
            </a:r>
            <a:r>
              <a:rPr lang="es-ES_tradnl" sz="2400" dirty="0"/>
              <a:t>es el mensaje </a:t>
            </a:r>
            <a:r>
              <a:rPr lang="es-ES_tradnl" sz="2400" dirty="0" smtClean="0"/>
              <a:t>final del vídeo</a:t>
            </a:r>
            <a:r>
              <a:rPr lang="es-ES_tradnl" sz="2400" dirty="0"/>
              <a:t>? ¿Cuál</a:t>
            </a:r>
            <a:r>
              <a:rPr lang="es-ES_tradnl" sz="2400" dirty="0" smtClean="0"/>
              <a:t> </a:t>
            </a:r>
            <a:r>
              <a:rPr lang="es-ES_tradnl" sz="2400" dirty="0"/>
              <a:t>es el tono</a:t>
            </a:r>
            <a:r>
              <a:rPr lang="es-ES_tradnl" sz="2400" dirty="0" smtClean="0"/>
              <a:t>?</a:t>
            </a:r>
          </a:p>
          <a:p>
            <a:r>
              <a:rPr lang="es-ES_tradnl" sz="2400" dirty="0" smtClean="0"/>
              <a:t>¿Qué valores transmite?</a:t>
            </a:r>
          </a:p>
          <a:p>
            <a:r>
              <a:rPr lang="es-ES_tradnl" sz="2400" dirty="0" smtClean="0"/>
              <a:t>¿Qué instrumentos / técnicas utiliza para atraer al espectador? (</a:t>
            </a:r>
            <a:r>
              <a:rPr lang="es-ES_tradnl" sz="2400" dirty="0" smtClean="0"/>
              <a:t>imágenes</a:t>
            </a:r>
            <a:r>
              <a:rPr lang="es-ES_tradnl" sz="2400" dirty="0" smtClean="0"/>
              <a:t>, colores, música)? </a:t>
            </a:r>
          </a:p>
          <a:p>
            <a:r>
              <a:rPr lang="es-ES_tradnl" sz="2400" dirty="0" smtClean="0"/>
              <a:t>¿Te gusta la música? ¿Qué </a:t>
            </a:r>
            <a:r>
              <a:rPr lang="es-ES_tradnl" sz="2400" dirty="0"/>
              <a:t>tipo de </a:t>
            </a:r>
            <a:r>
              <a:rPr lang="es-ES_tradnl" sz="2400" dirty="0" smtClean="0"/>
              <a:t>música es? (Nuvole bianche de Ludovico Einaudi) ¿qué </a:t>
            </a:r>
            <a:r>
              <a:rPr lang="es-ES_tradnl" sz="2400" dirty="0"/>
              <a:t>emociones suscita? </a:t>
            </a:r>
            <a:r>
              <a:rPr lang="es-ES" sz="2400" dirty="0" smtClean="0"/>
              <a:t>¿La música es siempre igual o </a:t>
            </a:r>
            <a:r>
              <a:rPr lang="es-ES" sz="2400" dirty="0" smtClean="0"/>
              <a:t>cambia? </a:t>
            </a:r>
            <a:r>
              <a:rPr lang="es-ES" sz="2400" dirty="0" smtClean="0"/>
              <a:t>¿Por qué? 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¿</a:t>
            </a:r>
            <a:r>
              <a:rPr lang="en-GB" sz="2400" dirty="0" err="1"/>
              <a:t>P</a:t>
            </a:r>
            <a:r>
              <a:rPr lang="en-GB" sz="2400" dirty="0" err="1" smtClean="0"/>
              <a:t>or</a:t>
            </a:r>
            <a:r>
              <a:rPr lang="en-GB" sz="2400" dirty="0" smtClean="0"/>
              <a:t> 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crees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no </a:t>
            </a:r>
            <a:r>
              <a:rPr lang="en-GB" sz="2400" dirty="0" err="1" smtClean="0"/>
              <a:t>tiene</a:t>
            </a:r>
            <a:r>
              <a:rPr lang="en-GB" sz="2400" dirty="0" smtClean="0"/>
              <a:t> </a:t>
            </a:r>
            <a:r>
              <a:rPr lang="en-GB" sz="2400" dirty="0" err="1" smtClean="0"/>
              <a:t>palabras</a:t>
            </a:r>
            <a:r>
              <a:rPr lang="es-ES_tradnl" sz="2400" dirty="0" smtClean="0"/>
              <a:t>? </a:t>
            </a:r>
          </a:p>
          <a:p>
            <a:pPr>
              <a:buNone/>
            </a:pPr>
            <a:r>
              <a:rPr lang="es-ES_tradnl" sz="2400" dirty="0" smtClean="0">
                <a:solidFill>
                  <a:srgbClr val="FF0000"/>
                </a:solidFill>
              </a:rPr>
              <a:t>Creo que/me parece que el objetivo ....</a:t>
            </a:r>
            <a:endParaRPr lang="es-ES_tradnl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_tradnl" sz="2400" dirty="0" smtClean="0">
                <a:solidFill>
                  <a:srgbClr val="FF0000"/>
                </a:solidFill>
              </a:rPr>
              <a:t>Me parece+ adjetivo ( divertido, interesante, creativo)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9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Hípotesis y deseos:Responde a estas preguntas. </a:t>
            </a:r>
            <a:r>
              <a:rPr lang="es-ES_tradnl" sz="2700" dirty="0" smtClean="0"/>
              <a:t>Puedes utilizar algunas de las estructuras gramaticales para expresar hipótesis que aparecen a continuación</a:t>
            </a:r>
            <a:endParaRPr lang="en-GB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915528"/>
          </a:xfrm>
        </p:spPr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Piensas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el </a:t>
            </a:r>
            <a:r>
              <a:rPr lang="en-GB" dirty="0" err="1" smtClean="0"/>
              <a:t>vídeo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realista</a:t>
            </a:r>
            <a:r>
              <a:rPr lang="en-GB" dirty="0" smtClean="0"/>
              <a:t>?</a:t>
            </a:r>
          </a:p>
          <a:p>
            <a:pPr lvl="0"/>
            <a:r>
              <a:rPr lang="es-ES_tradnl" dirty="0" smtClean="0"/>
              <a:t>¿</a:t>
            </a:r>
            <a:r>
              <a:rPr lang="es-ES_tradnl" dirty="0"/>
              <a:t>Crees que la mayoría de la gente haría lo mismo que los compañeros de Justino?</a:t>
            </a:r>
            <a:endParaRPr lang="en-GB" dirty="0"/>
          </a:p>
          <a:p>
            <a:pPr lvl="0"/>
            <a:r>
              <a:rPr lang="es-ES_tradnl" dirty="0" smtClean="0"/>
              <a:t>Si </a:t>
            </a:r>
            <a:r>
              <a:rPr lang="es-ES_tradnl" dirty="0"/>
              <a:t>te tocara la lotería, ¿qué harías?</a:t>
            </a:r>
            <a:endParaRPr lang="en-GB" dirty="0"/>
          </a:p>
          <a:p>
            <a:pPr lvl="0"/>
            <a:r>
              <a:rPr lang="es-ES_tradnl" dirty="0"/>
              <a:t>¿Llevarías la misma vida que ahora</a:t>
            </a:r>
            <a:r>
              <a:rPr lang="es-ES_tradnl" dirty="0" smtClean="0"/>
              <a:t>?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7114" y="4712677"/>
            <a:ext cx="1100093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/>
              <a:t>Hípotesis y deseos:</a:t>
            </a:r>
          </a:p>
          <a:p>
            <a:endParaRPr lang="es-ES_tradnl" sz="2400" dirty="0" smtClean="0"/>
          </a:p>
          <a:p>
            <a:r>
              <a:rPr lang="es-ES_tradnl" sz="2400" dirty="0" smtClean="0"/>
              <a:t>Si+ imperfecto de subjuntivo+condicional simple</a:t>
            </a:r>
          </a:p>
          <a:p>
            <a:r>
              <a:rPr lang="es-ES_tradnl" sz="2400" dirty="0" smtClean="0"/>
              <a:t>Me  gustaría/ me encantaría que + infinitivo/subjuntivo</a:t>
            </a:r>
          </a:p>
          <a:p>
            <a:r>
              <a:rPr lang="es-ES_tradnl" sz="2400" dirty="0" smtClean="0"/>
              <a:t>Lo que más deseo/me gustaría es+  infinitivo/+que+subjuntivo</a:t>
            </a:r>
            <a:endParaRPr lang="en-GB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36" y="218477"/>
            <a:ext cx="10515600" cy="437132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greatest</a:t>
            </a:r>
            <a:r>
              <a:rPr lang="es-ES_tradnl" dirty="0" smtClean="0"/>
              <a:t> </a:t>
            </a:r>
            <a:r>
              <a:rPr lang="es-ES_tradnl" dirty="0" err="1" smtClean="0"/>
              <a:t>gift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5940" y="6049108"/>
            <a:ext cx="1033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Alternativa Mog cat by Sansbury https</a:t>
            </a:r>
            <a:r>
              <a:rPr lang="es-ES_tradnl" dirty="0"/>
              <a:t>://www.youtube.com/watch?v=kuRn2S7iPNU</a:t>
            </a:r>
            <a:endParaRPr lang="en-GB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www.youtube.com/watch?v=bq5SGSCZe4E&amp;t=3s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/>
              <a:t>Ver </a:t>
            </a:r>
            <a:r>
              <a:rPr lang="es-ES_tradnl" dirty="0" smtClean="0"/>
              <a:t>todo el vídeo</a:t>
            </a:r>
            <a:endParaRPr lang="es-ES_trad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Compara los dos vídeos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Compara la música, las imágenes, los colores</a:t>
            </a:r>
          </a:p>
          <a:p>
            <a:r>
              <a:rPr lang="es-ES_tradnl" dirty="0" smtClean="0"/>
              <a:t>Compara los dos personajes</a:t>
            </a:r>
            <a:r>
              <a:rPr lang="en-GB" dirty="0" smtClean="0"/>
              <a:t>:</a:t>
            </a:r>
          </a:p>
          <a:p>
            <a:r>
              <a:rPr lang="es-ES_tradnl" dirty="0" smtClean="0"/>
              <a:t>¿Dónde trabajan?</a:t>
            </a:r>
          </a:p>
          <a:p>
            <a:r>
              <a:rPr lang="es-ES_tradnl" dirty="0" smtClean="0"/>
              <a:t>¿Qué problema tienen?</a:t>
            </a:r>
          </a:p>
          <a:p>
            <a:r>
              <a:rPr lang="es-ES_tradnl" dirty="0" smtClean="0"/>
              <a:t>¿Cómo lo solucionan?</a:t>
            </a:r>
          </a:p>
          <a:p>
            <a:r>
              <a:rPr lang="es-ES_tradnl" dirty="0" smtClean="0"/>
              <a:t>¿Cómo son las relaciones con los compañeros de trabajo?</a:t>
            </a:r>
          </a:p>
          <a:p>
            <a:r>
              <a:rPr lang="es-ES_tradnl" dirty="0" smtClean="0"/>
              <a:t>¿Cuál es el mensaje final? Piensa en los dos eslóganes: “</a:t>
            </a:r>
            <a:r>
              <a:rPr lang="es-ES_tradnl" dirty="0"/>
              <a:t>el mayor premio es compartirlo</a:t>
            </a:r>
            <a:r>
              <a:rPr lang="es-ES_tradnl" dirty="0" smtClean="0"/>
              <a:t>” y “</a:t>
            </a:r>
            <a:r>
              <a:rPr lang="en-GB" dirty="0" smtClean="0"/>
              <a:t>Christmas </a:t>
            </a:r>
            <a:r>
              <a:rPr lang="en-GB" dirty="0"/>
              <a:t>is for </a:t>
            </a:r>
            <a:r>
              <a:rPr lang="en-GB" dirty="0" smtClean="0"/>
              <a:t>sharing”</a:t>
            </a:r>
            <a:endParaRPr lang="en-GB" dirty="0"/>
          </a:p>
          <a:p>
            <a:endParaRPr lang="en-GB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Estereotipos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¿Hay elementos divertidos en el vídeo? ¿Qué tipo de humor es y a qué elementos culturales de la vida británica hace referencia? (nieve y transportes, hombre de negocios con poco tiempo para la familia, colas, compras navideñas, fiesta en la oficina)</a:t>
            </a:r>
          </a:p>
          <a:p>
            <a:r>
              <a:rPr lang="es-ES_tradnl" dirty="0" smtClean="0"/>
              <a:t>¿Cuál </a:t>
            </a:r>
            <a:r>
              <a:rPr lang="es-ES_tradnl" dirty="0"/>
              <a:t>es la imagen general que </a:t>
            </a:r>
            <a:r>
              <a:rPr lang="es-ES_tradnl" dirty="0" smtClean="0"/>
              <a:t>el vídeo da del protagonista y de su vida en el Reino Unido?  ¿Qué estilo </a:t>
            </a:r>
            <a:r>
              <a:rPr lang="es-ES_tradnl" dirty="0"/>
              <a:t>de vida </a:t>
            </a:r>
            <a:r>
              <a:rPr lang="es-ES_tradnl" dirty="0" smtClean="0"/>
              <a:t>lleva: frenético, </a:t>
            </a:r>
            <a:r>
              <a:rPr lang="es-ES_tradnl" dirty="0"/>
              <a:t>tranquilo, </a:t>
            </a:r>
            <a:r>
              <a:rPr lang="es-ES_tradnl" dirty="0" smtClean="0"/>
              <a:t>con prisa, disfruta </a:t>
            </a:r>
            <a:r>
              <a:rPr lang="es-ES_tradnl" dirty="0"/>
              <a:t>de la </a:t>
            </a:r>
            <a:r>
              <a:rPr lang="es-ES_tradnl" dirty="0" smtClean="0"/>
              <a:t>vida? ¿Pensáis </a:t>
            </a:r>
            <a:r>
              <a:rPr lang="es-ES_tradnl" dirty="0"/>
              <a:t>que es </a:t>
            </a:r>
            <a:r>
              <a:rPr lang="es-ES_tradnl" dirty="0" smtClean="0"/>
              <a:t>una representación realista? ¿Se adjusta a las espectativas del público?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872832"/>
          </a:xfrm>
        </p:spPr>
        <p:txBody>
          <a:bodyPr/>
          <a:lstStyle/>
          <a:p>
            <a:r>
              <a:rPr lang="es-ES_tradnl" dirty="0" smtClean="0">
                <a:latin typeface="Felix Titling" pitchFamily="82" charset="0"/>
              </a:rPr>
              <a:t>Bibliografía</a:t>
            </a:r>
            <a:endParaRPr lang="en-GB" dirty="0">
              <a:latin typeface="Felix Titling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965" y="1195754"/>
            <a:ext cx="11282289" cy="5387926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Felix Titling" pitchFamily="82" charset="0"/>
              </a:rPr>
              <a:t>Jorge </a:t>
            </a:r>
            <a:r>
              <a:rPr lang="en-GB" sz="1800" dirty="0" err="1">
                <a:latin typeface="Felix Titling" pitchFamily="82" charset="0"/>
              </a:rPr>
              <a:t>García</a:t>
            </a:r>
            <a:r>
              <a:rPr lang="en-GB" sz="1800" dirty="0">
                <a:latin typeface="Felix Titling" pitchFamily="82" charset="0"/>
              </a:rPr>
              <a:t> </a:t>
            </a:r>
            <a:r>
              <a:rPr lang="en-GB" sz="1800" dirty="0" smtClean="0">
                <a:latin typeface="Felix Titling" pitchFamily="82" charset="0"/>
              </a:rPr>
              <a:t>Mata, </a:t>
            </a:r>
            <a:r>
              <a:rPr lang="es-ES" sz="1800" baseline="0" dirty="0" smtClean="0">
                <a:latin typeface="Felix Titling" pitchFamily="82" charset="0"/>
              </a:rPr>
              <a:t>“LA AUTENTICIDAD DE LOS MATERIALES DE ENSEÑANZA, APRENDIZAJE Y EL USO DE LOS MEDIOS DE COMUNICACIÓN AUDIOVISUALES EN LA CLASE DE E.L.E.” </a:t>
            </a:r>
            <a:r>
              <a:rPr lang="en-GB" sz="1800" dirty="0">
                <a:latin typeface="Felix Titling" pitchFamily="82" charset="0"/>
              </a:rPr>
              <a:t>XIV </a:t>
            </a:r>
            <a:r>
              <a:rPr lang="en-GB" sz="1800" dirty="0" err="1">
                <a:latin typeface="Felix Titling" pitchFamily="82" charset="0"/>
              </a:rPr>
              <a:t>Congreso</a:t>
            </a:r>
            <a:r>
              <a:rPr lang="en-GB" sz="1800" dirty="0">
                <a:latin typeface="Felix Titling" pitchFamily="82" charset="0"/>
              </a:rPr>
              <a:t> </a:t>
            </a:r>
            <a:r>
              <a:rPr lang="en-GB" sz="1800" dirty="0" err="1">
                <a:latin typeface="Felix Titling" pitchFamily="82" charset="0"/>
              </a:rPr>
              <a:t>Internacional</a:t>
            </a:r>
            <a:r>
              <a:rPr lang="en-GB" sz="1800" dirty="0">
                <a:latin typeface="Felix Titling" pitchFamily="82" charset="0"/>
              </a:rPr>
              <a:t> de ASELE. Burgos </a:t>
            </a:r>
            <a:r>
              <a:rPr lang="en-GB" sz="1800" dirty="0" smtClean="0">
                <a:latin typeface="Felix Titling" pitchFamily="82" charset="0"/>
              </a:rPr>
              <a:t>2003</a:t>
            </a:r>
          </a:p>
          <a:p>
            <a:r>
              <a:rPr lang="en-GB" sz="1800" dirty="0" smtClean="0">
                <a:latin typeface="Felix Titling" pitchFamily="82" charset="0"/>
              </a:rPr>
              <a:t>Lori Langer de Ramirez. </a:t>
            </a:r>
            <a:r>
              <a:rPr lang="en-GB" sz="1800" dirty="0">
                <a:latin typeface="Felix Titling" pitchFamily="82" charset="0"/>
              </a:rPr>
              <a:t>Keeping it </a:t>
            </a:r>
            <a:r>
              <a:rPr lang="en-GB" sz="1800" dirty="0" smtClean="0">
                <a:latin typeface="Felix Titling" pitchFamily="82" charset="0"/>
              </a:rPr>
              <a:t>REAL. Incorporating </a:t>
            </a:r>
            <a:r>
              <a:rPr lang="en-GB" sz="1800" dirty="0">
                <a:latin typeface="Felix Titling" pitchFamily="82" charset="0"/>
              </a:rPr>
              <a:t>Culturally Authentic </a:t>
            </a:r>
            <a:r>
              <a:rPr lang="en-GB" sz="1800" dirty="0" smtClean="0">
                <a:latin typeface="Felix Titling" pitchFamily="82" charset="0"/>
              </a:rPr>
              <a:t>Materials and </a:t>
            </a:r>
            <a:r>
              <a:rPr lang="en-GB" sz="1800" dirty="0">
                <a:latin typeface="Felix Titling" pitchFamily="82" charset="0"/>
              </a:rPr>
              <a:t>Activities into the Language </a:t>
            </a:r>
            <a:r>
              <a:rPr lang="en-GB" sz="1800" dirty="0" smtClean="0">
                <a:latin typeface="Felix Titling" pitchFamily="82" charset="0"/>
              </a:rPr>
              <a:t>Classroom. </a:t>
            </a:r>
            <a:r>
              <a:rPr lang="en-GB" sz="1800" dirty="0">
                <a:latin typeface="Felix Titling" pitchFamily="82" charset="0"/>
              </a:rPr>
              <a:t>ECIS Teachers’ </a:t>
            </a:r>
            <a:r>
              <a:rPr lang="en-GB" sz="1800" dirty="0" smtClean="0">
                <a:latin typeface="Felix Titling" pitchFamily="82" charset="0"/>
              </a:rPr>
              <a:t>Conference Amsterdam, 2013</a:t>
            </a:r>
            <a:endParaRPr lang="es-ES_tradnl" sz="1800" dirty="0" smtClean="0">
              <a:latin typeface="Felix Titling" pitchFamily="82" charset="0"/>
            </a:endParaRPr>
          </a:p>
          <a:p>
            <a:r>
              <a:rPr lang="es-ES_tradnl" sz="1800" dirty="0" smtClean="0">
                <a:latin typeface="Felix Titling" pitchFamily="82" charset="0"/>
              </a:rPr>
              <a:t>Alex G. Pinar “Cultura y publicidad en la clase de ELE. Propuesta didáctica para un curso de conversación”. MarcoELE, 14, 2012.</a:t>
            </a:r>
          </a:p>
          <a:p>
            <a:r>
              <a:rPr lang="es-ES" sz="1800" dirty="0" smtClean="0">
                <a:latin typeface="Felix Titling" pitchFamily="82" charset="0"/>
              </a:rPr>
              <a:t>M</a:t>
            </a:r>
            <a:r>
              <a:rPr lang="es-ES" sz="1800" dirty="0">
                <a:latin typeface="Felix Titling" pitchFamily="82" charset="0"/>
              </a:rPr>
              <a:t>. L. Alonso Pantoja y M. R. Guerra Infante </a:t>
            </a:r>
            <a:r>
              <a:rPr lang="es-ES" sz="1800" dirty="0" smtClean="0">
                <a:latin typeface="Felix Titling" pitchFamily="82" charset="0"/>
              </a:rPr>
              <a:t>“La </a:t>
            </a:r>
            <a:r>
              <a:rPr lang="es-ES" sz="1800" dirty="0">
                <a:latin typeface="Felix Titling" pitchFamily="82" charset="0"/>
              </a:rPr>
              <a:t>publicidad en la clase de </a:t>
            </a:r>
            <a:r>
              <a:rPr lang="es-ES" sz="1800" dirty="0" smtClean="0">
                <a:latin typeface="Felix Titling" pitchFamily="82" charset="0"/>
              </a:rPr>
              <a:t>E/LE”. </a:t>
            </a:r>
            <a:r>
              <a:rPr lang="en-GB" sz="1800" dirty="0" err="1" smtClean="0">
                <a:latin typeface="Felix Titling" pitchFamily="82" charset="0"/>
              </a:rPr>
              <a:t>Desde</a:t>
            </a:r>
            <a:r>
              <a:rPr lang="en-GB" sz="1800" dirty="0" smtClean="0">
                <a:latin typeface="Felix Titling" pitchFamily="82" charset="0"/>
              </a:rPr>
              <a:t> </a:t>
            </a:r>
            <a:r>
              <a:rPr lang="en-GB" sz="1800" dirty="0" err="1">
                <a:latin typeface="Felix Titling" pitchFamily="82" charset="0"/>
              </a:rPr>
              <a:t>Macondo</a:t>
            </a:r>
            <a:r>
              <a:rPr lang="en-GB" sz="1800" dirty="0">
                <a:latin typeface="Felix Titling" pitchFamily="82" charset="0"/>
              </a:rPr>
              <a:t> nº 2, mayo 2008</a:t>
            </a:r>
            <a:r>
              <a:rPr lang="es-ES" sz="1800" b="1" dirty="0" smtClean="0"/>
              <a:t> </a:t>
            </a:r>
            <a:endParaRPr lang="es-ES_tradnl" sz="1800" b="1" dirty="0">
              <a:latin typeface="Felix Titling" pitchFamily="82" charset="0"/>
            </a:endParaRPr>
          </a:p>
          <a:p>
            <a:r>
              <a:rPr lang="en-GB" sz="1800" dirty="0" smtClean="0"/>
              <a:t> </a:t>
            </a:r>
            <a:r>
              <a:rPr lang="en-GB" sz="1800" dirty="0">
                <a:latin typeface="Felix Titling" pitchFamily="82" charset="0"/>
              </a:rPr>
              <a:t>José Carlos </a:t>
            </a:r>
            <a:r>
              <a:rPr lang="en-GB" sz="1800" dirty="0" err="1">
                <a:latin typeface="Felix Titling" pitchFamily="82" charset="0"/>
              </a:rPr>
              <a:t>Pozo</a:t>
            </a:r>
            <a:r>
              <a:rPr lang="en-GB" sz="1800" dirty="0">
                <a:latin typeface="Felix Titling" pitchFamily="82" charset="0"/>
              </a:rPr>
              <a:t> </a:t>
            </a:r>
            <a:r>
              <a:rPr lang="en-GB" sz="1800" dirty="0" err="1" smtClean="0">
                <a:latin typeface="Felix Titling" pitchFamily="82" charset="0"/>
              </a:rPr>
              <a:t>García</a:t>
            </a:r>
            <a:r>
              <a:rPr lang="en-GB" sz="1800" dirty="0" smtClean="0">
                <a:latin typeface="Felix Titling" pitchFamily="82" charset="0"/>
              </a:rPr>
              <a:t>. </a:t>
            </a:r>
            <a:r>
              <a:rPr lang="es-ES" sz="1800" dirty="0" smtClean="0">
                <a:latin typeface="Felix Titling" pitchFamily="82" charset="0"/>
              </a:rPr>
              <a:t>“Los </a:t>
            </a:r>
            <a:r>
              <a:rPr lang="es-ES" sz="1800" dirty="0">
                <a:latin typeface="Felix Titling" pitchFamily="82" charset="0"/>
              </a:rPr>
              <a:t>anuncios institucionales en la clase de español del turismo: una propuesta </a:t>
            </a:r>
            <a:r>
              <a:rPr lang="es-ES" sz="1800" dirty="0" smtClean="0">
                <a:latin typeface="Felix Titling" pitchFamily="82" charset="0"/>
              </a:rPr>
              <a:t>didáctica”. </a:t>
            </a:r>
            <a:r>
              <a:rPr lang="es-ES" sz="1800" dirty="0">
                <a:latin typeface="Felix Titling" pitchFamily="82" charset="0"/>
              </a:rPr>
              <a:t>VI Máster de Enseñanza del Español como Lengua Extranjera </a:t>
            </a:r>
            <a:r>
              <a:rPr lang="en-GB" sz="1800" dirty="0" smtClean="0">
                <a:latin typeface="Felix Titling" pitchFamily="82" charset="0"/>
              </a:rPr>
              <a:t>-</a:t>
            </a:r>
            <a:r>
              <a:rPr lang="en-GB" sz="1800" dirty="0">
                <a:latin typeface="Felix Titling" pitchFamily="82" charset="0"/>
              </a:rPr>
              <a:t>Universidad de </a:t>
            </a:r>
            <a:r>
              <a:rPr lang="en-GB" sz="1800" dirty="0" err="1">
                <a:latin typeface="Felix Titling" pitchFamily="82" charset="0"/>
              </a:rPr>
              <a:t>Málaga</a:t>
            </a:r>
            <a:r>
              <a:rPr lang="en-GB" sz="1800" dirty="0">
                <a:latin typeface="Felix Titling" pitchFamily="82" charset="0"/>
              </a:rPr>
              <a:t> (</a:t>
            </a:r>
            <a:r>
              <a:rPr lang="en-GB" sz="1800" dirty="0" err="1">
                <a:latin typeface="Felix Titling" pitchFamily="82" charset="0"/>
              </a:rPr>
              <a:t>España</a:t>
            </a:r>
            <a:r>
              <a:rPr lang="en-GB" sz="1800" dirty="0" smtClean="0">
                <a:latin typeface="Felix Titling" pitchFamily="82" charset="0"/>
              </a:rPr>
              <a:t>) 2012.</a:t>
            </a:r>
          </a:p>
          <a:p>
            <a:r>
              <a:rPr lang="en-GB" sz="1800" dirty="0" smtClean="0">
                <a:latin typeface="Felix Titling" pitchFamily="82" charset="0"/>
              </a:rPr>
              <a:t>Emilio </a:t>
            </a:r>
            <a:r>
              <a:rPr lang="en-GB" sz="1800" dirty="0" err="1" smtClean="0">
                <a:latin typeface="Felix Titling" pitchFamily="82" charset="0"/>
              </a:rPr>
              <a:t>Bohórquez</a:t>
            </a:r>
            <a:r>
              <a:rPr lang="en-GB" sz="1800" dirty="0" smtClean="0">
                <a:latin typeface="Felix Titling" pitchFamily="82" charset="0"/>
              </a:rPr>
              <a:t> </a:t>
            </a:r>
            <a:r>
              <a:rPr lang="en-GB" sz="1800" dirty="0" err="1" smtClean="0">
                <a:latin typeface="Felix Titling" pitchFamily="82" charset="0"/>
              </a:rPr>
              <a:t>Rodríguez</a:t>
            </a:r>
            <a:r>
              <a:rPr lang="en-GB" sz="1800" dirty="0" smtClean="0">
                <a:latin typeface="Felix Titling" pitchFamily="82" charset="0"/>
              </a:rPr>
              <a:t> y </a:t>
            </a:r>
            <a:r>
              <a:rPr lang="en-GB" sz="1800" dirty="0" err="1" smtClean="0">
                <a:latin typeface="Felix Titling" pitchFamily="82" charset="0"/>
              </a:rPr>
              <a:t>Bolyai</a:t>
            </a:r>
            <a:r>
              <a:rPr lang="en-GB" sz="1800" dirty="0" smtClean="0">
                <a:latin typeface="Felix Titling" pitchFamily="82" charset="0"/>
              </a:rPr>
              <a:t> </a:t>
            </a:r>
            <a:r>
              <a:rPr lang="en-GB" sz="1800" dirty="0" err="1" smtClean="0">
                <a:latin typeface="Felix Titling" pitchFamily="82" charset="0"/>
              </a:rPr>
              <a:t>János</a:t>
            </a:r>
            <a:r>
              <a:rPr lang="en-GB" sz="1800" dirty="0" smtClean="0">
                <a:latin typeface="Felix Titling" pitchFamily="82" charset="0"/>
              </a:rPr>
              <a:t> </a:t>
            </a:r>
            <a:r>
              <a:rPr lang="en-GB" sz="1800" dirty="0" err="1" smtClean="0">
                <a:latin typeface="Felix Titling" pitchFamily="82" charset="0"/>
              </a:rPr>
              <a:t>Gimnázium</a:t>
            </a:r>
            <a:r>
              <a:rPr lang="en-GB" sz="1800" dirty="0" smtClean="0">
                <a:latin typeface="Felix Titling" pitchFamily="82" charset="0"/>
              </a:rPr>
              <a:t>, </a:t>
            </a:r>
            <a:r>
              <a:rPr lang="en-GB" sz="1800" dirty="0" err="1" smtClean="0">
                <a:latin typeface="Felix Titling" pitchFamily="82" charset="0"/>
              </a:rPr>
              <a:t>Hungría</a:t>
            </a:r>
            <a:r>
              <a:rPr lang="en-GB" sz="1800" dirty="0" smtClean="0">
                <a:latin typeface="Felix Titling" pitchFamily="82" charset="0"/>
              </a:rPr>
              <a:t>. “</a:t>
            </a:r>
            <a:r>
              <a:rPr lang="es-ES" sz="1800" dirty="0" smtClean="0">
                <a:latin typeface="Felix Titling" pitchFamily="82" charset="0"/>
              </a:rPr>
              <a:t>Una pausa y volvemos! La publicidad en el aula de ELE: una propuesta didáctica”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Ventajas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Contenido socio-cultural: desarrollar la sensibilidad cultural del estudiante, identificar los elementos socio-culturales del país extranjero, superar </a:t>
            </a:r>
            <a:r>
              <a:rPr lang="es-ES_tradnl" dirty="0" smtClean="0"/>
              <a:t>imágenes </a:t>
            </a:r>
            <a:r>
              <a:rPr lang="es-ES_tradnl" dirty="0" smtClean="0"/>
              <a:t>estereotipadas. </a:t>
            </a:r>
          </a:p>
          <a:p>
            <a:r>
              <a:rPr lang="es-ES_tradnl" dirty="0" smtClean="0"/>
              <a:t>Actual </a:t>
            </a:r>
          </a:p>
          <a:p>
            <a:r>
              <a:rPr lang="es-ES_tradnl" dirty="0" smtClean="0"/>
              <a:t>Motivación, interés, </a:t>
            </a:r>
            <a:r>
              <a:rPr lang="es-ES_tradnl" dirty="0" smtClean="0"/>
              <a:t>satisfacción </a:t>
            </a:r>
            <a:r>
              <a:rPr lang="es-ES_tradnl" dirty="0" smtClean="0"/>
              <a:t>de los estudiantes</a:t>
            </a:r>
          </a:p>
          <a:p>
            <a:r>
              <a:rPr lang="es-ES_tradnl" dirty="0" smtClean="0"/>
              <a:t>Pragmático</a:t>
            </a:r>
            <a:r>
              <a:rPr lang="es-ES_tradnl" dirty="0" smtClean="0"/>
              <a:t>: se utiliza en la </a:t>
            </a:r>
            <a:r>
              <a:rPr lang="es-ES_tradnl" dirty="0" smtClean="0"/>
              <a:t>vida </a:t>
            </a:r>
            <a:r>
              <a:rPr lang="es-ES_tradnl" dirty="0" smtClean="0"/>
              <a:t>real/diaria</a:t>
            </a:r>
          </a:p>
          <a:p>
            <a:r>
              <a:rPr lang="es-ES_tradnl" dirty="0" smtClean="0"/>
              <a:t>Ayuda a </a:t>
            </a:r>
            <a:r>
              <a:rPr lang="es-ES_tradnl" dirty="0" smtClean="0"/>
              <a:t>contextualizar </a:t>
            </a:r>
            <a:r>
              <a:rPr lang="es-ES_tradnl" dirty="0" smtClean="0"/>
              <a:t>el aprendizaje </a:t>
            </a:r>
            <a:r>
              <a:rPr lang="en-GB" dirty="0" err="1" smtClean="0"/>
              <a:t>lingüístico</a:t>
            </a:r>
            <a:endParaRPr lang="en-GB" dirty="0" smtClean="0"/>
          </a:p>
          <a:p>
            <a:r>
              <a:rPr lang="es-ES_tradnl" dirty="0" smtClean="0"/>
              <a:t>La gran variedad de materiales disponibles permite personalizar el aprendizaje y adaptarlo a las necesidades e intereses de los estudiantes ( edad, nivel, aficiones) </a:t>
            </a:r>
            <a:endParaRPr lang="en-GB" dirty="0" smtClean="0"/>
          </a:p>
          <a:p>
            <a:endParaRPr lang="es-ES_tradnl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Ejemplos de materiales auténticos 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Música</a:t>
            </a:r>
          </a:p>
          <a:p>
            <a:r>
              <a:rPr lang="es-ES_tradnl" dirty="0" smtClean="0"/>
              <a:t>Televisión y radio</a:t>
            </a:r>
          </a:p>
          <a:p>
            <a:r>
              <a:rPr lang="es-ES_tradnl" dirty="0" smtClean="0"/>
              <a:t>Vídeos y podcasts</a:t>
            </a:r>
          </a:p>
          <a:p>
            <a:r>
              <a:rPr lang="es-ES_tradnl" dirty="0" smtClean="0"/>
              <a:t>Periódicos y revistas</a:t>
            </a:r>
          </a:p>
          <a:p>
            <a:r>
              <a:rPr lang="es-ES_tradnl" dirty="0" smtClean="0"/>
              <a:t>Páginas web, blogs, redes sociales</a:t>
            </a:r>
          </a:p>
          <a:p>
            <a:r>
              <a:rPr lang="es-ES_tradnl" dirty="0" smtClean="0"/>
              <a:t>CV, cartas profesionales, formularios</a:t>
            </a:r>
          </a:p>
          <a:p>
            <a:r>
              <a:rPr lang="es-ES_tradnl" dirty="0" smtClean="0"/>
              <a:t>Publicidad</a:t>
            </a:r>
          </a:p>
          <a:p>
            <a:endParaRPr lang="es-ES_tradnl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875427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Recetas y cartas de restaurantes</a:t>
            </a:r>
          </a:p>
          <a:p>
            <a:r>
              <a:rPr lang="es-ES_tradnl" dirty="0" smtClean="0"/>
              <a:t>Folletos, billetes, </a:t>
            </a:r>
            <a:r>
              <a:rPr lang="es-ES_tradnl" dirty="0" smtClean="0"/>
              <a:t>mapas</a:t>
            </a:r>
            <a:endParaRPr lang="es-ES_tradnl" dirty="0" smtClean="0"/>
          </a:p>
          <a:p>
            <a:r>
              <a:rPr lang="es-ES_tradnl" dirty="0" smtClean="0"/>
              <a:t>Imágenes, fotos, exhibiciones</a:t>
            </a:r>
          </a:p>
          <a:p>
            <a:r>
              <a:rPr lang="es-ES_tradnl" dirty="0" smtClean="0"/>
              <a:t>Juegos</a:t>
            </a:r>
          </a:p>
          <a:p>
            <a:r>
              <a:rPr lang="es-ES_tradnl" dirty="0"/>
              <a:t>M</a:t>
            </a:r>
            <a:r>
              <a:rPr lang="es-ES_tradnl" dirty="0" smtClean="0"/>
              <a:t>emes</a:t>
            </a:r>
            <a:endParaRPr lang="es-ES_tradnl" dirty="0" smtClean="0"/>
          </a:p>
          <a:p>
            <a:r>
              <a:rPr lang="es-ES_tradnl" dirty="0" smtClean="0"/>
              <a:t>Literatura, folclor, cuentos</a:t>
            </a:r>
          </a:p>
          <a:p>
            <a:r>
              <a:rPr lang="es-ES_tradnl" dirty="0" smtClean="0"/>
              <a:t>Cortometrajes</a:t>
            </a:r>
          </a:p>
          <a:p>
            <a:pPr>
              <a:buNone/>
            </a:pPr>
            <a:endParaRPr lang="es-ES_tradnl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1786597" y="5950634"/>
            <a:ext cx="889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NICILT</a:t>
            </a:r>
            <a:r>
              <a:rPr lang="en-GB" dirty="0" smtClean="0"/>
              <a:t> http://www.qub.ac.uk/schools/nicilt/Resources/Spanish/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La publicidad y la componente afectiva y sociocultural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_tradnl" sz="2400" dirty="0" smtClean="0"/>
              <a:t>Los anuncios pueden ofrecer un uso del lenguaje real y mostrar aspectos socioculturales básicos que diferencian a los países y sus respectivas culturas. </a:t>
            </a:r>
          </a:p>
          <a:p>
            <a:pPr>
              <a:buNone/>
            </a:pPr>
            <a:r>
              <a:rPr lang="es-ES_tradnl" sz="2400" dirty="0" smtClean="0"/>
              <a:t>Muestran aspectos de la vida cotidiana relacionados con:</a:t>
            </a:r>
          </a:p>
          <a:p>
            <a:r>
              <a:rPr lang="es-ES_tradnl" sz="2400" dirty="0" smtClean="0"/>
              <a:t>la alimentación (horarios, alimentos más consumidos, bebidas…),</a:t>
            </a:r>
            <a:endParaRPr lang="en-GB" sz="2400" dirty="0" smtClean="0"/>
          </a:p>
          <a:p>
            <a:r>
              <a:rPr lang="es-ES_tradnl" sz="2400" dirty="0" smtClean="0"/>
              <a:t>las actividades de ocio (aficiones, deportes, medios de comunicación…), </a:t>
            </a:r>
          </a:p>
          <a:p>
            <a:r>
              <a:rPr lang="es-ES_tradnl" sz="2400" dirty="0" smtClean="0"/>
              <a:t>Las relaciones personales (relaciones familiares, relaciones entre sexos, roles sociales…) </a:t>
            </a:r>
          </a:p>
          <a:p>
            <a:r>
              <a:rPr lang="es-ES_tradnl" sz="2400" dirty="0" smtClean="0"/>
              <a:t>Deseos, expectativas, gustos, valores</a:t>
            </a:r>
          </a:p>
          <a:p>
            <a:pPr>
              <a:buNone/>
            </a:pPr>
            <a:r>
              <a:rPr lang="es-ES_tradnl" sz="2400" dirty="0" smtClean="0"/>
              <a:t>Los anuncios juegan con la componente emocional, afectiva y simbólica y muchas veces se basan en representaciones estereotipadas de la cultura que necesitan ser criticadas </a:t>
            </a:r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 publicidad audiovisual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Elemento creativo que despierte la curiosodad de los estudiantes</a:t>
            </a:r>
          </a:p>
          <a:p>
            <a:r>
              <a:rPr lang="es-ES_tradnl" dirty="0" smtClean="0"/>
              <a:t>El material audiovisual no tiene que ser utilizado solo como ejercicio de comprensión auditiva o explotación gramatical.</a:t>
            </a:r>
          </a:p>
          <a:p>
            <a:r>
              <a:rPr lang="es-ES_tradnl" dirty="0" smtClean="0"/>
              <a:t> El anuncio específico ha sido seleccionado para llevar a cabo una reflexión sociocultural.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668" y="176164"/>
            <a:ext cx="10972800" cy="949251"/>
          </a:xfrm>
        </p:spPr>
        <p:txBody>
          <a:bodyPr/>
          <a:lstStyle/>
          <a:p>
            <a:r>
              <a:rPr lang="es-ES_tradnl" dirty="0" smtClean="0"/>
              <a:t>Criterios de selección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237957"/>
            <a:ext cx="10972800" cy="527538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_tradnl" dirty="0" smtClean="0"/>
              <a:t>- Interés estético y calidad del anuancio:</a:t>
            </a:r>
            <a:endParaRPr lang="en-GB" dirty="0" smtClean="0"/>
          </a:p>
          <a:p>
            <a:r>
              <a:rPr lang="es-ES_tradnl" dirty="0" smtClean="0"/>
              <a:t>¿Es original, divertido, ingenioso, creativo el anuncio?</a:t>
            </a:r>
            <a:endParaRPr lang="en-GB" dirty="0" smtClean="0"/>
          </a:p>
          <a:p>
            <a:r>
              <a:rPr lang="es-ES_tradnl" dirty="0" smtClean="0"/>
              <a:t>¿Despierta el interés del espectador?</a:t>
            </a:r>
            <a:endParaRPr lang="en-GB" dirty="0" smtClean="0"/>
          </a:p>
          <a:p>
            <a:pPr>
              <a:buNone/>
            </a:pPr>
            <a:r>
              <a:rPr lang="es-ES_tradnl" dirty="0" smtClean="0"/>
              <a:t>- Motivación:</a:t>
            </a:r>
            <a:endParaRPr lang="en-GB" dirty="0" smtClean="0"/>
          </a:p>
          <a:p>
            <a:r>
              <a:rPr lang="es-ES_tradnl" dirty="0" smtClean="0"/>
              <a:t>Si </a:t>
            </a:r>
            <a:r>
              <a:rPr lang="es-ES_tradnl" dirty="0" smtClean="0"/>
              <a:t>se ve sin sonido, </a:t>
            </a:r>
            <a:r>
              <a:rPr lang="es-ES_tradnl" dirty="0" smtClean="0"/>
              <a:t>¿despertaría </a:t>
            </a:r>
            <a:r>
              <a:rPr lang="es-ES_tradnl" dirty="0" smtClean="0"/>
              <a:t>la curiosidad del alumno?</a:t>
            </a:r>
            <a:endParaRPr lang="en-GB" dirty="0" smtClean="0"/>
          </a:p>
          <a:p>
            <a:r>
              <a:rPr lang="es-ES_tradnl" dirty="0" smtClean="0"/>
              <a:t>¿Despertaría su imaginación y le incitaría a hablar y a hacer hipótesis sobre lo que ve?</a:t>
            </a:r>
            <a:endParaRPr lang="en-GB" dirty="0" smtClean="0"/>
          </a:p>
          <a:p>
            <a:r>
              <a:rPr lang="es-ES_tradnl" dirty="0" smtClean="0"/>
              <a:t>¿El tema del anuncio puede motivar al alumno?</a:t>
            </a:r>
            <a:endParaRPr lang="en-GB" dirty="0" smtClean="0"/>
          </a:p>
          <a:p>
            <a:pPr>
              <a:buNone/>
            </a:pPr>
            <a:r>
              <a:rPr lang="es-ES_tradnl" dirty="0" smtClean="0"/>
              <a:t>-Elementos culturales que muestra:</a:t>
            </a:r>
            <a:endParaRPr lang="en-GB" dirty="0" smtClean="0"/>
          </a:p>
          <a:p>
            <a:r>
              <a:rPr lang="es-ES_tradnl" dirty="0" smtClean="0"/>
              <a:t>¿El anuncio muestra elementos socioculturales relevantes y permite llevar a cabo un debate?</a:t>
            </a:r>
            <a:endParaRPr lang="en-GB" dirty="0" smtClean="0"/>
          </a:p>
          <a:p>
            <a:r>
              <a:rPr lang="es-ES_tradnl" dirty="0" smtClean="0"/>
              <a:t>¿Permiten la reflexión y el debate sobre los tópicos culturales y los estereotipos?</a:t>
            </a:r>
            <a:endParaRPr lang="en-GB" dirty="0" smtClean="0"/>
          </a:p>
          <a:p>
            <a:r>
              <a:rPr lang="es-ES_tradnl" dirty="0" smtClean="0"/>
              <a:t>¿Son comprensibles en otro entorno sociocultural?</a:t>
            </a:r>
          </a:p>
          <a:p>
            <a:r>
              <a:rPr lang="es-ES_tradnl" dirty="0" smtClean="0"/>
              <a:t>¿ Es posible hacer comparaciones entre las dos culturas y desarrollar la competencia intercultural?</a:t>
            </a:r>
            <a:endParaRPr lang="en-GB" dirty="0" smtClean="0"/>
          </a:p>
          <a:p>
            <a:r>
              <a:rPr lang="es-ES_tradnl" dirty="0" smtClean="0"/>
              <a:t>¿Es posible explotar esos elementos culturales en el aula?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 DE PRE-VISIONADO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2806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smtClean="0"/>
              <a:t>RESPONDE A ESTAS PREGUNTAS Y COMPARTE TUS RESPUESTAS CON TU COMPAÑERO:</a:t>
            </a:r>
          </a:p>
          <a:p>
            <a:r>
              <a:rPr lang="es-ES_tradnl" dirty="0" smtClean="0"/>
              <a:t>¿Te interesa la publicidad? ¿Te gusta ver anuncios publicitarios en la televisión?</a:t>
            </a:r>
          </a:p>
          <a:p>
            <a:r>
              <a:rPr lang="es-ES_tradnl" dirty="0" smtClean="0"/>
              <a:t>¿Cuál es el objetivo de la publicidad?</a:t>
            </a:r>
          </a:p>
          <a:p>
            <a:r>
              <a:rPr lang="es-ES_tradnl" dirty="0" smtClean="0"/>
              <a:t>¿La publicidad influye en tu decisión al momento de comprar un producto?</a:t>
            </a:r>
          </a:p>
          <a:p>
            <a:r>
              <a:rPr lang="es-ES_tradnl" dirty="0" smtClean="0"/>
              <a:t>¿Crees que los productos conocidos gracias a la publicidad son mejores de los que no se anuncian?</a:t>
            </a:r>
          </a:p>
          <a:p>
            <a:endParaRPr lang="es-ES_tradnl" dirty="0" smtClean="0"/>
          </a:p>
          <a:p>
            <a:pPr>
              <a:buNone/>
            </a:pPr>
            <a:r>
              <a:rPr lang="es-ES_tradnl" sz="2600" dirty="0" smtClean="0"/>
              <a:t>Alex G. Pinar “Cultura y publicidad en la clase de ELE”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A continuación aparecen diferentes palabras relacionadas con la publicidad.¿Podrías decir si te parecen positivas o negativas? ¿Podrías aplicar algunas de ellas a la publicidad que aparece en la televisión de tu país?  Coméntalo con tu compañero.</a:t>
            </a:r>
            <a:endParaRPr lang="en-GB" sz="20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232096" y="1600538"/>
          <a:ext cx="9628164" cy="474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760"/>
                <a:gridCol w="1322363"/>
                <a:gridCol w="1280160"/>
                <a:gridCol w="2295769"/>
                <a:gridCol w="1221155"/>
                <a:gridCol w="1237957"/>
              </a:tblGrid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PALABRA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POSITIVA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NEGATIVA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PALABRA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POSITIVA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NEGATIVA</a:t>
                      </a: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CREATIVO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INFLUENCIAR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CONMOVEDOR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PROPAGANDA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MANIPULAR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ACONSEJAR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FAMOSO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PROMOCIONAR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DIVERTIDA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CONSUMISTA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ATRACTIVA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APARECER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PERSUADIR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FRIVOLIDAD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PEGADIZO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ENGAÑOSO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CONVINCENTE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SUBLIMINAL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73723" y="6263585"/>
            <a:ext cx="1077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Recursos para trabajar en casa Quizlet: </a:t>
            </a:r>
            <a:r>
              <a:rPr lang="es-ES_tradnl" dirty="0" smtClean="0">
                <a:hlinkClick r:id="rId2"/>
              </a:rPr>
              <a:t>https://quizlet.com/149382465/publicidad-anuncios-flash-cards/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703</TotalTime>
  <Words>1812</Words>
  <Application>Microsoft Office PowerPoint</Application>
  <PresentationFormat>Custom</PresentationFormat>
  <Paragraphs>239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di Office</vt:lpstr>
      <vt:lpstr>Materiales auténticos y competencia sociocultural en la clase de ELE </vt:lpstr>
      <vt:lpstr>Materiales auténticos </vt:lpstr>
      <vt:lpstr>Ventajas</vt:lpstr>
      <vt:lpstr>Ejemplos de materiales auténticos </vt:lpstr>
      <vt:lpstr>La publicidad y la componente afectiva y sociocultural </vt:lpstr>
      <vt:lpstr>Ejemplo publicidad audiovisual</vt:lpstr>
      <vt:lpstr>Criterios de selección </vt:lpstr>
      <vt:lpstr>ACTIVIDAD DE PRE-VISIONADO</vt:lpstr>
      <vt:lpstr>A continuación aparecen diferentes palabras relacionadas con la publicidad.¿Podrías decir si te parecen positivas o negativas? ¿Podrías aplicar algunas de ellas a la publicidad que aparece en la televisión de tu país?  Coméntalo con tu compañero.</vt:lpstr>
      <vt:lpstr>JUSTINO</vt:lpstr>
      <vt:lpstr>Justino</vt:lpstr>
      <vt:lpstr>Describe a Justino: ¿Cómo es su aspecto físico?  ¿Cómo crees que es la vida de Justino? ¿Dónde y cuando trabaja? ¿Te gusta su trabajo?</vt:lpstr>
      <vt:lpstr>PowerPoint Presentation</vt:lpstr>
      <vt:lpstr>¿Qué pasa en el vídeo? (en grupos)</vt:lpstr>
      <vt:lpstr>Justino</vt:lpstr>
      <vt:lpstr>Contenido socio-cultural</vt:lpstr>
      <vt:lpstr>PowerPoint Presentation</vt:lpstr>
      <vt:lpstr>PowerPoint Presentation</vt:lpstr>
      <vt:lpstr>Elige las acciónes que hacen los personajes y Conjuga los verbos en el presente de indicativo</vt:lpstr>
      <vt:lpstr>Conjuga los verbos en el presente de indicativo (se puede aprovechar para revisar los verbos reflexivos )</vt:lpstr>
      <vt:lpstr>Ahora cuenta la historia de Justino al pasado: imagina que estás intentando convencer a alguien a comprar  un décimo del billete de la lotería y para  convencerle decides contarle la historia de cómo Justino y sus compañeros ganaron el gordo el año pasado, transforma los verbos en el tiempo adecuado</vt:lpstr>
      <vt:lpstr>Publicidad y componente emocional</vt:lpstr>
      <vt:lpstr>Hípotesis y deseos:Responde a estas preguntas. Puedes utilizar algunas de las estructuras gramaticales para expresar hipótesis que aparecen a continuación</vt:lpstr>
      <vt:lpstr>The greatest gift</vt:lpstr>
      <vt:lpstr>Compara los dos vídeos</vt:lpstr>
      <vt:lpstr>Estereotipos</vt:lpstr>
      <vt:lpstr>Bibliografía</vt:lpstr>
    </vt:vector>
  </TitlesOfParts>
  <Company>Queens University Belfast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Battaglia</dc:creator>
  <cp:lastModifiedBy>Louisa Gibson</cp:lastModifiedBy>
  <cp:revision>96</cp:revision>
  <dcterms:created xsi:type="dcterms:W3CDTF">2017-02-24T15:30:51Z</dcterms:created>
  <dcterms:modified xsi:type="dcterms:W3CDTF">2017-03-06T13:18:21Z</dcterms:modified>
</cp:coreProperties>
</file>