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62" r:id="rId4"/>
    <p:sldId id="278" r:id="rId5"/>
    <p:sldId id="279" r:id="rId6"/>
    <p:sldId id="263" r:id="rId7"/>
    <p:sldId id="269" r:id="rId8"/>
    <p:sldId id="277" r:id="rId9"/>
    <p:sldId id="272" r:id="rId10"/>
    <p:sldId id="276" r:id="rId11"/>
    <p:sldId id="264" r:id="rId12"/>
    <p:sldId id="265" r:id="rId13"/>
    <p:sldId id="274" r:id="rId14"/>
    <p:sldId id="257" r:id="rId15"/>
    <p:sldId id="259" r:id="rId16"/>
    <p:sldId id="286" r:id="rId17"/>
    <p:sldId id="287" r:id="rId18"/>
    <p:sldId id="288" r:id="rId19"/>
    <p:sldId id="289" r:id="rId20"/>
    <p:sldId id="285" r:id="rId21"/>
    <p:sldId id="261" r:id="rId22"/>
    <p:sldId id="283" r:id="rId23"/>
    <p:sldId id="284" r:id="rId24"/>
    <p:sldId id="266" r:id="rId25"/>
    <p:sldId id="281" r:id="rId26"/>
    <p:sldId id="282" r:id="rId27"/>
    <p:sldId id="280" r:id="rId28"/>
    <p:sldId id="267" r:id="rId29"/>
    <p:sldId id="268" r:id="rId30"/>
    <p:sldId id="270" r:id="rId31"/>
  </p:sldIdLst>
  <p:sldSz cx="12192000" cy="6858000"/>
  <p:notesSz cx="9942513" cy="6810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405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405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FB746-2F66-439D-86BF-824B46F16CB2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8674"/>
            <a:ext cx="4308422" cy="3405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90" y="6468674"/>
            <a:ext cx="4308422" cy="3405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07F9-620F-4EE5-8F3B-44930DB1F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0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405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405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BF157-DA22-4999-8A5B-85E050EA17AD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8663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3234929"/>
            <a:ext cx="7954010" cy="30646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8674"/>
            <a:ext cx="4308422" cy="3405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0" y="6468674"/>
            <a:ext cx="4308422" cy="3405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E64E-036C-442F-911C-D5529DAD7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9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62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284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437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06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9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13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1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14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89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79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71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81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6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34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037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830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691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62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245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061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1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4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0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58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609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5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E64E-036C-442F-911C-D5529DAD79C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01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79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7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7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9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3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6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6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8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8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8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391" y="314324"/>
            <a:ext cx="4324350" cy="6391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Dr Dominique </a:t>
            </a:r>
            <a:br>
              <a:rPr lang="en-GB" dirty="0" smtClean="0"/>
            </a:br>
            <a:r>
              <a:rPr lang="en-GB" dirty="0" err="1" smtClean="0"/>
              <a:t>Jeannerod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School of AEL</a:t>
            </a:r>
          </a:p>
          <a:p>
            <a:pPr algn="l"/>
            <a:r>
              <a:rPr lang="en-GB" dirty="0"/>
              <a:t>A-level French teachers </a:t>
            </a:r>
            <a:r>
              <a:rPr lang="en-GB" dirty="0" smtClean="0"/>
              <a:t>workshop </a:t>
            </a:r>
          </a:p>
          <a:p>
            <a:pPr algn="l"/>
            <a:r>
              <a:rPr lang="en-GB" dirty="0" smtClean="0"/>
              <a:t>8 </a:t>
            </a:r>
            <a:r>
              <a:rPr lang="en-GB" dirty="0"/>
              <a:t>College Park, </a:t>
            </a:r>
            <a:r>
              <a:rPr lang="en-GB" dirty="0" smtClean="0"/>
              <a:t>Wed 8/3/17, </a:t>
            </a:r>
            <a:r>
              <a:rPr lang="en-GB" dirty="0"/>
              <a:t>from 2-3.30.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631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1943" y="1496105"/>
            <a:ext cx="12430125" cy="51720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temps de la confession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36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Paratexte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(</a:t>
            </a:r>
            <a:r>
              <a:rPr lang="en-GB" i="1" dirty="0" err="1" smtClean="0"/>
              <a:t>Mise</a:t>
            </a:r>
            <a:r>
              <a:rPr lang="en-GB" i="1" dirty="0" smtClean="0"/>
              <a:t> </a:t>
            </a:r>
            <a:r>
              <a:rPr lang="en-GB" i="1" dirty="0" err="1" smtClean="0"/>
              <a:t>en</a:t>
            </a:r>
            <a:r>
              <a:rPr lang="en-GB" i="1" dirty="0" smtClean="0"/>
              <a:t> exergue</a:t>
            </a:r>
            <a:r>
              <a:rPr lang="en-GB" dirty="0" smtClean="0"/>
              <a:t>) /</a:t>
            </a:r>
            <a:r>
              <a:rPr lang="en-GB" i="1" dirty="0" err="1" smtClean="0"/>
              <a:t>épigraphe</a:t>
            </a:r>
            <a:endParaRPr lang="en-GB" i="1" dirty="0" smtClean="0"/>
          </a:p>
          <a:p>
            <a:r>
              <a:rPr lang="fr-FR" dirty="0" smtClean="0"/>
              <a:t>Seigneur, ayez pitié, ayez pitié des fous et des folles ! O Créateur ! peut-il exister des monstres aux yeux de celui-là seul qui sait pourquoi ils existent, comment ils se sont faits, et comment ils auraient pu ne pas se faire.... __ Charles BAUDELAIRE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002" y="4001294"/>
            <a:ext cx="5664532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83" y="98795"/>
            <a:ext cx="10515600" cy="1325563"/>
          </a:xfrm>
        </p:spPr>
        <p:txBody>
          <a:bodyPr/>
          <a:lstStyle/>
          <a:p>
            <a:r>
              <a:rPr lang="en-GB" dirty="0" smtClean="0"/>
              <a:t>Incipit/ </a:t>
            </a:r>
            <a:r>
              <a:rPr lang="en-GB" dirty="0" err="1" smtClean="0"/>
              <a:t>Préface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7" y="1225118"/>
            <a:ext cx="11594237" cy="49518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i="1" dirty="0" smtClean="0"/>
              <a:t>Thérèse, beaucoup diront que </a:t>
            </a:r>
            <a:r>
              <a:rPr lang="fr-FR" i="1" dirty="0" smtClean="0">
                <a:solidFill>
                  <a:srgbClr val="FF0000"/>
                </a:solidFill>
              </a:rPr>
              <a:t>tu </a:t>
            </a:r>
            <a:r>
              <a:rPr lang="fr-FR" i="1" dirty="0" smtClean="0"/>
              <a:t>n'existes pas. Mais je sais que tu existes, moi qui, depuis des années t'épie et souvent t'arrête au passage, </a:t>
            </a:r>
            <a:r>
              <a:rPr lang="fr-FR" i="1" dirty="0" smtClean="0">
                <a:solidFill>
                  <a:schemeClr val="accent1"/>
                </a:solidFill>
              </a:rPr>
              <a:t>te démasque</a:t>
            </a:r>
            <a:r>
              <a:rPr lang="fr-FR" i="1" dirty="0" smtClean="0"/>
              <a:t>. Adolescent, je me souviens d'avoir aperçu, dans une </a:t>
            </a:r>
            <a:r>
              <a:rPr lang="fr-FR" i="1" dirty="0" smtClean="0">
                <a:solidFill>
                  <a:schemeClr val="accent1"/>
                </a:solidFill>
              </a:rPr>
              <a:t>salle étouffante d'assises</a:t>
            </a:r>
            <a:r>
              <a:rPr lang="fr-FR" i="1" dirty="0" smtClean="0"/>
              <a:t>, </a:t>
            </a:r>
            <a:r>
              <a:rPr lang="fr-FR" i="1" dirty="0" smtClean="0">
                <a:solidFill>
                  <a:schemeClr val="accent1"/>
                </a:solidFill>
              </a:rPr>
              <a:t>livrée aux avocats moins féroces que les dames empanachées</a:t>
            </a:r>
            <a:r>
              <a:rPr lang="fr-FR" i="1" dirty="0" smtClean="0"/>
              <a:t> </a:t>
            </a:r>
            <a:r>
              <a:rPr lang="fr-FR" i="1" dirty="0" smtClean="0">
                <a:solidFill>
                  <a:srgbClr val="FF0000"/>
                </a:solidFill>
              </a:rPr>
              <a:t>ta petite figure </a:t>
            </a:r>
            <a:r>
              <a:rPr lang="fr-FR" i="1" dirty="0" smtClean="0">
                <a:solidFill>
                  <a:schemeClr val="accent1"/>
                </a:solidFill>
              </a:rPr>
              <a:t>blanche</a:t>
            </a:r>
            <a:r>
              <a:rPr lang="fr-FR" i="1" dirty="0" smtClean="0"/>
              <a:t> et </a:t>
            </a:r>
            <a:r>
              <a:rPr lang="fr-FR" i="1" dirty="0" smtClean="0">
                <a:solidFill>
                  <a:schemeClr val="accent1"/>
                </a:solidFill>
              </a:rPr>
              <a:t>sans lèvres</a:t>
            </a:r>
            <a:r>
              <a:rPr lang="fr-FR" i="1" dirty="0" smtClean="0"/>
              <a:t>. </a:t>
            </a:r>
            <a:r>
              <a:rPr lang="fr-FR" i="1" u="sng" dirty="0" smtClean="0"/>
              <a:t>Plus tard, </a:t>
            </a:r>
            <a:r>
              <a:rPr lang="fr-FR" i="1" dirty="0" smtClean="0"/>
              <a:t>dans un salon de campagne, </a:t>
            </a:r>
            <a:r>
              <a:rPr lang="fr-FR" i="1" u="sng" dirty="0" smtClean="0"/>
              <a:t>tu m'apparus sous les traits </a:t>
            </a:r>
            <a:r>
              <a:rPr lang="fr-FR" i="1" dirty="0" smtClean="0"/>
              <a:t>d'une jeune femme </a:t>
            </a:r>
            <a:r>
              <a:rPr lang="fr-FR" i="1" dirty="0" smtClean="0">
                <a:solidFill>
                  <a:schemeClr val="accent1"/>
                </a:solidFill>
              </a:rPr>
              <a:t>hagarde </a:t>
            </a:r>
            <a:r>
              <a:rPr lang="fr-FR" i="1" dirty="0" smtClean="0"/>
              <a:t>qu'irritaient les soins de ses </a:t>
            </a:r>
            <a:r>
              <a:rPr lang="fr-FR" i="1" dirty="0" smtClean="0">
                <a:solidFill>
                  <a:schemeClr val="accent1"/>
                </a:solidFill>
              </a:rPr>
              <a:t>vieilles Parentes</a:t>
            </a:r>
            <a:r>
              <a:rPr lang="fr-FR" i="1" dirty="0" smtClean="0"/>
              <a:t>, d'un </a:t>
            </a:r>
            <a:r>
              <a:rPr lang="fr-FR" i="1" dirty="0" smtClean="0">
                <a:solidFill>
                  <a:schemeClr val="accent1"/>
                </a:solidFill>
              </a:rPr>
              <a:t>époux naïf </a:t>
            </a:r>
            <a:r>
              <a:rPr lang="fr-FR" i="1" dirty="0" smtClean="0"/>
              <a:t>: </a:t>
            </a:r>
          </a:p>
          <a:p>
            <a:pPr marL="0" indent="0">
              <a:buNone/>
            </a:pPr>
            <a:r>
              <a:rPr lang="fr-FR" i="1" dirty="0" smtClean="0"/>
              <a:t>- &lt;&lt; Mais </a:t>
            </a:r>
            <a:r>
              <a:rPr lang="fr-FR" i="1" dirty="0" smtClean="0">
                <a:solidFill>
                  <a:schemeClr val="accent1"/>
                </a:solidFill>
              </a:rPr>
              <a:t>qu'a-t-elle donc </a:t>
            </a:r>
            <a:r>
              <a:rPr lang="fr-FR" i="1" dirty="0" smtClean="0"/>
              <a:t>? disaient-ils. Pourtant nous la comblons de tout. &gt;&gt; Depuis lors, que de fois ai-je admiré, sur </a:t>
            </a:r>
            <a:r>
              <a:rPr lang="fr-FR" i="1" dirty="0" smtClean="0">
                <a:solidFill>
                  <a:srgbClr val="FF0000"/>
                </a:solidFill>
              </a:rPr>
              <a:t>ton front vaste et beau</a:t>
            </a:r>
            <a:r>
              <a:rPr lang="fr-FR" i="1" dirty="0" smtClean="0"/>
              <a:t>, </a:t>
            </a:r>
            <a:r>
              <a:rPr lang="fr-FR" i="1" dirty="0" smtClean="0">
                <a:solidFill>
                  <a:schemeClr val="accent1"/>
                </a:solidFill>
              </a:rPr>
              <a:t>ta main un peu trop grande </a:t>
            </a:r>
            <a:r>
              <a:rPr lang="fr-FR" i="1" dirty="0" smtClean="0"/>
              <a:t>! Que de fois, à travers </a:t>
            </a:r>
            <a:r>
              <a:rPr lang="fr-FR" i="1" dirty="0" smtClean="0">
                <a:solidFill>
                  <a:schemeClr val="accent1"/>
                </a:solidFill>
              </a:rPr>
              <a:t>les barreaux vivants d'une famille</a:t>
            </a:r>
            <a:r>
              <a:rPr lang="fr-FR" i="1" dirty="0" smtClean="0"/>
              <a:t>, t'ai-je vue </a:t>
            </a:r>
            <a:r>
              <a:rPr lang="fr-FR" i="1" dirty="0" smtClean="0">
                <a:solidFill>
                  <a:schemeClr val="accent1"/>
                </a:solidFill>
              </a:rPr>
              <a:t>tourner en rond, à pas </a:t>
            </a:r>
            <a:r>
              <a:rPr lang="fr-FR" i="1" u="sng" dirty="0" smtClean="0">
                <a:solidFill>
                  <a:schemeClr val="accent1"/>
                </a:solidFill>
              </a:rPr>
              <a:t>de louve </a:t>
            </a:r>
            <a:r>
              <a:rPr lang="fr-FR" i="1" dirty="0" smtClean="0"/>
              <a:t>; et de </a:t>
            </a:r>
            <a:r>
              <a:rPr lang="fr-FR" i="1" u="sng" dirty="0" smtClean="0"/>
              <a:t>ton </a:t>
            </a:r>
            <a:r>
              <a:rPr lang="fr-FR" i="1" u="sng" dirty="0" err="1" smtClean="0"/>
              <a:t>oeil</a:t>
            </a:r>
            <a:r>
              <a:rPr lang="fr-FR" i="1" u="sng" dirty="0" smtClean="0"/>
              <a:t> méchant et triste tu me dévisageais</a:t>
            </a:r>
            <a:r>
              <a:rPr lang="fr-FR" i="1" dirty="0" smtClean="0"/>
              <a:t>. Beaucoup s'étonneront que j'aie pu imaginer </a:t>
            </a:r>
            <a:r>
              <a:rPr lang="fr-FR" i="1" u="sng" dirty="0" smtClean="0"/>
              <a:t>une créature plus odieuse encore </a:t>
            </a:r>
            <a:r>
              <a:rPr lang="fr-FR" i="1" dirty="0" smtClean="0"/>
              <a:t>que tous mes autres héros. Saurai-je jamais rien dire des êtres ruisselants de vertu et qui ont le </a:t>
            </a:r>
            <a:r>
              <a:rPr lang="fr-FR" i="1" dirty="0" err="1" smtClean="0"/>
              <a:t>coeur</a:t>
            </a:r>
            <a:r>
              <a:rPr lang="fr-FR" i="1" dirty="0" smtClean="0"/>
              <a:t> sur la main ? Les &lt;&lt; </a:t>
            </a:r>
            <a:r>
              <a:rPr lang="fr-FR" i="1" dirty="0" err="1" smtClean="0"/>
              <a:t>coeurs</a:t>
            </a:r>
            <a:r>
              <a:rPr lang="fr-FR" i="1" dirty="0" smtClean="0"/>
              <a:t> sur la main &gt;&gt; n'ont pas d'histoire... mais le connais celle des </a:t>
            </a:r>
            <a:r>
              <a:rPr lang="fr-FR" i="1" dirty="0" err="1" smtClean="0"/>
              <a:t>coeurs</a:t>
            </a:r>
            <a:r>
              <a:rPr lang="fr-FR" i="1" dirty="0" smtClean="0"/>
              <a:t> enfouis et tout mêlés à un corps de boue. J'aurais voulu que la douleur, Thérèse, 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te livre à Dieu </a:t>
            </a:r>
            <a:r>
              <a:rPr lang="fr-FR" i="1" dirty="0" smtClean="0"/>
              <a:t>; et j'ai longtemps désiré que tu fusses digne du nom de sainte Locuste. Mais Plusieurs, qui pourtant croient à la chute et au rachat de nos âmes tourmentées, eussent crié au sacrilège. Du moins, sur ce trottoir où je t'abandonne, j'ai l'espérance que tu n'es pas seule</a:t>
            </a:r>
            <a:r>
              <a:rPr lang="fr-F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8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1901</a:t>
            </a:r>
            <a:endParaRPr lang="en-GB" dirty="0"/>
          </a:p>
        </p:txBody>
      </p:sp>
      <p:pic>
        <p:nvPicPr>
          <p:cNvPr id="2050" name="Picture 2" descr="http://images.paperbackswap.com/xl/16/9316/3693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34" y="3623469"/>
            <a:ext cx="88392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012" y="2198393"/>
            <a:ext cx="2762250" cy="452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60" y="1472973"/>
            <a:ext cx="6858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5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Discuter</a:t>
            </a:r>
            <a:r>
              <a:rPr lang="en-GB" dirty="0" smtClean="0"/>
              <a:t> : </a:t>
            </a:r>
            <a:r>
              <a:rPr lang="fr-FR" dirty="0" smtClean="0"/>
              <a:t>"Un fait-divers, c'est la société en miniature"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Rôle du fait-divers, dans la littérature française</a:t>
            </a:r>
          </a:p>
          <a:p>
            <a:r>
              <a:rPr lang="fr-FR" dirty="0" smtClean="0"/>
              <a:t>Julien Sorel </a:t>
            </a:r>
          </a:p>
          <a:p>
            <a:r>
              <a:rPr lang="fr-FR" dirty="0" smtClean="0"/>
              <a:t>(Stendhal)</a:t>
            </a:r>
          </a:p>
          <a:p>
            <a:r>
              <a:rPr lang="fr-FR" dirty="0" smtClean="0"/>
              <a:t>Emma Bovary </a:t>
            </a:r>
          </a:p>
          <a:p>
            <a:r>
              <a:rPr lang="fr-FR" dirty="0" smtClean="0"/>
              <a:t>(Flaubert)</a:t>
            </a:r>
          </a:p>
          <a:p>
            <a:r>
              <a:rPr lang="fr-FR" dirty="0" smtClean="0"/>
              <a:t>André Gide ( La séquestrée de Poitiers)</a:t>
            </a:r>
          </a:p>
          <a:p>
            <a:r>
              <a:rPr lang="fr-FR" dirty="0" smtClean="0"/>
              <a:t>Georges Simenon</a:t>
            </a:r>
          </a:p>
          <a:p>
            <a:r>
              <a:rPr lang="fr-FR" dirty="0" smtClean="0"/>
              <a:t>L’affaire madame Henriette-Blanche </a:t>
            </a:r>
            <a:r>
              <a:rPr lang="fr-FR" dirty="0" err="1" smtClean="0"/>
              <a:t>Canaby</a:t>
            </a:r>
            <a:r>
              <a:rPr lang="fr-FR" dirty="0" smtClean="0"/>
              <a:t> (accusée </a:t>
            </a:r>
            <a:r>
              <a:rPr lang="fr-FR" dirty="0"/>
              <a:t>en 1905 d'avoir voulu empoisonner son </a:t>
            </a:r>
            <a:r>
              <a:rPr lang="fr-FR" dirty="0" smtClean="0"/>
              <a:t>mari; Mauriac </a:t>
            </a:r>
            <a:r>
              <a:rPr lang="fr-FR" dirty="0"/>
              <a:t>assista à son procès </a:t>
            </a:r>
            <a:r>
              <a:rPr lang="fr-FR" dirty="0" smtClean="0"/>
              <a:t>en</a:t>
            </a:r>
            <a:r>
              <a:rPr lang="fr-FR" dirty="0"/>
              <a:t> </a:t>
            </a:r>
            <a:r>
              <a:rPr lang="fr-FR" dirty="0" smtClean="0"/>
              <a:t>assises en </a:t>
            </a:r>
            <a:r>
              <a:rPr lang="fr-FR" dirty="0"/>
              <a:t>1906 </a:t>
            </a:r>
            <a:r>
              <a:rPr lang="fr-FR" dirty="0" smtClean="0"/>
              <a:t>)</a:t>
            </a:r>
            <a:r>
              <a:rPr lang="fr-FR" dirty="0"/>
              <a:t/>
            </a:r>
            <a:br>
              <a:rPr lang="fr-FR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38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mot « fait divers » est apparu en 1838 à l’époque des débuts de la grande presse.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1852257"/>
            <a:ext cx="11319029" cy="4690585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Il désigne à la fois l’événement lui-même, l’information qui le relate et la rubrique du journal qui le traite </a:t>
            </a:r>
          </a:p>
          <a:p>
            <a:r>
              <a:rPr lang="fr-FR" dirty="0" smtClean="0"/>
              <a:t>Les </a:t>
            </a:r>
            <a:r>
              <a:rPr lang="fr-FR" dirty="0"/>
              <a:t>faits divers sont </a:t>
            </a:r>
            <a:r>
              <a:rPr lang="fr-FR" dirty="0" smtClean="0"/>
              <a:t>définis négativement</a:t>
            </a:r>
            <a:r>
              <a:rPr lang="fr-FR" dirty="0"/>
              <a:t>, c’est tout ce qui n’a pas trouvé place dans les rubriques habituelles. </a:t>
            </a:r>
            <a:endParaRPr lang="fr-FR" dirty="0" smtClean="0"/>
          </a:p>
          <a:p>
            <a:r>
              <a:rPr lang="fr-FR" dirty="0" smtClean="0"/>
              <a:t>Ce sont de </a:t>
            </a:r>
            <a:r>
              <a:rPr lang="fr-FR" dirty="0"/>
              <a:t>petits faits étonnants, tragiques, extraordinaires ou insignifiants qui concernent </a:t>
            </a:r>
            <a:r>
              <a:rPr lang="fr-FR" dirty="0" smtClean="0"/>
              <a:t>des  </a:t>
            </a:r>
            <a:r>
              <a:rPr lang="fr-FR" dirty="0"/>
              <a:t>gens </a:t>
            </a:r>
            <a:r>
              <a:rPr lang="fr-FR" dirty="0" smtClean="0"/>
              <a:t>ordinaires, des individus victime de ce qui semble la malchance ou la fatalité</a:t>
            </a:r>
          </a:p>
          <a:p>
            <a:r>
              <a:rPr lang="fr-FR" dirty="0" smtClean="0"/>
              <a:t>Le fait divers n’est pas aussi futile qu’il semble; il porte </a:t>
            </a:r>
            <a:r>
              <a:rPr lang="fr-FR" dirty="0"/>
              <a:t>sur des problèmes fondamentaux, permanents et universels : la vie, la mort, l’amour, la haine, la nature humaine, la destinée… </a:t>
            </a:r>
            <a:endParaRPr lang="fr-FR" dirty="0" smtClean="0"/>
          </a:p>
          <a:p>
            <a:r>
              <a:rPr lang="fr-FR" dirty="0" smtClean="0"/>
              <a:t>Selon Roland Barthes (</a:t>
            </a:r>
            <a:r>
              <a:rPr lang="fr-FR" i="1" dirty="0" smtClean="0"/>
              <a:t>Essais critiques</a:t>
            </a:r>
            <a:r>
              <a:rPr lang="fr-FR" dirty="0" smtClean="0"/>
              <a:t>, Seuil, 1964), le </a:t>
            </a:r>
            <a:r>
              <a:rPr lang="fr-FR" dirty="0"/>
              <a:t>fait divers est une information </a:t>
            </a:r>
            <a:r>
              <a:rPr lang="fr-FR" dirty="0" smtClean="0"/>
              <a:t>totale,  une espèce d’aberration qui scandalise parce qu’elle rompt l’ordre </a:t>
            </a:r>
            <a:r>
              <a:rPr lang="fr-FR" dirty="0"/>
              <a:t>du quotidien, </a:t>
            </a:r>
            <a:r>
              <a:rPr lang="fr-FR" dirty="0" smtClean="0"/>
              <a:t>et montre sa précarité</a:t>
            </a:r>
          </a:p>
          <a:p>
            <a:r>
              <a:rPr lang="fr-FR" dirty="0" smtClean="0"/>
              <a:t>Il met en jeu des notions de  </a:t>
            </a:r>
            <a:r>
              <a:rPr lang="fr-FR" dirty="0"/>
              <a:t>causalité et de </a:t>
            </a:r>
            <a:r>
              <a:rPr lang="fr-FR" dirty="0" smtClean="0"/>
              <a:t>coïncidence. </a:t>
            </a:r>
          </a:p>
          <a:p>
            <a:r>
              <a:rPr lang="fr-FR" dirty="0" smtClean="0"/>
              <a:t>Le </a:t>
            </a:r>
            <a:r>
              <a:rPr lang="fr-FR" dirty="0"/>
              <a:t>fait divers </a:t>
            </a:r>
            <a:r>
              <a:rPr lang="fr-FR" dirty="0" smtClean="0"/>
              <a:t>est mystérieux </a:t>
            </a:r>
            <a:r>
              <a:rPr lang="fr-FR" dirty="0"/>
              <a:t>et </a:t>
            </a:r>
            <a:r>
              <a:rPr lang="fr-FR" dirty="0" smtClean="0"/>
              <a:t>irrationnel, lié aux mythes et fantasmes sociaux : </a:t>
            </a:r>
            <a:r>
              <a:rPr lang="fr-FR" dirty="0"/>
              <a:t>hasard, monstruosité, étrangeté, </a:t>
            </a:r>
            <a:r>
              <a:rPr lang="fr-FR" dirty="0" smtClean="0"/>
              <a:t>aveuglement, figures archétypiques</a:t>
            </a:r>
          </a:p>
        </p:txBody>
      </p:sp>
    </p:spTree>
    <p:extLst>
      <p:ext uri="{BB962C8B-B14F-4D97-AF65-F5344CB8AC3E}">
        <p14:creationId xmlns:p14="http://schemas.microsoft.com/office/powerpoint/2010/main" val="26152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>Questions sur le début du récit </a:t>
            </a:r>
            <a:br>
              <a:rPr lang="fr-BE" dirty="0" smtClean="0"/>
            </a:br>
            <a:r>
              <a:rPr lang="fr-BE" dirty="0" smtClean="0"/>
              <a:t>C1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Palais </a:t>
            </a:r>
            <a:r>
              <a:rPr lang="fr-BE" dirty="0"/>
              <a:t>de justice</a:t>
            </a:r>
            <a:endParaRPr lang="en-GB" dirty="0"/>
          </a:p>
          <a:p>
            <a:r>
              <a:rPr lang="fr-BE" dirty="0"/>
              <a:t>Non-lieu</a:t>
            </a:r>
            <a:endParaRPr lang="en-GB" dirty="0"/>
          </a:p>
          <a:p>
            <a:r>
              <a:rPr lang="fr-BE" dirty="0"/>
              <a:t>Monsieur </a:t>
            </a:r>
            <a:r>
              <a:rPr lang="fr-BE" dirty="0" err="1"/>
              <a:t>Larroque</a:t>
            </a:r>
            <a:r>
              <a:rPr lang="fr-BE" dirty="0"/>
              <a:t>, la peur du scandale</a:t>
            </a:r>
            <a:endParaRPr lang="en-GB" dirty="0"/>
          </a:p>
          <a:p>
            <a:r>
              <a:rPr lang="fr-BE" dirty="0"/>
              <a:t>Attente du silence d’</a:t>
            </a:r>
            <a:r>
              <a:rPr lang="fr-BE" dirty="0" err="1"/>
              <a:t>Argelouse</a:t>
            </a:r>
            <a:endParaRPr lang="en-GB" dirty="0"/>
          </a:p>
          <a:p>
            <a:r>
              <a:rPr lang="fr-BE" dirty="0"/>
              <a:t>Reprendre la vie conjugale avec celui qu’elle a tenté de tuer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0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C2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 </a:t>
            </a:r>
            <a:r>
              <a:rPr lang="fr-BE" dirty="0"/>
              <a:t>chemin du retour en calèche vers Nizan</a:t>
            </a:r>
            <a:endParaRPr lang="en-GB" dirty="0"/>
          </a:p>
          <a:p>
            <a:r>
              <a:rPr lang="fr-BE" dirty="0"/>
              <a:t>Cauchemar le poison est découvert</a:t>
            </a:r>
            <a:endParaRPr lang="en-GB" dirty="0"/>
          </a:p>
          <a:p>
            <a:r>
              <a:rPr lang="fr-BE" dirty="0"/>
              <a:t>Peut-elle se faire pardonner ? </a:t>
            </a:r>
            <a:endParaRPr lang="en-GB" dirty="0"/>
          </a:p>
          <a:p>
            <a:r>
              <a:rPr lang="fr-BE" dirty="0"/>
              <a:t>Comment avouer alors qu’elle ignore la raison de son crime ?</a:t>
            </a:r>
            <a:endParaRPr lang="en-GB" dirty="0"/>
          </a:p>
          <a:p>
            <a:r>
              <a:rPr lang="fr-BE" dirty="0"/>
              <a:t>Evocation des vacances avec Anne de la </a:t>
            </a:r>
            <a:r>
              <a:rPr lang="fr-BE" dirty="0" err="1"/>
              <a:t>Trave</a:t>
            </a:r>
            <a:endParaRPr lang="en-GB" dirty="0"/>
          </a:p>
          <a:p>
            <a:r>
              <a:rPr lang="fr-BE" dirty="0"/>
              <a:t>Il lui reste peu de temps pour préparer sa défense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8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C3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Retour </a:t>
            </a:r>
            <a:r>
              <a:rPr lang="fr-BE" dirty="0"/>
              <a:t>sur </a:t>
            </a:r>
            <a:r>
              <a:rPr lang="fr-BE" dirty="0" err="1"/>
              <a:t>Argelouse</a:t>
            </a:r>
            <a:endParaRPr lang="en-GB" dirty="0"/>
          </a:p>
          <a:p>
            <a:r>
              <a:rPr lang="fr-BE" dirty="0"/>
              <a:t>Le mariage est né d’intérêts fonciers</a:t>
            </a:r>
            <a:endParaRPr lang="en-GB" dirty="0"/>
          </a:p>
          <a:p>
            <a:r>
              <a:rPr lang="fr-BE" dirty="0"/>
              <a:t>Bernard n’est pas très empressé, mais il a 2000 hectares de pins</a:t>
            </a:r>
            <a:endParaRPr lang="en-GB" dirty="0"/>
          </a:p>
          <a:p>
            <a:r>
              <a:rPr lang="fr-BE" dirty="0"/>
              <a:t>Anne (sa demi-sœur)  et Thérèse ont peu de points communs mais aiment être ensembles</a:t>
            </a:r>
            <a:endParaRPr lang="en-GB" dirty="0"/>
          </a:p>
          <a:p>
            <a:r>
              <a:rPr lang="fr-BE" dirty="0"/>
              <a:t>Fragile bonheur de l’amitié</a:t>
            </a:r>
            <a:endParaRPr lang="en-GB" dirty="0"/>
          </a:p>
          <a:p>
            <a:r>
              <a:rPr lang="fr-BE" dirty="0"/>
              <a:t>Thérèse veut trouver sa place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9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 </a:t>
            </a:r>
            <a:endParaRPr lang="en-GB" dirty="0"/>
          </a:p>
          <a:p>
            <a:r>
              <a:rPr lang="fr-BE" dirty="0"/>
              <a:t>Certitude d’être perdue, le jour du mariage</a:t>
            </a:r>
            <a:endParaRPr lang="en-GB" dirty="0"/>
          </a:p>
          <a:p>
            <a:r>
              <a:rPr lang="fr-BE" dirty="0"/>
              <a:t>Lettres d’Anne amoureuse de Jean, jalousie de Thérèse. </a:t>
            </a:r>
            <a:endParaRPr lang="en-GB" dirty="0"/>
          </a:p>
          <a:p>
            <a:r>
              <a:rPr lang="fr-BE" dirty="0"/>
              <a:t>Il faut briser cet amour pour lui prouver que le bonheur n’existe pas, et qu’elle puisse épouser le fils </a:t>
            </a:r>
            <a:r>
              <a:rPr lang="fr-BE" dirty="0" err="1"/>
              <a:t>Deguilhem</a:t>
            </a:r>
            <a:r>
              <a:rPr lang="fr-BE" dirty="0"/>
              <a:t>, riche propriétaire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1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many ways are there to look at the novel?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07363"/>
            <a:ext cx="5181600" cy="4969600"/>
          </a:xfrm>
        </p:spPr>
        <p:txBody>
          <a:bodyPr>
            <a:normAutofit fontScale="85000" lnSpcReduction="20000"/>
          </a:bodyPr>
          <a:lstStyle/>
          <a:p>
            <a:r>
              <a:rPr lang="en-GB" b="1" u="sng" dirty="0" smtClean="0"/>
              <a:t>Name a few different approaches; what are we</a:t>
            </a:r>
            <a:r>
              <a:rPr lang="en-GB" b="1" u="sng" dirty="0"/>
              <a:t> </a:t>
            </a:r>
            <a:r>
              <a:rPr lang="en-GB" b="1" u="sng" dirty="0" smtClean="0"/>
              <a:t>meant to look at ?</a:t>
            </a:r>
          </a:p>
          <a:p>
            <a:r>
              <a:rPr lang="en-GB" dirty="0" smtClean="0"/>
              <a:t>Close reading from selected excerpts</a:t>
            </a:r>
          </a:p>
          <a:p>
            <a:r>
              <a:rPr lang="en-GB" dirty="0" smtClean="0"/>
              <a:t>Literary history/canon</a:t>
            </a:r>
          </a:p>
          <a:p>
            <a:r>
              <a:rPr lang="en-GB" dirty="0" smtClean="0"/>
              <a:t>Author based</a:t>
            </a:r>
          </a:p>
          <a:p>
            <a:r>
              <a:rPr lang="en-GB" dirty="0" smtClean="0"/>
              <a:t>Themes</a:t>
            </a:r>
          </a:p>
          <a:p>
            <a:r>
              <a:rPr lang="en-GB" dirty="0" smtClean="0"/>
              <a:t>Characters </a:t>
            </a:r>
          </a:p>
          <a:p>
            <a:r>
              <a:rPr lang="en-GB" dirty="0" smtClean="0"/>
              <a:t>Plot</a:t>
            </a:r>
          </a:p>
          <a:p>
            <a:r>
              <a:rPr lang="en-GB" dirty="0" smtClean="0"/>
              <a:t>Technique/style</a:t>
            </a:r>
          </a:p>
          <a:p>
            <a:r>
              <a:rPr lang="en-GB" dirty="0" err="1" smtClean="0"/>
              <a:t>Paratext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Gender issues</a:t>
            </a:r>
          </a:p>
          <a:p>
            <a:r>
              <a:rPr lang="en-GB" dirty="0" smtClean="0"/>
              <a:t>Feminism</a:t>
            </a:r>
          </a:p>
          <a:p>
            <a:r>
              <a:rPr lang="en-GB" dirty="0" smtClean="0"/>
              <a:t>Politics</a:t>
            </a:r>
          </a:p>
          <a:p>
            <a:r>
              <a:rPr lang="en-GB" dirty="0" smtClean="0"/>
              <a:t>Power</a:t>
            </a:r>
          </a:p>
          <a:p>
            <a:r>
              <a:rPr lang="en-GB" dirty="0" smtClean="0"/>
              <a:t>Class</a:t>
            </a:r>
          </a:p>
          <a:p>
            <a:r>
              <a:rPr lang="en-GB" dirty="0" smtClean="0"/>
              <a:t>Social critique</a:t>
            </a:r>
          </a:p>
          <a:p>
            <a:r>
              <a:rPr lang="en-GB" dirty="0" smtClean="0"/>
              <a:t>Cultural history</a:t>
            </a:r>
          </a:p>
          <a:p>
            <a:r>
              <a:rPr lang="en-GB" dirty="0" smtClean="0"/>
              <a:t>Adaptation</a:t>
            </a:r>
          </a:p>
          <a:p>
            <a:r>
              <a:rPr lang="en-GB" dirty="0" err="1" smtClean="0"/>
              <a:t>Transmediality</a:t>
            </a:r>
            <a:endParaRPr lang="en-GB" dirty="0" smtClean="0"/>
          </a:p>
          <a:p>
            <a:r>
              <a:rPr lang="en-GB" dirty="0" smtClean="0"/>
              <a:t>Fait Divers</a:t>
            </a:r>
          </a:p>
          <a:p>
            <a:r>
              <a:rPr lang="en-GB" dirty="0" smtClean="0"/>
              <a:t>Psychoanalysis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de </a:t>
            </a:r>
            <a:r>
              <a:rPr lang="en-GB" dirty="0" err="1" smtClean="0"/>
              <a:t>synthèse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Pourquoi</a:t>
            </a:r>
            <a:r>
              <a:rPr lang="en-GB" dirty="0"/>
              <a:t> </a:t>
            </a:r>
            <a:r>
              <a:rPr lang="en-GB" dirty="0" err="1" smtClean="0"/>
              <a:t>Thérèse</a:t>
            </a:r>
            <a:r>
              <a:rPr lang="en-GB" dirty="0" smtClean="0"/>
              <a:t> </a:t>
            </a:r>
            <a:r>
              <a:rPr lang="en-GB" dirty="0" err="1" smtClean="0"/>
              <a:t>est-elle</a:t>
            </a:r>
            <a:r>
              <a:rPr lang="en-GB" dirty="0" smtClean="0"/>
              <a:t> solitaire?</a:t>
            </a:r>
          </a:p>
          <a:p>
            <a:r>
              <a:rPr lang="en-GB" dirty="0" smtClean="0"/>
              <a:t>Est-</a:t>
            </a:r>
            <a:r>
              <a:rPr lang="en-GB" dirty="0" err="1" smtClean="0"/>
              <a:t>elle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“bonne </a:t>
            </a:r>
            <a:r>
              <a:rPr lang="en-GB" dirty="0" err="1" smtClean="0"/>
              <a:t>épouse</a:t>
            </a:r>
            <a:r>
              <a:rPr lang="en-GB" dirty="0" smtClean="0"/>
              <a:t>”? </a:t>
            </a:r>
            <a:endParaRPr lang="en-GB" dirty="0"/>
          </a:p>
          <a:p>
            <a:r>
              <a:rPr lang="en-GB" dirty="0" smtClean="0"/>
              <a:t>Et Bernard un bon </a:t>
            </a:r>
            <a:r>
              <a:rPr lang="en-GB" dirty="0" err="1" smtClean="0"/>
              <a:t>mari</a:t>
            </a:r>
            <a:r>
              <a:rPr lang="en-GB" dirty="0" smtClean="0"/>
              <a:t>? </a:t>
            </a:r>
            <a:r>
              <a:rPr lang="en-GB" dirty="0" err="1" smtClean="0"/>
              <a:t>Pourquoi</a:t>
            </a:r>
            <a:r>
              <a:rPr lang="en-GB" dirty="0" smtClean="0"/>
              <a:t>?</a:t>
            </a:r>
          </a:p>
          <a:p>
            <a:r>
              <a:rPr lang="en-GB" dirty="0" smtClean="0"/>
              <a:t>Est-</a:t>
            </a:r>
            <a:r>
              <a:rPr lang="en-GB" dirty="0" err="1" smtClean="0"/>
              <a:t>elle</a:t>
            </a:r>
            <a:r>
              <a:rPr lang="en-GB" dirty="0" smtClean="0"/>
              <a:t> un </a:t>
            </a:r>
            <a:r>
              <a:rPr lang="en-GB" dirty="0" err="1" smtClean="0"/>
              <a:t>monstre</a:t>
            </a:r>
            <a:r>
              <a:rPr lang="en-GB" dirty="0" smtClean="0"/>
              <a:t> ? </a:t>
            </a:r>
            <a:r>
              <a:rPr lang="en-GB" dirty="0" err="1" smtClean="0"/>
              <a:t>Pourquoi</a:t>
            </a:r>
            <a:r>
              <a:rPr lang="en-GB" dirty="0" smtClean="0"/>
              <a:t> et comment?</a:t>
            </a:r>
          </a:p>
          <a:p>
            <a:r>
              <a:rPr lang="en-GB" dirty="0" smtClean="0"/>
              <a:t>Est-</a:t>
            </a:r>
            <a:r>
              <a:rPr lang="en-GB" dirty="0" err="1" smtClean="0"/>
              <a:t>ce</a:t>
            </a:r>
            <a:r>
              <a:rPr lang="en-GB" dirty="0" smtClean="0"/>
              <a:t> un roman </a:t>
            </a:r>
            <a:r>
              <a:rPr lang="en-GB" dirty="0" err="1" smtClean="0"/>
              <a:t>chrétien</a:t>
            </a:r>
            <a:r>
              <a:rPr lang="en-GB" dirty="0" smtClean="0"/>
              <a:t> ? </a:t>
            </a:r>
            <a:r>
              <a:rPr lang="en-GB" dirty="0" err="1" smtClean="0"/>
              <a:t>Expliquez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Expliquez</a:t>
            </a:r>
            <a:r>
              <a:rPr lang="en-GB" dirty="0" smtClean="0"/>
              <a:t> la </a:t>
            </a:r>
            <a:r>
              <a:rPr lang="en-GB" dirty="0" err="1" smtClean="0"/>
              <a:t>symbolique</a:t>
            </a:r>
            <a:r>
              <a:rPr lang="en-GB" dirty="0" smtClean="0"/>
              <a:t> de la </a:t>
            </a:r>
            <a:r>
              <a:rPr lang="en-GB" dirty="0" err="1" smtClean="0"/>
              <a:t>réclusion</a:t>
            </a:r>
            <a:r>
              <a:rPr lang="en-GB" dirty="0" smtClean="0"/>
              <a:t> et du silence</a:t>
            </a:r>
          </a:p>
          <a:p>
            <a:r>
              <a:rPr lang="en-GB" dirty="0" err="1" smtClean="0"/>
              <a:t>Quel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l’effet</a:t>
            </a:r>
            <a:r>
              <a:rPr lang="en-GB" dirty="0" smtClean="0"/>
              <a:t> de la nature sur les </a:t>
            </a:r>
            <a:r>
              <a:rPr lang="en-GB" dirty="0" err="1" smtClean="0"/>
              <a:t>personnages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08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Qui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fr-FR" dirty="0" smtClean="0"/>
              <a:t>Thérèse </a:t>
            </a:r>
            <a:r>
              <a:rPr lang="fr-FR" dirty="0" err="1" smtClean="0"/>
              <a:t>Desqueyroux</a:t>
            </a:r>
            <a:r>
              <a:rPr lang="fr-FR" dirty="0" smtClean="0"/>
              <a:t> ?</a:t>
            </a:r>
          </a:p>
          <a:p>
            <a:r>
              <a:rPr lang="fr-FR" dirty="0" smtClean="0"/>
              <a:t>Que fait-elle? A qui, qui est-il pour elle?</a:t>
            </a:r>
          </a:p>
          <a:p>
            <a:r>
              <a:rPr lang="fr-FR" dirty="0" smtClean="0"/>
              <a:t>Pourquoi? </a:t>
            </a:r>
          </a:p>
          <a:p>
            <a:r>
              <a:rPr lang="fr-FR" dirty="0" smtClean="0"/>
              <a:t>Comment est-ce dit par le texte? </a:t>
            </a:r>
          </a:p>
          <a:p>
            <a:r>
              <a:rPr lang="fr-FR" dirty="0" smtClean="0"/>
              <a:t>Quel est son milieu?</a:t>
            </a:r>
          </a:p>
          <a:p>
            <a:r>
              <a:rPr lang="fr-FR" dirty="0" smtClean="0"/>
              <a:t>Que représentent la famille et « le nom »?</a:t>
            </a:r>
          </a:p>
          <a:p>
            <a:r>
              <a:rPr lang="fr-FR" dirty="0" smtClean="0"/>
              <a:t>Et si les femmes comme Thérèse </a:t>
            </a:r>
            <a:r>
              <a:rPr lang="fr-FR" dirty="0"/>
              <a:t>n'étaient que les victimes d'une société qui les </a:t>
            </a:r>
            <a:r>
              <a:rPr lang="fr-FR" dirty="0" smtClean="0"/>
              <a:t>tue </a:t>
            </a:r>
            <a:r>
              <a:rPr lang="fr-FR" dirty="0"/>
              <a:t>lentement et sans coup férir, avec la complicité silencieuse de tous et de toutes ? 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776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pour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Travaux </a:t>
            </a:r>
            <a:r>
              <a:rPr lang="fr-FR" dirty="0"/>
              <a:t>Pratiques </a:t>
            </a:r>
            <a:r>
              <a:rPr lang="fr-FR" dirty="0" smtClean="0"/>
              <a:t>sur le roman</a:t>
            </a:r>
            <a:endParaRPr lang="en-GB" dirty="0"/>
          </a:p>
        </p:txBody>
      </p:sp>
      <p:pic>
        <p:nvPicPr>
          <p:cNvPr id="1026" name="Picture 2" descr="Résultat de recherche d'images pour &quot;argelouse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75821"/>
            <a:ext cx="5181600" cy="34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Le </a:t>
            </a:r>
            <a:r>
              <a:rPr lang="en-GB" dirty="0" err="1" smtClean="0"/>
              <a:t>rôle</a:t>
            </a:r>
            <a:r>
              <a:rPr lang="en-GB" dirty="0" smtClean="0"/>
              <a:t> de la nature </a:t>
            </a:r>
            <a:r>
              <a:rPr lang="en-GB" dirty="0" err="1" smtClean="0"/>
              <a:t>dans</a:t>
            </a:r>
            <a:r>
              <a:rPr lang="en-GB" dirty="0" smtClean="0"/>
              <a:t> le roman</a:t>
            </a:r>
          </a:p>
          <a:p>
            <a:r>
              <a:rPr lang="en-GB" dirty="0" err="1" smtClean="0"/>
              <a:t>Poésie</a:t>
            </a:r>
            <a:r>
              <a:rPr lang="en-GB" dirty="0" smtClean="0"/>
              <a:t> de la nature?</a:t>
            </a:r>
          </a:p>
          <a:p>
            <a:r>
              <a:rPr lang="en-GB" dirty="0" err="1" smtClean="0"/>
              <a:t>Symbolique</a:t>
            </a:r>
            <a:r>
              <a:rPr lang="en-GB" dirty="0" smtClean="0"/>
              <a:t> </a:t>
            </a:r>
            <a:r>
              <a:rPr lang="en-GB" dirty="0" err="1" smtClean="0"/>
              <a:t>chrétienne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le roman?</a:t>
            </a:r>
          </a:p>
          <a:p>
            <a:r>
              <a:rPr lang="en-GB" dirty="0" smtClean="0"/>
              <a:t>Justice des Hommes et Justice Divine</a:t>
            </a:r>
          </a:p>
          <a:p>
            <a:r>
              <a:rPr lang="en-GB" dirty="0" err="1" smtClean="0"/>
              <a:t>L’Aveu</a:t>
            </a:r>
            <a:r>
              <a:rPr lang="en-GB" dirty="0" smtClean="0"/>
              <a:t> (</a:t>
            </a:r>
            <a:r>
              <a:rPr lang="en-GB" dirty="0" err="1" smtClean="0"/>
              <a:t>est-il</a:t>
            </a:r>
            <a:r>
              <a:rPr lang="en-GB" dirty="0" smtClean="0"/>
              <a:t> possible?) et le pardon (</a:t>
            </a:r>
            <a:r>
              <a:rPr lang="en-GB" dirty="0" err="1" smtClean="0"/>
              <a:t>est-il</a:t>
            </a:r>
            <a:r>
              <a:rPr lang="en-GB" dirty="0" smtClean="0"/>
              <a:t> </a:t>
            </a:r>
            <a:r>
              <a:rPr lang="en-GB" dirty="0" err="1" smtClean="0"/>
              <a:t>donné</a:t>
            </a:r>
            <a:r>
              <a:rPr lang="en-GB" dirty="0" smtClean="0"/>
              <a:t>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Etude du </a:t>
            </a:r>
            <a:r>
              <a:rPr lang="en-GB" dirty="0" err="1" smtClean="0"/>
              <a:t>texte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 temps du </a:t>
            </a:r>
            <a:r>
              <a:rPr lang="en-GB" dirty="0" err="1" smtClean="0"/>
              <a:t>récit</a:t>
            </a:r>
            <a:endParaRPr lang="en-GB" dirty="0" smtClean="0"/>
          </a:p>
          <a:p>
            <a:r>
              <a:rPr lang="en-GB" dirty="0" smtClean="0"/>
              <a:t>Les descriptions des </a:t>
            </a:r>
            <a:r>
              <a:rPr lang="en-GB" dirty="0" err="1" smtClean="0"/>
              <a:t>lieux</a:t>
            </a:r>
            <a:r>
              <a:rPr lang="en-GB" dirty="0" smtClean="0"/>
              <a:t>/ des </a:t>
            </a:r>
            <a:r>
              <a:rPr lang="en-GB" dirty="0" err="1" smtClean="0"/>
              <a:t>paysages</a:t>
            </a:r>
            <a:endParaRPr lang="en-GB" dirty="0" smtClean="0"/>
          </a:p>
          <a:p>
            <a:r>
              <a:rPr lang="en-GB" dirty="0" smtClean="0"/>
              <a:t>La description des </a:t>
            </a:r>
            <a:r>
              <a:rPr lang="en-GB" dirty="0" err="1" smtClean="0"/>
              <a:t>personnages</a:t>
            </a:r>
            <a:endParaRPr lang="en-GB" dirty="0" smtClean="0"/>
          </a:p>
          <a:p>
            <a:r>
              <a:rPr lang="en-GB" dirty="0" err="1" smtClean="0"/>
              <a:t>Présentez</a:t>
            </a:r>
            <a:r>
              <a:rPr lang="en-GB" dirty="0" smtClean="0"/>
              <a:t> les </a:t>
            </a:r>
            <a:r>
              <a:rPr lang="en-GB" dirty="0" err="1" smtClean="0"/>
              <a:t>personnages</a:t>
            </a:r>
            <a:r>
              <a:rPr lang="en-GB" dirty="0" smtClean="0"/>
              <a:t> </a:t>
            </a:r>
            <a:r>
              <a:rPr lang="en-GB" dirty="0" err="1" smtClean="0"/>
              <a:t>principaux</a:t>
            </a:r>
            <a:endParaRPr lang="en-GB" dirty="0" smtClean="0"/>
          </a:p>
          <a:p>
            <a:r>
              <a:rPr lang="en-GB" dirty="0" smtClean="0"/>
              <a:t>Composition du </a:t>
            </a:r>
            <a:r>
              <a:rPr lang="en-GB" dirty="0" err="1" smtClean="0"/>
              <a:t>récit</a:t>
            </a:r>
            <a:endParaRPr lang="en-GB" dirty="0" smtClean="0"/>
          </a:p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l’action</a:t>
            </a:r>
            <a:r>
              <a:rPr lang="en-GB" dirty="0" smtClean="0"/>
              <a:t>? </a:t>
            </a:r>
            <a:r>
              <a:rPr lang="en-GB" dirty="0" err="1" smtClean="0"/>
              <a:t>Qu’est</a:t>
            </a:r>
            <a:r>
              <a:rPr lang="en-GB" dirty="0" smtClean="0"/>
              <a:t> </a:t>
            </a:r>
            <a:r>
              <a:rPr lang="en-GB" dirty="0" err="1" smtClean="0"/>
              <a:t>ce</a:t>
            </a:r>
            <a:r>
              <a:rPr lang="en-GB" dirty="0" smtClean="0"/>
              <a:t> qui se </a:t>
            </a:r>
            <a:r>
              <a:rPr lang="en-GB" dirty="0" err="1" smtClean="0"/>
              <a:t>passe</a:t>
            </a:r>
            <a:r>
              <a:rPr lang="en-GB" dirty="0" smtClean="0"/>
              <a:t>, </a:t>
            </a:r>
            <a:r>
              <a:rPr lang="en-GB" dirty="0" err="1" smtClean="0"/>
              <a:t>qu’est</a:t>
            </a:r>
            <a:r>
              <a:rPr lang="en-GB" dirty="0" smtClean="0"/>
              <a:t> </a:t>
            </a:r>
            <a:r>
              <a:rPr lang="en-GB" dirty="0" err="1" smtClean="0"/>
              <a:t>ce</a:t>
            </a:r>
            <a:r>
              <a:rPr lang="en-GB" dirty="0" smtClean="0"/>
              <a:t> qui </a:t>
            </a:r>
            <a:r>
              <a:rPr lang="en-GB" dirty="0" err="1" smtClean="0"/>
              <a:t>s’accomplit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le </a:t>
            </a:r>
            <a:r>
              <a:rPr lang="en-GB" dirty="0" err="1" smtClean="0"/>
              <a:t>récit</a:t>
            </a:r>
            <a:r>
              <a:rPr lang="en-GB" dirty="0" smtClean="0"/>
              <a:t> ?</a:t>
            </a:r>
          </a:p>
          <a:p>
            <a:r>
              <a:rPr lang="en-GB" dirty="0" smtClean="0"/>
              <a:t>De </a:t>
            </a:r>
            <a:r>
              <a:rPr lang="en-GB" dirty="0" err="1" smtClean="0"/>
              <a:t>quel</a:t>
            </a:r>
            <a:r>
              <a:rPr lang="en-GB" dirty="0" smtClean="0"/>
              <a:t> point de </a:t>
            </a:r>
            <a:r>
              <a:rPr lang="en-GB" dirty="0" err="1" smtClean="0"/>
              <a:t>vue</a:t>
            </a:r>
            <a:r>
              <a:rPr lang="en-GB" dirty="0" smtClean="0"/>
              <a:t> </a:t>
            </a:r>
            <a:r>
              <a:rPr lang="en-GB" dirty="0" err="1" smtClean="0"/>
              <a:t>l’histoire</a:t>
            </a:r>
            <a:r>
              <a:rPr lang="en-GB" dirty="0" smtClean="0"/>
              <a:t> </a:t>
            </a:r>
            <a:r>
              <a:rPr lang="en-GB" dirty="0" err="1" smtClean="0"/>
              <a:t>est-elle</a:t>
            </a:r>
            <a:r>
              <a:rPr lang="en-GB" dirty="0" smtClean="0"/>
              <a:t> </a:t>
            </a:r>
            <a:r>
              <a:rPr lang="en-GB" dirty="0" err="1" smtClean="0"/>
              <a:t>racontée</a:t>
            </a:r>
            <a:r>
              <a:rPr lang="en-GB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46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37" y="1150922"/>
            <a:ext cx="10515600" cy="4351338"/>
          </a:xfrm>
        </p:spPr>
        <p:txBody>
          <a:bodyPr>
            <a:noAutofit/>
          </a:bodyPr>
          <a:lstStyle/>
          <a:p>
            <a:r>
              <a:rPr lang="en-GB" sz="3500" u="sng" dirty="0" smtClean="0"/>
              <a:t>Lecture </a:t>
            </a:r>
            <a:r>
              <a:rPr lang="en-GB" sz="3500" u="sng" dirty="0" err="1" smtClean="0"/>
              <a:t>dirigée</a:t>
            </a:r>
            <a:r>
              <a:rPr lang="en-GB" sz="3500" u="sng" dirty="0" smtClean="0"/>
              <a:t> </a:t>
            </a:r>
            <a:r>
              <a:rPr lang="en-GB" sz="3500" u="sng" dirty="0" err="1" smtClean="0"/>
              <a:t>chapitre</a:t>
            </a:r>
            <a:r>
              <a:rPr lang="en-GB" sz="3500" u="sng" dirty="0" smtClean="0"/>
              <a:t> 5, </a:t>
            </a:r>
            <a:r>
              <a:rPr lang="en-GB" sz="3500" u="sng" dirty="0" err="1" smtClean="0"/>
              <a:t>depuis</a:t>
            </a:r>
            <a:r>
              <a:rPr lang="en-GB" sz="3500" u="sng" dirty="0"/>
              <a:t> </a:t>
            </a:r>
            <a:r>
              <a:rPr lang="en-GB" sz="3500" u="sng" dirty="0" smtClean="0"/>
              <a:t>:</a:t>
            </a:r>
            <a:endParaRPr lang="en-GB" sz="3500" u="sng" dirty="0"/>
          </a:p>
          <a:p>
            <a:pPr marL="0" indent="0">
              <a:buNone/>
            </a:pPr>
            <a:r>
              <a:rPr lang="fr-FR" sz="3500" dirty="0" smtClean="0"/>
              <a:t>« Le </a:t>
            </a:r>
            <a:r>
              <a:rPr lang="fr-FR" sz="3500" dirty="0"/>
              <a:t>jour étouffant des noces, dans l'étroite église de Saint-Clair où le caquetage </a:t>
            </a:r>
            <a:r>
              <a:rPr lang="fr-FR" sz="3500" dirty="0" smtClean="0"/>
              <a:t>des dames </a:t>
            </a:r>
            <a:r>
              <a:rPr lang="fr-FR" sz="3500" dirty="0"/>
              <a:t>couvrait l'harmonium à bout de souffle et où leurs odeurs triomphaient </a:t>
            </a:r>
            <a:r>
              <a:rPr lang="fr-FR" sz="3500" dirty="0" smtClean="0"/>
              <a:t>de l'encens</a:t>
            </a:r>
            <a:r>
              <a:rPr lang="fr-FR" sz="3500" dirty="0"/>
              <a:t>, ce fut ce jour-là que Thérèse se sentit </a:t>
            </a:r>
            <a:r>
              <a:rPr lang="fr-FR" sz="3500" dirty="0" smtClean="0"/>
              <a:t>perdue »</a:t>
            </a:r>
            <a:endParaRPr lang="en-GB" sz="3500" dirty="0" smtClean="0"/>
          </a:p>
          <a:p>
            <a:pPr marL="0" indent="0" algn="ctr">
              <a:buNone/>
            </a:pPr>
            <a:r>
              <a:rPr lang="en-GB" sz="3500" dirty="0" smtClean="0"/>
              <a:t> </a:t>
            </a:r>
            <a:r>
              <a:rPr lang="en-GB" sz="3500" dirty="0" err="1" smtClean="0"/>
              <a:t>jusqu’à</a:t>
            </a:r>
            <a:r>
              <a:rPr lang="en-GB" sz="3500" dirty="0" smtClean="0"/>
              <a:t> :</a:t>
            </a:r>
          </a:p>
          <a:p>
            <a:pPr marL="0" indent="0">
              <a:buNone/>
            </a:pPr>
            <a:r>
              <a:rPr lang="fr-BE" sz="3500" dirty="0" smtClean="0"/>
              <a:t>« comme </a:t>
            </a:r>
            <a:r>
              <a:rPr lang="fr-BE" sz="3500" dirty="0"/>
              <a:t>sur une plage où j'eusse été rejetée, les dents serrées, froide</a:t>
            </a:r>
            <a:r>
              <a:rPr lang="fr-BE" sz="3500" dirty="0" smtClean="0"/>
              <a:t>. »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24959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072" y="107673"/>
            <a:ext cx="10515600" cy="1325563"/>
          </a:xfrm>
        </p:spPr>
        <p:txBody>
          <a:bodyPr/>
          <a:lstStyle/>
          <a:p>
            <a:r>
              <a:rPr lang="en-GB" dirty="0"/>
              <a:t>Lecture du </a:t>
            </a:r>
            <a:r>
              <a:rPr lang="en-GB" dirty="0" err="1"/>
              <a:t>Chapitre</a:t>
            </a:r>
            <a:r>
              <a:rPr lang="en-GB" dirty="0"/>
              <a:t>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358283"/>
            <a:ext cx="11683014" cy="5335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Elle regardait dans le vide : sur ce </a:t>
            </a:r>
            <a:r>
              <a:rPr lang="fr-FR" dirty="0">
                <a:solidFill>
                  <a:schemeClr val="accent6"/>
                </a:solidFill>
              </a:rPr>
              <a:t>trottoir, au bord d'un fleuve de boue et de </a:t>
            </a:r>
            <a:r>
              <a:rPr lang="fr-FR" dirty="0" smtClean="0">
                <a:solidFill>
                  <a:schemeClr val="accent6"/>
                </a:solidFill>
              </a:rPr>
              <a:t>corps pressés</a:t>
            </a:r>
            <a:r>
              <a:rPr lang="fr-FR" dirty="0">
                <a:solidFill>
                  <a:schemeClr val="accent6"/>
                </a:solidFill>
              </a:rPr>
              <a:t>, </a:t>
            </a:r>
            <a:r>
              <a:rPr lang="fr-FR" dirty="0"/>
              <a:t>au moment de s'y jeter, de s'y débattre, ou de consentir à </a:t>
            </a:r>
            <a:r>
              <a:rPr lang="fr-FR" dirty="0">
                <a:solidFill>
                  <a:schemeClr val="accent6"/>
                </a:solidFill>
              </a:rPr>
              <a:t>l'enlisement</a:t>
            </a:r>
            <a:r>
              <a:rPr lang="fr-FR" dirty="0"/>
              <a:t>, </a:t>
            </a:r>
            <a:r>
              <a:rPr lang="fr-FR" dirty="0" smtClean="0"/>
              <a:t>elle percevait </a:t>
            </a:r>
            <a:r>
              <a:rPr lang="fr-FR" dirty="0"/>
              <a:t>une </a:t>
            </a:r>
            <a:r>
              <a:rPr lang="fr-FR" dirty="0">
                <a:solidFill>
                  <a:srgbClr val="FF0000"/>
                </a:solidFill>
              </a:rPr>
              <a:t>lueur, une aube </a:t>
            </a:r>
            <a:r>
              <a:rPr lang="fr-FR" dirty="0"/>
              <a:t>: elle imaginait </a:t>
            </a:r>
            <a:r>
              <a:rPr lang="fr-FR" dirty="0">
                <a:solidFill>
                  <a:srgbClr val="FF0000"/>
                </a:solidFill>
              </a:rPr>
              <a:t>un retour au pays secret et triste toute </a:t>
            </a:r>
            <a:r>
              <a:rPr lang="fr-FR" dirty="0" smtClean="0">
                <a:solidFill>
                  <a:srgbClr val="FF0000"/>
                </a:solidFill>
              </a:rPr>
              <a:t>une vie </a:t>
            </a:r>
            <a:r>
              <a:rPr lang="fr-FR" dirty="0">
                <a:solidFill>
                  <a:srgbClr val="FF0000"/>
                </a:solidFill>
              </a:rPr>
              <a:t>de méditation, de perfectionnement, dans le silence d'</a:t>
            </a:r>
            <a:r>
              <a:rPr lang="fr-FR" dirty="0" err="1">
                <a:solidFill>
                  <a:srgbClr val="FF0000"/>
                </a:solidFill>
              </a:rPr>
              <a:t>Argelouse</a:t>
            </a:r>
            <a:r>
              <a:rPr lang="fr-FR" dirty="0">
                <a:solidFill>
                  <a:srgbClr val="FF0000"/>
                </a:solidFill>
              </a:rPr>
              <a:t> : </a:t>
            </a:r>
            <a:r>
              <a:rPr lang="fr-FR" dirty="0" smtClean="0">
                <a:solidFill>
                  <a:srgbClr val="FF0000"/>
                </a:solidFill>
              </a:rPr>
              <a:t>l'aventure intérieure</a:t>
            </a:r>
            <a:r>
              <a:rPr lang="fr-FR" dirty="0">
                <a:solidFill>
                  <a:srgbClr val="FF0000"/>
                </a:solidFill>
              </a:rPr>
              <a:t>, la recherche de Dieu</a:t>
            </a:r>
            <a:r>
              <a:rPr lang="fr-FR" dirty="0"/>
              <a:t>... Un Marocain qui vendait des tapis et des colliers </a:t>
            </a:r>
            <a:r>
              <a:rPr lang="fr-FR" dirty="0" smtClean="0"/>
              <a:t>de verre </a:t>
            </a:r>
            <a:r>
              <a:rPr lang="fr-FR" dirty="0"/>
              <a:t>crut qu'elle lui </a:t>
            </a:r>
            <a:r>
              <a:rPr lang="fr-FR" dirty="0">
                <a:solidFill>
                  <a:srgbClr val="FF0000"/>
                </a:solidFill>
              </a:rPr>
              <a:t>souriait</a:t>
            </a:r>
            <a:r>
              <a:rPr lang="fr-FR" dirty="0"/>
              <a:t>, s'approcha </a:t>
            </a:r>
            <a:r>
              <a:rPr lang="fr-FR" dirty="0" smtClean="0"/>
              <a:t>d'eux. Elle </a:t>
            </a:r>
            <a:r>
              <a:rPr lang="fr-FR" dirty="0"/>
              <a:t>dit, avec le même air de se moquer : -</a:t>
            </a:r>
            <a:r>
              <a:rPr lang="fr-FR" dirty="0" smtClean="0"/>
              <a:t> </a:t>
            </a:r>
            <a:r>
              <a:rPr lang="fr-FR" dirty="0"/>
              <a:t>&lt;&lt; J'allais vous répondre : &lt;&lt; Je </a:t>
            </a:r>
            <a:r>
              <a:rPr lang="fr-FR" dirty="0" smtClean="0"/>
              <a:t>ne sais </a:t>
            </a:r>
            <a:r>
              <a:rPr lang="fr-FR" dirty="0"/>
              <a:t>pas pourquoi j'ai fait cela &gt;&gt; ; mais maintenant, peut-être le sais-je, figurez-vous ! </a:t>
            </a:r>
            <a:r>
              <a:rPr lang="fr-FR" dirty="0" smtClean="0"/>
              <a:t>Il se </a:t>
            </a:r>
            <a:r>
              <a:rPr lang="fr-FR" dirty="0"/>
              <a:t>pourrait que ce fût pour voir dans vos yeux une inquiétude, une curiosité du </a:t>
            </a:r>
            <a:r>
              <a:rPr lang="fr-FR" dirty="0" smtClean="0"/>
              <a:t>trouble enfin </a:t>
            </a:r>
            <a:r>
              <a:rPr lang="fr-FR" dirty="0"/>
              <a:t>: tout ce que depuis une seconde j'y découvre. </a:t>
            </a:r>
            <a:r>
              <a:rPr lang="fr-FR" dirty="0" smtClean="0"/>
              <a:t>&gt;&gt; il </a:t>
            </a:r>
            <a:r>
              <a:rPr lang="fr-FR" dirty="0"/>
              <a:t>gronda, d'un ton qui rappelait à Thérèse leur voyage de noces : </a:t>
            </a:r>
            <a:r>
              <a:rPr lang="fr-FR" dirty="0" smtClean="0"/>
              <a:t>- &lt;&lt; </a:t>
            </a:r>
            <a:r>
              <a:rPr lang="fr-FR" dirty="0"/>
              <a:t>Vous </a:t>
            </a:r>
            <a:r>
              <a:rPr lang="fr-FR" dirty="0" smtClean="0"/>
              <a:t>aurez donc </a:t>
            </a:r>
            <a:r>
              <a:rPr lang="fr-FR" dirty="0"/>
              <a:t>de l'esprit jusqu'à la fin... Sérieusement : pourquoi ? </a:t>
            </a:r>
            <a:r>
              <a:rPr lang="fr-FR" dirty="0" smtClean="0"/>
              <a:t>&gt;&gt; Elle </a:t>
            </a:r>
            <a:r>
              <a:rPr lang="fr-FR" dirty="0"/>
              <a:t>ne riait plus ; elle demanda à son tour : -</a:t>
            </a:r>
            <a:r>
              <a:rPr lang="fr-FR" dirty="0" smtClean="0"/>
              <a:t> </a:t>
            </a:r>
            <a:r>
              <a:rPr lang="fr-FR" dirty="0"/>
              <a:t>&lt;&lt; Un homme comme vous, </a:t>
            </a:r>
            <a:r>
              <a:rPr lang="fr-FR" dirty="0" smtClean="0"/>
              <a:t>Bernard, connaît </a:t>
            </a:r>
            <a:r>
              <a:rPr lang="fr-FR" dirty="0"/>
              <a:t>toujours toutes les raisons de ses actes, n'est-ce pas </a:t>
            </a:r>
            <a:r>
              <a:rPr lang="fr-FR" dirty="0" smtClean="0"/>
              <a:t>?- Sûrement</a:t>
            </a:r>
            <a:r>
              <a:rPr lang="fr-FR" dirty="0"/>
              <a:t>... sans doute... Du moins il me semble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371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517" y="275208"/>
            <a:ext cx="1130127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</a:rPr>
              <a:t>Bernard l'interrompit : </a:t>
            </a:r>
            <a:r>
              <a:rPr lang="fr-FR" sz="2000" dirty="0" smtClean="0">
                <a:latin typeface="Arial" panose="020B0604020202020204" pitchFamily="34" charset="0"/>
              </a:rPr>
              <a:t>- </a:t>
            </a:r>
            <a:r>
              <a:rPr lang="fr-FR" sz="2000" dirty="0">
                <a:latin typeface="Arial" panose="020B0604020202020204" pitchFamily="34" charset="0"/>
              </a:rPr>
              <a:t>&lt;&lt; En voilà des phrases ! Essayez donc de me dire, une</a:t>
            </a:r>
          </a:p>
          <a:p>
            <a:r>
              <a:rPr lang="fr-FR" sz="2000" dirty="0">
                <a:latin typeface="Arial" panose="020B0604020202020204" pitchFamily="34" charset="0"/>
              </a:rPr>
              <a:t>bonne fois, ce que vous vouliez ! je vous en défie.</a:t>
            </a:r>
          </a:p>
          <a:p>
            <a:r>
              <a:rPr lang="fr-FR" sz="2000" dirty="0" smtClean="0">
                <a:latin typeface="Arial" panose="020B0604020202020204" pitchFamily="34" charset="0"/>
              </a:rPr>
              <a:t>- Ce </a:t>
            </a:r>
            <a:r>
              <a:rPr lang="fr-FR" sz="2000" dirty="0">
                <a:latin typeface="Arial" panose="020B0604020202020204" pitchFamily="34" charset="0"/>
              </a:rPr>
              <a:t>que je voulais ?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Sans doute serait-il plus aisé de dire ce que je ne voulais pas</a:t>
            </a:r>
          </a:p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; je ne voulais pas jouer un personnage</a:t>
            </a:r>
            <a:r>
              <a:rPr lang="fr-FR" sz="2000" dirty="0">
                <a:latin typeface="Arial" panose="020B0604020202020204" pitchFamily="34" charset="0"/>
              </a:rPr>
              <a:t>, faire des gestes, prononcer des formules,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renier</a:t>
            </a:r>
          </a:p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enfin à chaque instant une Thérèse qui... </a:t>
            </a:r>
            <a:r>
              <a:rPr lang="fr-FR" sz="2000" dirty="0">
                <a:latin typeface="Arial" panose="020B0604020202020204" pitchFamily="34" charset="0"/>
              </a:rPr>
              <a:t>Mais non, Bernard ; voyez, je ne cherche qu'à</a:t>
            </a:r>
          </a:p>
          <a:p>
            <a:r>
              <a:rPr lang="fr-FR" sz="2000" dirty="0">
                <a:latin typeface="Arial" panose="020B0604020202020204" pitchFamily="34" charset="0"/>
              </a:rPr>
              <a:t>être véridique ; comment se fait-il que tout ce que je vous raconte là rende un son si</a:t>
            </a:r>
          </a:p>
          <a:p>
            <a:r>
              <a:rPr lang="en-GB" sz="2000" dirty="0">
                <a:latin typeface="Arial" panose="020B0604020202020204" pitchFamily="34" charset="0"/>
              </a:rPr>
              <a:t>faux ?</a:t>
            </a:r>
          </a:p>
          <a:p>
            <a:r>
              <a:rPr lang="fr-FR" sz="2000" dirty="0" smtClean="0">
                <a:latin typeface="Arial" panose="020B0604020202020204" pitchFamily="34" charset="0"/>
              </a:rPr>
              <a:t>- Parlez </a:t>
            </a:r>
            <a:r>
              <a:rPr lang="fr-FR" sz="2000" dirty="0">
                <a:latin typeface="Arial" panose="020B0604020202020204" pitchFamily="34" charset="0"/>
              </a:rPr>
              <a:t>plus bas : le monsieur qui est devant nous s'est retourné. &gt;&gt;</a:t>
            </a:r>
          </a:p>
          <a:p>
            <a:r>
              <a:rPr lang="fr-FR" sz="2000" dirty="0">
                <a:latin typeface="Arial" panose="020B0604020202020204" pitchFamily="34" charset="0"/>
              </a:rPr>
              <a:t>Bernard ne souhaitait plus rien que d'en finir. Mais il connaissait cette maniaque elle</a:t>
            </a:r>
          </a:p>
          <a:p>
            <a:r>
              <a:rPr lang="fr-FR" sz="2000" dirty="0">
                <a:latin typeface="Arial" panose="020B0604020202020204" pitchFamily="34" charset="0"/>
              </a:rPr>
              <a:t>s'en donnerait à </a:t>
            </a:r>
            <a:r>
              <a:rPr lang="fr-FR" sz="2000" dirty="0" smtClean="0">
                <a:latin typeface="Arial" panose="020B0604020202020204" pitchFamily="34" charset="0"/>
              </a:rPr>
              <a:t>cœur </a:t>
            </a:r>
            <a:r>
              <a:rPr lang="fr-FR" sz="2000" dirty="0">
                <a:latin typeface="Arial" panose="020B0604020202020204" pitchFamily="34" charset="0"/>
              </a:rPr>
              <a:t>joie de couper les cheveux en quatre. Thérèse comprenait aussi</a:t>
            </a:r>
          </a:p>
          <a:p>
            <a:r>
              <a:rPr lang="fr-FR" sz="2000" dirty="0">
                <a:latin typeface="Arial" panose="020B0604020202020204" pitchFamily="34" charset="0"/>
              </a:rPr>
              <a:t>que cet homme, une seconde rapproché, s'était de nouveau éloigné à l'infini. Elle</a:t>
            </a:r>
          </a:p>
          <a:p>
            <a:r>
              <a:rPr lang="fr-FR" sz="2000" dirty="0">
                <a:latin typeface="Arial" panose="020B0604020202020204" pitchFamily="34" charset="0"/>
              </a:rPr>
              <a:t>insistait pourtant, essayait de son beau sourire, donnait à sa voix certaines inflexions</a:t>
            </a:r>
          </a:p>
          <a:p>
            <a:r>
              <a:rPr lang="fr-FR" sz="2000" dirty="0">
                <a:latin typeface="Arial" panose="020B0604020202020204" pitchFamily="34" charset="0"/>
              </a:rPr>
              <a:t>basses et rauques qu'il avait aimées.</a:t>
            </a:r>
          </a:p>
          <a:p>
            <a:r>
              <a:rPr lang="fr-FR" sz="2000" dirty="0" smtClean="0">
                <a:latin typeface="Arial" panose="020B0604020202020204" pitchFamily="34" charset="0"/>
              </a:rPr>
              <a:t>-  </a:t>
            </a:r>
            <a:r>
              <a:rPr lang="fr-FR" sz="2000" dirty="0">
                <a:latin typeface="Arial" panose="020B0604020202020204" pitchFamily="34" charset="0"/>
              </a:rPr>
              <a:t>&lt;&lt; Mais maintenant, Bernard, je sens bien que la Thérèse qui, d'instinct, écrase</a:t>
            </a:r>
          </a:p>
          <a:p>
            <a:r>
              <a:rPr lang="fr-FR" sz="2000" dirty="0">
                <a:latin typeface="Arial" panose="020B0604020202020204" pitchFamily="34" charset="0"/>
              </a:rPr>
              <a:t>sa cigarette parce qu'un rien suffit à mettre le feu aux brandes la Thérèse qui aimait</a:t>
            </a:r>
          </a:p>
          <a:p>
            <a:r>
              <a:rPr lang="fr-FR" sz="2000" dirty="0">
                <a:latin typeface="Arial" panose="020B0604020202020204" pitchFamily="34" charset="0"/>
              </a:rPr>
              <a:t>compter ses pins elle- même, régler ses gemmes la Thérèse qui était fière d'épouser un</a:t>
            </a:r>
          </a:p>
          <a:p>
            <a:r>
              <a:rPr lang="fr-FR" sz="2000" dirty="0" err="1">
                <a:latin typeface="Arial" panose="020B0604020202020204" pitchFamily="34" charset="0"/>
              </a:rPr>
              <a:t>Desqueyroux</a:t>
            </a:r>
            <a:r>
              <a:rPr lang="fr-FR" sz="2000" dirty="0">
                <a:latin typeface="Arial" panose="020B0604020202020204" pitchFamily="34" charset="0"/>
              </a:rPr>
              <a:t>, de tenir son rang au sein d'une bonne famille de la lande, contente enfin</a:t>
            </a:r>
          </a:p>
          <a:p>
            <a:r>
              <a:rPr lang="fr-FR" sz="2000" dirty="0">
                <a:latin typeface="Arial" panose="020B0604020202020204" pitchFamily="34" charset="0"/>
              </a:rPr>
              <a:t>de se caser, comme on dit, cette Thérèse-là est aussi réelle que l'autre, aussi vivante ;</a:t>
            </a:r>
          </a:p>
          <a:p>
            <a:r>
              <a:rPr lang="fr-FR" sz="2000" dirty="0">
                <a:latin typeface="Arial" panose="020B0604020202020204" pitchFamily="34" charset="0"/>
              </a:rPr>
              <a:t>non, non : il n'y avait aucune raison de la sacrifier à l'autre.</a:t>
            </a:r>
          </a:p>
          <a:p>
            <a:r>
              <a:rPr lang="en-GB" sz="2000" dirty="0" smtClean="0">
                <a:latin typeface="Arial" panose="020B0604020202020204" pitchFamily="34" charset="0"/>
              </a:rPr>
              <a:t>- </a:t>
            </a:r>
            <a:r>
              <a:rPr lang="en-GB" sz="2000" dirty="0" err="1" smtClean="0">
                <a:latin typeface="Arial" panose="020B0604020202020204" pitchFamily="34" charset="0"/>
              </a:rPr>
              <a:t>Quelle</a:t>
            </a:r>
            <a:r>
              <a:rPr lang="en-GB" sz="2000" dirty="0" smtClean="0">
                <a:latin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</a:rPr>
              <a:t>autre</a:t>
            </a:r>
            <a:r>
              <a:rPr lang="en-GB" sz="2000" dirty="0">
                <a:latin typeface="Arial" panose="020B0604020202020204" pitchFamily="34" charset="0"/>
              </a:rPr>
              <a:t> ? &gt;&gt;</a:t>
            </a:r>
          </a:p>
          <a:p>
            <a:r>
              <a:rPr lang="fr-FR" sz="2000" dirty="0">
                <a:latin typeface="Arial" panose="020B0604020202020204" pitchFamily="34" charset="0"/>
              </a:rPr>
              <a:t>Elle ne sut que répondre, et il regarda sa montre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39709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0"/>
            <a:ext cx="10515600" cy="1325563"/>
          </a:xfrm>
        </p:spPr>
        <p:txBody>
          <a:bodyPr/>
          <a:lstStyle/>
          <a:p>
            <a:r>
              <a:rPr lang="en-GB" dirty="0"/>
              <a:t>Lecture du </a:t>
            </a:r>
            <a:r>
              <a:rPr lang="en-GB" dirty="0" err="1"/>
              <a:t>Chapitre</a:t>
            </a:r>
            <a:r>
              <a:rPr lang="en-GB" dirty="0"/>
              <a:t>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402672"/>
            <a:ext cx="11060837" cy="5193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Elle vit en esprit la route où il roulerait, crut que le vent froid baignait sa face, ce </a:t>
            </a:r>
            <a:r>
              <a:rPr lang="fr-FR" dirty="0" smtClean="0"/>
              <a:t>vent qui </a:t>
            </a:r>
            <a:r>
              <a:rPr lang="fr-FR" dirty="0"/>
              <a:t>sent le marécage, les copeaux résineux, les feux d'herbes, la menthe, la </a:t>
            </a:r>
            <a:r>
              <a:rPr lang="fr-FR" dirty="0" smtClean="0"/>
              <a:t>brume. Elle </a:t>
            </a:r>
            <a:r>
              <a:rPr lang="fr-FR" dirty="0"/>
              <a:t>regarda Bernard, eut ce sourire qui autrefois faisait dire aux dames de la lande </a:t>
            </a:r>
            <a:r>
              <a:rPr lang="fr-FR" dirty="0" smtClean="0"/>
              <a:t>: -  </a:t>
            </a:r>
            <a:r>
              <a:rPr lang="fr-FR" dirty="0"/>
              <a:t>&lt;&lt; On ne peut pas prétendre qu'elle soit jolie, mais elle est le charme même. </a:t>
            </a:r>
            <a:r>
              <a:rPr lang="fr-FR" dirty="0" smtClean="0"/>
              <a:t>&gt;&gt; Si </a:t>
            </a:r>
            <a:r>
              <a:rPr lang="fr-FR" dirty="0"/>
              <a:t>Bernard lui avait dit : -</a:t>
            </a:r>
            <a:r>
              <a:rPr lang="fr-FR" dirty="0" smtClean="0"/>
              <a:t> </a:t>
            </a:r>
            <a:r>
              <a:rPr lang="fr-FR" dirty="0"/>
              <a:t>&lt;&lt; Je te pardonne ; viens... </a:t>
            </a:r>
            <a:r>
              <a:rPr lang="fr-FR" dirty="0" smtClean="0"/>
              <a:t>&gt;&gt; elle </a:t>
            </a:r>
            <a:r>
              <a:rPr lang="fr-FR" dirty="0"/>
              <a:t>se serait levée, l'aurait suivi. Mais Bernard, un instant irrité de se sentir </a:t>
            </a:r>
            <a:r>
              <a:rPr lang="fr-FR" dirty="0" smtClean="0"/>
              <a:t>ému, n'éprouvait </a:t>
            </a:r>
            <a:r>
              <a:rPr lang="fr-FR" dirty="0"/>
              <a:t>plus que l'horreur des gestes inaccoutumés, des paroles différentes </a:t>
            </a:r>
            <a:r>
              <a:rPr lang="fr-FR" dirty="0" smtClean="0"/>
              <a:t>de celles </a:t>
            </a:r>
            <a:r>
              <a:rPr lang="fr-FR" dirty="0"/>
              <a:t>qu'il est d'usage d'échanger chaque jour. Bernard était &lt;&lt; à la voie &gt;&gt;, </a:t>
            </a:r>
            <a:r>
              <a:rPr lang="fr-FR" dirty="0" smtClean="0"/>
              <a:t>comme ses </a:t>
            </a:r>
            <a:r>
              <a:rPr lang="fr-FR" dirty="0"/>
              <a:t>carrioles : il avait besoin de ses ornières ; quand il les aura retrouvées, ce </a:t>
            </a:r>
            <a:r>
              <a:rPr lang="fr-FR" dirty="0" smtClean="0"/>
              <a:t>soir même</a:t>
            </a:r>
            <a:r>
              <a:rPr lang="fr-FR" dirty="0"/>
              <a:t>, dans la salle à manger de Saint- Clair, il goûtera le calme, la paix.</a:t>
            </a:r>
          </a:p>
          <a:p>
            <a:pPr marL="0" indent="0">
              <a:buNone/>
            </a:pPr>
            <a:r>
              <a:rPr lang="fr-FR" dirty="0" smtClean="0"/>
              <a:t>-  </a:t>
            </a:r>
            <a:r>
              <a:rPr lang="fr-FR" dirty="0"/>
              <a:t>&lt;&lt; Je veux une dernière fois vous demander pardon, Bernard. </a:t>
            </a:r>
            <a:r>
              <a:rPr lang="fr-FR" dirty="0" smtClean="0"/>
              <a:t>&gt;&gt; Elle </a:t>
            </a:r>
            <a:r>
              <a:rPr lang="fr-FR" dirty="0"/>
              <a:t>prononce ces mots avec trop de solennité et sans espoir dernier effort pour </a:t>
            </a:r>
            <a:r>
              <a:rPr lang="fr-FR" dirty="0" smtClean="0"/>
              <a:t>que </a:t>
            </a:r>
            <a:r>
              <a:rPr lang="en-GB" dirty="0" err="1" smtClean="0"/>
              <a:t>reprenne</a:t>
            </a:r>
            <a:r>
              <a:rPr lang="en-GB" dirty="0" smtClean="0"/>
              <a:t> </a:t>
            </a:r>
            <a:r>
              <a:rPr lang="en-GB" dirty="0"/>
              <a:t>la </a:t>
            </a:r>
            <a:r>
              <a:rPr lang="en-GB" dirty="0" smtClean="0"/>
              <a:t>conversation. </a:t>
            </a:r>
            <a:r>
              <a:rPr lang="fr-FR" dirty="0" smtClean="0"/>
              <a:t>Mais </a:t>
            </a:r>
            <a:r>
              <a:rPr lang="fr-FR" dirty="0"/>
              <a:t>lui proteste : -</a:t>
            </a:r>
            <a:r>
              <a:rPr lang="fr-FR" dirty="0" smtClean="0"/>
              <a:t> </a:t>
            </a:r>
            <a:r>
              <a:rPr lang="fr-FR" dirty="0"/>
              <a:t>&lt;&lt; N'en parlons plus...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9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Lecture du </a:t>
            </a:r>
            <a:r>
              <a:rPr lang="en-GB" dirty="0" err="1" smtClean="0"/>
              <a:t>Chapitre</a:t>
            </a:r>
            <a:r>
              <a:rPr lang="en-GB" dirty="0" smtClean="0"/>
              <a:t> 13 (Fin)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500" dirty="0"/>
              <a:t>&lt;&lt; Ce n'est pas la ville de pierres que je chéris, ni les conférences, ni </a:t>
            </a:r>
            <a:r>
              <a:rPr lang="fr-FR" sz="3500" dirty="0" smtClean="0"/>
              <a:t>les musées</a:t>
            </a:r>
            <a:r>
              <a:rPr lang="fr-FR" sz="3500" dirty="0"/>
              <a:t>, c'est la forêt vivante qui s'y agite, et que creusent des passions plus </a:t>
            </a:r>
            <a:r>
              <a:rPr lang="fr-FR" sz="3500" dirty="0" smtClean="0"/>
              <a:t>forcenées qu'aucune </a:t>
            </a:r>
            <a:r>
              <a:rPr lang="fr-FR" sz="3500" dirty="0"/>
              <a:t>tempête. Le gémissement des pins d'</a:t>
            </a:r>
            <a:r>
              <a:rPr lang="fr-FR" sz="3500" dirty="0" err="1"/>
              <a:t>Argelouse</a:t>
            </a:r>
            <a:r>
              <a:rPr lang="fr-FR" sz="3500" dirty="0"/>
              <a:t>, la nuit, n'était émouvant </a:t>
            </a:r>
            <a:r>
              <a:rPr lang="fr-FR" sz="3500" dirty="0" smtClean="0"/>
              <a:t>que parce </a:t>
            </a:r>
            <a:r>
              <a:rPr lang="fr-FR" sz="3500" dirty="0"/>
              <a:t>qu'on l'eût dit humain. </a:t>
            </a:r>
            <a:r>
              <a:rPr lang="fr-FR" sz="3500" dirty="0" smtClean="0"/>
              <a:t>&gt;&gt; Thérèse </a:t>
            </a:r>
            <a:r>
              <a:rPr lang="fr-FR" sz="3500" dirty="0"/>
              <a:t>avait un peu bu et beaucoup fumé. Elle riait seule comme </a:t>
            </a:r>
            <a:r>
              <a:rPr lang="fr-FR" sz="3500" dirty="0" smtClean="0"/>
              <a:t>une bienheureuse</a:t>
            </a:r>
            <a:r>
              <a:rPr lang="fr-FR" sz="3500" dirty="0"/>
              <a:t>. Elle farda ses joues et ses lèvres, avec minutie ; puis, ayant gagné la </a:t>
            </a:r>
            <a:r>
              <a:rPr lang="fr-FR" sz="3500" dirty="0" smtClean="0"/>
              <a:t>rue, </a:t>
            </a:r>
            <a:r>
              <a:rPr lang="en-GB" sz="3500" dirty="0" err="1" smtClean="0"/>
              <a:t>marcha</a:t>
            </a:r>
            <a:r>
              <a:rPr lang="en-GB" sz="3500" dirty="0" smtClean="0"/>
              <a:t> </a:t>
            </a:r>
            <a:r>
              <a:rPr lang="en-GB" sz="3500" dirty="0"/>
              <a:t>au </a:t>
            </a:r>
            <a:r>
              <a:rPr lang="en-GB" sz="3500" dirty="0" err="1"/>
              <a:t>hasard</a:t>
            </a:r>
            <a:r>
              <a:rPr lang="en-GB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56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Résultat de recherche d'images pour &quot;therese desqueyroux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8228" y="2131361"/>
            <a:ext cx="1572768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Comparer le roman et son </a:t>
            </a:r>
            <a:r>
              <a:rPr lang="en-GB" dirty="0" err="1" smtClean="0"/>
              <a:t>personnage</a:t>
            </a:r>
            <a:r>
              <a:rPr lang="en-GB" dirty="0" smtClean="0"/>
              <a:t> principal avec </a:t>
            </a:r>
            <a:r>
              <a:rPr lang="en-GB" i="1" dirty="0" smtClean="0"/>
              <a:t>Emma Bovary </a:t>
            </a:r>
            <a:r>
              <a:rPr lang="en-GB" dirty="0" smtClean="0"/>
              <a:t>(Flaubert)</a:t>
            </a:r>
          </a:p>
          <a:p>
            <a:r>
              <a:rPr lang="en-GB" dirty="0" smtClean="0"/>
              <a:t>Comparer  </a:t>
            </a:r>
            <a:r>
              <a:rPr lang="en-GB" dirty="0"/>
              <a:t>le roman et son </a:t>
            </a:r>
            <a:r>
              <a:rPr lang="en-GB" dirty="0" err="1"/>
              <a:t>personnage</a:t>
            </a:r>
            <a:r>
              <a:rPr lang="en-GB" dirty="0"/>
              <a:t> principal </a:t>
            </a:r>
            <a:r>
              <a:rPr lang="en-GB" dirty="0" smtClean="0"/>
              <a:t>avec </a:t>
            </a:r>
            <a:r>
              <a:rPr lang="en-GB" i="1" dirty="0" err="1" smtClean="0"/>
              <a:t>L’Etranger</a:t>
            </a:r>
            <a:r>
              <a:rPr lang="en-GB" dirty="0" smtClean="0"/>
              <a:t> (Camus)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0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34" y="295655"/>
            <a:ext cx="4512398" cy="608994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36816" y="1056443"/>
            <a:ext cx="5316984" cy="5120520"/>
          </a:xfrm>
        </p:spPr>
        <p:txBody>
          <a:bodyPr/>
          <a:lstStyle/>
          <a:p>
            <a:pPr algn="r"/>
            <a:r>
              <a:rPr lang="en-GB" dirty="0" smtClean="0"/>
              <a:t>A crime Story?</a:t>
            </a:r>
          </a:p>
          <a:p>
            <a:pPr algn="r"/>
            <a:r>
              <a:rPr lang="en-GB" dirty="0" smtClean="0"/>
              <a:t>A Whodunit?</a:t>
            </a:r>
          </a:p>
          <a:p>
            <a:pPr algn="r"/>
            <a:r>
              <a:rPr lang="en-GB" dirty="0" smtClean="0"/>
              <a:t>A Legal Thriller?</a:t>
            </a:r>
          </a:p>
          <a:p>
            <a:pPr algn="r"/>
            <a:r>
              <a:rPr lang="en-GB" dirty="0" smtClean="0"/>
              <a:t>Structure</a:t>
            </a:r>
          </a:p>
          <a:p>
            <a:pPr algn="r"/>
            <a:r>
              <a:rPr lang="en-GB" dirty="0" smtClean="0"/>
              <a:t>Plot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2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Thérèse</a:t>
            </a:r>
            <a:r>
              <a:rPr lang="en-GB" dirty="0" smtClean="0"/>
              <a:t>, a French precursor to Tom Ripley?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 </a:t>
            </a:r>
            <a:r>
              <a:rPr lang="fr-FR" i="1" dirty="0"/>
              <a:t>Thérèse chez le docteur</a:t>
            </a:r>
            <a:r>
              <a:rPr lang="fr-FR" dirty="0"/>
              <a:t> (1933</a:t>
            </a:r>
            <a:r>
              <a:rPr lang="fr-FR" dirty="0" smtClean="0"/>
              <a:t>)</a:t>
            </a:r>
          </a:p>
          <a:p>
            <a:r>
              <a:rPr lang="fr-FR" dirty="0"/>
              <a:t> </a:t>
            </a:r>
            <a:r>
              <a:rPr lang="fr-FR" i="1" dirty="0"/>
              <a:t>Thérèse à </a:t>
            </a:r>
            <a:r>
              <a:rPr lang="fr-FR" i="1" dirty="0" smtClean="0"/>
              <a:t>l'hôtel</a:t>
            </a:r>
            <a:r>
              <a:rPr lang="fr-FR" dirty="0" smtClean="0"/>
              <a:t>(1933</a:t>
            </a:r>
            <a:r>
              <a:rPr lang="fr-FR" dirty="0"/>
              <a:t>) </a:t>
            </a:r>
          </a:p>
          <a:p>
            <a:r>
              <a:rPr lang="fr-FR" i="1" dirty="0" smtClean="0"/>
              <a:t>La </a:t>
            </a:r>
            <a:r>
              <a:rPr lang="fr-FR" i="1" dirty="0"/>
              <a:t>Fin de la nuit</a:t>
            </a:r>
            <a:r>
              <a:rPr lang="fr-FR" dirty="0"/>
              <a:t> (1935</a:t>
            </a:r>
            <a:r>
              <a:rPr lang="fr-FR" dirty="0" smtClean="0"/>
              <a:t>) </a:t>
            </a:r>
          </a:p>
          <a:p>
            <a:r>
              <a:rPr lang="fr-FR" dirty="0" smtClean="0"/>
              <a:t>Reprises dans le </a:t>
            </a:r>
            <a:r>
              <a:rPr lang="fr-FR" dirty="0"/>
              <a:t>recueil </a:t>
            </a:r>
            <a:r>
              <a:rPr lang="fr-FR" i="1" dirty="0"/>
              <a:t>Plongée</a:t>
            </a:r>
            <a:r>
              <a:rPr lang="fr-FR" dirty="0"/>
              <a:t> </a:t>
            </a:r>
            <a:r>
              <a:rPr lang="fr-FR" dirty="0" smtClean="0"/>
              <a:t>(Grasset, 1938)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612" y="2351900"/>
            <a:ext cx="324146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Working in pairs : </a:t>
            </a:r>
          </a:p>
          <a:p>
            <a:pPr marL="0" indent="0">
              <a:buNone/>
            </a:pPr>
            <a:r>
              <a:rPr lang="en-GB" dirty="0" smtClean="0"/>
              <a:t>1/ choose one of the approaches mentioned above and explain why</a:t>
            </a:r>
          </a:p>
          <a:p>
            <a:pPr marL="0" indent="0">
              <a:buNone/>
            </a:pPr>
            <a:r>
              <a:rPr lang="en-GB" dirty="0" smtClean="0"/>
              <a:t>2/ using the selected approach, answer the question; what is the novel about?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4469" y="1825625"/>
            <a:ext cx="35254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3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3/ Why should pupils still read this novel, 90 years after it was published?</a:t>
            </a:r>
          </a:p>
          <a:p>
            <a:pPr marL="0" indent="0">
              <a:buNone/>
            </a:pPr>
            <a:r>
              <a:rPr lang="en-GB" dirty="0"/>
              <a:t>4/ What might pupils in Northern Ireland find most relevant about it?</a:t>
            </a:r>
          </a:p>
          <a:p>
            <a:endParaRPr lang="en-GB" dirty="0"/>
          </a:p>
        </p:txBody>
      </p:sp>
      <p:pic>
        <p:nvPicPr>
          <p:cNvPr id="1026" name="Picture 2" descr="Image result for therese desqueyrou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313820"/>
            <a:ext cx="5181600" cy="33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6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4637"/>
            <a:ext cx="3810000" cy="2543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Killing me softly…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Franju</a:t>
            </a:r>
            <a:r>
              <a:rPr lang="en-GB" dirty="0" smtClean="0"/>
              <a:t>, 1962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56224"/>
            <a:ext cx="514717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dernier</a:t>
            </a:r>
            <a:r>
              <a:rPr lang="en-GB" dirty="0" smtClean="0"/>
              <a:t> film de Claude Miller, 2012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182" y="1690688"/>
            <a:ext cx="10011417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François Mauriac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11 octobre 1885, naissance à Bordeaux</a:t>
            </a:r>
          </a:p>
          <a:p>
            <a:r>
              <a:rPr lang="fr-FR" dirty="0" smtClean="0"/>
              <a:t>1927,  </a:t>
            </a:r>
            <a:r>
              <a:rPr lang="fr-FR" i="1" dirty="0" smtClean="0"/>
              <a:t>Thérèse </a:t>
            </a:r>
            <a:r>
              <a:rPr lang="fr-FR" i="1" dirty="0" err="1" smtClean="0"/>
              <a:t>Desqueyroux</a:t>
            </a:r>
            <a:endParaRPr lang="fr-FR" i="1" dirty="0" smtClean="0"/>
          </a:p>
          <a:p>
            <a:r>
              <a:rPr lang="en-GB" dirty="0"/>
              <a:t>1933  </a:t>
            </a:r>
            <a:r>
              <a:rPr lang="en-GB" i="1" dirty="0"/>
              <a:t>Le </a:t>
            </a:r>
            <a:r>
              <a:rPr lang="en-GB" i="1" dirty="0" err="1"/>
              <a:t>Mystère</a:t>
            </a:r>
            <a:r>
              <a:rPr lang="en-GB" i="1" dirty="0"/>
              <a:t> Frontenac</a:t>
            </a:r>
            <a:endParaRPr lang="fr-FR" dirty="0" smtClean="0"/>
          </a:p>
          <a:p>
            <a:r>
              <a:rPr lang="fr-FR" dirty="0" smtClean="0"/>
              <a:t>1933 élu à l’Académie française</a:t>
            </a:r>
          </a:p>
          <a:p>
            <a:r>
              <a:rPr lang="fr-FR" dirty="0" smtClean="0"/>
              <a:t>1952 Prix Nobel de littérature (connaissez-vous d’autres auteurs français Nobel?)</a:t>
            </a:r>
          </a:p>
          <a:p>
            <a:r>
              <a:rPr lang="fr-FR" dirty="0"/>
              <a:t> M</a:t>
            </a:r>
            <a:r>
              <a:rPr lang="fr-FR" dirty="0" smtClean="0"/>
              <a:t>eurt à Paris  </a:t>
            </a:r>
            <a:r>
              <a:rPr lang="fr-FR" dirty="0"/>
              <a:t>le 1</a:t>
            </a:r>
            <a:r>
              <a:rPr lang="fr-FR" baseline="30000" dirty="0"/>
              <a:t>er</a:t>
            </a:r>
            <a:r>
              <a:rPr lang="fr-FR" dirty="0"/>
              <a:t> </a:t>
            </a:r>
            <a:r>
              <a:rPr lang="fr-FR" dirty="0" smtClean="0"/>
              <a:t>septembre 1970</a:t>
            </a:r>
          </a:p>
        </p:txBody>
      </p:sp>
    </p:spTree>
    <p:extLst>
      <p:ext uri="{BB962C8B-B14F-4D97-AF65-F5344CB8AC3E}">
        <p14:creationId xmlns:p14="http://schemas.microsoft.com/office/powerpoint/2010/main" val="31776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 vie </a:t>
            </a:r>
            <a:r>
              <a:rPr lang="en-GB" dirty="0" err="1" smtClean="0"/>
              <a:t>en</a:t>
            </a:r>
            <a:r>
              <a:rPr lang="en-GB" dirty="0" smtClean="0"/>
              <a:t> Province			</a:t>
            </a:r>
            <a:r>
              <a:rPr lang="en-GB" dirty="0" err="1" smtClean="0"/>
              <a:t>Argelouse</a:t>
            </a:r>
            <a:r>
              <a:rPr lang="en-GB" dirty="0" smtClean="0"/>
              <a:t>, </a:t>
            </a:r>
            <a:r>
              <a:rPr lang="en-GB" dirty="0" err="1" smtClean="0"/>
              <a:t>dernier</a:t>
            </a:r>
            <a:r>
              <a:rPr lang="en-GB" dirty="0" smtClean="0"/>
              <a:t> 							lieu </a:t>
            </a:r>
            <a:r>
              <a:rPr lang="en-GB" dirty="0" err="1" smtClean="0"/>
              <a:t>habité</a:t>
            </a:r>
            <a:r>
              <a:rPr lang="en-GB" dirty="0" smtClean="0"/>
              <a:t> </a:t>
            </a:r>
            <a:r>
              <a:rPr lang="en-GB" dirty="0" err="1" smtClean="0"/>
              <a:t>avant</a:t>
            </a:r>
            <a:r>
              <a:rPr lang="en-GB" dirty="0" smtClean="0"/>
              <a:t> 						80 km de </a:t>
            </a:r>
            <a:r>
              <a:rPr lang="en-GB" dirty="0" err="1" smtClean="0"/>
              <a:t>lande</a:t>
            </a:r>
            <a:r>
              <a:rPr lang="en-GB" dirty="0" smtClean="0"/>
              <a:t> et de </a:t>
            </a:r>
            <a:r>
              <a:rPr lang="en-GB" dirty="0" err="1" smtClean="0"/>
              <a:t>marécages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0045" y="1851751"/>
            <a:ext cx="4351338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812" y="1851751"/>
            <a:ext cx="4793828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6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1960</Words>
  <Application>Microsoft Office PowerPoint</Application>
  <PresentationFormat>Custom</PresentationFormat>
  <Paragraphs>198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Dr Dominique  Jeannerod</vt:lpstr>
      <vt:lpstr>How many ways are there to look at the novel? </vt:lpstr>
      <vt:lpstr>PowerPoint Presentation</vt:lpstr>
      <vt:lpstr>Group Work</vt:lpstr>
      <vt:lpstr>PowerPoint Presentation</vt:lpstr>
      <vt:lpstr>Killing me softly…</vt:lpstr>
      <vt:lpstr>Le dernier film de Claude Miller, 2012</vt:lpstr>
      <vt:lpstr>François Mauriac</vt:lpstr>
      <vt:lpstr>La vie en Province   Argelouse, dernier        lieu habité avant       80 km de lande et de marécages</vt:lpstr>
      <vt:lpstr>Le temps de la confession</vt:lpstr>
      <vt:lpstr>Paratexte </vt:lpstr>
      <vt:lpstr>Incipit/ Préface</vt:lpstr>
      <vt:lpstr>PowerPoint Presentation</vt:lpstr>
      <vt:lpstr>Discuter : "Un fait-divers, c'est la société en miniature"</vt:lpstr>
      <vt:lpstr>Le mot « fait divers » est apparu en 1838 à l’époque des débuts de la grande presse.</vt:lpstr>
      <vt:lpstr>  Questions sur le début du récit  C1 </vt:lpstr>
      <vt:lpstr>C2 </vt:lpstr>
      <vt:lpstr>C3 </vt:lpstr>
      <vt:lpstr>C4</vt:lpstr>
      <vt:lpstr>Questions de synthèse</vt:lpstr>
      <vt:lpstr>PowerPoint Presentation</vt:lpstr>
      <vt:lpstr>Questions pour  Travaux Pratiques sur le roman</vt:lpstr>
      <vt:lpstr>Etude du texte</vt:lpstr>
      <vt:lpstr>PowerPoint Presentation</vt:lpstr>
      <vt:lpstr>Lecture du Chapitre 13</vt:lpstr>
      <vt:lpstr>PowerPoint Presentation</vt:lpstr>
      <vt:lpstr>Lecture du Chapitre 13</vt:lpstr>
      <vt:lpstr>Lecture du Chapitre 13 (Fin)</vt:lpstr>
      <vt:lpstr>PowerPoint Presentation</vt:lpstr>
      <vt:lpstr>Thérèse, a French precursor to Tom Ripley?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Dominique  Jeannerod</dc:title>
  <dc:creator>Windows User</dc:creator>
  <cp:lastModifiedBy>Louisa Gibson</cp:lastModifiedBy>
  <cp:revision>57</cp:revision>
  <cp:lastPrinted>2017-03-08T10:36:52Z</cp:lastPrinted>
  <dcterms:created xsi:type="dcterms:W3CDTF">2017-03-02T21:05:05Z</dcterms:created>
  <dcterms:modified xsi:type="dcterms:W3CDTF">2017-03-08T10:36:52Z</dcterms:modified>
</cp:coreProperties>
</file>