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24"/>
  </p:notesMasterIdLst>
  <p:handoutMasterIdLst>
    <p:handoutMasterId r:id="rId25"/>
  </p:handoutMasterIdLst>
  <p:sldIdLst>
    <p:sldId id="257" r:id="rId3"/>
    <p:sldId id="264" r:id="rId4"/>
    <p:sldId id="259" r:id="rId5"/>
    <p:sldId id="260" r:id="rId6"/>
    <p:sldId id="262" r:id="rId7"/>
    <p:sldId id="283" r:id="rId8"/>
    <p:sldId id="266" r:id="rId9"/>
    <p:sldId id="267" r:id="rId10"/>
    <p:sldId id="268" r:id="rId11"/>
    <p:sldId id="269" r:id="rId12"/>
    <p:sldId id="281" r:id="rId13"/>
    <p:sldId id="271" r:id="rId14"/>
    <p:sldId id="272" r:id="rId15"/>
    <p:sldId id="273" r:id="rId16"/>
    <p:sldId id="282" r:id="rId17"/>
    <p:sldId id="275" r:id="rId18"/>
    <p:sldId id="276" r:id="rId19"/>
    <p:sldId id="277" r:id="rId20"/>
    <p:sldId id="278" r:id="rId21"/>
    <p:sldId id="279" r:id="rId22"/>
    <p:sldId id="280" r:id="rId23"/>
  </p:sldIdLst>
  <p:sldSz cx="12192000" cy="6858000"/>
  <p:notesSz cx="9942513" cy="6810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A33375-40B6-4EA0-B0FC-1658F1BE3BB5}">
          <p14:sldIdLst>
            <p14:sldId id="257"/>
            <p14:sldId id="264"/>
            <p14:sldId id="259"/>
            <p14:sldId id="260"/>
            <p14:sldId id="262"/>
            <p14:sldId id="283"/>
            <p14:sldId id="266"/>
            <p14:sldId id="267"/>
            <p14:sldId id="268"/>
            <p14:sldId id="269"/>
            <p14:sldId id="281"/>
            <p14:sldId id="271"/>
            <p14:sldId id="272"/>
            <p14:sldId id="273"/>
            <p14:sldId id="282"/>
            <p14:sldId id="275"/>
            <p14:sldId id="276"/>
            <p14:sldId id="277"/>
            <p14:sldId id="278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89911" autoAdjust="0"/>
  </p:normalViewPr>
  <p:slideViewPr>
    <p:cSldViewPr snapToGrid="0">
      <p:cViewPr varScale="1">
        <p:scale>
          <a:sx n="97" d="100"/>
          <a:sy n="97" d="100"/>
        </p:scale>
        <p:origin x="-216" y="-102"/>
      </p:cViewPr>
      <p:guideLst>
        <p:guide orient="horz" pos="2160"/>
        <p:guide orient="horz" pos="4128"/>
        <p:guide pos="3840"/>
        <p:guide pos="72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417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0" y="1"/>
            <a:ext cx="4308422" cy="3417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68675"/>
            <a:ext cx="4308422" cy="3417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0" y="6468675"/>
            <a:ext cx="4308422" cy="3417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417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0" y="1"/>
            <a:ext cx="4308422" cy="3417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7813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77492"/>
            <a:ext cx="7954010" cy="26815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8675"/>
            <a:ext cx="4308422" cy="3417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0" y="6468675"/>
            <a:ext cx="4308422" cy="3417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0B302-F4DC-4547-9C74-CF794137D16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49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descriptions should be brief.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Example objectives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At the end of this lesson, you will be able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Save files to the team Web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Move files to different locations on the team Web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Share files on the team Web server.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221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Dr Rosalind Silvester</a:t>
            </a:r>
          </a:p>
          <a:p>
            <a:r>
              <a:rPr lang="en-US" dirty="0" smtClean="0"/>
              <a:t>French Studies, QUB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Les Mains sales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1943-45 en Illyrie (représentant la Hongrie)</a:t>
            </a:r>
          </a:p>
          <a:p>
            <a:r>
              <a:rPr lang="fr-FR" sz="3200" dirty="0" smtClean="0"/>
              <a:t>Un double mouvement de Résistance contre le gouvernement germanophile du Régent: l’un est nationaliste et soutenu par le Pentagone</a:t>
            </a:r>
            <a:r>
              <a:rPr lang="en-GB" sz="3200" dirty="0" smtClean="0"/>
              <a:t>, </a:t>
            </a:r>
            <a:r>
              <a:rPr lang="fr-FR" sz="3200" dirty="0" smtClean="0"/>
              <a:t>l’autre est marxiste </a:t>
            </a:r>
            <a:r>
              <a:rPr lang="en-GB" sz="3200" dirty="0" smtClean="0"/>
              <a:t>et </a:t>
            </a:r>
            <a:r>
              <a:rPr lang="en-GB" sz="3200" dirty="0" err="1" smtClean="0"/>
              <a:t>visant</a:t>
            </a:r>
            <a:r>
              <a:rPr lang="en-GB" sz="3200" dirty="0" smtClean="0"/>
              <a:t> à installer un </a:t>
            </a:r>
            <a:r>
              <a:rPr lang="fr-FR" sz="3200" dirty="0" smtClean="0"/>
              <a:t>régime</a:t>
            </a:r>
            <a:r>
              <a:rPr lang="en-GB" sz="3200" dirty="0" smtClean="0"/>
              <a:t> </a:t>
            </a:r>
            <a:r>
              <a:rPr lang="en-GB" sz="3200" dirty="0" err="1" smtClean="0"/>
              <a:t>communiste</a:t>
            </a:r>
            <a:r>
              <a:rPr lang="en-GB" sz="3200" dirty="0" smtClean="0"/>
              <a:t> à la liberation du pays</a:t>
            </a:r>
          </a:p>
          <a:p>
            <a:r>
              <a:rPr lang="en-GB" sz="3200" dirty="0" err="1" smtClean="0"/>
              <a:t>En</a:t>
            </a:r>
            <a:r>
              <a:rPr lang="en-GB" sz="3200" dirty="0" smtClean="0"/>
              <a:t> mars 1943, le </a:t>
            </a:r>
            <a:r>
              <a:rPr lang="en-GB" sz="3200" dirty="0" err="1" smtClean="0"/>
              <a:t>Régent</a:t>
            </a:r>
            <a:r>
              <a:rPr lang="en-GB" sz="3200" dirty="0" smtClean="0"/>
              <a:t> </a:t>
            </a:r>
            <a:r>
              <a:rPr lang="en-GB" sz="3200" dirty="0" err="1" smtClean="0"/>
              <a:t>cherche</a:t>
            </a:r>
            <a:r>
              <a:rPr lang="en-GB" sz="3200" dirty="0" smtClean="0"/>
              <a:t> à </a:t>
            </a:r>
            <a:r>
              <a:rPr lang="en-GB" sz="3200" dirty="0" err="1" smtClean="0"/>
              <a:t>prendre</a:t>
            </a:r>
            <a:r>
              <a:rPr lang="en-GB" sz="3200" dirty="0" smtClean="0"/>
              <a:t> des contacts avec la Résistance </a:t>
            </a:r>
            <a:r>
              <a:rPr lang="en-GB" sz="3200" dirty="0" err="1" smtClean="0"/>
              <a:t>communiste</a:t>
            </a:r>
            <a:r>
              <a:rPr lang="en-GB" sz="3200" dirty="0" smtClean="0"/>
              <a:t> pour proposer un </a:t>
            </a:r>
            <a:r>
              <a:rPr lang="en-GB" sz="3200" dirty="0" err="1" smtClean="0"/>
              <a:t>projet</a:t>
            </a:r>
            <a:r>
              <a:rPr lang="en-GB" sz="3200" dirty="0" smtClean="0"/>
              <a:t> de </a:t>
            </a:r>
            <a:r>
              <a:rPr lang="en-GB" sz="3200" dirty="0" err="1" smtClean="0"/>
              <a:t>gouvernement</a:t>
            </a:r>
            <a:r>
              <a:rPr lang="en-GB" sz="3200" dirty="0" smtClean="0"/>
              <a:t> tripartite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La situation politique évoquée dans la </a:t>
            </a:r>
            <a:r>
              <a:rPr lang="fr-FR" b="1" dirty="0" smtClean="0"/>
              <a:t>pièce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18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81503"/>
            <a:ext cx="5365531" cy="4809797"/>
          </a:xfrm>
        </p:spPr>
        <p:txBody>
          <a:bodyPr/>
          <a:lstStyle/>
          <a:p>
            <a:r>
              <a:rPr lang="en-GB" sz="2400" dirty="0"/>
              <a:t>Le </a:t>
            </a:r>
            <a:r>
              <a:rPr lang="fr-FR" sz="2400" dirty="0" smtClean="0"/>
              <a:t>dirigeant communiste </a:t>
            </a:r>
            <a:r>
              <a:rPr lang="fr-FR" sz="2400" dirty="0" err="1" smtClean="0"/>
              <a:t>Hoederer</a:t>
            </a:r>
            <a:r>
              <a:rPr lang="fr-FR" sz="2400" dirty="0" smtClean="0"/>
              <a:t> pense qu’il faut accepter la proposition; approuvé par quatre voix contre </a:t>
            </a:r>
            <a:r>
              <a:rPr lang="en-GB" sz="2400" dirty="0" smtClean="0"/>
              <a:t>trois</a:t>
            </a:r>
            <a:endParaRPr lang="fr-FR" sz="2400" dirty="0"/>
          </a:p>
          <a:p>
            <a:r>
              <a:rPr lang="fr-FR" sz="2400" dirty="0" smtClean="0"/>
              <a:t>Les « purs » du Parti prolétarien décident de l’éliminer comme traître</a:t>
            </a:r>
          </a:p>
          <a:p>
            <a:r>
              <a:rPr lang="fr-FR" sz="2400" dirty="0" smtClean="0"/>
              <a:t>Conflit interne à un Parti communiste qui ne peut se résoudre que par la suppression physique d’un des deux adversaires</a:t>
            </a:r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81303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778" y="1781503"/>
            <a:ext cx="3563007" cy="436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75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 pièce </a:t>
            </a:r>
            <a:r>
              <a:rPr lang="fr-FR" dirty="0" smtClean="0"/>
              <a:t>est divisée en sept tableaux et, en grande partie, présente l’action passé de deux ans; un retour en arrière encadré par deux tableaux</a:t>
            </a:r>
          </a:p>
          <a:p>
            <a:r>
              <a:rPr lang="fr-FR" dirty="0" smtClean="0"/>
              <a:t>Le premier tableau</a:t>
            </a:r>
          </a:p>
          <a:p>
            <a:pPr lvl="1"/>
            <a:r>
              <a:rPr lang="fr-FR" dirty="0" smtClean="0"/>
              <a:t>En février 1945 en Illyrie, occupée par les troupes allemandes; l’avance soviétique</a:t>
            </a:r>
          </a:p>
          <a:p>
            <a:pPr lvl="1"/>
            <a:r>
              <a:rPr lang="fr-FR" dirty="0" smtClean="0"/>
              <a:t>Hugo Barine vient frapper chez son ancienne amie Olga </a:t>
            </a:r>
            <a:r>
              <a:rPr lang="fr-FR" dirty="0" err="1" smtClean="0"/>
              <a:t>Lorame</a:t>
            </a:r>
            <a:r>
              <a:rPr lang="fr-FR" dirty="0" smtClean="0"/>
              <a:t>, </a:t>
            </a:r>
            <a:r>
              <a:rPr lang="fr-FR" dirty="0" err="1" smtClean="0"/>
              <a:t>miltante</a:t>
            </a:r>
            <a:r>
              <a:rPr lang="fr-FR" dirty="0" smtClean="0"/>
              <a:t> communiste</a:t>
            </a:r>
          </a:p>
          <a:p>
            <a:pPr lvl="1"/>
            <a:r>
              <a:rPr lang="fr-FR" dirty="0" smtClean="0"/>
              <a:t>Il a été libéré de prison au bout de deux ans pour bonne conduite</a:t>
            </a:r>
          </a:p>
          <a:p>
            <a:pPr marL="109728" indent="0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La structure chronologique de la </a:t>
            </a:r>
            <a:r>
              <a:rPr lang="fr-FR" b="1" dirty="0" smtClean="0"/>
              <a:t>pièce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37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50428"/>
            <a:ext cx="10972800" cy="5124108"/>
          </a:xfrm>
        </p:spPr>
        <p:txBody>
          <a:bodyPr/>
          <a:lstStyle/>
          <a:p>
            <a:pPr lvl="1"/>
            <a:r>
              <a:rPr lang="fr-FR" sz="3200" dirty="0" smtClean="0"/>
              <a:t>Le parti a changé de stratégie: </a:t>
            </a:r>
            <a:r>
              <a:rPr lang="fr-FR" sz="3200" dirty="0" err="1" smtClean="0"/>
              <a:t>Hoederer</a:t>
            </a:r>
            <a:r>
              <a:rPr lang="fr-FR" sz="3200" dirty="0" smtClean="0"/>
              <a:t> avait eu raison d’accepter l’entente avec les partis « bourgeois »</a:t>
            </a:r>
          </a:p>
          <a:p>
            <a:pPr lvl="1"/>
            <a:r>
              <a:rPr lang="fr-FR" sz="3200" dirty="0" smtClean="0"/>
              <a:t>Olga a accepté ce retournement du Parti; elle est gênée de recevoir Hugo qui est devenu un ennemi politique</a:t>
            </a:r>
          </a:p>
          <a:p>
            <a:pPr lvl="1"/>
            <a:r>
              <a:rPr lang="fr-FR" sz="3200" dirty="0" smtClean="0"/>
              <a:t>Il cherche des explications sur les chocolats empoisonnés; raison ne lui sera révélée par Olga qu’à la dernière scène</a:t>
            </a:r>
          </a:p>
          <a:p>
            <a:pPr lvl="1"/>
            <a:r>
              <a:rPr lang="fr-FR" sz="3200" dirty="0" smtClean="0"/>
              <a:t>Elle demande à Hugo de lui raconteur clairement l’affaire; trois heures pour faire son récit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30742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00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49424"/>
            <a:ext cx="10972800" cy="4482452"/>
          </a:xfrm>
        </p:spPr>
        <p:txBody>
          <a:bodyPr>
            <a:normAutofit/>
          </a:bodyPr>
          <a:lstStyle/>
          <a:p>
            <a:r>
              <a:rPr lang="fr-FR" dirty="0" smtClean="0"/>
              <a:t>Un retour au présent, février-mars 1945</a:t>
            </a:r>
          </a:p>
          <a:p>
            <a:r>
              <a:rPr lang="fr-FR" dirty="0" smtClean="0"/>
              <a:t>Plusieurs questions se posent par rapport à la réintégration éventuelle de Hugo dans le Parti</a:t>
            </a:r>
          </a:p>
          <a:p>
            <a:r>
              <a:rPr lang="fr-FR" dirty="0" smtClean="0"/>
              <a:t>Les vraies motivations de son acte?</a:t>
            </a:r>
          </a:p>
          <a:p>
            <a:pPr lvl="1"/>
            <a:r>
              <a:rPr lang="fr-FR" dirty="0" smtClean="0"/>
              <a:t>Si Hugo a agi en pleine conscience et en approuvant les raisons </a:t>
            </a:r>
            <a:r>
              <a:rPr lang="fr-FR" dirty="0" err="1" smtClean="0"/>
              <a:t>donn</a:t>
            </a:r>
            <a:r>
              <a:rPr lang="en-GB" dirty="0" err="1" smtClean="0"/>
              <a:t>ées</a:t>
            </a:r>
            <a:r>
              <a:rPr lang="en-GB" dirty="0" smtClean="0"/>
              <a:t> par le </a:t>
            </a:r>
            <a:r>
              <a:rPr lang="en-GB" dirty="0" err="1" smtClean="0"/>
              <a:t>Parti</a:t>
            </a:r>
            <a:r>
              <a:rPr lang="en-GB" dirty="0" smtClean="0"/>
              <a:t>,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coupable</a:t>
            </a:r>
            <a:r>
              <a:rPr lang="en-GB" dirty="0" smtClean="0"/>
              <a:t>;</a:t>
            </a:r>
          </a:p>
          <a:p>
            <a:pPr lvl="1"/>
            <a:r>
              <a:rPr lang="fr-FR" dirty="0" smtClean="0"/>
              <a:t>S’il</a:t>
            </a:r>
            <a:r>
              <a:rPr lang="en-GB" dirty="0" smtClean="0"/>
              <a:t> a </a:t>
            </a:r>
            <a:r>
              <a:rPr lang="en-GB" dirty="0" err="1" smtClean="0"/>
              <a:t>tué</a:t>
            </a:r>
            <a:r>
              <a:rPr lang="en-GB" dirty="0" smtClean="0"/>
              <a:t> pour </a:t>
            </a:r>
            <a:r>
              <a:rPr lang="en-GB" dirty="0" err="1" smtClean="0"/>
              <a:t>d’autres</a:t>
            </a:r>
            <a:r>
              <a:rPr lang="en-GB" dirty="0" smtClean="0"/>
              <a:t> raisons (</a:t>
            </a:r>
            <a:r>
              <a:rPr lang="en-GB" dirty="0" err="1" smtClean="0"/>
              <a:t>p.e.</a:t>
            </a:r>
            <a:r>
              <a:rPr lang="en-GB" dirty="0" smtClean="0"/>
              <a:t> la jalousie par rapport à </a:t>
            </a:r>
            <a:r>
              <a:rPr lang="en-GB" dirty="0" err="1" smtClean="0"/>
              <a:t>sa</a:t>
            </a:r>
            <a:r>
              <a:rPr lang="en-GB" dirty="0" smtClean="0"/>
              <a:t> femme Jessica),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doit</a:t>
            </a:r>
            <a:r>
              <a:rPr lang="en-GB" dirty="0" smtClean="0"/>
              <a:t> </a:t>
            </a:r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absous</a:t>
            </a:r>
            <a:r>
              <a:rPr lang="en-GB" dirty="0" smtClean="0"/>
              <a:t> et </a:t>
            </a:r>
            <a:r>
              <a:rPr lang="en-GB" dirty="0" err="1" smtClean="0"/>
              <a:t>réintégré</a:t>
            </a:r>
            <a:r>
              <a:rPr lang="en-GB" dirty="0" smtClean="0"/>
              <a:t>;</a:t>
            </a:r>
          </a:p>
          <a:p>
            <a:pPr lvl="1"/>
            <a:r>
              <a:rPr lang="en-GB" dirty="0" err="1" smtClean="0"/>
              <a:t>S’il</a:t>
            </a:r>
            <a:r>
              <a:rPr lang="en-GB" dirty="0" smtClean="0"/>
              <a:t> </a:t>
            </a:r>
            <a:r>
              <a:rPr lang="en-GB" dirty="0" err="1" smtClean="0"/>
              <a:t>s’est</a:t>
            </a:r>
            <a:r>
              <a:rPr lang="en-GB" dirty="0" smtClean="0"/>
              <a:t> </a:t>
            </a:r>
            <a:r>
              <a:rPr lang="en-GB" dirty="0" err="1" smtClean="0"/>
              <a:t>peu</a:t>
            </a:r>
            <a:r>
              <a:rPr lang="en-GB" dirty="0" smtClean="0"/>
              <a:t> </a:t>
            </a:r>
            <a:r>
              <a:rPr lang="en-GB" dirty="0" err="1" smtClean="0"/>
              <a:t>investi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son </a:t>
            </a:r>
            <a:r>
              <a:rPr lang="en-GB" dirty="0" err="1" smtClean="0"/>
              <a:t>acte</a:t>
            </a:r>
            <a:r>
              <a:rPr lang="en-GB" dirty="0" smtClean="0"/>
              <a:t>,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mérite</a:t>
            </a:r>
            <a:r>
              <a:rPr lang="en-GB" dirty="0" smtClean="0"/>
              <a:t> </a:t>
            </a:r>
            <a:r>
              <a:rPr lang="en-GB" dirty="0" err="1" smtClean="0"/>
              <a:t>également</a:t>
            </a:r>
            <a:r>
              <a:rPr lang="en-GB" dirty="0" smtClean="0"/>
              <a:t> d’être </a:t>
            </a:r>
            <a:r>
              <a:rPr lang="en-GB" dirty="0" err="1"/>
              <a:t>absous</a:t>
            </a:r>
            <a:r>
              <a:rPr lang="en-GB" dirty="0"/>
              <a:t> et </a:t>
            </a:r>
            <a:r>
              <a:rPr lang="en-GB" dirty="0" err="1" smtClean="0"/>
              <a:t>réintégré</a:t>
            </a:r>
            <a:r>
              <a:rPr lang="en-GB" dirty="0" smtClean="0"/>
              <a:t>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Septième</a:t>
            </a:r>
            <a:r>
              <a:rPr lang="en-GB" dirty="0" smtClean="0"/>
              <a:t> et </a:t>
            </a:r>
            <a:r>
              <a:rPr lang="en-GB" dirty="0" err="1" smtClean="0"/>
              <a:t>dernier</a:t>
            </a:r>
            <a:r>
              <a:rPr lang="en-GB" dirty="0" smtClean="0"/>
              <a:t> tableau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27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18897"/>
            <a:ext cx="3675448" cy="5172403"/>
          </a:xfr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800" dirty="0" smtClean="0"/>
              <a:t>Il avait des motifs et des mobiles mal définis</a:t>
            </a:r>
          </a:p>
          <a:p>
            <a:r>
              <a:rPr lang="fr-FR" sz="2800" dirty="0" smtClean="0"/>
              <a:t>Il pense que </a:t>
            </a:r>
            <a:r>
              <a:rPr lang="fr-FR" sz="2800" dirty="0" err="1" smtClean="0"/>
              <a:t>Hoederer</a:t>
            </a:r>
            <a:r>
              <a:rPr lang="fr-FR" sz="2800" dirty="0" smtClean="0"/>
              <a:t> méritait mieux qu’une mort aussi peu voulue/ décidée par son assassin; le devoir de donner à </a:t>
            </a:r>
            <a:r>
              <a:rPr lang="fr-FR" sz="2800" dirty="0" err="1" smtClean="0"/>
              <a:t>Hoederer</a:t>
            </a:r>
            <a:r>
              <a:rPr lang="fr-FR" sz="2800" dirty="0" smtClean="0"/>
              <a:t> la mort qui lui convenait en mourant lui-même</a:t>
            </a:r>
          </a:p>
          <a:p>
            <a:r>
              <a:rPr lang="fr-FR" sz="2800" dirty="0" smtClean="0"/>
              <a:t>À minuit, Hugo se déclare « non récupérable </a:t>
            </a:r>
            <a:r>
              <a:rPr lang="en-GB" sz="2800" dirty="0" smtClean="0"/>
              <a:t>»</a:t>
            </a:r>
            <a:endParaRPr lang="en-GB" sz="2800" dirty="0"/>
          </a:p>
          <a:p>
            <a:pPr marL="109728" indent="0">
              <a:buNone/>
            </a:pPr>
            <a:endParaRPr lang="en-GB" sz="2400" dirty="0"/>
          </a:p>
          <a:p>
            <a:pPr marL="109728" indent="0">
              <a:buNone/>
            </a:pP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859221"/>
          </a:xfrm>
        </p:spPr>
        <p:txBody>
          <a:bodyPr/>
          <a:lstStyle/>
          <a:p>
            <a:r>
              <a:rPr lang="en-GB" dirty="0" smtClean="0"/>
              <a:t>Le </a:t>
            </a:r>
            <a:r>
              <a:rPr lang="en-GB" dirty="0"/>
              <a:t>point de </a:t>
            </a:r>
            <a:r>
              <a:rPr lang="en-GB" dirty="0" err="1" smtClean="0"/>
              <a:t>vue</a:t>
            </a:r>
            <a:r>
              <a:rPr lang="en-GB" dirty="0" smtClean="0"/>
              <a:t> de Hugo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54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Enfance bourgeoise et choyée; son père, officier de marine, mourra en 1906 des suites d’une fièvre infectieuse contractée en Cochinchine; sa mère et son grand-père l’élevèrent</a:t>
            </a:r>
          </a:p>
          <a:p>
            <a:r>
              <a:rPr lang="en-GB" dirty="0" smtClean="0"/>
              <a:t>Paul </a:t>
            </a:r>
            <a:r>
              <a:rPr lang="fr-FR" dirty="0" smtClean="0"/>
              <a:t>Nizan l’achemina vers le marxisme à l’École normale supérieure</a:t>
            </a:r>
          </a:p>
          <a:p>
            <a:r>
              <a:rPr lang="fr-FR" dirty="0" smtClean="0"/>
              <a:t>Il fonda la revue </a:t>
            </a:r>
            <a:r>
              <a:rPr lang="fr-FR" i="1" dirty="0" smtClean="0"/>
              <a:t>Les Temps modernes </a:t>
            </a:r>
            <a:r>
              <a:rPr lang="fr-FR" dirty="0" smtClean="0"/>
              <a:t>en 1945 et s’orienta vers le Parti communiste</a:t>
            </a:r>
          </a:p>
          <a:p>
            <a:r>
              <a:rPr lang="fr-FR" dirty="0" smtClean="0"/>
              <a:t>Difficile de concilier sa philosophie avec les contraintes du communisme</a:t>
            </a:r>
          </a:p>
          <a:p>
            <a:r>
              <a:rPr lang="fr-FR" dirty="0" smtClean="0"/>
              <a:t>L’affranchissement du </a:t>
            </a:r>
            <a:r>
              <a:rPr lang="fr-FR" dirty="0" err="1" smtClean="0"/>
              <a:t>prol</a:t>
            </a:r>
            <a:r>
              <a:rPr lang="en-GB" dirty="0" err="1"/>
              <a:t>é</a:t>
            </a:r>
            <a:r>
              <a:rPr lang="en-GB" dirty="0" err="1" smtClean="0"/>
              <a:t>tariat</a:t>
            </a:r>
            <a:r>
              <a:rPr lang="en-GB" dirty="0" smtClean="0"/>
              <a:t> </a:t>
            </a:r>
            <a:r>
              <a:rPr lang="en-GB" dirty="0" err="1" smtClean="0"/>
              <a:t>était</a:t>
            </a:r>
            <a:r>
              <a:rPr lang="en-GB" dirty="0" smtClean="0"/>
              <a:t> la </a:t>
            </a:r>
            <a:r>
              <a:rPr lang="en-GB" dirty="0" err="1" smtClean="0"/>
              <a:t>seule</a:t>
            </a:r>
            <a:r>
              <a:rPr lang="en-GB" dirty="0" smtClean="0"/>
              <a:t> </a:t>
            </a:r>
            <a:r>
              <a:rPr lang="en-GB" dirty="0" err="1" smtClean="0"/>
              <a:t>façon</a:t>
            </a:r>
            <a:r>
              <a:rPr lang="en-GB" dirty="0" smtClean="0"/>
              <a:t> de donner un </a:t>
            </a:r>
            <a:r>
              <a:rPr lang="en-GB" dirty="0" err="1" smtClean="0"/>
              <a:t>sens</a:t>
            </a:r>
            <a:r>
              <a:rPr lang="en-GB" dirty="0" smtClean="0"/>
              <a:t> </a:t>
            </a:r>
            <a:r>
              <a:rPr lang="en-GB" dirty="0" err="1" smtClean="0"/>
              <a:t>r</a:t>
            </a:r>
            <a:r>
              <a:rPr lang="en-GB" dirty="0" err="1"/>
              <a:t>é</a:t>
            </a:r>
            <a:r>
              <a:rPr lang="en-GB" dirty="0" err="1" smtClean="0"/>
              <a:t>el</a:t>
            </a:r>
            <a:r>
              <a:rPr lang="en-GB" dirty="0" smtClean="0"/>
              <a:t> à la </a:t>
            </a:r>
            <a:r>
              <a:rPr lang="en-GB" dirty="0" err="1" smtClean="0"/>
              <a:t>vérité</a:t>
            </a:r>
            <a:r>
              <a:rPr lang="en-GB" dirty="0" smtClean="0"/>
              <a:t> et à la </a:t>
            </a:r>
            <a:r>
              <a:rPr lang="en-GB" dirty="0" err="1" smtClean="0"/>
              <a:t>libert</a:t>
            </a:r>
            <a:r>
              <a:rPr lang="en-GB" dirty="0" err="1"/>
              <a:t>é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Les rapports de Sartre avec les </a:t>
            </a:r>
            <a:r>
              <a:rPr lang="fr-FR" b="1" dirty="0" smtClean="0"/>
              <a:t>communistes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07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939159"/>
            <a:ext cx="10972800" cy="4635377"/>
          </a:xfrm>
        </p:spPr>
        <p:txBody>
          <a:bodyPr/>
          <a:lstStyle/>
          <a:p>
            <a:r>
              <a:rPr lang="fr-FR" dirty="0" smtClean="0"/>
              <a:t>Sartre, en 1946, a écrit: « Je </a:t>
            </a:r>
            <a:r>
              <a:rPr lang="fr-FR" dirty="0"/>
              <a:t>sais qu’il n’y a pas d’autre salut pour l’homme que la libération de la classe ouvrière: je le sais sur la seule inspection des faits, je sais que les intérêts de l’esprit sont avec le </a:t>
            </a:r>
            <a:r>
              <a:rPr lang="fr-FR" dirty="0" smtClean="0"/>
              <a:t>prolétariat » (Francis </a:t>
            </a:r>
            <a:r>
              <a:rPr lang="fr-FR" dirty="0" err="1"/>
              <a:t>Jeanson</a:t>
            </a:r>
            <a:r>
              <a:rPr lang="fr-FR" dirty="0"/>
              <a:t>, </a:t>
            </a:r>
            <a:r>
              <a:rPr lang="fr-FR" i="1" dirty="0"/>
              <a:t>Sartre</a:t>
            </a:r>
            <a:r>
              <a:rPr lang="fr-FR" dirty="0"/>
              <a:t>, Seuil 1955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en-GB" dirty="0" err="1" smtClean="0"/>
              <a:t>En</a:t>
            </a:r>
            <a:r>
              <a:rPr lang="en-GB" dirty="0" smtClean="0"/>
              <a:t> 1947, </a:t>
            </a:r>
            <a:r>
              <a:rPr lang="fr-FR" i="1" dirty="0"/>
              <a:t>Qu’est-ce que la littérature</a:t>
            </a:r>
            <a:r>
              <a:rPr lang="fr-FR" dirty="0"/>
              <a:t> : </a:t>
            </a:r>
            <a:r>
              <a:rPr lang="fr-FR" dirty="0" smtClean="0"/>
              <a:t>« Si </a:t>
            </a:r>
            <a:r>
              <a:rPr lang="fr-FR" dirty="0"/>
              <a:t>l’écrivain, pour atteindre les masses, doit offrir ses services au Parti communiste, je réponds que </a:t>
            </a:r>
            <a:r>
              <a:rPr lang="fr-FR" dirty="0" smtClean="0"/>
              <a:t>non: </a:t>
            </a:r>
            <a:r>
              <a:rPr lang="fr-FR" dirty="0"/>
              <a:t>la politique du communisme stalinien est incompatible avec l’exercice honnête du métier </a:t>
            </a:r>
            <a:r>
              <a:rPr lang="fr-FR" dirty="0" smtClean="0"/>
              <a:t>littéraire ».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402021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03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959"/>
            <a:ext cx="10972800" cy="5092577"/>
          </a:xfrm>
        </p:spPr>
        <p:txBody>
          <a:bodyPr/>
          <a:lstStyle/>
          <a:p>
            <a:r>
              <a:rPr lang="fr-FR" dirty="0" smtClean="0"/>
              <a:t>L’évolution de Sartre vers le Parti communiste se soit amorcée après le relatif échec du Rassemblement démocratique révolutionnaire fondé en 1948-49 avec David Rousset</a:t>
            </a:r>
          </a:p>
          <a:p>
            <a:r>
              <a:rPr lang="fr-FR" dirty="0" smtClean="0"/>
              <a:t>1950-56, phase de bons rapports mais gâtée par l’insurrection hongroise de 1956</a:t>
            </a:r>
          </a:p>
          <a:p>
            <a:r>
              <a:rPr lang="fr-FR" dirty="0" smtClean="0"/>
              <a:t>Après la guerre d’Algérie en 1962, il y avait un certain rapprochement, compromise par l’entrée des chars russes à Prague en 1968</a:t>
            </a:r>
          </a:p>
          <a:p>
            <a:r>
              <a:rPr lang="fr-FR" dirty="0" smtClean="0"/>
              <a:t>Puis, les relations se stabilisèrent dans une relative bienveillance</a:t>
            </a:r>
          </a:p>
          <a:p>
            <a:r>
              <a:rPr lang="fr-FR" dirty="0" smtClean="0"/>
              <a:t>Deux déclarations de Sartre: « Le communisme est l’horizon indépassable de la pensée » et « Tout anticommuniste est un chien </a:t>
            </a:r>
            <a:r>
              <a:rPr lang="en-GB" dirty="0" smtClean="0"/>
              <a:t>».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65538"/>
          </a:xfrm>
        </p:spPr>
        <p:txBody>
          <a:bodyPr>
            <a:normAutofit fontScale="9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70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En</a:t>
            </a:r>
            <a:r>
              <a:rPr lang="en-GB" dirty="0" smtClean="0"/>
              <a:t> France:</a:t>
            </a:r>
          </a:p>
          <a:p>
            <a:pPr lvl="1"/>
            <a:r>
              <a:rPr lang="fr-FR" dirty="0" smtClean="0"/>
              <a:t>La « première » des </a:t>
            </a:r>
            <a:r>
              <a:rPr lang="fr-FR" i="1" dirty="0" smtClean="0"/>
              <a:t>Mains sales </a:t>
            </a:r>
            <a:r>
              <a:rPr lang="fr-FR" dirty="0" smtClean="0"/>
              <a:t>à Paris le 2 avril 1948 fut un des plus grands succès de théâtre de l’époque</a:t>
            </a:r>
          </a:p>
          <a:p>
            <a:pPr lvl="1"/>
            <a:r>
              <a:rPr lang="fr-FR" dirty="0" smtClean="0"/>
              <a:t>625 représentations à Paris et 300 en province</a:t>
            </a:r>
          </a:p>
          <a:p>
            <a:pPr lvl="1"/>
            <a:r>
              <a:rPr lang="fr-FR" dirty="0" smtClean="0"/>
              <a:t>Seuls les communistes attaquèrent la pièce; critique de leur stratégie et de leurs méthodes politiques</a:t>
            </a:r>
          </a:p>
          <a:p>
            <a:pPr lvl="1"/>
            <a:r>
              <a:rPr lang="fr-FR" dirty="0" smtClean="0"/>
              <a:t>La presse modérée fut élogieuse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L’accueil des </a:t>
            </a:r>
            <a:r>
              <a:rPr lang="fr-FR" b="1" i="1" dirty="0"/>
              <a:t>Mains sales</a:t>
            </a:r>
            <a:r>
              <a:rPr lang="fr-FR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73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54923"/>
            <a:ext cx="10972800" cy="4792717"/>
          </a:xfrm>
        </p:spPr>
        <p:txBody>
          <a:bodyPr>
            <a:noAutofit/>
          </a:bodyPr>
          <a:lstStyle/>
          <a:p>
            <a:r>
              <a:rPr lang="en-GB" sz="3200" i="1" dirty="0" err="1"/>
              <a:t>L’Être</a:t>
            </a:r>
            <a:r>
              <a:rPr lang="en-GB" sz="3200" i="1" dirty="0"/>
              <a:t> et le </a:t>
            </a:r>
            <a:r>
              <a:rPr lang="en-GB" sz="3200" i="1" dirty="0" err="1"/>
              <a:t>Néant</a:t>
            </a:r>
            <a:r>
              <a:rPr lang="en-GB" sz="3200" dirty="0"/>
              <a:t> (1943</a:t>
            </a:r>
            <a:r>
              <a:rPr lang="en-GB" sz="3200" dirty="0" smtClean="0"/>
              <a:t>) </a:t>
            </a:r>
          </a:p>
          <a:p>
            <a:r>
              <a:rPr lang="en-GB" sz="3200" i="1" dirty="0" smtClean="0"/>
              <a:t>La </a:t>
            </a:r>
            <a:r>
              <a:rPr lang="en-GB" sz="3200" i="1" dirty="0" err="1"/>
              <a:t>Nausée</a:t>
            </a:r>
            <a:r>
              <a:rPr lang="en-GB" sz="3200" dirty="0"/>
              <a:t> (1938) </a:t>
            </a:r>
            <a:endParaRPr lang="en-GB" sz="3200" dirty="0" smtClean="0"/>
          </a:p>
          <a:p>
            <a:r>
              <a:rPr lang="en-GB" sz="3200" i="1" dirty="0" smtClean="0"/>
              <a:t>Les </a:t>
            </a:r>
            <a:r>
              <a:rPr lang="en-GB" sz="3200" i="1" dirty="0"/>
              <a:t>Chemins de la </a:t>
            </a:r>
            <a:r>
              <a:rPr lang="en-GB" sz="3200" i="1" dirty="0" err="1"/>
              <a:t>liberté</a:t>
            </a:r>
            <a:r>
              <a:rPr lang="en-GB" sz="3200" dirty="0"/>
              <a:t> (1945-49). </a:t>
            </a:r>
            <a:endParaRPr lang="en-GB" sz="3200" dirty="0" smtClean="0"/>
          </a:p>
          <a:p>
            <a:endParaRPr lang="en-GB" sz="1800" dirty="0"/>
          </a:p>
          <a:p>
            <a:r>
              <a:rPr lang="en-GB" sz="3200" i="1" dirty="0" smtClean="0"/>
              <a:t>Les </a:t>
            </a:r>
            <a:r>
              <a:rPr lang="en-GB" sz="3200" i="1" dirty="0" err="1"/>
              <a:t>Mouches</a:t>
            </a:r>
            <a:r>
              <a:rPr lang="en-GB" sz="3200" dirty="0"/>
              <a:t> (1943), </a:t>
            </a:r>
            <a:r>
              <a:rPr lang="en-GB" sz="3200" i="1" dirty="0" smtClean="0"/>
              <a:t>Huis </a:t>
            </a:r>
            <a:r>
              <a:rPr lang="en-GB" sz="3200" i="1" dirty="0"/>
              <a:t>clos</a:t>
            </a:r>
            <a:r>
              <a:rPr lang="en-GB" sz="3200" dirty="0"/>
              <a:t> (1944), </a:t>
            </a:r>
            <a:r>
              <a:rPr lang="en-GB" sz="3200" i="1" dirty="0"/>
              <a:t>La </a:t>
            </a:r>
            <a:r>
              <a:rPr lang="en-GB" sz="3200" i="1" dirty="0" err="1"/>
              <a:t>Putain</a:t>
            </a:r>
            <a:r>
              <a:rPr lang="en-GB" sz="3200" i="1" dirty="0"/>
              <a:t> </a:t>
            </a:r>
            <a:r>
              <a:rPr lang="en-GB" sz="3200" i="1" dirty="0" err="1"/>
              <a:t>respectueuse</a:t>
            </a:r>
            <a:r>
              <a:rPr lang="en-GB" sz="3200" dirty="0"/>
              <a:t> (1946), </a:t>
            </a:r>
            <a:r>
              <a:rPr lang="en-GB" sz="3200" i="1" dirty="0"/>
              <a:t>Les Mains sales</a:t>
            </a:r>
            <a:r>
              <a:rPr lang="en-GB" sz="3200" dirty="0"/>
              <a:t> (1948), </a:t>
            </a:r>
            <a:r>
              <a:rPr lang="en-GB" sz="3200" i="1" dirty="0"/>
              <a:t>Le </a:t>
            </a:r>
            <a:r>
              <a:rPr lang="en-GB" sz="3200" i="1" dirty="0" err="1"/>
              <a:t>Diable</a:t>
            </a:r>
            <a:r>
              <a:rPr lang="en-GB" sz="3200" i="1" dirty="0"/>
              <a:t> et le Bon </a:t>
            </a:r>
            <a:r>
              <a:rPr lang="en-GB" sz="3200" i="1" dirty="0" err="1"/>
              <a:t>Dieu</a:t>
            </a:r>
            <a:r>
              <a:rPr lang="en-GB" sz="3200" dirty="0"/>
              <a:t> (1951). </a:t>
            </a:r>
            <a:endParaRPr lang="en-GB" sz="3200" dirty="0" smtClean="0"/>
          </a:p>
          <a:p>
            <a:endParaRPr lang="en-GB" sz="1800" dirty="0"/>
          </a:p>
          <a:p>
            <a:r>
              <a:rPr lang="en-GB" sz="3200" dirty="0" err="1" smtClean="0"/>
              <a:t>Fondation</a:t>
            </a:r>
            <a:r>
              <a:rPr lang="en-GB" sz="3200" dirty="0" smtClean="0"/>
              <a:t> de la revue </a:t>
            </a:r>
            <a:r>
              <a:rPr lang="en-GB" sz="3200" i="1" dirty="0" smtClean="0"/>
              <a:t>Les </a:t>
            </a:r>
            <a:r>
              <a:rPr lang="en-GB" sz="3200" i="1" dirty="0"/>
              <a:t>Temps </a:t>
            </a:r>
            <a:r>
              <a:rPr lang="en-GB" sz="3200" i="1" dirty="0" err="1"/>
              <a:t>modernes</a:t>
            </a:r>
            <a:r>
              <a:rPr lang="en-GB" sz="3200" dirty="0"/>
              <a:t> </a:t>
            </a:r>
            <a:r>
              <a:rPr lang="en-GB" sz="3200" dirty="0" err="1" smtClean="0"/>
              <a:t>en</a:t>
            </a:r>
            <a:r>
              <a:rPr lang="en-GB" sz="3200" dirty="0" smtClean="0"/>
              <a:t> </a:t>
            </a:r>
            <a:r>
              <a:rPr lang="en-GB" sz="3200" dirty="0"/>
              <a:t>1945 </a:t>
            </a:r>
            <a:r>
              <a:rPr lang="en-GB" sz="3200" dirty="0" smtClean="0"/>
              <a:t>et </a:t>
            </a:r>
            <a:r>
              <a:rPr lang="en-GB" sz="3200" i="1" dirty="0" err="1" smtClean="0"/>
              <a:t>Libération</a:t>
            </a:r>
            <a:r>
              <a:rPr lang="en-GB" sz="3200" dirty="0" smtClean="0"/>
              <a:t> </a:t>
            </a:r>
            <a:r>
              <a:rPr lang="en-GB" sz="3200" dirty="0" err="1"/>
              <a:t>e</a:t>
            </a:r>
            <a:r>
              <a:rPr lang="en-GB" sz="3200" dirty="0" err="1" smtClean="0"/>
              <a:t>n</a:t>
            </a:r>
            <a:r>
              <a:rPr lang="en-GB" sz="3200" dirty="0" smtClean="0"/>
              <a:t> </a:t>
            </a:r>
            <a:r>
              <a:rPr lang="en-GB" sz="3200" dirty="0"/>
              <a:t>1973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L’œuvre</a:t>
            </a:r>
            <a:r>
              <a:rPr lang="en-US" b="1" dirty="0" smtClean="0"/>
              <a:t> de Sartre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138" y="1356655"/>
            <a:ext cx="18288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9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pièce fut diabolisée et n’eut aucun accès dans le monde communiste</a:t>
            </a:r>
          </a:p>
          <a:p>
            <a:r>
              <a:rPr lang="fr-FR" dirty="0" smtClean="0"/>
              <a:t>Le gouvernement soviétique entreprit une démarche auprès du gouvernement finlandais;  «instrument de propagande hostile au régime »</a:t>
            </a:r>
          </a:p>
          <a:p>
            <a:r>
              <a:rPr lang="fr-FR" i="1" dirty="0" smtClean="0"/>
              <a:t>Les Lettres françaises </a:t>
            </a:r>
            <a:r>
              <a:rPr lang="fr-FR" dirty="0" smtClean="0"/>
              <a:t>publièrent une attaque de l’écrivain soviétique Ilya Ehrenbourg</a:t>
            </a:r>
          </a:p>
          <a:p>
            <a:r>
              <a:rPr lang="fr-FR" dirty="0" smtClean="0"/>
              <a:t>Œuvre exploitée comme un instrument de guerre froide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En Union soviétique et dans les démocraties </a:t>
            </a:r>
            <a:r>
              <a:rPr lang="fr-FR" dirty="0" smtClean="0"/>
              <a:t>populaires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60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Sartre </a:t>
            </a:r>
            <a:r>
              <a:rPr lang="fr-FR" dirty="0" smtClean="0"/>
              <a:t>crut devoir interdire la représentation en Espagne, en Italie, en Grèce et en Autriche par prudence</a:t>
            </a:r>
          </a:p>
          <a:p>
            <a:r>
              <a:rPr lang="fr-FR" dirty="0" smtClean="0"/>
              <a:t>L’accord des partis communistes concernés</a:t>
            </a:r>
          </a:p>
          <a:p>
            <a:r>
              <a:rPr lang="fr-FR" dirty="0" smtClean="0"/>
              <a:t>Conflit le plus grave eut lieu aux États-Unis en 1948, où Sartre protesta contre les altérations du texte (traduit), ainsi que contre le titre </a:t>
            </a:r>
            <a:r>
              <a:rPr lang="en-GB" i="1" dirty="0" smtClean="0"/>
              <a:t>Red Gloves</a:t>
            </a:r>
            <a:endParaRPr lang="en-GB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Dans</a:t>
            </a:r>
            <a:r>
              <a:rPr lang="en-GB" dirty="0" smtClean="0"/>
              <a:t> le monde occidental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50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600" dirty="0" smtClean="0"/>
              <a:t>Aborder les grands problèmes de son époque</a:t>
            </a:r>
          </a:p>
          <a:p>
            <a:pPr lvl="1"/>
            <a:r>
              <a:rPr lang="fr-FR" sz="3600" dirty="0" smtClean="0"/>
              <a:t>Problèmes politiques: la guerre, la révolution, le communisme</a:t>
            </a:r>
          </a:p>
          <a:p>
            <a:pPr marL="411480" lvl="1" indent="0">
              <a:buNone/>
            </a:pPr>
            <a:endParaRPr lang="fr-FR" sz="3600" dirty="0" smtClean="0"/>
          </a:p>
          <a:p>
            <a:r>
              <a:rPr lang="fr-FR" sz="3600" dirty="0" smtClean="0"/>
              <a:t>Le monde avait basculé; la guerre froide</a:t>
            </a:r>
          </a:p>
          <a:p>
            <a:r>
              <a:rPr lang="fr-FR" sz="3600" dirty="0" smtClean="0"/>
              <a:t>Les intellectuels et le marxisme</a:t>
            </a:r>
          </a:p>
          <a:p>
            <a:pPr lvl="1"/>
            <a:endParaRPr lang="fr-F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«</a:t>
            </a:r>
            <a:r>
              <a:rPr lang="en-GB" b="1" dirty="0" err="1" smtClean="0"/>
              <a:t>Épouser</a:t>
            </a:r>
            <a:r>
              <a:rPr lang="en-GB" b="1" dirty="0" smtClean="0"/>
              <a:t> </a:t>
            </a:r>
            <a:r>
              <a:rPr lang="en-GB" b="1" dirty="0"/>
              <a:t>son </a:t>
            </a:r>
            <a:r>
              <a:rPr lang="en-GB" b="1" dirty="0" smtClean="0"/>
              <a:t>temps</a:t>
            </a:r>
            <a:r>
              <a:rPr lang="en-GB" b="1" dirty="0"/>
              <a:t>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23393"/>
            <a:ext cx="10972800" cy="4619297"/>
          </a:xfrm>
        </p:spPr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doctrine </a:t>
            </a:r>
            <a:r>
              <a:rPr lang="en-US" dirty="0" err="1" smtClean="0"/>
              <a:t>philosophique</a:t>
            </a:r>
            <a:r>
              <a:rPr lang="en-US" dirty="0" smtClean="0"/>
              <a:t> </a:t>
            </a:r>
            <a:r>
              <a:rPr lang="en-US" dirty="0" err="1" smtClean="0"/>
              <a:t>conçue</a:t>
            </a:r>
            <a:r>
              <a:rPr lang="en-US" dirty="0" smtClean="0"/>
              <a:t> et </a:t>
            </a:r>
            <a:r>
              <a:rPr lang="en-US" dirty="0" err="1" smtClean="0"/>
              <a:t>formulée</a:t>
            </a:r>
            <a:r>
              <a:rPr lang="en-US" dirty="0" smtClean="0"/>
              <a:t> par Martin Heidegger (1889-1976); </a:t>
            </a:r>
            <a:r>
              <a:rPr lang="en-GB" i="1" dirty="0" err="1"/>
              <a:t>L’Être</a:t>
            </a:r>
            <a:r>
              <a:rPr lang="en-GB" i="1" dirty="0"/>
              <a:t> et le Temps</a:t>
            </a:r>
            <a:r>
              <a:rPr lang="en-GB" dirty="0"/>
              <a:t> (</a:t>
            </a:r>
            <a:r>
              <a:rPr lang="en-GB" i="1" dirty="0"/>
              <a:t>Sein und </a:t>
            </a:r>
            <a:r>
              <a:rPr lang="en-GB" i="1" dirty="0" err="1"/>
              <a:t>Zeit</a:t>
            </a:r>
            <a:r>
              <a:rPr lang="en-GB" dirty="0"/>
              <a:t>), </a:t>
            </a:r>
            <a:r>
              <a:rPr lang="en-GB" dirty="0" smtClean="0"/>
              <a:t>1927</a:t>
            </a:r>
          </a:p>
          <a:p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philosophie</a:t>
            </a:r>
            <a:r>
              <a:rPr lang="en-GB" dirty="0" smtClean="0"/>
              <a:t> de </a:t>
            </a:r>
            <a:r>
              <a:rPr lang="en-GB" dirty="0" err="1" smtClean="0"/>
              <a:t>l’être</a:t>
            </a:r>
            <a:r>
              <a:rPr lang="en-GB" dirty="0" smtClean="0"/>
              <a:t> et de </a:t>
            </a:r>
            <a:r>
              <a:rPr lang="en-GB" dirty="0" err="1" smtClean="0"/>
              <a:t>l’existence</a:t>
            </a:r>
            <a:r>
              <a:rPr lang="en-GB" dirty="0" smtClean="0"/>
              <a:t> </a:t>
            </a:r>
            <a:r>
              <a:rPr lang="en-GB" dirty="0" err="1" smtClean="0"/>
              <a:t>opposée</a:t>
            </a:r>
            <a:r>
              <a:rPr lang="en-GB" dirty="0" smtClean="0"/>
              <a:t> aux philosophies </a:t>
            </a:r>
            <a:r>
              <a:rPr lang="en-GB" dirty="0" err="1" smtClean="0"/>
              <a:t>traditionnelles</a:t>
            </a:r>
            <a:endParaRPr lang="en-GB" dirty="0" smtClean="0"/>
          </a:p>
          <a:p>
            <a:r>
              <a:rPr lang="en-GB" dirty="0" err="1" smtClean="0"/>
              <a:t>L’essence</a:t>
            </a:r>
            <a:r>
              <a:rPr lang="en-GB" dirty="0" smtClean="0"/>
              <a:t>: </a:t>
            </a:r>
            <a:r>
              <a:rPr lang="en-GB" dirty="0" err="1" smtClean="0"/>
              <a:t>l’id</a:t>
            </a:r>
            <a:r>
              <a:rPr lang="en-US" dirty="0" err="1" smtClean="0"/>
              <a:t>ée</a:t>
            </a:r>
            <a:r>
              <a:rPr lang="en-US" dirty="0" smtClean="0"/>
              <a:t> </a:t>
            </a:r>
            <a:r>
              <a:rPr lang="en-US" dirty="0" err="1" smtClean="0"/>
              <a:t>théorique</a:t>
            </a:r>
            <a:r>
              <a:rPr lang="en-US" dirty="0" smtClean="0"/>
              <a:t> d’un </a:t>
            </a:r>
            <a:r>
              <a:rPr lang="en-GB" dirty="0" err="1"/>
              <a:t>être</a:t>
            </a:r>
            <a:r>
              <a:rPr lang="en-GB" dirty="0"/>
              <a:t> </a:t>
            </a:r>
            <a:r>
              <a:rPr lang="en-GB" dirty="0" err="1" smtClean="0"/>
              <a:t>ou</a:t>
            </a:r>
            <a:r>
              <a:rPr lang="en-GB" dirty="0" smtClean="0"/>
              <a:t> </a:t>
            </a:r>
            <a:r>
              <a:rPr lang="en-GB" dirty="0" err="1" smtClean="0"/>
              <a:t>d’une</a:t>
            </a:r>
            <a:r>
              <a:rPr lang="en-GB" dirty="0" smtClean="0"/>
              <a:t> chose, </a:t>
            </a:r>
            <a:r>
              <a:rPr lang="en-GB" dirty="0" err="1" smtClean="0"/>
              <a:t>avant</a:t>
            </a:r>
            <a:r>
              <a:rPr lang="en-GB" dirty="0" smtClean="0"/>
              <a:t> </a:t>
            </a:r>
            <a:r>
              <a:rPr lang="en-GB" dirty="0" err="1" smtClean="0"/>
              <a:t>même</a:t>
            </a:r>
            <a:r>
              <a:rPr lang="en-GB" dirty="0" smtClean="0"/>
              <a:t> que </a:t>
            </a:r>
            <a:r>
              <a:rPr lang="en-GB" dirty="0" err="1" smtClean="0"/>
              <a:t>cet</a:t>
            </a:r>
            <a:r>
              <a:rPr lang="en-GB" dirty="0" smtClean="0"/>
              <a:t> </a:t>
            </a:r>
            <a:r>
              <a:rPr lang="en-GB" dirty="0" err="1"/>
              <a:t>être</a:t>
            </a: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GB" dirty="0" err="1" smtClean="0"/>
              <a:t>ou</a:t>
            </a:r>
            <a:r>
              <a:rPr lang="en-GB" dirty="0" smtClean="0"/>
              <a:t> </a:t>
            </a:r>
            <a:r>
              <a:rPr lang="en-GB" dirty="0" err="1" smtClean="0"/>
              <a:t>cette</a:t>
            </a:r>
            <a:r>
              <a:rPr lang="en-GB" dirty="0" smtClean="0"/>
              <a:t> chose ne </a:t>
            </a:r>
            <a:r>
              <a:rPr lang="en-GB" dirty="0" err="1" smtClean="0"/>
              <a:t>soient</a:t>
            </a:r>
            <a:r>
              <a:rPr lang="en-GB" dirty="0" smtClean="0"/>
              <a:t> </a:t>
            </a:r>
            <a:r>
              <a:rPr lang="en-GB" dirty="0" err="1" smtClean="0"/>
              <a:t>appel</a:t>
            </a:r>
            <a:r>
              <a:rPr lang="en-US" dirty="0" err="1" smtClean="0"/>
              <a:t>és</a:t>
            </a:r>
            <a:r>
              <a:rPr lang="en-US" dirty="0" smtClean="0"/>
              <a:t> à </a:t>
            </a:r>
            <a:r>
              <a:rPr lang="en-US" dirty="0" err="1" smtClean="0"/>
              <a:t>l’existence</a:t>
            </a:r>
            <a:endParaRPr lang="en-US" dirty="0" smtClean="0"/>
          </a:p>
          <a:p>
            <a:r>
              <a:rPr lang="en-US" dirty="0" err="1" smtClean="0"/>
              <a:t>L’existentialisme</a:t>
            </a:r>
            <a:r>
              <a:rPr lang="en-US" dirty="0" smtClean="0"/>
              <a:t> </a:t>
            </a:r>
            <a:r>
              <a:rPr lang="en-US" dirty="0" err="1" smtClean="0"/>
              <a:t>nie</a:t>
            </a:r>
            <a:r>
              <a:rPr lang="en-US" dirty="0" smtClean="0"/>
              <a:t> </a:t>
            </a:r>
            <a:r>
              <a:rPr lang="en-US" dirty="0" err="1" smtClean="0"/>
              <a:t>l’existence</a:t>
            </a:r>
            <a:r>
              <a:rPr lang="en-US" dirty="0" smtClean="0"/>
              <a:t> de </a:t>
            </a:r>
            <a:r>
              <a:rPr lang="en-US" dirty="0" err="1" smtClean="0"/>
              <a:t>Dieu</a:t>
            </a:r>
            <a:r>
              <a:rPr lang="en-US" dirty="0" smtClean="0"/>
              <a:t>, et du </a:t>
            </a:r>
            <a:r>
              <a:rPr lang="en-GB" dirty="0" err="1" smtClean="0"/>
              <a:t>même</a:t>
            </a:r>
            <a:r>
              <a:rPr lang="en-GB" dirty="0" smtClean="0"/>
              <a:t> coup </a:t>
            </a:r>
            <a:r>
              <a:rPr lang="en-GB" dirty="0" err="1" smtClean="0"/>
              <a:t>celle</a:t>
            </a:r>
            <a:r>
              <a:rPr lang="en-GB" dirty="0" smtClean="0"/>
              <a:t> des essences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GB" dirty="0" smtClean="0"/>
              <a:t>« </a:t>
            </a:r>
            <a:r>
              <a:rPr lang="en-GB" dirty="0" err="1" smtClean="0"/>
              <a:t>l’existence</a:t>
            </a:r>
            <a:r>
              <a:rPr lang="en-GB" dirty="0" smtClean="0"/>
              <a:t> </a:t>
            </a:r>
            <a:r>
              <a:rPr lang="fr-FR" dirty="0" smtClean="0"/>
              <a:t>précède</a:t>
            </a:r>
            <a:r>
              <a:rPr lang="en-GB" dirty="0" smtClean="0"/>
              <a:t> </a:t>
            </a:r>
            <a:r>
              <a:rPr lang="en-GB" dirty="0" err="1" smtClean="0"/>
              <a:t>l’essence</a:t>
            </a:r>
            <a:r>
              <a:rPr lang="en-GB" dirty="0" smtClean="0"/>
              <a:t> »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8634"/>
            <a:ext cx="10972800" cy="1024759"/>
          </a:xfrm>
        </p:spPr>
        <p:txBody>
          <a:bodyPr>
            <a:normAutofit/>
          </a:bodyPr>
          <a:lstStyle/>
          <a:p>
            <a:r>
              <a:rPr lang="en-GB" b="1" dirty="0" err="1"/>
              <a:t>Qu’est-ce</a:t>
            </a:r>
            <a:r>
              <a:rPr lang="en-GB" b="1" dirty="0"/>
              <a:t> que </a:t>
            </a:r>
            <a:r>
              <a:rPr lang="en-GB" b="1" dirty="0" err="1"/>
              <a:t>l’existentialisme</a:t>
            </a:r>
            <a:r>
              <a:rPr lang="en-GB" b="1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 sentiments </a:t>
            </a:r>
            <a:r>
              <a:rPr lang="fr-FR" dirty="0" smtClean="0"/>
              <a:t>d’isolement et d’incommunicabilité</a:t>
            </a:r>
          </a:p>
          <a:p>
            <a:r>
              <a:rPr lang="fr-FR" dirty="0" smtClean="0"/>
              <a:t>L’angoisse: un sentiment de peur ou d’appréhension, mais sans objet précis; vertige moral et la nausée</a:t>
            </a:r>
          </a:p>
          <a:p>
            <a:r>
              <a:rPr lang="en-GB" dirty="0" smtClean="0"/>
              <a:t>« </a:t>
            </a:r>
            <a:r>
              <a:rPr lang="fr-FR" dirty="0" smtClean="0"/>
              <a:t>condamné à être libre »; cette liberté est aussi une charge car il faut choisir une conduite sous sa seule responsabilité</a:t>
            </a:r>
          </a:p>
          <a:p>
            <a:r>
              <a:rPr lang="fr-FR" dirty="0" smtClean="0"/>
              <a:t>L’engagement : se choisir, choisir une conduite en toute liberté et toute sincérité</a:t>
            </a:r>
          </a:p>
          <a:p>
            <a:r>
              <a:rPr lang="fr-FR" dirty="0" smtClean="0"/>
              <a:t>La mauvaise foi: tout ce qui pourrait </a:t>
            </a:r>
            <a:r>
              <a:rPr lang="en-GB" dirty="0" smtClean="0"/>
              <a:t>inspirer de faux engagements; « les relents de la morale »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Une nouvelle vision de l’homme et des rapports </a:t>
            </a:r>
            <a:r>
              <a:rPr lang="fr-FR" b="1" dirty="0" smtClean="0"/>
              <a:t>humains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808" y="1923393"/>
            <a:ext cx="2695902" cy="4114800"/>
          </a:xfr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L’acte d’écrire doit être volontairement et sciemment assumé</a:t>
            </a:r>
          </a:p>
          <a:p>
            <a:r>
              <a:rPr lang="fr-FR" sz="2800" dirty="0" smtClean="0"/>
              <a:t>L’écrivain doit s’engager: c’est pour lui une obligation</a:t>
            </a:r>
          </a:p>
          <a:p>
            <a:r>
              <a:rPr lang="fr-FR" sz="2800" dirty="0" smtClean="0"/>
              <a:t>Cette obligation est double: l’homme doit s’engager en tant qu’écrivain et l’ écrivain doit s’engager en tant qu’homme</a:t>
            </a:r>
          </a:p>
          <a:p>
            <a:endParaRPr lang="en-GB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L’engagement littéraire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942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200" dirty="0" smtClean="0"/>
              <a:t>Le théâtre de Sartre procède à l’</a:t>
            </a:r>
            <a:r>
              <a:rPr lang="fr-FR" sz="3200" dirty="0"/>
              <a:t>é</a:t>
            </a:r>
            <a:r>
              <a:rPr lang="fr-FR" sz="3200" dirty="0" smtClean="0"/>
              <a:t>vidence des conceptions philosophiques de son auteur</a:t>
            </a:r>
          </a:p>
          <a:p>
            <a:r>
              <a:rPr lang="en-GB" sz="3200" dirty="0" smtClean="0"/>
              <a:t>Un genre </a:t>
            </a:r>
            <a:r>
              <a:rPr lang="en-GB" sz="3200" dirty="0" err="1" smtClean="0"/>
              <a:t>très</a:t>
            </a:r>
            <a:r>
              <a:rPr lang="en-GB" sz="3200" dirty="0" smtClean="0"/>
              <a:t> </a:t>
            </a:r>
            <a:r>
              <a:rPr lang="en-GB" sz="3200" dirty="0" err="1" smtClean="0"/>
              <a:t>particulier</a:t>
            </a:r>
            <a:r>
              <a:rPr lang="en-GB" sz="3200" dirty="0" smtClean="0"/>
              <a:t> et </a:t>
            </a:r>
            <a:r>
              <a:rPr lang="en-GB" sz="3200" dirty="0" err="1" smtClean="0"/>
              <a:t>très</a:t>
            </a:r>
            <a:r>
              <a:rPr lang="en-GB" sz="3200" dirty="0" smtClean="0"/>
              <a:t> nouveau d’art </a:t>
            </a:r>
            <a:r>
              <a:rPr lang="en-GB" sz="3200" dirty="0" err="1" smtClean="0"/>
              <a:t>dramatique</a:t>
            </a:r>
            <a:r>
              <a:rPr lang="en-GB" sz="3200" dirty="0" smtClean="0"/>
              <a:t> qui se d</a:t>
            </a:r>
            <a:r>
              <a:rPr lang="fr-FR" sz="3200" dirty="0" err="1" smtClean="0"/>
              <a:t>émarque</a:t>
            </a:r>
            <a:r>
              <a:rPr lang="fr-FR" sz="3200" dirty="0" smtClean="0"/>
              <a:t> singulièrement de la tradition</a:t>
            </a:r>
          </a:p>
          <a:p>
            <a:r>
              <a:rPr lang="fr-FR" sz="3200" dirty="0" smtClean="0"/>
              <a:t>Principe qui se fonde sur le concept de </a:t>
            </a:r>
            <a:r>
              <a:rPr lang="fr-FR" sz="3200" b="1" dirty="0" smtClean="0"/>
              <a:t>situation</a:t>
            </a:r>
            <a:r>
              <a:rPr lang="fr-FR" sz="3200" dirty="0" smtClean="0"/>
              <a:t> et non pas de destin ou de sort</a:t>
            </a:r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Incidence de ces théories sur le </a:t>
            </a:r>
            <a:r>
              <a:rPr lang="fr-FR" b="1" dirty="0" smtClean="0"/>
              <a:t>théâtre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1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71145"/>
            <a:ext cx="10972800" cy="5186855"/>
          </a:xfrm>
        </p:spPr>
        <p:txBody>
          <a:bodyPr>
            <a:normAutofit/>
          </a:bodyPr>
          <a:lstStyle/>
          <a:p>
            <a:r>
              <a:rPr lang="en-GB" dirty="0" smtClean="0"/>
              <a:t>La situation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l’ensemble</a:t>
            </a:r>
            <a:r>
              <a:rPr lang="en-GB" dirty="0" smtClean="0"/>
              <a:t> des conditions </a:t>
            </a:r>
            <a:r>
              <a:rPr lang="en-GB" dirty="0" err="1" smtClean="0"/>
              <a:t>dans</a:t>
            </a:r>
            <a:r>
              <a:rPr lang="en-GB" dirty="0" smtClean="0"/>
              <a:t> </a:t>
            </a:r>
            <a:r>
              <a:rPr lang="en-GB" dirty="0" err="1" smtClean="0"/>
              <a:t>lesquelles</a:t>
            </a:r>
            <a:r>
              <a:rPr lang="en-GB" dirty="0" smtClean="0"/>
              <a:t> se </a:t>
            </a:r>
            <a:r>
              <a:rPr lang="en-GB" dirty="0" err="1" smtClean="0"/>
              <a:t>trouve</a:t>
            </a:r>
            <a:r>
              <a:rPr lang="en-GB" dirty="0" smtClean="0"/>
              <a:t> </a:t>
            </a:r>
            <a:r>
              <a:rPr lang="en-GB" dirty="0" err="1" smtClean="0"/>
              <a:t>quelqu’un</a:t>
            </a:r>
            <a:r>
              <a:rPr lang="en-GB" dirty="0" smtClean="0"/>
              <a:t> à un moment </a:t>
            </a:r>
            <a:r>
              <a:rPr lang="en-GB" dirty="0" err="1" smtClean="0"/>
              <a:t>donné</a:t>
            </a:r>
            <a:endParaRPr lang="en-GB" dirty="0" smtClean="0"/>
          </a:p>
          <a:p>
            <a:r>
              <a:rPr lang="en-GB" dirty="0" err="1" smtClean="0"/>
              <a:t>Être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sitation</a:t>
            </a:r>
            <a:r>
              <a:rPr lang="en-GB" dirty="0" smtClean="0"/>
              <a:t> </a:t>
            </a:r>
            <a:r>
              <a:rPr lang="en-GB" dirty="0" err="1" smtClean="0"/>
              <a:t>signifie</a:t>
            </a:r>
            <a:r>
              <a:rPr lang="en-GB" dirty="0" smtClean="0"/>
              <a:t> se </a:t>
            </a:r>
            <a:r>
              <a:rPr lang="en-GB" dirty="0" err="1" smtClean="0"/>
              <a:t>trouver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des </a:t>
            </a:r>
            <a:r>
              <a:rPr lang="en-GB" dirty="0" err="1" smtClean="0"/>
              <a:t>circonstances</a:t>
            </a:r>
            <a:r>
              <a:rPr lang="en-GB" dirty="0" smtClean="0"/>
              <a:t> r</a:t>
            </a:r>
            <a:r>
              <a:rPr lang="fr-FR" dirty="0" err="1" smtClean="0"/>
              <a:t>éelles</a:t>
            </a:r>
            <a:r>
              <a:rPr lang="fr-FR" dirty="0" smtClean="0"/>
              <a:t> et concrètes, avec la nécessité de résoudre au plus vite cette situation supposée difficile</a:t>
            </a:r>
          </a:p>
          <a:p>
            <a:r>
              <a:rPr lang="fr-FR" dirty="0" smtClean="0"/>
              <a:t>En état d’inaction, le personnage risque de perdre son être qu’il ne retrouvera que par un agir, lequel sera l’expression parfaite de sa liberté</a:t>
            </a:r>
          </a:p>
          <a:p>
            <a:r>
              <a:rPr lang="fr-FR" dirty="0" smtClean="0"/>
              <a:t>Sartre: « en </a:t>
            </a:r>
            <a:r>
              <a:rPr lang="fr-FR" dirty="0"/>
              <a:t>certaines situations, il n’y a de place que pour une alternative </a:t>
            </a:r>
            <a:r>
              <a:rPr lang="fr-FR" dirty="0" smtClean="0"/>
              <a:t>dont </a:t>
            </a:r>
            <a:r>
              <a:rPr lang="fr-FR" dirty="0"/>
              <a:t>l’un des termes est la mort, et évidemment l’autre la vie. Il faut pourtant faire en sorte que l’homme puisse, en toutes circonstances, choisir la </a:t>
            </a:r>
            <a:r>
              <a:rPr lang="fr-FR" dirty="0" smtClean="0"/>
              <a:t>vie ».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51338"/>
            <a:ext cx="10972800" cy="819807"/>
          </a:xfrm>
        </p:spPr>
        <p:txBody>
          <a:bodyPr/>
          <a:lstStyle/>
          <a:p>
            <a:r>
              <a:rPr lang="en-GB" dirty="0" err="1" smtClean="0"/>
              <a:t>Qu’est-ce</a:t>
            </a:r>
            <a:r>
              <a:rPr lang="en-GB" dirty="0" smtClean="0"/>
              <a:t> que la situation?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50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Une mission a été confiée à Hugo; le sens de sa vie dépend de son accomplissement</a:t>
            </a:r>
          </a:p>
          <a:p>
            <a:r>
              <a:rPr lang="fr-FR" sz="3200" dirty="0" smtClean="0"/>
              <a:t>« être ou ne pas être » est le dilemme absolu, l’enjeu décisif de sa vie, donc de sa liberté </a:t>
            </a:r>
          </a:p>
          <a:p>
            <a:r>
              <a:rPr lang="fr-FR" sz="3200" dirty="0" smtClean="0"/>
              <a:t>Hugo retarde l’échéance, mais cet atermoiement se terminera par un échec; se livre à une mort certaine avec les mots « non récupérable</a:t>
            </a:r>
            <a:r>
              <a:rPr lang="en-GB" sz="3200" dirty="0" smtClean="0"/>
              <a:t> ».</a:t>
            </a:r>
            <a:endParaRPr lang="en-GB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mission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12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1468</Words>
  <Application>Microsoft Office PowerPoint</Application>
  <PresentationFormat>Custom</PresentationFormat>
  <Paragraphs>118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Training presentation</vt:lpstr>
      <vt:lpstr>Les Mains sales</vt:lpstr>
      <vt:lpstr>L’œuvre de Sartre </vt:lpstr>
      <vt:lpstr>«Épouser son temps»</vt:lpstr>
      <vt:lpstr>Qu’est-ce que l’existentialisme?</vt:lpstr>
      <vt:lpstr>Une nouvelle vision de l’homme et des rapports humains</vt:lpstr>
      <vt:lpstr>L’engagement littéraire</vt:lpstr>
      <vt:lpstr>Incidence de ces théories sur le théâtre</vt:lpstr>
      <vt:lpstr>Qu’est-ce que la situation?</vt:lpstr>
      <vt:lpstr>La mission</vt:lpstr>
      <vt:lpstr>La situation politique évoquée dans la pièce</vt:lpstr>
      <vt:lpstr>PowerPoint Presentation</vt:lpstr>
      <vt:lpstr>La structure chronologique de la pièce</vt:lpstr>
      <vt:lpstr>PowerPoint Presentation</vt:lpstr>
      <vt:lpstr>Septième et dernier tableau</vt:lpstr>
      <vt:lpstr>Le point de vue de Hugo</vt:lpstr>
      <vt:lpstr>Les rapports de Sartre avec les communistes</vt:lpstr>
      <vt:lpstr>PowerPoint Presentation</vt:lpstr>
      <vt:lpstr>PowerPoint Presentation</vt:lpstr>
      <vt:lpstr>L’accueil des Mains sales </vt:lpstr>
      <vt:lpstr>En Union soviétique et dans les démocraties populaires</vt:lpstr>
      <vt:lpstr>Dans le monde occidental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2017-02-15T11:53:31Z</dcterms:created>
  <dcterms:modified xsi:type="dcterms:W3CDTF">2017-03-08T10:38:45Z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