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85" r:id="rId3"/>
    <p:sldId id="257" r:id="rId4"/>
    <p:sldId id="280" r:id="rId5"/>
    <p:sldId id="258" r:id="rId6"/>
    <p:sldId id="281" r:id="rId7"/>
    <p:sldId id="282" r:id="rId8"/>
    <p:sldId id="287" r:id="rId9"/>
    <p:sldId id="259" r:id="rId10"/>
    <p:sldId id="288" r:id="rId11"/>
    <p:sldId id="289" r:id="rId12"/>
    <p:sldId id="286" r:id="rId13"/>
    <p:sldId id="283" r:id="rId14"/>
    <p:sldId id="284" r:id="rId15"/>
    <p:sldId id="267" r:id="rId16"/>
    <p:sldId id="309" r:id="rId17"/>
    <p:sldId id="308" r:id="rId18"/>
    <p:sldId id="310" r:id="rId19"/>
    <p:sldId id="276" r:id="rId20"/>
    <p:sldId id="261" r:id="rId21"/>
    <p:sldId id="262" r:id="rId22"/>
    <p:sldId id="328" r:id="rId23"/>
    <p:sldId id="263" r:id="rId24"/>
    <p:sldId id="329" r:id="rId25"/>
    <p:sldId id="266" r:id="rId26"/>
    <p:sldId id="270" r:id="rId27"/>
    <p:sldId id="275" r:id="rId28"/>
    <p:sldId id="265" r:id="rId29"/>
    <p:sldId id="271" r:id="rId30"/>
    <p:sldId id="272" r:id="rId31"/>
    <p:sldId id="273" r:id="rId32"/>
    <p:sldId id="264" r:id="rId33"/>
    <p:sldId id="277" r:id="rId34"/>
    <p:sldId id="290" r:id="rId35"/>
    <p:sldId id="307" r:id="rId36"/>
    <p:sldId id="306" r:id="rId37"/>
    <p:sldId id="292" r:id="rId38"/>
    <p:sldId id="294" r:id="rId39"/>
    <p:sldId id="293" r:id="rId40"/>
    <p:sldId id="301" r:id="rId41"/>
    <p:sldId id="295" r:id="rId42"/>
    <p:sldId id="300" r:id="rId43"/>
    <p:sldId id="298" r:id="rId44"/>
    <p:sldId id="296" r:id="rId45"/>
    <p:sldId id="299" r:id="rId46"/>
    <p:sldId id="303" r:id="rId47"/>
    <p:sldId id="302" r:id="rId48"/>
    <p:sldId id="304" r:id="rId49"/>
    <p:sldId id="305" r:id="rId50"/>
    <p:sldId id="311" r:id="rId51"/>
    <p:sldId id="279" r:id="rId52"/>
    <p:sldId id="313" r:id="rId53"/>
    <p:sldId id="312" r:id="rId54"/>
    <p:sldId id="314" r:id="rId55"/>
    <p:sldId id="315" r:id="rId56"/>
    <p:sldId id="316" r:id="rId57"/>
    <p:sldId id="317" r:id="rId58"/>
    <p:sldId id="318" r:id="rId59"/>
    <p:sldId id="319" r:id="rId60"/>
    <p:sldId id="278" r:id="rId61"/>
    <p:sldId id="321" r:id="rId62"/>
    <p:sldId id="322" r:id="rId63"/>
    <p:sldId id="323" r:id="rId64"/>
    <p:sldId id="324" r:id="rId65"/>
    <p:sldId id="325" r:id="rId66"/>
    <p:sldId id="326" r:id="rId67"/>
    <p:sldId id="327" r:id="rId68"/>
    <p:sldId id="291" r:id="rId69"/>
    <p:sldId id="330" r:id="rId70"/>
    <p:sldId id="331" r:id="rId7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64" autoAdjust="0"/>
    <p:restoredTop sz="94660"/>
  </p:normalViewPr>
  <p:slideViewPr>
    <p:cSldViewPr snapToGrid="0">
      <p:cViewPr>
        <p:scale>
          <a:sx n="98" d="100"/>
          <a:sy n="98" d="100"/>
        </p:scale>
        <p:origin x="-102" y="-3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3/27/2017</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3/27/2017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3/27/2017</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3/27/2017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3/27/2017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3/27/2017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3/27/2017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3/27/2017</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3/27/2017</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3/27/2017</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youtube.com/watch?v=Ic5oNXpYhXA"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dEFHY6m9tpQ&amp;list=PL7J0zvD77UJOee00Y3AQbEMFgv1u01lr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s://www.youtube.com/watch?v=rK1CjSMZ_IY"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s://www.youtube.com/watch?v=pr73zgEjC60" TargetMode="Externa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4259180" y="709863"/>
            <a:ext cx="7411452" cy="4766845"/>
          </a:xfrm>
          <a:solidFill>
            <a:schemeClr val="bg1"/>
          </a:solidFill>
        </p:spPr>
        <p:txBody>
          <a:bodyPr>
            <a:normAutofit/>
          </a:bodyPr>
          <a:lstStyle/>
          <a:p>
            <a:r>
              <a:rPr lang="en-IE" dirty="0" smtClean="0"/>
              <a:t>LA CASA DE BERNARDA ALBA</a:t>
            </a:r>
            <a:br>
              <a:rPr lang="en-IE" dirty="0" smtClean="0"/>
            </a:br>
            <a:r>
              <a:rPr lang="en-IE" sz="4400" dirty="0"/>
              <a:t/>
            </a:r>
            <a:br>
              <a:rPr lang="en-IE" sz="4400" dirty="0"/>
            </a:br>
            <a:r>
              <a:rPr lang="en-IE" sz="3200" dirty="0" smtClean="0"/>
              <a:t>DR TARA PLUNKETT</a:t>
            </a:r>
            <a:br>
              <a:rPr lang="en-IE" sz="3200" dirty="0" smtClean="0"/>
            </a:br>
            <a:r>
              <a:rPr lang="en-IE" sz="3200" dirty="0"/>
              <a:t/>
            </a:r>
            <a:br>
              <a:rPr lang="en-IE" sz="3200" dirty="0"/>
            </a:br>
            <a:r>
              <a:rPr lang="en-IE" sz="3200" dirty="0" smtClean="0"/>
              <a:t>UNIVERSITY COLLEGE DUBLIN</a:t>
            </a:r>
            <a:br>
              <a:rPr lang="en-IE" sz="3200" dirty="0" smtClean="0"/>
            </a:br>
            <a:r>
              <a:rPr lang="en-IE" sz="3200" dirty="0"/>
              <a:t/>
            </a:r>
            <a:br>
              <a:rPr lang="en-IE" sz="3200" dirty="0"/>
            </a:br>
            <a:r>
              <a:rPr lang="en-IE" sz="2800" dirty="0" smtClean="0"/>
              <a:t>22</a:t>
            </a:r>
            <a:r>
              <a:rPr lang="en-IE" sz="2800" baseline="30000" dirty="0" smtClean="0"/>
              <a:t>ND</a:t>
            </a:r>
            <a:r>
              <a:rPr lang="en-IE" sz="2800" dirty="0" smtClean="0"/>
              <a:t> MARCH 2017</a:t>
            </a:r>
            <a:endParaRPr lang="en-IE" sz="3200" dirty="0"/>
          </a:p>
        </p:txBody>
      </p:sp>
      <p:pic>
        <p:nvPicPr>
          <p:cNvPr id="5124" name="Picture 4" descr="Image result for ucd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0084" y="2782019"/>
            <a:ext cx="1467853" cy="146785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la casa de bernarda alba pain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72798"/>
            <a:ext cx="4030579" cy="64862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64438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margaritaxirgu.es/vivencia2/63lorca/lorca/images/mariana_pine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396" y="433298"/>
            <a:ext cx="6294546" cy="434323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363579" y="5632467"/>
            <a:ext cx="10410888" cy="646331"/>
          </a:xfrm>
          <a:prstGeom prst="rect">
            <a:avLst/>
          </a:prstGeom>
        </p:spPr>
        <p:txBody>
          <a:bodyPr wrap="square">
            <a:spAutoFit/>
          </a:bodyPr>
          <a:lstStyle/>
          <a:p>
            <a:r>
              <a:rPr lang="en-GB" dirty="0">
                <a:solidFill>
                  <a:srgbClr val="000000"/>
                </a:solidFill>
                <a:latin typeface="Verdana" panose="020B0604030504040204" pitchFamily="34" charset="0"/>
              </a:rPr>
              <a:t>Dos </a:t>
            </a:r>
            <a:r>
              <a:rPr lang="en-GB" dirty="0" err="1">
                <a:solidFill>
                  <a:srgbClr val="000000"/>
                </a:solidFill>
                <a:latin typeface="Verdana" panose="020B0604030504040204" pitchFamily="34" charset="0"/>
              </a:rPr>
              <a:t>escenas</a:t>
            </a:r>
            <a:r>
              <a:rPr lang="en-GB" dirty="0">
                <a:solidFill>
                  <a:srgbClr val="000000"/>
                </a:solidFill>
                <a:latin typeface="Verdana" panose="020B0604030504040204" pitchFamily="34" charset="0"/>
              </a:rPr>
              <a:t> de "Mariana Pineda" </a:t>
            </a:r>
            <a:r>
              <a:rPr lang="en-GB" dirty="0" err="1">
                <a:solidFill>
                  <a:srgbClr val="000000"/>
                </a:solidFill>
                <a:latin typeface="Verdana" panose="020B0604030504040204" pitchFamily="34" charset="0"/>
              </a:rPr>
              <a:t>interpretada</a:t>
            </a:r>
            <a:r>
              <a:rPr lang="en-GB" dirty="0">
                <a:solidFill>
                  <a:srgbClr val="000000"/>
                </a:solidFill>
                <a:latin typeface="Verdana" panose="020B0604030504040204" pitchFamily="34" charset="0"/>
              </a:rPr>
              <a:t> </a:t>
            </a:r>
            <a:r>
              <a:rPr lang="en-GB" dirty="0" err="1">
                <a:solidFill>
                  <a:srgbClr val="000000"/>
                </a:solidFill>
                <a:latin typeface="Verdana" panose="020B0604030504040204" pitchFamily="34" charset="0"/>
              </a:rPr>
              <a:t>por</a:t>
            </a:r>
            <a:r>
              <a:rPr lang="en-GB" dirty="0">
                <a:solidFill>
                  <a:srgbClr val="000000"/>
                </a:solidFill>
                <a:latin typeface="Verdana" panose="020B0604030504040204" pitchFamily="34" charset="0"/>
              </a:rPr>
              <a:t> Margarita </a:t>
            </a:r>
            <a:r>
              <a:rPr lang="en-GB" dirty="0" err="1">
                <a:solidFill>
                  <a:srgbClr val="000000"/>
                </a:solidFill>
                <a:latin typeface="Verdana" panose="020B0604030504040204" pitchFamily="34" charset="0"/>
              </a:rPr>
              <a:t>Xirgu</a:t>
            </a:r>
            <a:r>
              <a:rPr lang="en-GB" dirty="0">
                <a:solidFill>
                  <a:srgbClr val="000000"/>
                </a:solidFill>
                <a:latin typeface="Verdana" panose="020B0604030504040204" pitchFamily="34" charset="0"/>
              </a:rPr>
              <a:t> </a:t>
            </a:r>
            <a:r>
              <a:rPr lang="en-GB" dirty="0" err="1">
                <a:solidFill>
                  <a:srgbClr val="000000"/>
                </a:solidFill>
                <a:latin typeface="Verdana" panose="020B0604030504040204" pitchFamily="34" charset="0"/>
              </a:rPr>
              <a:t>en</a:t>
            </a:r>
            <a:r>
              <a:rPr lang="en-GB" dirty="0">
                <a:solidFill>
                  <a:srgbClr val="000000"/>
                </a:solidFill>
                <a:latin typeface="Verdana" panose="020B0604030504040204" pitchFamily="34" charset="0"/>
              </a:rPr>
              <a:t> el </a:t>
            </a:r>
            <a:r>
              <a:rPr lang="en-GB" dirty="0" err="1">
                <a:solidFill>
                  <a:srgbClr val="000000"/>
                </a:solidFill>
                <a:latin typeface="Verdana" panose="020B0604030504040204" pitchFamily="34" charset="0"/>
              </a:rPr>
              <a:t>Teatro</a:t>
            </a:r>
            <a:r>
              <a:rPr lang="en-GB" dirty="0">
                <a:solidFill>
                  <a:srgbClr val="000000"/>
                </a:solidFill>
                <a:latin typeface="Verdana" panose="020B0604030504040204" pitchFamily="34" charset="0"/>
              </a:rPr>
              <a:t> Goya de Barcelona.</a:t>
            </a:r>
            <a:endParaRPr lang="en-GB" dirty="0"/>
          </a:p>
        </p:txBody>
      </p:sp>
    </p:spTree>
    <p:extLst>
      <p:ext uri="{BB962C8B-B14F-4D97-AF65-F5344CB8AC3E}">
        <p14:creationId xmlns:p14="http://schemas.microsoft.com/office/powerpoint/2010/main" val="21710148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margaritaxirgu.es/vivencia2/63lorca/lorca/images/mariana_pined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885" y="600325"/>
            <a:ext cx="6905679" cy="504114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460500" y="5925235"/>
            <a:ext cx="9131300" cy="646331"/>
          </a:xfrm>
          <a:prstGeom prst="rect">
            <a:avLst/>
          </a:prstGeom>
        </p:spPr>
        <p:txBody>
          <a:bodyPr wrap="square">
            <a:spAutoFit/>
          </a:bodyPr>
          <a:lstStyle/>
          <a:p>
            <a:r>
              <a:rPr lang="en-GB" dirty="0">
                <a:solidFill>
                  <a:srgbClr val="000000"/>
                </a:solidFill>
                <a:latin typeface="Verdana" panose="020B0604030504040204" pitchFamily="34" charset="0"/>
              </a:rPr>
              <a:t>Dos </a:t>
            </a:r>
            <a:r>
              <a:rPr lang="en-GB" dirty="0" err="1">
                <a:solidFill>
                  <a:srgbClr val="000000"/>
                </a:solidFill>
                <a:latin typeface="Verdana" panose="020B0604030504040204" pitchFamily="34" charset="0"/>
              </a:rPr>
              <a:t>escenas</a:t>
            </a:r>
            <a:r>
              <a:rPr lang="en-GB" dirty="0">
                <a:solidFill>
                  <a:srgbClr val="000000"/>
                </a:solidFill>
                <a:latin typeface="Verdana" panose="020B0604030504040204" pitchFamily="34" charset="0"/>
              </a:rPr>
              <a:t> de "Mariana Pineda" </a:t>
            </a:r>
            <a:r>
              <a:rPr lang="en-GB" dirty="0" err="1">
                <a:solidFill>
                  <a:srgbClr val="000000"/>
                </a:solidFill>
                <a:latin typeface="Verdana" panose="020B0604030504040204" pitchFamily="34" charset="0"/>
              </a:rPr>
              <a:t>interpretada</a:t>
            </a:r>
            <a:r>
              <a:rPr lang="en-GB" dirty="0">
                <a:solidFill>
                  <a:srgbClr val="000000"/>
                </a:solidFill>
                <a:latin typeface="Verdana" panose="020B0604030504040204" pitchFamily="34" charset="0"/>
              </a:rPr>
              <a:t> </a:t>
            </a:r>
            <a:r>
              <a:rPr lang="en-GB" dirty="0" err="1">
                <a:solidFill>
                  <a:srgbClr val="000000"/>
                </a:solidFill>
                <a:latin typeface="Verdana" panose="020B0604030504040204" pitchFamily="34" charset="0"/>
              </a:rPr>
              <a:t>por</a:t>
            </a:r>
            <a:r>
              <a:rPr lang="en-GB" dirty="0">
                <a:solidFill>
                  <a:srgbClr val="000000"/>
                </a:solidFill>
                <a:latin typeface="Verdana" panose="020B0604030504040204" pitchFamily="34" charset="0"/>
              </a:rPr>
              <a:t> Margarita </a:t>
            </a:r>
            <a:r>
              <a:rPr lang="en-GB" dirty="0" err="1">
                <a:solidFill>
                  <a:srgbClr val="000000"/>
                </a:solidFill>
                <a:latin typeface="Verdana" panose="020B0604030504040204" pitchFamily="34" charset="0"/>
              </a:rPr>
              <a:t>Xirgu</a:t>
            </a:r>
            <a:r>
              <a:rPr lang="en-GB" dirty="0">
                <a:solidFill>
                  <a:srgbClr val="000000"/>
                </a:solidFill>
                <a:latin typeface="Verdana" panose="020B0604030504040204" pitchFamily="34" charset="0"/>
              </a:rPr>
              <a:t> </a:t>
            </a:r>
            <a:r>
              <a:rPr lang="en-GB" dirty="0" err="1">
                <a:solidFill>
                  <a:srgbClr val="000000"/>
                </a:solidFill>
                <a:latin typeface="Verdana" panose="020B0604030504040204" pitchFamily="34" charset="0"/>
              </a:rPr>
              <a:t>en</a:t>
            </a:r>
            <a:r>
              <a:rPr lang="en-GB" dirty="0">
                <a:solidFill>
                  <a:srgbClr val="000000"/>
                </a:solidFill>
                <a:latin typeface="Verdana" panose="020B0604030504040204" pitchFamily="34" charset="0"/>
              </a:rPr>
              <a:t> el </a:t>
            </a:r>
            <a:r>
              <a:rPr lang="en-GB" dirty="0" err="1">
                <a:solidFill>
                  <a:srgbClr val="000000"/>
                </a:solidFill>
                <a:latin typeface="Verdana" panose="020B0604030504040204" pitchFamily="34" charset="0"/>
              </a:rPr>
              <a:t>Teatro</a:t>
            </a:r>
            <a:r>
              <a:rPr lang="en-GB" dirty="0">
                <a:solidFill>
                  <a:srgbClr val="000000"/>
                </a:solidFill>
                <a:latin typeface="Verdana" panose="020B0604030504040204" pitchFamily="34" charset="0"/>
              </a:rPr>
              <a:t> Goya de Barcelona.</a:t>
            </a:r>
            <a:endParaRPr lang="en-GB" dirty="0"/>
          </a:p>
        </p:txBody>
      </p:sp>
    </p:spTree>
    <p:extLst>
      <p:ext uri="{BB962C8B-B14F-4D97-AF65-F5344CB8AC3E}">
        <p14:creationId xmlns:p14="http://schemas.microsoft.com/office/powerpoint/2010/main" val="40167026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778" y="257583"/>
            <a:ext cx="8474243" cy="1053859"/>
          </a:xfrm>
        </p:spPr>
        <p:txBody>
          <a:bodyPr>
            <a:normAutofit/>
          </a:bodyPr>
          <a:lstStyle/>
          <a:p>
            <a:r>
              <a:rPr lang="en-GB" sz="4000" dirty="0" smtClean="0"/>
              <a:t>Lorca and the avant-garde</a:t>
            </a:r>
            <a:endParaRPr lang="en-GB" sz="4000" dirty="0"/>
          </a:p>
        </p:txBody>
      </p:sp>
      <p:sp>
        <p:nvSpPr>
          <p:cNvPr id="3" name="Content Placeholder 2"/>
          <p:cNvSpPr>
            <a:spLocks noGrp="1"/>
          </p:cNvSpPr>
          <p:nvPr>
            <p:ph idx="1"/>
          </p:nvPr>
        </p:nvSpPr>
        <p:spPr>
          <a:xfrm>
            <a:off x="385011" y="1311443"/>
            <a:ext cx="11550315" cy="5125452"/>
          </a:xfrm>
        </p:spPr>
        <p:txBody>
          <a:bodyPr>
            <a:noAutofit/>
          </a:bodyPr>
          <a:lstStyle/>
          <a:p>
            <a:r>
              <a:rPr lang="es-ES_tradnl" sz="2000" dirty="0" smtClean="0"/>
              <a:t>‘Pero mandaros algo no puedo. Más adelante. Y desde luego, no serán romances gitanos. Me va molestando un poco mi mito de gitanería. Confunden mi vida y mi carácter. No quiero, de ninguna manera. Los gitanos son un tema. Y nada más. Yo podía ser lo mismo poeta de agujas de coser o de paisajes hidráulicos. Además el gitanismo me da un tono de incultura, de falta de educación y de </a:t>
            </a:r>
            <a:r>
              <a:rPr lang="es-ES_tradnl" sz="2000" i="1" dirty="0" smtClean="0"/>
              <a:t>poeta salvaje </a:t>
            </a:r>
            <a:r>
              <a:rPr lang="es-ES_tradnl" sz="2000" dirty="0" smtClean="0"/>
              <a:t>que tú sabes bien que no soy. No quiero que me encasillen. Siento que me van echando cadenas. NO (como diría </a:t>
            </a:r>
            <a:r>
              <a:rPr lang="es-ES_tradnl" sz="2000" dirty="0" err="1" smtClean="0"/>
              <a:t>Ors</a:t>
            </a:r>
            <a:r>
              <a:rPr lang="es-ES_tradnl" sz="2000" dirty="0" smtClean="0"/>
              <a:t>).</a:t>
            </a:r>
          </a:p>
          <a:p>
            <a:r>
              <a:rPr lang="es-ES_tradnl" dirty="0" err="1" smtClean="0"/>
              <a:t>Letter</a:t>
            </a:r>
            <a:r>
              <a:rPr lang="es-ES_tradnl" dirty="0" smtClean="0"/>
              <a:t> to Jorge Guillén, </a:t>
            </a:r>
            <a:r>
              <a:rPr lang="pt-BR" dirty="0"/>
              <a:t>Obras VI, Volume 1; Volume </a:t>
            </a:r>
            <a:r>
              <a:rPr lang="pt-BR" dirty="0" smtClean="0"/>
              <a:t>6, p. 929.</a:t>
            </a:r>
            <a:endParaRPr lang="es-ES_tradnl" dirty="0" smtClean="0"/>
          </a:p>
          <a:p>
            <a:pPr marL="0" indent="0">
              <a:buNone/>
            </a:pPr>
            <a:endParaRPr lang="en-GB" sz="2000" dirty="0" smtClean="0"/>
          </a:p>
          <a:p>
            <a:r>
              <a:rPr lang="es-ES" sz="2000" dirty="0"/>
              <a:t>‘Tu San Sebastián de mármol se opone al mío de carne que muere en todos los momentos, y así tiene que ser. Si mi San Sebastián fuera </a:t>
            </a:r>
            <a:r>
              <a:rPr lang="es-ES" sz="2000" i="1" dirty="0"/>
              <a:t>demasiado plástico </a:t>
            </a:r>
            <a:r>
              <a:rPr lang="es-ES" sz="2000" dirty="0"/>
              <a:t>yo no sería un poeta lírico, sino un </a:t>
            </a:r>
            <a:r>
              <a:rPr lang="es-ES" sz="2000" i="1" dirty="0"/>
              <a:t>escultor</a:t>
            </a:r>
            <a:r>
              <a:rPr lang="es-ES" sz="2000" dirty="0" smtClean="0"/>
              <a:t>’.</a:t>
            </a:r>
          </a:p>
          <a:p>
            <a:r>
              <a:rPr lang="en-GB" sz="1400" dirty="0"/>
              <a:t>Federico García Lorca, </a:t>
            </a:r>
            <a:r>
              <a:rPr lang="en-GB" sz="1400" i="1" dirty="0" err="1"/>
              <a:t>Epistolario</a:t>
            </a:r>
            <a:r>
              <a:rPr lang="en-GB" sz="1400" i="1" dirty="0"/>
              <a:t> </a:t>
            </a:r>
            <a:r>
              <a:rPr lang="en-GB" sz="1400" i="1" dirty="0" err="1"/>
              <a:t>Completo</a:t>
            </a:r>
            <a:r>
              <a:rPr lang="en-GB" sz="1400" dirty="0"/>
              <a:t>, ed. by Andrew A. Anderson and Christopher Maurer (Madrid: </a:t>
            </a:r>
            <a:r>
              <a:rPr lang="en-GB" sz="1400" dirty="0" err="1"/>
              <a:t>Catedra</a:t>
            </a:r>
            <a:r>
              <a:rPr lang="en-GB" sz="1400" dirty="0"/>
              <a:t>, 1997), p. 511. </a:t>
            </a:r>
          </a:p>
        </p:txBody>
      </p:sp>
    </p:spTree>
    <p:extLst>
      <p:ext uri="{BB962C8B-B14F-4D97-AF65-F5344CB8AC3E}">
        <p14:creationId xmlns:p14="http://schemas.microsoft.com/office/powerpoint/2010/main" val="14790278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95554" y="372979"/>
            <a:ext cx="4980662" cy="6280484"/>
          </a:xfrm>
          <a:prstGeom prst="rect">
            <a:avLst/>
          </a:prstGeom>
        </p:spPr>
      </p:pic>
      <p:sp>
        <p:nvSpPr>
          <p:cNvPr id="5" name="Rectangle 4"/>
          <p:cNvSpPr/>
          <p:nvPr/>
        </p:nvSpPr>
        <p:spPr>
          <a:xfrm>
            <a:off x="5892800" y="5620966"/>
            <a:ext cx="6096000" cy="923330"/>
          </a:xfrm>
          <a:prstGeom prst="rect">
            <a:avLst/>
          </a:prstGeom>
        </p:spPr>
        <p:txBody>
          <a:bodyPr>
            <a:spAutoFit/>
          </a:bodyPr>
          <a:lstStyle/>
          <a:p>
            <a:r>
              <a:rPr lang="en-GB" dirty="0">
                <a:solidFill>
                  <a:srgbClr val="000000"/>
                </a:solidFill>
                <a:latin typeface="Times New Roman" panose="02020603050405020304" pitchFamily="18" charset="0"/>
              </a:rPr>
              <a:t>Federico García Lorca, </a:t>
            </a:r>
            <a:r>
              <a:rPr lang="en-GB" i="1" dirty="0" err="1">
                <a:solidFill>
                  <a:srgbClr val="000000"/>
                </a:solidFill>
                <a:latin typeface="Times New Roman" panose="02020603050405020304" pitchFamily="18" charset="0"/>
              </a:rPr>
              <a:t>Muerte</a:t>
            </a:r>
            <a:r>
              <a:rPr lang="en-GB" i="1" dirty="0">
                <a:solidFill>
                  <a:srgbClr val="000000"/>
                </a:solidFill>
                <a:latin typeface="Times New Roman" panose="02020603050405020304" pitchFamily="18" charset="0"/>
              </a:rPr>
              <a:t> de Santa </a:t>
            </a:r>
            <a:r>
              <a:rPr lang="en-GB" i="1" dirty="0" err="1">
                <a:solidFill>
                  <a:srgbClr val="000000"/>
                </a:solidFill>
                <a:latin typeface="Times New Roman" panose="02020603050405020304" pitchFamily="18" charset="0"/>
              </a:rPr>
              <a:t>Rodegunda</a:t>
            </a:r>
            <a:r>
              <a:rPr lang="en-GB" dirty="0">
                <a:solidFill>
                  <a:srgbClr val="000000"/>
                </a:solidFill>
                <a:latin typeface="Times New Roman" panose="02020603050405020304" pitchFamily="18" charset="0"/>
              </a:rPr>
              <a:t>, 1929, India ink, pencil, and coloured pencils on drawing paper, 284 x 224 mm </a:t>
            </a:r>
            <a:endParaRPr lang="en-GB" dirty="0"/>
          </a:p>
        </p:txBody>
      </p:sp>
      <p:sp>
        <p:nvSpPr>
          <p:cNvPr id="6" name="TextBox 5"/>
          <p:cNvSpPr txBox="1"/>
          <p:nvPr/>
        </p:nvSpPr>
        <p:spPr>
          <a:xfrm>
            <a:off x="5892800" y="546100"/>
            <a:ext cx="5765800" cy="461665"/>
          </a:xfrm>
          <a:prstGeom prst="rect">
            <a:avLst/>
          </a:prstGeom>
          <a:noFill/>
        </p:spPr>
        <p:txBody>
          <a:bodyPr wrap="square" rtlCol="0">
            <a:spAutoFit/>
          </a:bodyPr>
          <a:lstStyle/>
          <a:p>
            <a:r>
              <a:rPr lang="en-GB" sz="2400" dirty="0" smtClean="0"/>
              <a:t>Women and Tragedy: The Drawings</a:t>
            </a:r>
            <a:endParaRPr lang="en-GB" sz="2400" dirty="0"/>
          </a:p>
        </p:txBody>
      </p:sp>
      <p:sp>
        <p:nvSpPr>
          <p:cNvPr id="7" name="Rectangle 6"/>
          <p:cNvSpPr/>
          <p:nvPr/>
        </p:nvSpPr>
        <p:spPr>
          <a:xfrm>
            <a:off x="5461000" y="2160203"/>
            <a:ext cx="6096000" cy="2862322"/>
          </a:xfrm>
          <a:prstGeom prst="rect">
            <a:avLst/>
          </a:prstGeom>
        </p:spPr>
        <p:txBody>
          <a:bodyPr>
            <a:spAutoFit/>
          </a:bodyPr>
          <a:lstStyle/>
          <a:p>
            <a:pPr marL="457200" algn="just">
              <a:lnSpc>
                <a:spcPct val="200000"/>
              </a:lnSpc>
              <a:spcAft>
                <a:spcPts val="0"/>
              </a:spcAft>
            </a:pPr>
            <a:r>
              <a:rPr lang="es-ES_tradnl" dirty="0">
                <a:latin typeface="Times New Roman" panose="02020603050405020304" pitchFamily="18" charset="0"/>
                <a:ea typeface="Calibri" panose="020F0502020204030204" pitchFamily="34" charset="0"/>
              </a:rPr>
              <a:t>Santa Lucía fue moza alta, de seno breve y cadera opulenta. Como todas las mujeres bravías, tuvo ojos demasiado grandes, hombrunos, con una desagradable luz oscura. </a:t>
            </a:r>
            <a:r>
              <a:rPr lang="en-GB" dirty="0" err="1">
                <a:latin typeface="Times New Roman" panose="02020603050405020304" pitchFamily="18" charset="0"/>
                <a:ea typeface="Calibri" panose="020F0502020204030204" pitchFamily="34" charset="0"/>
              </a:rPr>
              <a:t>Expiró</a:t>
            </a:r>
            <a:r>
              <a:rPr lang="en-GB" dirty="0">
                <a:latin typeface="Times New Roman" panose="02020603050405020304" pitchFamily="18" charset="0"/>
                <a:ea typeface="Calibri" panose="020F0502020204030204" pitchFamily="34" charset="0"/>
              </a:rPr>
              <a:t> </a:t>
            </a:r>
            <a:r>
              <a:rPr lang="en-GB" dirty="0" err="1">
                <a:latin typeface="Times New Roman" panose="02020603050405020304" pitchFamily="18" charset="0"/>
                <a:ea typeface="Calibri" panose="020F0502020204030204" pitchFamily="34" charset="0"/>
              </a:rPr>
              <a:t>en</a:t>
            </a:r>
            <a:r>
              <a:rPr lang="en-GB" dirty="0">
                <a:latin typeface="Times New Roman" panose="02020603050405020304" pitchFamily="18" charset="0"/>
                <a:ea typeface="Calibri" panose="020F0502020204030204" pitchFamily="34" charset="0"/>
              </a:rPr>
              <a:t> un </a:t>
            </a:r>
            <a:r>
              <a:rPr lang="en-GB" dirty="0" err="1">
                <a:latin typeface="Times New Roman" panose="02020603050405020304" pitchFamily="18" charset="0"/>
                <a:ea typeface="Calibri" panose="020F0502020204030204" pitchFamily="34" charset="0"/>
              </a:rPr>
              <a:t>lecho</a:t>
            </a:r>
            <a:r>
              <a:rPr lang="en-GB" dirty="0">
                <a:latin typeface="Times New Roman" panose="02020603050405020304" pitchFamily="18" charset="0"/>
                <a:ea typeface="Calibri" panose="020F0502020204030204" pitchFamily="34" charset="0"/>
              </a:rPr>
              <a:t> de llamas. </a:t>
            </a:r>
            <a:r>
              <a:rPr lang="en-GB" dirty="0" smtClean="0">
                <a:latin typeface="Times New Roman" panose="02020603050405020304" pitchFamily="18" charset="0"/>
                <a:ea typeface="Calibri" panose="020F0502020204030204" pitchFamily="34" charset="0"/>
              </a:rPr>
              <a:t>(</a:t>
            </a:r>
            <a:r>
              <a:rPr lang="en-GB" i="1" dirty="0" err="1" smtClean="0">
                <a:latin typeface="Times New Roman" panose="02020603050405020304" pitchFamily="18" charset="0"/>
                <a:ea typeface="Calibri" panose="020F0502020204030204" pitchFamily="34" charset="0"/>
              </a:rPr>
              <a:t>Poemas</a:t>
            </a:r>
            <a:r>
              <a:rPr lang="en-GB" i="1" dirty="0" smtClean="0">
                <a:latin typeface="Times New Roman" panose="02020603050405020304" pitchFamily="18" charset="0"/>
                <a:ea typeface="Calibri" panose="020F0502020204030204" pitchFamily="34" charset="0"/>
              </a:rPr>
              <a:t> </a:t>
            </a:r>
            <a:r>
              <a:rPr lang="en-GB" i="1" dirty="0" err="1" smtClean="0">
                <a:latin typeface="Times New Roman" panose="02020603050405020304" pitchFamily="18" charset="0"/>
                <a:ea typeface="Calibri" panose="020F0502020204030204" pitchFamily="34" charset="0"/>
              </a:rPr>
              <a:t>en</a:t>
            </a:r>
            <a:r>
              <a:rPr lang="en-GB" i="1" dirty="0" smtClean="0">
                <a:latin typeface="Times New Roman" panose="02020603050405020304" pitchFamily="18" charset="0"/>
                <a:ea typeface="Calibri" panose="020F0502020204030204" pitchFamily="34" charset="0"/>
              </a:rPr>
              <a:t> </a:t>
            </a:r>
            <a:r>
              <a:rPr lang="en-GB" i="1" dirty="0" err="1" smtClean="0">
                <a:latin typeface="Times New Roman" panose="02020603050405020304" pitchFamily="18" charset="0"/>
                <a:ea typeface="Calibri" panose="020F0502020204030204" pitchFamily="34" charset="0"/>
              </a:rPr>
              <a:t>prosa</a:t>
            </a:r>
            <a:r>
              <a:rPr lang="en-GB" i="1" dirty="0" smtClean="0">
                <a:latin typeface="Times New Roman" panose="02020603050405020304" pitchFamily="18" charset="0"/>
                <a:ea typeface="Calibri" panose="020F0502020204030204" pitchFamily="34" charset="0"/>
              </a:rPr>
              <a:t>, </a:t>
            </a:r>
            <a:r>
              <a:rPr lang="en-GB" dirty="0" smtClean="0">
                <a:latin typeface="Times New Roman" panose="02020603050405020304" pitchFamily="18" charset="0"/>
                <a:ea typeface="Calibri" panose="020F0502020204030204" pitchFamily="34" charset="0"/>
              </a:rPr>
              <a:t>144</a:t>
            </a:r>
            <a:r>
              <a:rPr lang="en-GB" dirty="0">
                <a:latin typeface="Times New Roman" panose="02020603050405020304" pitchFamily="18" charset="0"/>
                <a:ea typeface="Calibri" panose="020F0502020204030204" pitchFamily="34" charset="0"/>
              </a:rPr>
              <a:t>)</a:t>
            </a:r>
            <a:endParaRPr lang="en-GB"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6827267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51284" y="241356"/>
            <a:ext cx="9116184" cy="5828947"/>
          </a:xfrm>
          <a:prstGeom prst="rect">
            <a:avLst/>
          </a:prstGeom>
        </p:spPr>
      </p:pic>
      <p:sp>
        <p:nvSpPr>
          <p:cNvPr id="5" name="Rectangle 4"/>
          <p:cNvSpPr/>
          <p:nvPr/>
        </p:nvSpPr>
        <p:spPr>
          <a:xfrm>
            <a:off x="433138" y="6274840"/>
            <a:ext cx="11758862" cy="369332"/>
          </a:xfrm>
          <a:prstGeom prst="rect">
            <a:avLst/>
          </a:prstGeom>
        </p:spPr>
        <p:txBody>
          <a:bodyPr wrap="square">
            <a:spAutoFit/>
          </a:bodyPr>
          <a:lstStyle/>
          <a:p>
            <a:r>
              <a:rPr lang="en-GB" dirty="0">
                <a:solidFill>
                  <a:srgbClr val="000000"/>
                </a:solidFill>
                <a:latin typeface="Times New Roman" panose="02020603050405020304" pitchFamily="18" charset="0"/>
              </a:rPr>
              <a:t>Federico García Lorca, </a:t>
            </a:r>
            <a:r>
              <a:rPr lang="en-GB" i="1" dirty="0" err="1">
                <a:solidFill>
                  <a:srgbClr val="000000"/>
                </a:solidFill>
                <a:latin typeface="Times New Roman" panose="02020603050405020304" pitchFamily="18" charset="0"/>
              </a:rPr>
              <a:t>Muerte</a:t>
            </a:r>
            <a:r>
              <a:rPr lang="en-GB" i="1" dirty="0">
                <a:solidFill>
                  <a:srgbClr val="000000"/>
                </a:solidFill>
                <a:latin typeface="Times New Roman" panose="02020603050405020304" pitchFamily="18" charset="0"/>
              </a:rPr>
              <a:t> de Santa </a:t>
            </a:r>
            <a:r>
              <a:rPr lang="en-GB" i="1" dirty="0" err="1">
                <a:solidFill>
                  <a:srgbClr val="000000"/>
                </a:solidFill>
                <a:latin typeface="Times New Roman" panose="02020603050405020304" pitchFamily="18" charset="0"/>
              </a:rPr>
              <a:t>Rodegunda</a:t>
            </a:r>
            <a:r>
              <a:rPr lang="en-GB" dirty="0">
                <a:solidFill>
                  <a:srgbClr val="000000"/>
                </a:solidFill>
                <a:latin typeface="Times New Roman" panose="02020603050405020304" pitchFamily="18" charset="0"/>
              </a:rPr>
              <a:t>, 1929, Ink pencil and coloured pencils on drawing paper, 367 x 587 mm </a:t>
            </a:r>
            <a:endParaRPr lang="en-GB" dirty="0"/>
          </a:p>
        </p:txBody>
      </p:sp>
    </p:spTree>
    <p:extLst>
      <p:ext uri="{BB962C8B-B14F-4D97-AF65-F5344CB8AC3E}">
        <p14:creationId xmlns:p14="http://schemas.microsoft.com/office/powerpoint/2010/main" val="548745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Lorca’s Lectures</a:t>
            </a:r>
            <a:endParaRPr lang="en-IE" dirty="0"/>
          </a:p>
        </p:txBody>
      </p:sp>
      <p:sp>
        <p:nvSpPr>
          <p:cNvPr id="3" name="Content Placeholder 2"/>
          <p:cNvSpPr>
            <a:spLocks noGrp="1"/>
          </p:cNvSpPr>
          <p:nvPr>
            <p:ph idx="1"/>
          </p:nvPr>
        </p:nvSpPr>
        <p:spPr/>
        <p:txBody>
          <a:bodyPr/>
          <a:lstStyle/>
          <a:p>
            <a:pPr marL="0" indent="0">
              <a:buNone/>
            </a:pPr>
            <a:r>
              <a:rPr lang="es-ES_tradnl" sz="2400" dirty="0" err="1" smtClean="0"/>
              <a:t>On</a:t>
            </a:r>
            <a:r>
              <a:rPr lang="es-ES_tradnl" sz="2400" dirty="0" smtClean="0"/>
              <a:t> duende: “España es el único país en el que la muerte es el espectáculo nacional, donde la muerte toca largos clarines a la llegada de las primaveras, y su arte está siempre regido por un duende agudo que le ha dado su diferencia y su cualidad de invención.</a:t>
            </a:r>
          </a:p>
          <a:p>
            <a:pPr marL="0" indent="0">
              <a:buNone/>
            </a:pPr>
            <a:r>
              <a:rPr lang="es-ES_tradnl" sz="2400" dirty="0"/>
              <a:t>	</a:t>
            </a:r>
            <a:r>
              <a:rPr lang="es-ES_tradnl" sz="2400" dirty="0" smtClean="0"/>
              <a:t>El duende que llena de sangre, por vez primera en la escultura, las mejillas de los santos del Maestro Mateo de Compostela, es el mismo que hace gemir a San Juan de la Cruz o quema ninfas desnudas por los sonetos religiosos de Lope.”</a:t>
            </a:r>
          </a:p>
          <a:p>
            <a:pPr marL="0" indent="0">
              <a:buNone/>
            </a:pPr>
            <a:r>
              <a:rPr lang="es-ES_tradnl" dirty="0" smtClean="0"/>
              <a:t>Federico García Lorca, </a:t>
            </a:r>
            <a:r>
              <a:rPr lang="es-ES_tradnl" i="1" dirty="0" smtClean="0"/>
              <a:t>Conferencias </a:t>
            </a:r>
            <a:r>
              <a:rPr lang="es-ES_tradnl" dirty="0" smtClean="0"/>
              <a:t>(Granada: Huerta de San Vicente, 2001, p. 193).</a:t>
            </a:r>
            <a:endParaRPr lang="es-ES_tradnl" dirty="0"/>
          </a:p>
        </p:txBody>
      </p:sp>
    </p:spTree>
    <p:extLst>
      <p:ext uri="{BB962C8B-B14F-4D97-AF65-F5344CB8AC3E}">
        <p14:creationId xmlns:p14="http://schemas.microsoft.com/office/powerpoint/2010/main" val="34717506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3100" y="439420"/>
            <a:ext cx="6299200" cy="5364480"/>
          </a:xfrm>
        </p:spPr>
        <p:txBody>
          <a:bodyPr>
            <a:normAutofit lnSpcReduction="10000"/>
          </a:bodyPr>
          <a:lstStyle/>
          <a:p>
            <a:r>
              <a:rPr lang="es-ES_tradnl" sz="2400" dirty="0" err="1"/>
              <a:t>On</a:t>
            </a:r>
            <a:r>
              <a:rPr lang="es-ES_tradnl" sz="2400" dirty="0"/>
              <a:t> New York: Las aristas suben al cielo sin voluntad de nube ni voluntad de gloria. Las aristas góticas manan del corazón de los viejos muertos enterrados; éstas ascienden frías con una belleza </a:t>
            </a:r>
            <a:r>
              <a:rPr lang="es-ES_tradnl" sz="2400" i="1" dirty="0"/>
              <a:t>sin raíces</a:t>
            </a:r>
            <a:r>
              <a:rPr lang="es-ES_tradnl" sz="2400" dirty="0"/>
              <a:t> ni ansia final, torpemente seguras, sin lograr vencer y superar, como en la arquitectura espiritual sucede, la intención siempre inferior del arquitecto. Nada más poético y terrible que la lucha de los rascacielos con el cielo que los cubre.</a:t>
            </a:r>
          </a:p>
          <a:p>
            <a:pPr marL="0" indent="0">
              <a:buNone/>
            </a:pPr>
            <a:endParaRPr lang="en-GB" dirty="0" smtClean="0"/>
          </a:p>
          <a:p>
            <a:r>
              <a:rPr lang="es-ES_tradnl" dirty="0"/>
              <a:t>Federico García Lorca, </a:t>
            </a:r>
            <a:r>
              <a:rPr lang="es-ES_tradnl" i="1" dirty="0"/>
              <a:t>Poeta en Nueva York/Tierra y Luna</a:t>
            </a:r>
            <a:r>
              <a:rPr lang="es-ES_tradnl" dirty="0"/>
              <a:t>, ed. </a:t>
            </a:r>
            <a:r>
              <a:rPr lang="es-ES_tradnl" dirty="0" err="1"/>
              <a:t>by</a:t>
            </a:r>
            <a:r>
              <a:rPr lang="es-ES_tradnl" dirty="0"/>
              <a:t> Eutimio Martín (Barcelona: Ariel, 1981), </a:t>
            </a:r>
            <a:r>
              <a:rPr lang="es-ES_tradnl" dirty="0" smtClean="0"/>
              <a:t>p. 307.</a:t>
            </a:r>
            <a:endParaRPr lang="en-GB" dirty="0"/>
          </a:p>
        </p:txBody>
      </p:sp>
      <p:pic>
        <p:nvPicPr>
          <p:cNvPr id="15362" name="Picture 2" descr="Image result for lorca autorretrato animal fabulos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4775" y="835660"/>
            <a:ext cx="3667125"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61162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6570" t="15953" r="7710" b="5428"/>
          <a:stretch/>
        </p:blipFill>
        <p:spPr>
          <a:xfrm>
            <a:off x="445167" y="481263"/>
            <a:ext cx="11153275" cy="5751096"/>
          </a:xfrm>
          <a:prstGeom prst="rect">
            <a:avLst/>
          </a:prstGeom>
        </p:spPr>
      </p:pic>
    </p:spTree>
    <p:extLst>
      <p:ext uri="{BB962C8B-B14F-4D97-AF65-F5344CB8AC3E}">
        <p14:creationId xmlns:p14="http://schemas.microsoft.com/office/powerpoint/2010/main" val="3751038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La </a:t>
            </a:r>
            <a:r>
              <a:rPr lang="en-GB" dirty="0" err="1" smtClean="0"/>
              <a:t>Barraca</a:t>
            </a:r>
            <a:r>
              <a:rPr lang="en-GB" dirty="0" smtClean="0"/>
              <a:t>: Theatre with a Social Conscience</a:t>
            </a:r>
            <a:endParaRPr lang="en-GB" dirty="0"/>
          </a:p>
        </p:txBody>
      </p:sp>
      <p:sp>
        <p:nvSpPr>
          <p:cNvPr id="3" name="Content Placeholder 2"/>
          <p:cNvSpPr>
            <a:spLocks noGrp="1"/>
          </p:cNvSpPr>
          <p:nvPr>
            <p:ph idx="1"/>
          </p:nvPr>
        </p:nvSpPr>
        <p:spPr/>
        <p:txBody>
          <a:bodyPr/>
          <a:lstStyle/>
          <a:p>
            <a:endParaRPr lang="es-ES" dirty="0"/>
          </a:p>
          <a:p>
            <a:endParaRPr lang="es-ES" dirty="0" smtClean="0"/>
          </a:p>
          <a:p>
            <a:endParaRPr lang="es-ES" dirty="0"/>
          </a:p>
          <a:p>
            <a:endParaRPr lang="es-ES" dirty="0" smtClean="0"/>
          </a:p>
          <a:p>
            <a:endParaRPr lang="en-GB" dirty="0"/>
          </a:p>
        </p:txBody>
      </p:sp>
      <p:sp>
        <p:nvSpPr>
          <p:cNvPr id="7" name="Content Placeholder 2"/>
          <p:cNvSpPr txBox="1">
            <a:spLocks/>
          </p:cNvSpPr>
          <p:nvPr/>
        </p:nvSpPr>
        <p:spPr>
          <a:xfrm>
            <a:off x="977900" y="2103120"/>
            <a:ext cx="10058400" cy="3931920"/>
          </a:xfrm>
          <a:prstGeom prst="rect">
            <a:avLst/>
          </a:prstGeom>
        </p:spPr>
        <p:txBody>
          <a:bodyPr vert="horz" lIns="91440" tIns="45720" rIns="91440" bIns="45720" rtlCol="0">
            <a:normAutofit/>
          </a:bodyPr>
          <a:lst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pPr marL="0" indent="0">
              <a:buNone/>
            </a:pPr>
            <a:r>
              <a:rPr lang="es-ES" dirty="0" smtClean="0"/>
              <a:t>ANA BELÉN GARCÍA FLORES: Abundan las anécdotas sobre las reacciones del público en estas visitas rurales, tal y como cuenta, el profesor, director del Instituto Madrileño de Teatro y comisario de la exposición, Javier Huerta: “A una localidad de Albacete llevaron </a:t>
            </a:r>
            <a:r>
              <a:rPr lang="es-ES" i="1" dirty="0" smtClean="0"/>
              <a:t>Fuenteovejuna </a:t>
            </a:r>
            <a:r>
              <a:rPr lang="es-ES" dirty="0" smtClean="0"/>
              <a:t>y en la escena en la que </a:t>
            </a:r>
            <a:r>
              <a:rPr lang="es-ES" dirty="0" err="1" smtClean="0"/>
              <a:t>Laurencia</a:t>
            </a:r>
            <a:r>
              <a:rPr lang="es-ES" dirty="0" smtClean="0"/>
              <a:t> insulta a los hombres quejándose de los abusos, el público “rompió la cuarta pared”, se encendieron y querían pegar al personaje de el Comendador”, relata sobre la inocencia con la que se percibía la representación.</a:t>
            </a:r>
          </a:p>
          <a:p>
            <a:endParaRPr lang="es-ES" dirty="0" smtClean="0"/>
          </a:p>
          <a:p>
            <a:endParaRPr lang="es-ES" dirty="0" smtClean="0"/>
          </a:p>
          <a:p>
            <a:endParaRPr lang="es-ES" dirty="0" smtClean="0"/>
          </a:p>
          <a:p>
            <a:r>
              <a:rPr lang="en-GB" dirty="0"/>
              <a:t>http://www.rtve.es/noticias/20111224/tras-huellas-barraca/483682.shtml</a:t>
            </a:r>
          </a:p>
          <a:p>
            <a:endParaRPr lang="es-ES" dirty="0" smtClean="0"/>
          </a:p>
        </p:txBody>
      </p:sp>
    </p:spTree>
    <p:extLst>
      <p:ext uri="{BB962C8B-B14F-4D97-AF65-F5344CB8AC3E}">
        <p14:creationId xmlns:p14="http://schemas.microsoft.com/office/powerpoint/2010/main" val="26436241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Lorca: The Rural Trilogy</a:t>
            </a:r>
            <a:endParaRPr lang="en-GB" dirty="0"/>
          </a:p>
        </p:txBody>
      </p:sp>
      <p:sp>
        <p:nvSpPr>
          <p:cNvPr id="3" name="Content Placeholder 2"/>
          <p:cNvSpPr>
            <a:spLocks noGrp="1"/>
          </p:cNvSpPr>
          <p:nvPr>
            <p:ph idx="1"/>
          </p:nvPr>
        </p:nvSpPr>
        <p:spPr/>
        <p:txBody>
          <a:bodyPr/>
          <a:lstStyle/>
          <a:p>
            <a:r>
              <a:rPr lang="en-GB" dirty="0" smtClean="0"/>
              <a:t>Blood Weddings (1932)</a:t>
            </a:r>
          </a:p>
          <a:p>
            <a:r>
              <a:rPr lang="en-GB" dirty="0" err="1" smtClean="0"/>
              <a:t>Yerma</a:t>
            </a:r>
            <a:r>
              <a:rPr lang="en-GB" dirty="0" smtClean="0"/>
              <a:t> (1934)</a:t>
            </a:r>
          </a:p>
          <a:p>
            <a:r>
              <a:rPr lang="en-GB" dirty="0" smtClean="0"/>
              <a:t>La Casa de </a:t>
            </a:r>
            <a:r>
              <a:rPr lang="en-GB" dirty="0" err="1" smtClean="0"/>
              <a:t>Bernarda</a:t>
            </a:r>
            <a:r>
              <a:rPr lang="en-GB" dirty="0" smtClean="0"/>
              <a:t> Alba (1936)</a:t>
            </a:r>
            <a:endParaRPr lang="en-GB" dirty="0"/>
          </a:p>
        </p:txBody>
      </p:sp>
      <p:pic>
        <p:nvPicPr>
          <p:cNvPr id="6146" name="Picture 2" descr="http://4.bp.blogspot.com/-G6bzU3IdeYY/UChR0ekC6qI/AAAAAAAAAII/ekYWgrecDqM/s1600/bodas+de+sang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60665" y="547352"/>
            <a:ext cx="2640392" cy="386022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www.elresumen.com/tapas_libros/yer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49293"/>
            <a:ext cx="2495923" cy="414323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camilabn25.files.wordpress.com/2014/09/23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7887" y="3564188"/>
            <a:ext cx="4522319" cy="2906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1915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158" y="269615"/>
            <a:ext cx="10724146" cy="1371600"/>
          </a:xfrm>
        </p:spPr>
        <p:txBody>
          <a:bodyPr>
            <a:normAutofit fontScale="90000"/>
          </a:bodyPr>
          <a:lstStyle/>
          <a:p>
            <a:r>
              <a:rPr lang="en-GB" dirty="0" smtClean="0"/>
              <a:t>Workshop: </a:t>
            </a:r>
            <a:r>
              <a:rPr lang="en-GB" i="1" dirty="0" smtClean="0"/>
              <a:t>La casa de Bernarda Alba</a:t>
            </a:r>
            <a:endParaRPr lang="en-GB" i="1" dirty="0"/>
          </a:p>
        </p:txBody>
      </p:sp>
      <p:sp>
        <p:nvSpPr>
          <p:cNvPr id="3" name="Content Placeholder 2"/>
          <p:cNvSpPr>
            <a:spLocks noGrp="1"/>
          </p:cNvSpPr>
          <p:nvPr>
            <p:ph idx="1"/>
          </p:nvPr>
        </p:nvSpPr>
        <p:spPr>
          <a:xfrm>
            <a:off x="1066799" y="2103119"/>
            <a:ext cx="10724147" cy="4430027"/>
          </a:xfrm>
        </p:spPr>
        <p:txBody>
          <a:bodyPr>
            <a:normAutofit lnSpcReduction="10000"/>
          </a:bodyPr>
          <a:lstStyle/>
          <a:p>
            <a:r>
              <a:rPr lang="en-GB" b="1" dirty="0" smtClean="0"/>
              <a:t>Introduction</a:t>
            </a:r>
            <a:r>
              <a:rPr lang="en-GB" dirty="0" smtClean="0"/>
              <a:t>: 	Brief biography of Federico García Lorca</a:t>
            </a:r>
          </a:p>
          <a:p>
            <a:pPr marL="1371400" lvl="5" indent="0">
              <a:buNone/>
            </a:pPr>
            <a:r>
              <a:rPr lang="en-GB" sz="1800" dirty="0" smtClean="0"/>
              <a:t>	Theatre in the context of Lorca’s oeuvre</a:t>
            </a:r>
          </a:p>
          <a:p>
            <a:pPr marL="1371400" lvl="5" indent="0">
              <a:buNone/>
            </a:pPr>
            <a:r>
              <a:rPr lang="en-GB" sz="1800" i="1" dirty="0" smtClean="0"/>
              <a:t>	La casa de Bernarda Alba </a:t>
            </a:r>
            <a:r>
              <a:rPr lang="en-GB" sz="1800" dirty="0" smtClean="0"/>
              <a:t>in the context of the Rural Trilogy</a:t>
            </a:r>
          </a:p>
          <a:p>
            <a:pPr marL="1371400" lvl="5" indent="0">
              <a:buNone/>
            </a:pPr>
            <a:endParaRPr lang="en-GB" sz="1800" i="1" dirty="0" smtClean="0"/>
          </a:p>
          <a:p>
            <a:r>
              <a:rPr lang="en-GB" b="1" dirty="0" smtClean="0"/>
              <a:t>Analysis</a:t>
            </a:r>
            <a:r>
              <a:rPr lang="en-GB" dirty="0" smtClean="0"/>
              <a:t>:	 Overview of the play</a:t>
            </a:r>
          </a:p>
          <a:p>
            <a:pPr marL="0" indent="0">
              <a:buNone/>
            </a:pPr>
            <a:r>
              <a:rPr lang="en-GB" dirty="0" smtClean="0"/>
              <a:t>		Salient themes – poetic imagery, gendered roles, “el que </a:t>
            </a:r>
            <a:r>
              <a:rPr lang="en-GB" dirty="0" err="1" smtClean="0"/>
              <a:t>dirán</a:t>
            </a:r>
            <a:r>
              <a:rPr lang="en-GB" dirty="0" smtClean="0"/>
              <a:t>”</a:t>
            </a:r>
          </a:p>
          <a:p>
            <a:pPr marL="0" indent="0">
              <a:buNone/>
            </a:pPr>
            <a:endParaRPr lang="en-GB" dirty="0" smtClean="0"/>
          </a:p>
          <a:p>
            <a:r>
              <a:rPr lang="en-GB" b="1" dirty="0" smtClean="0"/>
              <a:t>Activity</a:t>
            </a:r>
            <a:r>
              <a:rPr lang="en-GB" dirty="0" smtClean="0"/>
              <a:t>: 	Essay questions and possible responses</a:t>
            </a:r>
          </a:p>
          <a:p>
            <a:endParaRPr lang="en-GB" dirty="0" smtClean="0"/>
          </a:p>
          <a:p>
            <a:r>
              <a:rPr lang="en-GB" b="1" dirty="0" smtClean="0"/>
              <a:t>Discussion</a:t>
            </a:r>
            <a:r>
              <a:rPr lang="en-GB" dirty="0" smtClean="0"/>
              <a:t>: 	How can the performativity of the play aid us in engaging students?</a:t>
            </a:r>
          </a:p>
          <a:p>
            <a:pPr marL="0" indent="0">
              <a:buNone/>
            </a:pPr>
            <a:r>
              <a:rPr lang="en-GB" dirty="0"/>
              <a:t>	</a:t>
            </a:r>
            <a:r>
              <a:rPr lang="en-GB" dirty="0" smtClean="0"/>
              <a:t>Could </a:t>
            </a:r>
            <a:r>
              <a:rPr lang="en-GB" i="1" dirty="0" smtClean="0"/>
              <a:t>La casa de Bernarda Alba </a:t>
            </a:r>
            <a:r>
              <a:rPr lang="en-GB" dirty="0" smtClean="0"/>
              <a:t>be used as lens through which to critique modern feminism?</a:t>
            </a:r>
          </a:p>
          <a:p>
            <a:pPr marL="0" indent="0">
              <a:buNone/>
            </a:pPr>
            <a:r>
              <a:rPr lang="en-GB" dirty="0" smtClean="0"/>
              <a:t>	</a:t>
            </a:r>
          </a:p>
          <a:p>
            <a:endParaRPr lang="en-GB" dirty="0" smtClean="0"/>
          </a:p>
        </p:txBody>
      </p:sp>
    </p:spTree>
    <p:extLst>
      <p:ext uri="{BB962C8B-B14F-4D97-AF65-F5344CB8AC3E}">
        <p14:creationId xmlns:p14="http://schemas.microsoft.com/office/powerpoint/2010/main" val="30929777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The Rural Trilogy: </a:t>
            </a:r>
            <a:r>
              <a:rPr lang="en-IE" dirty="0" err="1" smtClean="0"/>
              <a:t>Bodas</a:t>
            </a:r>
            <a:r>
              <a:rPr lang="en-IE" dirty="0" smtClean="0"/>
              <a:t> de </a:t>
            </a:r>
            <a:r>
              <a:rPr lang="en-IE" dirty="0" err="1" smtClean="0"/>
              <a:t>sangre</a:t>
            </a:r>
            <a:endParaRPr lang="en-IE" dirty="0"/>
          </a:p>
        </p:txBody>
      </p:sp>
      <p:sp>
        <p:nvSpPr>
          <p:cNvPr id="3" name="Content Placeholder 2"/>
          <p:cNvSpPr>
            <a:spLocks noGrp="1"/>
          </p:cNvSpPr>
          <p:nvPr>
            <p:ph idx="1"/>
          </p:nvPr>
        </p:nvSpPr>
        <p:spPr/>
        <p:txBody>
          <a:bodyPr>
            <a:normAutofit lnSpcReduction="10000"/>
          </a:bodyPr>
          <a:lstStyle/>
          <a:p>
            <a:pPr marL="0" indent="0">
              <a:buNone/>
            </a:pPr>
            <a:r>
              <a:rPr lang="en-IE" i="1" dirty="0" err="1" smtClean="0"/>
              <a:t>Bodas</a:t>
            </a:r>
            <a:r>
              <a:rPr lang="en-IE" i="1" dirty="0" smtClean="0"/>
              <a:t> de </a:t>
            </a:r>
            <a:r>
              <a:rPr lang="en-IE" i="1" dirty="0" err="1" smtClean="0"/>
              <a:t>sangre</a:t>
            </a:r>
            <a:r>
              <a:rPr lang="en-IE" dirty="0" smtClean="0"/>
              <a:t>: A love that must remain unfulfilled in order to keep up appearances and the tragic death that results</a:t>
            </a:r>
          </a:p>
          <a:p>
            <a:pPr marL="0" indent="0">
              <a:buNone/>
            </a:pPr>
            <a:r>
              <a:rPr lang="en-IE" dirty="0" smtClean="0"/>
              <a:t>The </a:t>
            </a:r>
            <a:r>
              <a:rPr lang="en-IE" dirty="0"/>
              <a:t>bridegroom is the only surviving member of a family that has been involved in a feud with the </a:t>
            </a:r>
            <a:r>
              <a:rPr lang="en-IE" dirty="0" err="1" smtClean="0"/>
              <a:t>Felixes</a:t>
            </a:r>
            <a:endParaRPr lang="en-IE" dirty="0" smtClean="0"/>
          </a:p>
          <a:p>
            <a:pPr marL="0" indent="0">
              <a:buNone/>
            </a:pPr>
            <a:r>
              <a:rPr lang="en-IE" dirty="0"/>
              <a:t>H</a:t>
            </a:r>
            <a:r>
              <a:rPr lang="en-IE" dirty="0" smtClean="0"/>
              <a:t>is </a:t>
            </a:r>
            <a:r>
              <a:rPr lang="en-IE" dirty="0"/>
              <a:t>mother is still overcome with a mixture of rage and fear that her only surviving son will meet the same </a:t>
            </a:r>
            <a:r>
              <a:rPr lang="en-IE" dirty="0" smtClean="0"/>
              <a:t>fate</a:t>
            </a:r>
          </a:p>
          <a:p>
            <a:pPr marL="0" indent="0">
              <a:buNone/>
            </a:pPr>
            <a:r>
              <a:rPr lang="en-IE" dirty="0"/>
              <a:t>T</a:t>
            </a:r>
            <a:r>
              <a:rPr lang="en-IE" dirty="0" smtClean="0"/>
              <a:t>he </a:t>
            </a:r>
            <a:r>
              <a:rPr lang="en-IE" dirty="0"/>
              <a:t>bride </a:t>
            </a:r>
            <a:r>
              <a:rPr lang="en-IE" dirty="0" smtClean="0"/>
              <a:t>is madly </a:t>
            </a:r>
            <a:r>
              <a:rPr lang="en-IE" dirty="0"/>
              <a:t>in love with Leonardo (of the Felix family), who is married and the father of a boy. While the wedding celebration continues with singing and dancing, Leonardo rides away with the new bride. He is pursued by the groom, and the two men kill each other, thus causing the mother’s forebodings to come true</a:t>
            </a:r>
            <a:r>
              <a:rPr lang="en-IE" dirty="0" smtClean="0"/>
              <a:t>.</a:t>
            </a:r>
          </a:p>
          <a:p>
            <a:pPr marL="0" indent="0">
              <a:buNone/>
            </a:pPr>
            <a:r>
              <a:rPr lang="en-IE" dirty="0" smtClean="0"/>
              <a:t>Animal imagery - desire</a:t>
            </a:r>
            <a:endParaRPr lang="en-IE" dirty="0"/>
          </a:p>
          <a:p>
            <a:pPr marL="0" indent="0">
              <a:buNone/>
            </a:pPr>
            <a:r>
              <a:rPr lang="en-IE" dirty="0">
                <a:hlinkClick r:id="rId2"/>
              </a:rPr>
              <a:t>https://</a:t>
            </a:r>
            <a:r>
              <a:rPr lang="en-IE" dirty="0" smtClean="0">
                <a:hlinkClick r:id="rId2"/>
              </a:rPr>
              <a:t>www.youtube.com/watch?v=Ic5oNXpYhXA</a:t>
            </a:r>
            <a:endParaRPr lang="en-IE" dirty="0" smtClean="0"/>
          </a:p>
          <a:p>
            <a:pPr marL="0" indent="0">
              <a:buNone/>
            </a:pPr>
            <a:endParaRPr lang="en-IE" dirty="0"/>
          </a:p>
        </p:txBody>
      </p:sp>
    </p:spTree>
    <p:extLst>
      <p:ext uri="{BB962C8B-B14F-4D97-AF65-F5344CB8AC3E}">
        <p14:creationId xmlns:p14="http://schemas.microsoft.com/office/powerpoint/2010/main" val="20163390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676" y="313080"/>
            <a:ext cx="10058400" cy="1371600"/>
          </a:xfrm>
        </p:spPr>
        <p:txBody>
          <a:bodyPr/>
          <a:lstStyle/>
          <a:p>
            <a:r>
              <a:rPr lang="en-IE" dirty="0" smtClean="0"/>
              <a:t>The Rural Trilogy: </a:t>
            </a:r>
            <a:r>
              <a:rPr lang="en-IE" dirty="0" err="1" smtClean="0"/>
              <a:t>Yerma</a:t>
            </a:r>
            <a:endParaRPr lang="en-IE" dirty="0"/>
          </a:p>
        </p:txBody>
      </p:sp>
      <p:sp>
        <p:nvSpPr>
          <p:cNvPr id="3" name="Content Placeholder 2"/>
          <p:cNvSpPr>
            <a:spLocks noGrp="1"/>
          </p:cNvSpPr>
          <p:nvPr>
            <p:ph idx="1"/>
          </p:nvPr>
        </p:nvSpPr>
        <p:spPr>
          <a:xfrm>
            <a:off x="473676" y="1482811"/>
            <a:ext cx="11215816" cy="5222789"/>
          </a:xfrm>
        </p:spPr>
        <p:txBody>
          <a:bodyPr>
            <a:noAutofit/>
          </a:bodyPr>
          <a:lstStyle/>
          <a:p>
            <a:pPr fontAlgn="base">
              <a:lnSpc>
                <a:spcPct val="120000"/>
              </a:lnSpc>
            </a:pPr>
            <a:r>
              <a:rPr lang="en-IE" sz="1600" dirty="0" err="1"/>
              <a:t>Yerma</a:t>
            </a:r>
            <a:r>
              <a:rPr lang="en-IE" sz="1600" dirty="0"/>
              <a:t> and Juan have been married for several years. Despite their efforts, they have yet to be blessed with a child. All around them young brides radiantly expect their first child and old women boast of their large families. Juan is a shepherd who frequently spends his nights away from home tending his beloved flock. He is satisfied with healthy sheep in the fields and a wife at home. </a:t>
            </a:r>
            <a:r>
              <a:rPr lang="en-IE" sz="1600" dirty="0" err="1"/>
              <a:t>Yerma</a:t>
            </a:r>
            <a:r>
              <a:rPr lang="en-IE" sz="1600" dirty="0"/>
              <a:t>, however, is obsessed with having a child. She watches as her friends fall pregnant after only months of marriage while, for her, motherhood remains a distant dream. Juan is well aware of his wife’s desire for children; she reminds him of it every chance she gets. Even as the play begins, the couple’s relationship is already strained because of </a:t>
            </a:r>
            <a:r>
              <a:rPr lang="en-IE" sz="1600" dirty="0" err="1"/>
              <a:t>Yerma’s</a:t>
            </a:r>
            <a:r>
              <a:rPr lang="en-IE" sz="1600" dirty="0"/>
              <a:t> preoccupation with pregnancy. She spends her time wandering the olive groves and the fields, finding some solace in the abundance of nature. Juan disapproves greatly of his wife’s love of the outdoors. In his mind, she should be at home, cooking and cleaning like a decent woman.</a:t>
            </a:r>
          </a:p>
          <a:p>
            <a:pPr fontAlgn="base">
              <a:lnSpc>
                <a:spcPct val="120000"/>
              </a:lnSpc>
            </a:pPr>
            <a:r>
              <a:rPr lang="en-IE" sz="1600" dirty="0" smtClean="0"/>
              <a:t>The </a:t>
            </a:r>
            <a:r>
              <a:rPr lang="en-IE" sz="1600" dirty="0"/>
              <a:t>years go by. </a:t>
            </a:r>
            <a:r>
              <a:rPr lang="en-IE" sz="1600" dirty="0" err="1"/>
              <a:t>Yerma</a:t>
            </a:r>
            <a:r>
              <a:rPr lang="en-IE" sz="1600" dirty="0"/>
              <a:t> has still not conceived. Increasingly displeased by </a:t>
            </a:r>
            <a:r>
              <a:rPr lang="en-IE" sz="1600" dirty="0" err="1"/>
              <a:t>Yerma’s</a:t>
            </a:r>
            <a:r>
              <a:rPr lang="en-IE" sz="1600" dirty="0"/>
              <a:t> country walks, Juan has arranged for his two sisters to come and live with them. Hopefully, their presence will rein in </a:t>
            </a:r>
            <a:r>
              <a:rPr lang="en-IE" sz="1600" dirty="0" err="1"/>
              <a:t>Yerma’s</a:t>
            </a:r>
            <a:r>
              <a:rPr lang="en-IE" sz="1600" dirty="0"/>
              <a:t> restless spirit. Juan is also worried because of rumours about </a:t>
            </a:r>
            <a:r>
              <a:rPr lang="en-IE" sz="1600" dirty="0" err="1"/>
              <a:t>Yerma</a:t>
            </a:r>
            <a:r>
              <a:rPr lang="en-IE" sz="1600" dirty="0"/>
              <a:t> and Victor. The two have been seen talking in the fields, and this innocent act has been turned into something much more sinister by the village gossips. Juan arranges for his perceived love rival to leave town. He buys up Victor’s flock and, with no sheep left to tend, the shepherd visits </a:t>
            </a:r>
            <a:r>
              <a:rPr lang="en-IE" sz="1600" dirty="0" err="1"/>
              <a:t>Yerma</a:t>
            </a:r>
            <a:r>
              <a:rPr lang="en-IE" sz="1600" dirty="0"/>
              <a:t> and Juan to say farewell before he moves on to pastures new. Victor and </a:t>
            </a:r>
            <a:r>
              <a:rPr lang="en-IE" sz="1600" dirty="0" err="1"/>
              <a:t>Yerma</a:t>
            </a:r>
            <a:r>
              <a:rPr lang="en-IE" sz="1600" dirty="0"/>
              <a:t> share a quiet moment, reflecting on what might have been had things been different. </a:t>
            </a:r>
          </a:p>
        </p:txBody>
      </p:sp>
    </p:spTree>
    <p:extLst>
      <p:ext uri="{BB962C8B-B14F-4D97-AF65-F5344CB8AC3E}">
        <p14:creationId xmlns:p14="http://schemas.microsoft.com/office/powerpoint/2010/main" val="42912128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4700" y="1112520"/>
            <a:ext cx="10058400" cy="3931920"/>
          </a:xfrm>
        </p:spPr>
        <p:txBody>
          <a:bodyPr>
            <a:normAutofit fontScale="92500" lnSpcReduction="10000"/>
          </a:bodyPr>
          <a:lstStyle/>
          <a:p>
            <a:r>
              <a:rPr lang="en-IE" dirty="0"/>
              <a:t>Frustrated with </a:t>
            </a:r>
            <a:r>
              <a:rPr lang="en-IE" dirty="0" err="1"/>
              <a:t>Yerma’s</a:t>
            </a:r>
            <a:r>
              <a:rPr lang="en-IE" dirty="0"/>
              <a:t> stubborn and futile loyalty to a husband she does not love, an Old Pagan Woman accuses </a:t>
            </a:r>
            <a:r>
              <a:rPr lang="en-IE" dirty="0" err="1"/>
              <a:t>Yerma</a:t>
            </a:r>
            <a:r>
              <a:rPr lang="en-IE" dirty="0"/>
              <a:t> of being barren. </a:t>
            </a:r>
            <a:r>
              <a:rPr lang="en-IE" dirty="0" err="1"/>
              <a:t>Yerma</a:t>
            </a:r>
            <a:r>
              <a:rPr lang="en-IE" dirty="0"/>
              <a:t> accepts the accusation, and finally it appears that she is resigned to her fate as a childless wife. Secretly, Juan has been listening to the women’s conversation. Perhaps fuelled by drink, he finally feels able to speak openly to his wife about how he feels about children. He tells </a:t>
            </a:r>
            <a:r>
              <a:rPr lang="en-IE" dirty="0" err="1"/>
              <a:t>Yerma</a:t>
            </a:r>
            <a:r>
              <a:rPr lang="en-IE" dirty="0"/>
              <a:t> that he is content with never having children and that she should now accept what is. He promises that they will live a happy life together … just the two of them. Hearing her husband state clearly that it is time for them to forget about having children, something is triggered in </a:t>
            </a:r>
            <a:r>
              <a:rPr lang="en-IE" dirty="0" err="1"/>
              <a:t>Yerma</a:t>
            </a:r>
            <a:r>
              <a:rPr lang="en-IE" dirty="0"/>
              <a:t>. She grips Juan round the neck and squeezes until he is dead. With his death, </a:t>
            </a:r>
            <a:r>
              <a:rPr lang="en-IE" dirty="0" err="1"/>
              <a:t>Yerma</a:t>
            </a:r>
            <a:r>
              <a:rPr lang="en-IE" dirty="0"/>
              <a:t> kills off any chance of ever having children.</a:t>
            </a:r>
          </a:p>
          <a:p>
            <a:endParaRPr lang="en-GB" dirty="0" smtClean="0"/>
          </a:p>
          <a:p>
            <a:endParaRPr lang="en-GB" dirty="0"/>
          </a:p>
          <a:p>
            <a:endParaRPr lang="en-GB" dirty="0" smtClean="0"/>
          </a:p>
          <a:p>
            <a:r>
              <a:rPr lang="en-GB" dirty="0" smtClean="0"/>
              <a:t>http</a:t>
            </a:r>
            <a:r>
              <a:rPr lang="en-GB" dirty="0"/>
              <a:t>://www.outofthewings.org/db/play/yerma</a:t>
            </a:r>
          </a:p>
        </p:txBody>
      </p:sp>
      <p:sp>
        <p:nvSpPr>
          <p:cNvPr id="4" name="Rectangle 3"/>
          <p:cNvSpPr/>
          <p:nvPr/>
        </p:nvSpPr>
        <p:spPr>
          <a:xfrm>
            <a:off x="463550" y="5234835"/>
            <a:ext cx="10680700" cy="757130"/>
          </a:xfrm>
          <a:prstGeom prst="rect">
            <a:avLst/>
          </a:prstGeom>
        </p:spPr>
        <p:txBody>
          <a:bodyPr wrap="square">
            <a:spAutoFit/>
          </a:bodyPr>
          <a:lstStyle/>
          <a:p>
            <a:pPr fontAlgn="base">
              <a:lnSpc>
                <a:spcPct val="120000"/>
              </a:lnSpc>
            </a:pPr>
            <a:r>
              <a:rPr lang="en-IE" dirty="0">
                <a:hlinkClick r:id="rId2"/>
              </a:rPr>
              <a:t>https://www.youtube.com/watch?v=dEFHY6m9tpQ&amp;list=PL7J0zvD77UJOee00Y3AQbEMFgv1u01lrf</a:t>
            </a:r>
            <a:r>
              <a:rPr lang="en-IE" dirty="0"/>
              <a:t> (1.30)</a:t>
            </a:r>
          </a:p>
        </p:txBody>
      </p:sp>
    </p:spTree>
    <p:extLst>
      <p:ext uri="{BB962C8B-B14F-4D97-AF65-F5344CB8AC3E}">
        <p14:creationId xmlns:p14="http://schemas.microsoft.com/office/powerpoint/2010/main" val="18757011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La Casa de Bernarda Alba</a:t>
            </a:r>
            <a:endParaRPr lang="en-IE" dirty="0"/>
          </a:p>
        </p:txBody>
      </p:sp>
      <p:sp>
        <p:nvSpPr>
          <p:cNvPr id="3" name="Content Placeholder 2"/>
          <p:cNvSpPr>
            <a:spLocks noGrp="1"/>
          </p:cNvSpPr>
          <p:nvPr>
            <p:ph idx="1"/>
          </p:nvPr>
        </p:nvSpPr>
        <p:spPr/>
        <p:txBody>
          <a:bodyPr/>
          <a:lstStyle/>
          <a:p>
            <a:r>
              <a:rPr lang="en-IE" dirty="0" smtClean="0"/>
              <a:t>Main Themes:</a:t>
            </a:r>
          </a:p>
          <a:p>
            <a:pPr marL="0" indent="0">
              <a:buNone/>
            </a:pPr>
            <a:endParaRPr lang="en-IE" dirty="0"/>
          </a:p>
          <a:p>
            <a:r>
              <a:rPr lang="en-IE" b="1" dirty="0" smtClean="0"/>
              <a:t>Vitality and Repression</a:t>
            </a:r>
          </a:p>
          <a:p>
            <a:r>
              <a:rPr lang="en-IE" b="1" dirty="0" smtClean="0"/>
              <a:t>Gender Roles</a:t>
            </a:r>
          </a:p>
          <a:p>
            <a:r>
              <a:rPr lang="en-IE" b="1" dirty="0" smtClean="0"/>
              <a:t>“El que </a:t>
            </a:r>
            <a:r>
              <a:rPr lang="en-IE" b="1" dirty="0" err="1" smtClean="0"/>
              <a:t>dirán</a:t>
            </a:r>
            <a:r>
              <a:rPr lang="en-IE" b="1" dirty="0" smtClean="0"/>
              <a:t>”</a:t>
            </a:r>
            <a:endParaRPr lang="en-IE" b="1" dirty="0"/>
          </a:p>
        </p:txBody>
      </p:sp>
      <p:pic>
        <p:nvPicPr>
          <p:cNvPr id="4" name="Picture 3"/>
          <p:cNvPicPr>
            <a:picLocks noChangeAspect="1"/>
          </p:cNvPicPr>
          <p:nvPr/>
        </p:nvPicPr>
        <p:blipFill>
          <a:blip r:embed="rId2"/>
          <a:stretch>
            <a:fillRect/>
          </a:stretch>
        </p:blipFill>
        <p:spPr>
          <a:xfrm>
            <a:off x="5791201" y="2014194"/>
            <a:ext cx="3985569" cy="4164696"/>
          </a:xfrm>
          <a:prstGeom prst="rect">
            <a:avLst/>
          </a:prstGeom>
        </p:spPr>
      </p:pic>
    </p:spTree>
    <p:extLst>
      <p:ext uri="{BB962C8B-B14F-4D97-AF65-F5344CB8AC3E}">
        <p14:creationId xmlns:p14="http://schemas.microsoft.com/office/powerpoint/2010/main" val="31931062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La casa de Bernarda Alb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5674" y="706582"/>
            <a:ext cx="2914650" cy="4762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a:srcRect l="42356" t="19181" r="24902" b="11140"/>
          <a:stretch/>
        </p:blipFill>
        <p:spPr>
          <a:xfrm>
            <a:off x="6556328" y="473826"/>
            <a:ext cx="4896465" cy="5861287"/>
          </a:xfrm>
          <a:prstGeom prst="rect">
            <a:avLst/>
          </a:prstGeom>
        </p:spPr>
      </p:pic>
      <p:sp>
        <p:nvSpPr>
          <p:cNvPr id="6" name="Rectangle 5"/>
          <p:cNvSpPr/>
          <p:nvPr/>
        </p:nvSpPr>
        <p:spPr>
          <a:xfrm>
            <a:off x="346364" y="5921538"/>
            <a:ext cx="6096000" cy="646331"/>
          </a:xfrm>
          <a:prstGeom prst="rect">
            <a:avLst/>
          </a:prstGeom>
        </p:spPr>
        <p:txBody>
          <a:bodyPr>
            <a:spAutoFit/>
          </a:bodyPr>
          <a:lstStyle/>
          <a:p>
            <a:r>
              <a:rPr lang="en-IE" dirty="0"/>
              <a:t>http://www.manchesteruniversitypress.co.uk/9780719009501/</a:t>
            </a:r>
          </a:p>
        </p:txBody>
      </p:sp>
    </p:spTree>
    <p:extLst>
      <p:ext uri="{BB962C8B-B14F-4D97-AF65-F5344CB8AC3E}">
        <p14:creationId xmlns:p14="http://schemas.microsoft.com/office/powerpoint/2010/main" val="30371513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Style: Realism or Poetry?</a:t>
            </a:r>
            <a:endParaRPr lang="en-IE" dirty="0"/>
          </a:p>
        </p:txBody>
      </p:sp>
      <p:sp>
        <p:nvSpPr>
          <p:cNvPr id="3" name="Content Placeholder 2"/>
          <p:cNvSpPr>
            <a:spLocks noGrp="1"/>
          </p:cNvSpPr>
          <p:nvPr>
            <p:ph idx="1"/>
          </p:nvPr>
        </p:nvSpPr>
        <p:spPr>
          <a:xfrm>
            <a:off x="529389" y="2103120"/>
            <a:ext cx="10595811" cy="4309712"/>
          </a:xfrm>
        </p:spPr>
        <p:txBody>
          <a:bodyPr>
            <a:normAutofit/>
          </a:bodyPr>
          <a:lstStyle/>
          <a:p>
            <a:r>
              <a:rPr lang="en-IE" dirty="0" smtClean="0"/>
              <a:t>Ramsden observes that despite Lorca’s vocation as a poet, he deliberately intended to create a work that was as </a:t>
            </a:r>
            <a:r>
              <a:rPr lang="en-IE" i="1" dirty="0" smtClean="0"/>
              <a:t>realistic as possible.</a:t>
            </a:r>
          </a:p>
          <a:p>
            <a:r>
              <a:rPr lang="en-IE" dirty="0" smtClean="0"/>
              <a:t>Adolfo Salazar: </a:t>
            </a:r>
            <a:r>
              <a:rPr lang="en-IE" dirty="0" err="1" smtClean="0"/>
              <a:t>cada</a:t>
            </a:r>
            <a:r>
              <a:rPr lang="en-IE" dirty="0" smtClean="0"/>
              <a:t> </a:t>
            </a:r>
            <a:r>
              <a:rPr lang="en-IE" dirty="0" err="1" smtClean="0"/>
              <a:t>vez</a:t>
            </a:r>
            <a:r>
              <a:rPr lang="en-IE" dirty="0" smtClean="0"/>
              <a:t> que [Lorca] </a:t>
            </a:r>
            <a:r>
              <a:rPr lang="en-IE" dirty="0" err="1" smtClean="0"/>
              <a:t>terminaba</a:t>
            </a:r>
            <a:r>
              <a:rPr lang="en-IE" dirty="0" smtClean="0"/>
              <a:t> </a:t>
            </a:r>
            <a:r>
              <a:rPr lang="en-IE" dirty="0" err="1" smtClean="0"/>
              <a:t>una</a:t>
            </a:r>
            <a:r>
              <a:rPr lang="en-IE" dirty="0" smtClean="0"/>
              <a:t> </a:t>
            </a:r>
            <a:r>
              <a:rPr lang="en-IE" dirty="0" err="1" smtClean="0"/>
              <a:t>escena</a:t>
            </a:r>
            <a:r>
              <a:rPr lang="en-IE" dirty="0" smtClean="0"/>
              <a:t> </a:t>
            </a:r>
            <a:r>
              <a:rPr lang="en-IE" dirty="0" err="1" smtClean="0"/>
              <a:t>venía</a:t>
            </a:r>
            <a:r>
              <a:rPr lang="en-IE" dirty="0" smtClean="0"/>
              <a:t> </a:t>
            </a:r>
            <a:r>
              <a:rPr lang="en-IE" dirty="0" err="1" smtClean="0"/>
              <a:t>corriendo</a:t>
            </a:r>
            <a:r>
              <a:rPr lang="en-IE" dirty="0" smtClean="0"/>
              <a:t>, </a:t>
            </a:r>
            <a:r>
              <a:rPr lang="en-IE" dirty="0" err="1" smtClean="0"/>
              <a:t>inflamado</a:t>
            </a:r>
            <a:r>
              <a:rPr lang="en-IE" dirty="0" smtClean="0"/>
              <a:t> de </a:t>
            </a:r>
            <a:r>
              <a:rPr lang="en-IE" dirty="0" err="1" smtClean="0"/>
              <a:t>entusiasmo</a:t>
            </a:r>
            <a:r>
              <a:rPr lang="en-IE" dirty="0" smtClean="0"/>
              <a:t>. “¡Ni </a:t>
            </a:r>
            <a:r>
              <a:rPr lang="en-IE" dirty="0" err="1" smtClean="0"/>
              <a:t>una</a:t>
            </a:r>
            <a:r>
              <a:rPr lang="en-IE" dirty="0" smtClean="0"/>
              <a:t> </a:t>
            </a:r>
            <a:r>
              <a:rPr lang="en-IE" dirty="0" err="1" smtClean="0"/>
              <a:t>gota</a:t>
            </a:r>
            <a:r>
              <a:rPr lang="en-IE" dirty="0" smtClean="0"/>
              <a:t> de </a:t>
            </a:r>
            <a:r>
              <a:rPr lang="en-IE" dirty="0" err="1" smtClean="0"/>
              <a:t>poesía</a:t>
            </a:r>
            <a:r>
              <a:rPr lang="en-IE" dirty="0" smtClean="0"/>
              <a:t>! – </a:t>
            </a:r>
            <a:r>
              <a:rPr lang="en-IE" dirty="0" err="1" smtClean="0"/>
              <a:t>exclamaba</a:t>
            </a:r>
            <a:r>
              <a:rPr lang="en-IE" dirty="0" smtClean="0"/>
              <a:t> – </a:t>
            </a:r>
            <a:r>
              <a:rPr lang="en-IE" dirty="0"/>
              <a:t>¡</a:t>
            </a:r>
            <a:r>
              <a:rPr lang="en-IE" dirty="0" err="1" smtClean="0"/>
              <a:t>Realidad</a:t>
            </a:r>
            <a:r>
              <a:rPr lang="en-IE" dirty="0" smtClean="0"/>
              <a:t>! </a:t>
            </a:r>
            <a:r>
              <a:rPr lang="en-IE" dirty="0"/>
              <a:t>¡</a:t>
            </a:r>
            <a:r>
              <a:rPr lang="en-IE" dirty="0" err="1" smtClean="0"/>
              <a:t>Realismo</a:t>
            </a:r>
            <a:r>
              <a:rPr lang="en-IE" dirty="0" smtClean="0"/>
              <a:t> puro!” (Ramsden).</a:t>
            </a:r>
          </a:p>
          <a:p>
            <a:r>
              <a:rPr lang="en-IE" dirty="0" smtClean="0"/>
              <a:t>Lorca himself indicated that “</a:t>
            </a:r>
            <a:r>
              <a:rPr lang="en-IE" dirty="0" err="1" smtClean="0"/>
              <a:t>estos</a:t>
            </a:r>
            <a:r>
              <a:rPr lang="en-IE" dirty="0" smtClean="0"/>
              <a:t> </a:t>
            </a:r>
            <a:r>
              <a:rPr lang="en-IE" dirty="0" err="1" smtClean="0"/>
              <a:t>tres</a:t>
            </a:r>
            <a:r>
              <a:rPr lang="en-IE" dirty="0" smtClean="0"/>
              <a:t> </a:t>
            </a:r>
            <a:r>
              <a:rPr lang="en-IE" dirty="0" err="1" smtClean="0"/>
              <a:t>actos</a:t>
            </a:r>
            <a:r>
              <a:rPr lang="en-IE" dirty="0" smtClean="0"/>
              <a:t> </a:t>
            </a:r>
            <a:r>
              <a:rPr lang="en-IE" dirty="0" err="1" smtClean="0"/>
              <a:t>tienen</a:t>
            </a:r>
            <a:r>
              <a:rPr lang="en-IE" dirty="0" smtClean="0"/>
              <a:t> la </a:t>
            </a:r>
            <a:r>
              <a:rPr lang="en-IE" dirty="0" err="1" smtClean="0"/>
              <a:t>intención</a:t>
            </a:r>
            <a:r>
              <a:rPr lang="en-IE" dirty="0" smtClean="0"/>
              <a:t> de un documental </a:t>
            </a:r>
            <a:r>
              <a:rPr lang="en-IE" dirty="0" err="1" smtClean="0"/>
              <a:t>fotográfico</a:t>
            </a:r>
            <a:r>
              <a:rPr lang="en-IE" dirty="0" smtClean="0"/>
              <a:t>”</a:t>
            </a:r>
          </a:p>
          <a:p>
            <a:r>
              <a:rPr lang="en-IE" dirty="0" smtClean="0"/>
              <a:t>However, a poet such as Lorca could never fully remove himself from the world of emotive lyricism and even defined theatre as “la </a:t>
            </a:r>
            <a:r>
              <a:rPr lang="en-IE" dirty="0" err="1" smtClean="0"/>
              <a:t>poesía</a:t>
            </a:r>
            <a:r>
              <a:rPr lang="en-IE" dirty="0" smtClean="0"/>
              <a:t> que se </a:t>
            </a:r>
            <a:r>
              <a:rPr lang="en-IE" dirty="0" err="1" smtClean="0"/>
              <a:t>levanta</a:t>
            </a:r>
            <a:r>
              <a:rPr lang="en-IE" dirty="0" smtClean="0"/>
              <a:t> de la </a:t>
            </a:r>
            <a:r>
              <a:rPr lang="en-IE" dirty="0" err="1" smtClean="0"/>
              <a:t>página</a:t>
            </a:r>
            <a:r>
              <a:rPr lang="en-IE" dirty="0" smtClean="0"/>
              <a:t>”</a:t>
            </a:r>
            <a:endParaRPr lang="en-IE" dirty="0"/>
          </a:p>
          <a:p>
            <a:r>
              <a:rPr lang="en-IE" dirty="0" smtClean="0"/>
              <a:t>Ramsden suggests that his dedication to realism may have been a reaction to criticism of his earlier works.</a:t>
            </a:r>
            <a:endParaRPr lang="en-IE" dirty="0"/>
          </a:p>
        </p:txBody>
      </p:sp>
    </p:spTree>
    <p:extLst>
      <p:ext uri="{BB962C8B-B14F-4D97-AF65-F5344CB8AC3E}">
        <p14:creationId xmlns:p14="http://schemas.microsoft.com/office/powerpoint/2010/main" val="19995872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719" y="395459"/>
            <a:ext cx="6750908" cy="914357"/>
          </a:xfrm>
        </p:spPr>
        <p:txBody>
          <a:bodyPr>
            <a:normAutofit/>
          </a:bodyPr>
          <a:lstStyle/>
          <a:p>
            <a:r>
              <a:rPr lang="en-IE" sz="4000" dirty="0" smtClean="0"/>
              <a:t>Brief Plot Summary</a:t>
            </a:r>
            <a:endParaRPr lang="en-IE" sz="4000" dirty="0"/>
          </a:p>
        </p:txBody>
      </p:sp>
      <p:sp>
        <p:nvSpPr>
          <p:cNvPr id="3" name="Content Placeholder 2"/>
          <p:cNvSpPr>
            <a:spLocks noGrp="1"/>
          </p:cNvSpPr>
          <p:nvPr>
            <p:ph idx="1"/>
          </p:nvPr>
        </p:nvSpPr>
        <p:spPr>
          <a:xfrm>
            <a:off x="556053" y="1666513"/>
            <a:ext cx="10993395" cy="4767237"/>
          </a:xfrm>
        </p:spPr>
        <p:txBody>
          <a:bodyPr>
            <a:normAutofit/>
          </a:bodyPr>
          <a:lstStyle/>
          <a:p>
            <a:r>
              <a:rPr lang="en-IE" dirty="0" smtClean="0"/>
              <a:t>The play is set in rural </a:t>
            </a:r>
            <a:r>
              <a:rPr lang="en-IE" dirty="0" err="1" smtClean="0"/>
              <a:t>Andalucia</a:t>
            </a:r>
            <a:r>
              <a:rPr lang="en-IE" dirty="0" smtClean="0"/>
              <a:t> in the 1930s. The story takes place over the course of 3 Acts.</a:t>
            </a:r>
          </a:p>
          <a:p>
            <a:r>
              <a:rPr lang="en-IE" dirty="0" smtClean="0"/>
              <a:t>After the recent death of Bernarda Alba’s second husband, she has now been left with the sole responsibility for five daughters between the ages of 20-39.</a:t>
            </a:r>
          </a:p>
          <a:p>
            <a:r>
              <a:rPr lang="en-IE" dirty="0" smtClean="0"/>
              <a:t>While the eldest, </a:t>
            </a:r>
            <a:r>
              <a:rPr lang="en-IE" dirty="0" err="1" smtClean="0"/>
              <a:t>Angustias</a:t>
            </a:r>
            <a:r>
              <a:rPr lang="en-IE" dirty="0" smtClean="0"/>
              <a:t> (39) has access to her father’s (Bernarda’s first husband)fortune, the rest of the girls will have to split Bernarda’s wealth between them.</a:t>
            </a:r>
          </a:p>
          <a:p>
            <a:r>
              <a:rPr lang="en-IE" dirty="0" smtClean="0"/>
              <a:t>The extreme blow for the daughters (and the driving force of the narrative) is that in order to follow the rules of society at the time, the daughters must now remain in mourning (</a:t>
            </a:r>
            <a:r>
              <a:rPr lang="en-IE" dirty="0" err="1" smtClean="0"/>
              <a:t>luto</a:t>
            </a:r>
            <a:r>
              <a:rPr lang="en-IE" dirty="0" smtClean="0"/>
              <a:t>) and thus locked up in the house for </a:t>
            </a:r>
            <a:r>
              <a:rPr lang="en-IE" b="1" dirty="0" smtClean="0"/>
              <a:t>eight years.</a:t>
            </a:r>
          </a:p>
          <a:p>
            <a:r>
              <a:rPr lang="en-IE" dirty="0" smtClean="0"/>
              <a:t>This means that any possibility of finding a husband and escaping their authoritarian mother has disappeared.</a:t>
            </a:r>
          </a:p>
          <a:p>
            <a:r>
              <a:rPr lang="en-IE" dirty="0" smtClean="0"/>
              <a:t>The stifling heat, repressed sexual desires and deep yearning for freedom eventually lead to the tragedy that closes the play.</a:t>
            </a:r>
          </a:p>
          <a:p>
            <a:endParaRPr lang="en-IE" dirty="0" smtClean="0"/>
          </a:p>
          <a:p>
            <a:endParaRPr lang="en-IE" b="1" dirty="0" smtClean="0"/>
          </a:p>
          <a:p>
            <a:endParaRPr lang="en-IE" dirty="0"/>
          </a:p>
        </p:txBody>
      </p:sp>
    </p:spTree>
    <p:extLst>
      <p:ext uri="{BB962C8B-B14F-4D97-AF65-F5344CB8AC3E}">
        <p14:creationId xmlns:p14="http://schemas.microsoft.com/office/powerpoint/2010/main" val="17469268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5500" y="977900"/>
            <a:ext cx="10299700" cy="5057140"/>
          </a:xfrm>
        </p:spPr>
        <p:txBody>
          <a:bodyPr/>
          <a:lstStyle/>
          <a:p>
            <a:r>
              <a:rPr lang="en-IE" sz="2400" dirty="0" smtClean="0"/>
              <a:t>Lorca: </a:t>
            </a:r>
            <a:r>
              <a:rPr lang="es-ES_tradnl" sz="2400" dirty="0"/>
              <a:t>Quién ha vivido, como yo, en aquella época, en una ciudad tan bárbara bajo el punto de vista social como Granada cree que las mujeres o son imposibles o son tontas. Un miedo frenético a lo sexual y un terror al «que dirán» convertían a muchachas en autómatas paseantes, bajo las miradas de esas mamás fondonas que llevan </a:t>
            </a:r>
            <a:r>
              <a:rPr lang="es-ES_tradnl" sz="2400" dirty="0" smtClean="0"/>
              <a:t>zapatos </a:t>
            </a:r>
            <a:r>
              <a:rPr lang="es-ES_tradnl" sz="2400" dirty="0"/>
              <a:t>de hombre y unos pelitos en el lado de la barba</a:t>
            </a:r>
            <a:r>
              <a:rPr lang="es-ES_tradnl" sz="2400" dirty="0" smtClean="0"/>
              <a:t>.</a:t>
            </a:r>
          </a:p>
          <a:p>
            <a:endParaRPr lang="es-ES_tradnl" dirty="0"/>
          </a:p>
          <a:p>
            <a:r>
              <a:rPr lang="es-ES_tradnl" dirty="0" err="1" smtClean="0"/>
              <a:t>Ian</a:t>
            </a:r>
            <a:r>
              <a:rPr lang="es-ES_tradnl" dirty="0" smtClean="0"/>
              <a:t> Gibson, </a:t>
            </a:r>
            <a:r>
              <a:rPr lang="es-ES_tradnl" i="1" dirty="0"/>
              <a:t>Lorca-Dalí: El amor que no pudo ser</a:t>
            </a:r>
            <a:r>
              <a:rPr lang="es-ES_tradnl" dirty="0"/>
              <a:t> (Barcelona: De Bolsillo, 1999)</a:t>
            </a:r>
            <a:endParaRPr lang="en-IE" dirty="0"/>
          </a:p>
        </p:txBody>
      </p:sp>
    </p:spTree>
    <p:extLst>
      <p:ext uri="{BB962C8B-B14F-4D97-AF65-F5344CB8AC3E}">
        <p14:creationId xmlns:p14="http://schemas.microsoft.com/office/powerpoint/2010/main" val="3516989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937" y="377899"/>
            <a:ext cx="9196137" cy="909480"/>
          </a:xfrm>
        </p:spPr>
        <p:txBody>
          <a:bodyPr>
            <a:normAutofit/>
          </a:bodyPr>
          <a:lstStyle/>
          <a:p>
            <a:r>
              <a:rPr lang="en-IE" sz="4400" dirty="0" smtClean="0"/>
              <a:t>Characters</a:t>
            </a:r>
            <a:endParaRPr lang="en-IE" sz="4400" dirty="0"/>
          </a:p>
        </p:txBody>
      </p:sp>
      <p:sp>
        <p:nvSpPr>
          <p:cNvPr id="3" name="Content Placeholder 2"/>
          <p:cNvSpPr>
            <a:spLocks noGrp="1"/>
          </p:cNvSpPr>
          <p:nvPr>
            <p:ph idx="1"/>
          </p:nvPr>
        </p:nvSpPr>
        <p:spPr>
          <a:xfrm>
            <a:off x="457200" y="1612232"/>
            <a:ext cx="11189368" cy="4559968"/>
          </a:xfrm>
        </p:spPr>
        <p:txBody>
          <a:bodyPr/>
          <a:lstStyle/>
          <a:p>
            <a:r>
              <a:rPr lang="en-IE" b="1" dirty="0" smtClean="0"/>
              <a:t>Bernarda:</a:t>
            </a:r>
            <a:r>
              <a:rPr lang="en-IE" dirty="0" smtClean="0"/>
              <a:t> Matriarch of the household. (60 years old) Authoritarian, dictatorial, extremely preoccupied with “el que </a:t>
            </a:r>
            <a:r>
              <a:rPr lang="en-IE" dirty="0" err="1" smtClean="0"/>
              <a:t>dirán</a:t>
            </a:r>
            <a:r>
              <a:rPr lang="en-IE" dirty="0" smtClean="0"/>
              <a:t>”. Wealthy and from a good family, Bernarda makes disparaging comments towards the poor. Believes that men and women should remain separate. Nothing is more important to her than a woman’s reputation.</a:t>
            </a:r>
          </a:p>
          <a:p>
            <a:r>
              <a:rPr lang="en-IE" b="1" dirty="0" err="1" smtClean="0"/>
              <a:t>María</a:t>
            </a:r>
            <a:r>
              <a:rPr lang="en-IE" b="1" dirty="0" smtClean="0"/>
              <a:t> Josefa: </a:t>
            </a:r>
            <a:r>
              <a:rPr lang="en-IE" dirty="0" smtClean="0"/>
              <a:t>Bernarda’s mother. (80 years old). Appears to have lost her mind to senility and spends the majority of the play locked up. Like the stallion that kicks and yearns for freedom in the later act, MJ highlights the tension between freedom and stricture and provides some more poetic moments in an otherwise realist play.</a:t>
            </a:r>
          </a:p>
          <a:p>
            <a:r>
              <a:rPr lang="en-IE" b="1" dirty="0" err="1" smtClean="0"/>
              <a:t>Angustias</a:t>
            </a:r>
            <a:r>
              <a:rPr lang="en-IE" b="1" dirty="0" smtClean="0"/>
              <a:t>: </a:t>
            </a:r>
            <a:r>
              <a:rPr lang="en-IE" dirty="0" smtClean="0"/>
              <a:t>Eldest daughter. (39 years old). Despite not being as young, attractive or nice as her sisters, </a:t>
            </a:r>
            <a:r>
              <a:rPr lang="en-IE" dirty="0" err="1" smtClean="0"/>
              <a:t>Angustias</a:t>
            </a:r>
            <a:r>
              <a:rPr lang="en-IE" dirty="0" smtClean="0"/>
              <a:t> has access to her father’s fortune and so does not have to worry about attracting a suitor as she is an attractive investment. Early on we find out the coveted Pepe el Romano has asked </a:t>
            </a:r>
            <a:r>
              <a:rPr lang="en-IE" dirty="0" err="1" smtClean="0"/>
              <a:t>Angustias</a:t>
            </a:r>
            <a:r>
              <a:rPr lang="en-IE" dirty="0" smtClean="0"/>
              <a:t> to marry him.</a:t>
            </a:r>
          </a:p>
        </p:txBody>
      </p:sp>
    </p:spTree>
    <p:extLst>
      <p:ext uri="{BB962C8B-B14F-4D97-AF65-F5344CB8AC3E}">
        <p14:creationId xmlns:p14="http://schemas.microsoft.com/office/powerpoint/2010/main" val="21092857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5459" y="675503"/>
            <a:ext cx="10589741" cy="5359537"/>
          </a:xfrm>
        </p:spPr>
        <p:txBody>
          <a:bodyPr/>
          <a:lstStyle/>
          <a:p>
            <a:r>
              <a:rPr lang="en-IE" b="1" dirty="0" smtClean="0"/>
              <a:t>Magdalena (30 years old): </a:t>
            </a:r>
            <a:r>
              <a:rPr lang="en-IE" dirty="0" smtClean="0"/>
              <a:t>Resigned to her situation as the eldest of the daughters with a small inheritance. The most balanced and humane, yet she appears to have given up:</a:t>
            </a:r>
          </a:p>
          <a:p>
            <a:pPr marL="0" indent="0">
              <a:buNone/>
            </a:pPr>
            <a:r>
              <a:rPr lang="en-IE" dirty="0" smtClean="0"/>
              <a:t>	When told to tie her shoe laces so she doesn’t trip her answer is “¡Una </a:t>
            </a:r>
            <a:r>
              <a:rPr lang="en-IE" dirty="0" err="1" smtClean="0"/>
              <a:t>menos</a:t>
            </a:r>
            <a:r>
              <a:rPr lang="en-IE" dirty="0" smtClean="0"/>
              <a:t>!”</a:t>
            </a:r>
          </a:p>
          <a:p>
            <a:pPr marL="0" indent="0">
              <a:buNone/>
            </a:pPr>
            <a:r>
              <a:rPr lang="en-IE" dirty="0" smtClean="0"/>
              <a:t>	Sees the situation with Pepe and </a:t>
            </a:r>
            <a:r>
              <a:rPr lang="en-IE" dirty="0" err="1" smtClean="0"/>
              <a:t>Angustias</a:t>
            </a:r>
            <a:r>
              <a:rPr lang="en-IE" dirty="0" smtClean="0"/>
              <a:t> clearly from the beginning.</a:t>
            </a:r>
          </a:p>
          <a:p>
            <a:r>
              <a:rPr lang="en-IE" b="1" dirty="0" smtClean="0"/>
              <a:t>Amelia (27 years old): </a:t>
            </a:r>
            <a:r>
              <a:rPr lang="en-IE" dirty="0" smtClean="0"/>
              <a:t>Like Magdalena, disinterested in affairs of the heart. When </a:t>
            </a:r>
            <a:r>
              <a:rPr lang="en-IE" dirty="0" err="1" smtClean="0"/>
              <a:t>Angustias</a:t>
            </a:r>
            <a:r>
              <a:rPr lang="en-IE" dirty="0" smtClean="0"/>
              <a:t> tells of how Pepe proposed to her, reacts by saying that she would find the whole thing embarrassing. Cautious and measured.</a:t>
            </a:r>
          </a:p>
          <a:p>
            <a:r>
              <a:rPr lang="en-IE" b="1" dirty="0" err="1" smtClean="0"/>
              <a:t>Martirio</a:t>
            </a:r>
            <a:r>
              <a:rPr lang="en-IE" b="1" dirty="0" smtClean="0"/>
              <a:t> (24 years old): </a:t>
            </a:r>
            <a:r>
              <a:rPr lang="en-IE" dirty="0" smtClean="0"/>
              <a:t>Is described as “un </a:t>
            </a:r>
            <a:r>
              <a:rPr lang="en-IE" dirty="0" err="1" smtClean="0"/>
              <a:t>pozo</a:t>
            </a:r>
            <a:r>
              <a:rPr lang="en-IE" dirty="0" smtClean="0"/>
              <a:t> de </a:t>
            </a:r>
            <a:r>
              <a:rPr lang="en-IE" dirty="0" err="1" smtClean="0"/>
              <a:t>veneno</a:t>
            </a:r>
            <a:r>
              <a:rPr lang="en-IE" dirty="0" smtClean="0"/>
              <a:t>”. Jealous of </a:t>
            </a:r>
            <a:r>
              <a:rPr lang="en-IE" dirty="0" err="1" smtClean="0"/>
              <a:t>Angustias</a:t>
            </a:r>
            <a:r>
              <a:rPr lang="en-IE" dirty="0" smtClean="0"/>
              <a:t>’ upcoming nuptials and Adela’s good looks, she would rather Adela be miserable than see her happy. Describes herself as “</a:t>
            </a:r>
            <a:r>
              <a:rPr lang="en-IE" dirty="0" err="1" smtClean="0"/>
              <a:t>débil</a:t>
            </a:r>
            <a:r>
              <a:rPr lang="en-IE" dirty="0" smtClean="0"/>
              <a:t> y </a:t>
            </a:r>
            <a:r>
              <a:rPr lang="en-IE" dirty="0" err="1" smtClean="0"/>
              <a:t>fea</a:t>
            </a:r>
            <a:r>
              <a:rPr lang="en-IE" dirty="0" smtClean="0"/>
              <a:t>”. Initially claims to fear men but as the play moves on we see that this may not be the case. A complex character. (“</a:t>
            </a:r>
            <a:r>
              <a:rPr lang="en-IE" dirty="0" err="1" smtClean="0"/>
              <a:t>Yo</a:t>
            </a:r>
            <a:r>
              <a:rPr lang="en-IE" dirty="0" smtClean="0"/>
              <a:t> no </a:t>
            </a:r>
            <a:r>
              <a:rPr lang="en-IE" dirty="0" err="1" smtClean="0"/>
              <a:t>tengo</a:t>
            </a:r>
            <a:r>
              <a:rPr lang="en-IE" dirty="0" smtClean="0"/>
              <a:t> </a:t>
            </a:r>
            <a:r>
              <a:rPr lang="en-IE" dirty="0" err="1" smtClean="0"/>
              <a:t>calor</a:t>
            </a:r>
            <a:r>
              <a:rPr lang="en-IE" dirty="0" smtClean="0"/>
              <a:t>” (14) )</a:t>
            </a:r>
          </a:p>
          <a:p>
            <a:r>
              <a:rPr lang="en-IE" b="1" dirty="0" smtClean="0"/>
              <a:t>Adela (20 years old): </a:t>
            </a:r>
            <a:r>
              <a:rPr lang="en-IE" dirty="0" smtClean="0"/>
              <a:t>The youngest, prettiest, and most passionate of the daughters. She is under constant scrutiny and wants nothing more than to be free. Cares little for “el que </a:t>
            </a:r>
            <a:r>
              <a:rPr lang="en-IE" dirty="0" err="1" smtClean="0"/>
              <a:t>dirán</a:t>
            </a:r>
            <a:r>
              <a:rPr lang="en-IE" dirty="0" smtClean="0"/>
              <a:t>” and believes that only those who act will get what they want out of life.</a:t>
            </a:r>
            <a:endParaRPr lang="en-IE" b="1" dirty="0"/>
          </a:p>
        </p:txBody>
      </p:sp>
    </p:spTree>
    <p:extLst>
      <p:ext uri="{BB962C8B-B14F-4D97-AF65-F5344CB8AC3E}">
        <p14:creationId xmlns:p14="http://schemas.microsoft.com/office/powerpoint/2010/main" val="18884198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947" y="492516"/>
            <a:ext cx="4773827" cy="799028"/>
          </a:xfrm>
        </p:spPr>
        <p:txBody>
          <a:bodyPr>
            <a:normAutofit/>
          </a:bodyPr>
          <a:lstStyle/>
          <a:p>
            <a:r>
              <a:rPr lang="en-IE" sz="3600" dirty="0" smtClean="0"/>
              <a:t>INTRODUCTION</a:t>
            </a:r>
            <a:endParaRPr lang="en-IE" sz="3600" dirty="0"/>
          </a:p>
        </p:txBody>
      </p:sp>
      <p:sp>
        <p:nvSpPr>
          <p:cNvPr id="3" name="Content Placeholder 2"/>
          <p:cNvSpPr>
            <a:spLocks noGrp="1"/>
          </p:cNvSpPr>
          <p:nvPr>
            <p:ph idx="1"/>
          </p:nvPr>
        </p:nvSpPr>
        <p:spPr>
          <a:xfrm>
            <a:off x="613719" y="1666514"/>
            <a:ext cx="6930082" cy="4610717"/>
          </a:xfrm>
        </p:spPr>
        <p:txBody>
          <a:bodyPr>
            <a:normAutofit/>
          </a:bodyPr>
          <a:lstStyle/>
          <a:p>
            <a:r>
              <a:rPr lang="en-IE" sz="2000" dirty="0" smtClean="0"/>
              <a:t>FEDERICO GARCÍA LORCA</a:t>
            </a:r>
          </a:p>
          <a:p>
            <a:r>
              <a:rPr lang="en-GB" sz="2000" dirty="0"/>
              <a:t>Born in 1898 in Fuente Vaqueros, Granada, Lorca was the eldest of three surviving children raised in a traditional Andalusian family. </a:t>
            </a:r>
          </a:p>
          <a:p>
            <a:r>
              <a:rPr lang="en-GB" sz="2000" dirty="0"/>
              <a:t> From an early age he displayed a considerable talent for music and a flair for drama which often made him the centre of attention. </a:t>
            </a:r>
            <a:endParaRPr lang="en-GB" sz="2000" dirty="0" smtClean="0"/>
          </a:p>
          <a:p>
            <a:r>
              <a:rPr lang="en-GB" sz="2000" dirty="0" smtClean="0"/>
              <a:t>As </a:t>
            </a:r>
            <a:r>
              <a:rPr lang="en-GB" sz="2000" dirty="0"/>
              <a:t>a young boy he used to stage Catholic Masses on his patio that the whole family were required to attend, becoming upset if his sermon failed to evoke the appropriate amount of tears. </a:t>
            </a:r>
          </a:p>
          <a:p>
            <a:pPr marL="0" indent="0">
              <a:buNone/>
            </a:pPr>
            <a:endParaRPr lang="en-IE" dirty="0"/>
          </a:p>
        </p:txBody>
      </p:sp>
      <p:pic>
        <p:nvPicPr>
          <p:cNvPr id="4" name="Picture 3"/>
          <p:cNvPicPr>
            <a:picLocks noChangeAspect="1"/>
          </p:cNvPicPr>
          <p:nvPr/>
        </p:nvPicPr>
        <p:blipFill>
          <a:blip r:embed="rId2"/>
          <a:stretch>
            <a:fillRect/>
          </a:stretch>
        </p:blipFill>
        <p:spPr>
          <a:xfrm>
            <a:off x="9365391" y="492516"/>
            <a:ext cx="1905000" cy="2409825"/>
          </a:xfrm>
          <a:prstGeom prst="rect">
            <a:avLst/>
          </a:prstGeom>
        </p:spPr>
      </p:pic>
      <p:pic>
        <p:nvPicPr>
          <p:cNvPr id="5" name="Picture 4"/>
          <p:cNvPicPr>
            <a:picLocks noChangeAspect="1"/>
          </p:cNvPicPr>
          <p:nvPr/>
        </p:nvPicPr>
        <p:blipFill>
          <a:blip r:embed="rId3"/>
          <a:stretch>
            <a:fillRect/>
          </a:stretch>
        </p:blipFill>
        <p:spPr>
          <a:xfrm>
            <a:off x="8831179" y="3250256"/>
            <a:ext cx="2867837" cy="2867837"/>
          </a:xfrm>
          <a:prstGeom prst="rect">
            <a:avLst/>
          </a:prstGeom>
        </p:spPr>
      </p:pic>
    </p:spTree>
    <p:extLst>
      <p:ext uri="{BB962C8B-B14F-4D97-AF65-F5344CB8AC3E}">
        <p14:creationId xmlns:p14="http://schemas.microsoft.com/office/powerpoint/2010/main" val="35901145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Staging</a:t>
            </a:r>
            <a:endParaRPr lang="en-IE" dirty="0"/>
          </a:p>
        </p:txBody>
      </p:sp>
      <p:sp>
        <p:nvSpPr>
          <p:cNvPr id="3" name="Content Placeholder 2"/>
          <p:cNvSpPr>
            <a:spLocks noGrp="1"/>
          </p:cNvSpPr>
          <p:nvPr>
            <p:ph idx="1"/>
          </p:nvPr>
        </p:nvSpPr>
        <p:spPr/>
        <p:txBody>
          <a:bodyPr/>
          <a:lstStyle/>
          <a:p>
            <a:r>
              <a:rPr lang="en-IE" dirty="0" smtClean="0"/>
              <a:t>The staging is stark and bare, often simply a series of chairs against a black background.</a:t>
            </a:r>
          </a:p>
          <a:p>
            <a:r>
              <a:rPr lang="en-IE" dirty="0" smtClean="0"/>
              <a:t>While the narrative centres around these women’s relationships with men, we never see a man onstage. This simultaneous presence and absence underscores the extent to which these women are implicit in their own repression.</a:t>
            </a:r>
          </a:p>
          <a:p>
            <a:r>
              <a:rPr lang="en-IE" dirty="0" smtClean="0"/>
              <a:t>The women wear formal mourning garb, often with their faces veiled. The black ensemble is almost the inverse of a wedding dress (ironic as they spend so much time embroidering trousseaus that will likely never be needed).</a:t>
            </a:r>
          </a:p>
          <a:p>
            <a:r>
              <a:rPr lang="en-IE" dirty="0" smtClean="0"/>
              <a:t>Coro: Presence of a Greek chorus, much more muted than the other rural plays. Ramsden points out that often </a:t>
            </a:r>
            <a:r>
              <a:rPr lang="en-IE" dirty="0" err="1" smtClean="0"/>
              <a:t>María</a:t>
            </a:r>
            <a:r>
              <a:rPr lang="en-IE" dirty="0" smtClean="0"/>
              <a:t> Josefa provides moments of lucidity that function in lieu of a Greek chorus.</a:t>
            </a:r>
            <a:endParaRPr lang="en-IE" dirty="0"/>
          </a:p>
        </p:txBody>
      </p:sp>
    </p:spTree>
    <p:extLst>
      <p:ext uri="{BB962C8B-B14F-4D97-AF65-F5344CB8AC3E}">
        <p14:creationId xmlns:p14="http://schemas.microsoft.com/office/powerpoint/2010/main" val="34324634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700" y="452094"/>
            <a:ext cx="8902700" cy="957606"/>
          </a:xfrm>
        </p:spPr>
        <p:txBody>
          <a:bodyPr>
            <a:normAutofit/>
          </a:bodyPr>
          <a:lstStyle/>
          <a:p>
            <a:r>
              <a:rPr lang="en-IE" sz="4000" dirty="0" smtClean="0"/>
              <a:t>Imagery</a:t>
            </a:r>
            <a:endParaRPr lang="en-IE" sz="4000" dirty="0"/>
          </a:p>
        </p:txBody>
      </p:sp>
      <p:sp>
        <p:nvSpPr>
          <p:cNvPr id="3" name="Content Placeholder 2"/>
          <p:cNvSpPr>
            <a:spLocks noGrp="1"/>
          </p:cNvSpPr>
          <p:nvPr>
            <p:ph idx="1"/>
          </p:nvPr>
        </p:nvSpPr>
        <p:spPr>
          <a:xfrm>
            <a:off x="520700" y="1714500"/>
            <a:ext cx="10604500" cy="4320540"/>
          </a:xfrm>
        </p:spPr>
        <p:txBody>
          <a:bodyPr>
            <a:normAutofit/>
          </a:bodyPr>
          <a:lstStyle/>
          <a:p>
            <a:r>
              <a:rPr lang="en-IE" b="1" dirty="0" smtClean="0"/>
              <a:t>Black and white</a:t>
            </a:r>
          </a:p>
          <a:p>
            <a:r>
              <a:rPr lang="en-IE" b="1" dirty="0" smtClean="0"/>
              <a:t>Heat and thirst: </a:t>
            </a:r>
            <a:r>
              <a:rPr lang="en-IE" dirty="0"/>
              <a:t>‘</a:t>
            </a:r>
            <a:r>
              <a:rPr lang="en-IE" dirty="0" err="1"/>
              <a:t>una</a:t>
            </a:r>
            <a:r>
              <a:rPr lang="en-IE" dirty="0"/>
              <a:t> </a:t>
            </a:r>
            <a:r>
              <a:rPr lang="en-IE" dirty="0" err="1"/>
              <a:t>tormenta</a:t>
            </a:r>
            <a:r>
              <a:rPr lang="en-IE" dirty="0"/>
              <a:t> </a:t>
            </a:r>
            <a:r>
              <a:rPr lang="en-IE" dirty="0" err="1"/>
              <a:t>en</a:t>
            </a:r>
            <a:r>
              <a:rPr lang="en-IE" dirty="0"/>
              <a:t> </a:t>
            </a:r>
            <a:r>
              <a:rPr lang="en-IE" dirty="0" err="1"/>
              <a:t>cada</a:t>
            </a:r>
            <a:r>
              <a:rPr lang="en-IE" dirty="0"/>
              <a:t> </a:t>
            </a:r>
            <a:r>
              <a:rPr lang="en-IE" dirty="0" err="1"/>
              <a:t>cuarto</a:t>
            </a:r>
            <a:r>
              <a:rPr lang="en-IE" dirty="0"/>
              <a:t>’ – threat of a storm, repressed sexual </a:t>
            </a:r>
            <a:r>
              <a:rPr lang="en-IE" dirty="0" smtClean="0"/>
              <a:t>desire</a:t>
            </a:r>
            <a:endParaRPr lang="en-IE" b="1" dirty="0" smtClean="0"/>
          </a:p>
          <a:p>
            <a:r>
              <a:rPr lang="en-IE" b="1" dirty="0" smtClean="0"/>
              <a:t>Interior and exterior spaces</a:t>
            </a:r>
            <a:r>
              <a:rPr lang="en-IE" dirty="0" smtClean="0"/>
              <a:t>: </a:t>
            </a:r>
            <a:r>
              <a:rPr lang="en-IE" dirty="0" err="1" smtClean="0"/>
              <a:t>Hablaban</a:t>
            </a:r>
            <a:r>
              <a:rPr lang="en-IE" dirty="0" smtClean="0"/>
              <a:t> de </a:t>
            </a:r>
            <a:r>
              <a:rPr lang="en-IE" dirty="0" err="1" smtClean="0"/>
              <a:t>Paca</a:t>
            </a:r>
            <a:r>
              <a:rPr lang="en-IE" dirty="0" smtClean="0"/>
              <a:t> la </a:t>
            </a:r>
            <a:r>
              <a:rPr lang="en-IE" dirty="0" err="1" smtClean="0"/>
              <a:t>Roseta</a:t>
            </a:r>
            <a:r>
              <a:rPr lang="en-IE" dirty="0" smtClean="0"/>
              <a:t>. </a:t>
            </a:r>
            <a:r>
              <a:rPr lang="en-IE" dirty="0" err="1" smtClean="0"/>
              <a:t>Anoche</a:t>
            </a:r>
            <a:r>
              <a:rPr lang="en-IE" dirty="0" smtClean="0"/>
              <a:t> </a:t>
            </a:r>
            <a:r>
              <a:rPr lang="en-IE" dirty="0" err="1" smtClean="0"/>
              <a:t>ataron</a:t>
            </a:r>
            <a:r>
              <a:rPr lang="en-IE" dirty="0" smtClean="0"/>
              <a:t> a </a:t>
            </a:r>
            <a:r>
              <a:rPr lang="en-IE" dirty="0" err="1" smtClean="0"/>
              <a:t>su</a:t>
            </a:r>
            <a:r>
              <a:rPr lang="en-IE" dirty="0" smtClean="0"/>
              <a:t> </a:t>
            </a:r>
            <a:r>
              <a:rPr lang="en-IE" dirty="0" err="1" smtClean="0"/>
              <a:t>marido</a:t>
            </a:r>
            <a:r>
              <a:rPr lang="en-IE" dirty="0" smtClean="0"/>
              <a:t> a un </a:t>
            </a:r>
            <a:r>
              <a:rPr lang="en-IE" dirty="0" err="1" smtClean="0"/>
              <a:t>pesebre</a:t>
            </a:r>
            <a:r>
              <a:rPr lang="en-IE" dirty="0" smtClean="0"/>
              <a:t> y a </a:t>
            </a:r>
            <a:r>
              <a:rPr lang="en-IE" dirty="0" err="1" smtClean="0"/>
              <a:t>ella</a:t>
            </a:r>
            <a:r>
              <a:rPr lang="en-IE" dirty="0" smtClean="0"/>
              <a:t> se la </a:t>
            </a:r>
            <a:r>
              <a:rPr lang="en-IE" dirty="0" err="1" smtClean="0"/>
              <a:t>llevaron</a:t>
            </a:r>
            <a:r>
              <a:rPr lang="en-IE" dirty="0" smtClean="0"/>
              <a:t> a la </a:t>
            </a:r>
            <a:r>
              <a:rPr lang="en-IE" dirty="0" err="1" smtClean="0"/>
              <a:t>grupa</a:t>
            </a:r>
            <a:r>
              <a:rPr lang="en-IE" dirty="0" smtClean="0"/>
              <a:t> del </a:t>
            </a:r>
            <a:r>
              <a:rPr lang="en-IE" dirty="0" err="1" smtClean="0"/>
              <a:t>caballo</a:t>
            </a:r>
            <a:r>
              <a:rPr lang="en-IE" dirty="0" smtClean="0"/>
              <a:t> hasta lo alto del </a:t>
            </a:r>
            <a:r>
              <a:rPr lang="en-IE" dirty="0" err="1" smtClean="0"/>
              <a:t>olivar</a:t>
            </a:r>
            <a:r>
              <a:rPr lang="en-IE" dirty="0" smtClean="0"/>
              <a:t>’ (18)</a:t>
            </a:r>
            <a:endParaRPr lang="en-IE" dirty="0"/>
          </a:p>
          <a:p>
            <a:r>
              <a:rPr lang="en-IE" b="1" dirty="0" smtClean="0"/>
              <a:t>The gaze: </a:t>
            </a:r>
            <a:r>
              <a:rPr lang="en-IE" dirty="0" smtClean="0"/>
              <a:t>‘Las </a:t>
            </a:r>
            <a:r>
              <a:rPr lang="en-IE" dirty="0" err="1" smtClean="0"/>
              <a:t>mujeres</a:t>
            </a:r>
            <a:r>
              <a:rPr lang="en-IE" dirty="0" smtClean="0"/>
              <a:t> </a:t>
            </a:r>
            <a:r>
              <a:rPr lang="en-IE" dirty="0" err="1" smtClean="0"/>
              <a:t>en</a:t>
            </a:r>
            <a:r>
              <a:rPr lang="en-IE" dirty="0" smtClean="0"/>
              <a:t> la </a:t>
            </a:r>
            <a:r>
              <a:rPr lang="en-IE" dirty="0" err="1" smtClean="0"/>
              <a:t>iglesia</a:t>
            </a:r>
            <a:r>
              <a:rPr lang="en-IE" dirty="0" smtClean="0"/>
              <a:t> no </a:t>
            </a:r>
            <a:r>
              <a:rPr lang="en-IE" dirty="0" err="1" smtClean="0"/>
              <a:t>deben</a:t>
            </a:r>
            <a:r>
              <a:rPr lang="en-IE" dirty="0" smtClean="0"/>
              <a:t> </a:t>
            </a:r>
            <a:r>
              <a:rPr lang="en-IE" dirty="0" err="1" smtClean="0"/>
              <a:t>mirar</a:t>
            </a:r>
            <a:r>
              <a:rPr lang="en-IE" dirty="0" smtClean="0"/>
              <a:t> </a:t>
            </a:r>
            <a:r>
              <a:rPr lang="en-IE" dirty="0" err="1" smtClean="0"/>
              <a:t>más</a:t>
            </a:r>
            <a:r>
              <a:rPr lang="en-IE" dirty="0" smtClean="0"/>
              <a:t> hombre que al </a:t>
            </a:r>
            <a:r>
              <a:rPr lang="en-IE" dirty="0" err="1" smtClean="0"/>
              <a:t>oficiante</a:t>
            </a:r>
            <a:r>
              <a:rPr lang="en-IE" dirty="0" smtClean="0"/>
              <a:t>, y a </a:t>
            </a:r>
            <a:r>
              <a:rPr lang="en-IE" dirty="0" err="1" smtClean="0"/>
              <a:t>ése</a:t>
            </a:r>
            <a:r>
              <a:rPr lang="en-IE" dirty="0" smtClean="0"/>
              <a:t> </a:t>
            </a:r>
            <a:r>
              <a:rPr lang="en-IE" dirty="0" err="1" smtClean="0"/>
              <a:t>porque</a:t>
            </a:r>
            <a:r>
              <a:rPr lang="en-IE" dirty="0" smtClean="0"/>
              <a:t> </a:t>
            </a:r>
            <a:r>
              <a:rPr lang="en-IE" dirty="0" err="1" smtClean="0"/>
              <a:t>tiene</a:t>
            </a:r>
            <a:r>
              <a:rPr lang="en-IE" dirty="0" smtClean="0"/>
              <a:t> </a:t>
            </a:r>
            <a:r>
              <a:rPr lang="en-IE" dirty="0" err="1" smtClean="0"/>
              <a:t>fladas</a:t>
            </a:r>
            <a:r>
              <a:rPr lang="en-IE" dirty="0" smtClean="0"/>
              <a:t>. </a:t>
            </a:r>
            <a:r>
              <a:rPr lang="en-IE" dirty="0" err="1" smtClean="0"/>
              <a:t>Volver</a:t>
            </a:r>
            <a:r>
              <a:rPr lang="en-IE" dirty="0" smtClean="0"/>
              <a:t> la </a:t>
            </a:r>
            <a:r>
              <a:rPr lang="en-IE" dirty="0" err="1" smtClean="0"/>
              <a:t>cabeza</a:t>
            </a:r>
            <a:r>
              <a:rPr lang="en-IE" dirty="0" smtClean="0"/>
              <a:t> </a:t>
            </a:r>
            <a:r>
              <a:rPr lang="en-IE" dirty="0" err="1" smtClean="0"/>
              <a:t>es</a:t>
            </a:r>
            <a:r>
              <a:rPr lang="en-IE" dirty="0" smtClean="0"/>
              <a:t> </a:t>
            </a:r>
            <a:r>
              <a:rPr lang="en-IE" dirty="0" err="1" smtClean="0"/>
              <a:t>buscar</a:t>
            </a:r>
            <a:r>
              <a:rPr lang="en-IE" dirty="0" smtClean="0"/>
              <a:t> el </a:t>
            </a:r>
            <a:r>
              <a:rPr lang="en-IE" dirty="0" err="1" smtClean="0"/>
              <a:t>calor</a:t>
            </a:r>
            <a:r>
              <a:rPr lang="en-IE" dirty="0" smtClean="0"/>
              <a:t> de la </a:t>
            </a:r>
            <a:r>
              <a:rPr lang="en-IE" dirty="0" err="1" smtClean="0"/>
              <a:t>pana</a:t>
            </a:r>
            <a:r>
              <a:rPr lang="en-IE" dirty="0" smtClean="0"/>
              <a:t>’ (11)/ </a:t>
            </a:r>
            <a:r>
              <a:rPr lang="en-IE" dirty="0" err="1" smtClean="0"/>
              <a:t>Estaba</a:t>
            </a:r>
            <a:r>
              <a:rPr lang="en-IE" dirty="0" smtClean="0"/>
              <a:t> </a:t>
            </a:r>
            <a:r>
              <a:rPr lang="en-IE" dirty="0" err="1" smtClean="0"/>
              <a:t>su</a:t>
            </a:r>
            <a:r>
              <a:rPr lang="en-IE" dirty="0" smtClean="0"/>
              <a:t> </a:t>
            </a:r>
            <a:r>
              <a:rPr lang="en-IE" dirty="0" err="1" smtClean="0"/>
              <a:t>madre</a:t>
            </a:r>
            <a:r>
              <a:rPr lang="en-IE" dirty="0" smtClean="0"/>
              <a:t>. Ella ha </a:t>
            </a:r>
            <a:r>
              <a:rPr lang="en-IE" dirty="0" err="1" smtClean="0"/>
              <a:t>visto</a:t>
            </a:r>
            <a:r>
              <a:rPr lang="en-IE" dirty="0" smtClean="0"/>
              <a:t> a </a:t>
            </a:r>
            <a:r>
              <a:rPr lang="en-IE" dirty="0" err="1" smtClean="0"/>
              <a:t>su</a:t>
            </a:r>
            <a:r>
              <a:rPr lang="en-IE" dirty="0" smtClean="0"/>
              <a:t> </a:t>
            </a:r>
            <a:r>
              <a:rPr lang="en-IE" dirty="0" err="1" smtClean="0"/>
              <a:t>madre</a:t>
            </a:r>
            <a:r>
              <a:rPr lang="en-IE" dirty="0" smtClean="0"/>
              <a:t>. A Pepe no lo ha </a:t>
            </a:r>
            <a:r>
              <a:rPr lang="en-IE" dirty="0" err="1" smtClean="0"/>
              <a:t>visto</a:t>
            </a:r>
            <a:r>
              <a:rPr lang="en-IE" dirty="0" smtClean="0"/>
              <a:t> </a:t>
            </a:r>
            <a:r>
              <a:rPr lang="en-IE" dirty="0" err="1" smtClean="0"/>
              <a:t>ni</a:t>
            </a:r>
            <a:r>
              <a:rPr lang="en-IE" dirty="0" smtClean="0"/>
              <a:t> </a:t>
            </a:r>
            <a:r>
              <a:rPr lang="en-IE" dirty="0" err="1" smtClean="0"/>
              <a:t>ella</a:t>
            </a:r>
            <a:r>
              <a:rPr lang="en-IE" dirty="0" smtClean="0"/>
              <a:t> </a:t>
            </a:r>
            <a:r>
              <a:rPr lang="en-IE" dirty="0" err="1" smtClean="0"/>
              <a:t>ni</a:t>
            </a:r>
            <a:r>
              <a:rPr lang="en-IE" dirty="0" smtClean="0"/>
              <a:t> </a:t>
            </a:r>
            <a:r>
              <a:rPr lang="en-IE" dirty="0" err="1" smtClean="0"/>
              <a:t>yo</a:t>
            </a:r>
            <a:r>
              <a:rPr lang="en-IE" dirty="0" smtClean="0"/>
              <a:t>. </a:t>
            </a:r>
          </a:p>
          <a:p>
            <a:r>
              <a:rPr lang="en-IE" dirty="0"/>
              <a:t>(48) </a:t>
            </a:r>
            <a:r>
              <a:rPr lang="en-IE" dirty="0" err="1"/>
              <a:t>ya</a:t>
            </a:r>
            <a:r>
              <a:rPr lang="en-IE" dirty="0"/>
              <a:t> </a:t>
            </a:r>
            <a:r>
              <a:rPr lang="en-IE" dirty="0" err="1"/>
              <a:t>salen</a:t>
            </a:r>
            <a:r>
              <a:rPr lang="en-IE" dirty="0"/>
              <a:t> </a:t>
            </a:r>
            <a:r>
              <a:rPr lang="en-IE" dirty="0" err="1"/>
              <a:t>los</a:t>
            </a:r>
            <a:r>
              <a:rPr lang="en-IE" dirty="0"/>
              <a:t> </a:t>
            </a:r>
            <a:r>
              <a:rPr lang="en-IE" dirty="0" err="1"/>
              <a:t>segadores</a:t>
            </a:r>
            <a:r>
              <a:rPr lang="en-IE" dirty="0"/>
              <a:t> / </a:t>
            </a:r>
            <a:r>
              <a:rPr lang="en-IE" dirty="0" err="1"/>
              <a:t>en</a:t>
            </a:r>
            <a:r>
              <a:rPr lang="en-IE" dirty="0"/>
              <a:t> </a:t>
            </a:r>
            <a:r>
              <a:rPr lang="en-IE" dirty="0" err="1"/>
              <a:t>busca</a:t>
            </a:r>
            <a:r>
              <a:rPr lang="en-IE" dirty="0"/>
              <a:t> de las </a:t>
            </a:r>
            <a:r>
              <a:rPr lang="en-IE" dirty="0" err="1"/>
              <a:t>espigas</a:t>
            </a:r>
            <a:r>
              <a:rPr lang="en-IE" dirty="0"/>
              <a:t> / se </a:t>
            </a:r>
            <a:r>
              <a:rPr lang="en-IE" dirty="0" err="1"/>
              <a:t>llevan</a:t>
            </a:r>
            <a:r>
              <a:rPr lang="en-IE" dirty="0"/>
              <a:t> </a:t>
            </a:r>
            <a:r>
              <a:rPr lang="en-IE" dirty="0" err="1"/>
              <a:t>los</a:t>
            </a:r>
            <a:r>
              <a:rPr lang="en-IE" dirty="0"/>
              <a:t> </a:t>
            </a:r>
            <a:r>
              <a:rPr lang="en-IE" dirty="0" err="1"/>
              <a:t>corazones</a:t>
            </a:r>
            <a:r>
              <a:rPr lang="en-IE" dirty="0"/>
              <a:t> / de las </a:t>
            </a:r>
            <a:r>
              <a:rPr lang="en-IE" dirty="0" err="1"/>
              <a:t>chicas</a:t>
            </a:r>
            <a:r>
              <a:rPr lang="en-IE" dirty="0"/>
              <a:t> que </a:t>
            </a:r>
            <a:r>
              <a:rPr lang="en-IE" dirty="0" err="1" smtClean="0"/>
              <a:t>miran</a:t>
            </a:r>
            <a:endParaRPr lang="en-IE" dirty="0" smtClean="0"/>
          </a:p>
          <a:p>
            <a:r>
              <a:rPr lang="en-IE" dirty="0" smtClean="0"/>
              <a:t>‘</a:t>
            </a:r>
            <a:r>
              <a:rPr lang="en-IE" dirty="0" err="1" smtClean="0"/>
              <a:t>Es</a:t>
            </a:r>
            <a:r>
              <a:rPr lang="en-IE" dirty="0" smtClean="0"/>
              <a:t> preferable no </a:t>
            </a:r>
            <a:r>
              <a:rPr lang="en-IE" dirty="0" err="1" smtClean="0"/>
              <a:t>ver</a:t>
            </a:r>
            <a:r>
              <a:rPr lang="en-IE" dirty="0" smtClean="0"/>
              <a:t> a un hombre </a:t>
            </a:r>
            <a:r>
              <a:rPr lang="en-IE" dirty="0" err="1" smtClean="0"/>
              <a:t>nunca</a:t>
            </a:r>
            <a:r>
              <a:rPr lang="en-IE" dirty="0" smtClean="0"/>
              <a:t>’ (23)</a:t>
            </a:r>
          </a:p>
          <a:p>
            <a:r>
              <a:rPr lang="en-IE" b="1" dirty="0" smtClean="0"/>
              <a:t>Silence as repression: </a:t>
            </a:r>
            <a:r>
              <a:rPr lang="en-IE" dirty="0" smtClean="0"/>
              <a:t>Bernarda calls for ‘</a:t>
            </a:r>
            <a:r>
              <a:rPr lang="en-IE" dirty="0" err="1" smtClean="0"/>
              <a:t>Silencio</a:t>
            </a:r>
            <a:r>
              <a:rPr lang="en-IE" dirty="0" smtClean="0"/>
              <a:t>!’ while disruptive sounds point to revolt.</a:t>
            </a:r>
            <a:endParaRPr lang="en-IE" b="1" dirty="0" smtClean="0"/>
          </a:p>
          <a:p>
            <a:endParaRPr lang="en-IE" dirty="0"/>
          </a:p>
        </p:txBody>
      </p:sp>
    </p:spTree>
    <p:extLst>
      <p:ext uri="{BB962C8B-B14F-4D97-AF65-F5344CB8AC3E}">
        <p14:creationId xmlns:p14="http://schemas.microsoft.com/office/powerpoint/2010/main" val="3637989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Opening Scenes</a:t>
            </a:r>
            <a:endParaRPr lang="en-IE" dirty="0"/>
          </a:p>
        </p:txBody>
      </p:sp>
      <p:sp>
        <p:nvSpPr>
          <p:cNvPr id="3" name="Content Placeholder 2"/>
          <p:cNvSpPr>
            <a:spLocks noGrp="1"/>
          </p:cNvSpPr>
          <p:nvPr>
            <p:ph idx="1"/>
          </p:nvPr>
        </p:nvSpPr>
        <p:spPr/>
        <p:txBody>
          <a:bodyPr/>
          <a:lstStyle/>
          <a:p>
            <a:pPr marL="0" indent="0">
              <a:buNone/>
            </a:pPr>
            <a:endParaRPr lang="en-IE" dirty="0" smtClean="0"/>
          </a:p>
          <a:p>
            <a:pPr marL="0" indent="0">
              <a:buNone/>
            </a:pPr>
            <a:r>
              <a:rPr lang="en-IE" dirty="0">
                <a:hlinkClick r:id="rId2"/>
              </a:rPr>
              <a:t>https://</a:t>
            </a:r>
            <a:r>
              <a:rPr lang="en-IE" dirty="0" smtClean="0">
                <a:hlinkClick r:id="rId2"/>
              </a:rPr>
              <a:t>www.youtube.com/watch?v=rK1CjSMZ_IY</a:t>
            </a:r>
            <a:endParaRPr lang="en-IE" dirty="0" smtClean="0"/>
          </a:p>
          <a:p>
            <a:pPr marL="0" indent="0">
              <a:buNone/>
            </a:pPr>
            <a:r>
              <a:rPr lang="en-IE" dirty="0" smtClean="0"/>
              <a:t>(07.45)</a:t>
            </a:r>
            <a:endParaRPr lang="en-IE" dirty="0"/>
          </a:p>
        </p:txBody>
      </p:sp>
    </p:spTree>
    <p:extLst>
      <p:ext uri="{BB962C8B-B14F-4D97-AF65-F5344CB8AC3E}">
        <p14:creationId xmlns:p14="http://schemas.microsoft.com/office/powerpoint/2010/main" val="22502061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8399" y="91174"/>
            <a:ext cx="10058400" cy="1371600"/>
          </a:xfrm>
        </p:spPr>
        <p:txBody>
          <a:bodyPr/>
          <a:lstStyle/>
          <a:p>
            <a:r>
              <a:rPr lang="en-IE" dirty="0" smtClean="0"/>
              <a:t>ACT I</a:t>
            </a:r>
            <a:endParaRPr lang="en-IE" dirty="0"/>
          </a:p>
        </p:txBody>
      </p:sp>
      <p:sp>
        <p:nvSpPr>
          <p:cNvPr id="3" name="Content Placeholder 2"/>
          <p:cNvSpPr>
            <a:spLocks noGrp="1"/>
          </p:cNvSpPr>
          <p:nvPr>
            <p:ph idx="1"/>
          </p:nvPr>
        </p:nvSpPr>
        <p:spPr>
          <a:xfrm>
            <a:off x="942459" y="1219353"/>
            <a:ext cx="10293179" cy="5381471"/>
          </a:xfrm>
        </p:spPr>
        <p:txBody>
          <a:bodyPr>
            <a:normAutofit fontScale="85000" lnSpcReduction="20000"/>
          </a:bodyPr>
          <a:lstStyle/>
          <a:p>
            <a:pPr marL="0" indent="0">
              <a:buNone/>
            </a:pPr>
            <a:r>
              <a:rPr lang="en-IE" b="1" dirty="0" smtClean="0"/>
              <a:t>CLOSE vs. OPEN SPACE</a:t>
            </a:r>
            <a:r>
              <a:rPr lang="en-IE" dirty="0" smtClean="0"/>
              <a:t>:	 inside the house </a:t>
            </a:r>
            <a:r>
              <a:rPr lang="en-IE" b="1" dirty="0" smtClean="0"/>
              <a:t>vs.</a:t>
            </a:r>
            <a:r>
              <a:rPr lang="en-IE" dirty="0" smtClean="0"/>
              <a:t> outside (the neighbours) → el </a:t>
            </a:r>
            <a:r>
              <a:rPr lang="en-IE" dirty="0" err="1" smtClean="0"/>
              <a:t>olivar</a:t>
            </a:r>
            <a:r>
              <a:rPr lang="en-IE" dirty="0" smtClean="0"/>
              <a:t>  (18)</a:t>
            </a:r>
          </a:p>
          <a:p>
            <a:pPr marL="0" indent="0">
              <a:buNone/>
            </a:pPr>
            <a:r>
              <a:rPr lang="en-IE" dirty="0" smtClean="0"/>
              <a:t>		La casa </a:t>
            </a:r>
            <a:r>
              <a:rPr lang="en-IE" dirty="0" err="1" smtClean="0"/>
              <a:t>es</a:t>
            </a:r>
            <a:r>
              <a:rPr lang="en-IE" dirty="0" smtClean="0"/>
              <a:t> un </a:t>
            </a:r>
            <a:r>
              <a:rPr lang="en-IE" dirty="0" err="1" smtClean="0"/>
              <a:t>espacio</a:t>
            </a:r>
            <a:r>
              <a:rPr lang="en-IE" dirty="0" smtClean="0"/>
              <a:t> </a:t>
            </a:r>
            <a:r>
              <a:rPr lang="en-IE" dirty="0" err="1" smtClean="0"/>
              <a:t>cerrado</a:t>
            </a:r>
            <a:r>
              <a:rPr lang="en-IE" dirty="0" smtClean="0"/>
              <a:t>, sin </a:t>
            </a:r>
            <a:r>
              <a:rPr lang="en-IE" dirty="0" err="1" smtClean="0"/>
              <a:t>ventanas</a:t>
            </a:r>
            <a:endParaRPr lang="en-IE" dirty="0" smtClean="0"/>
          </a:p>
          <a:p>
            <a:pPr marL="0" indent="0">
              <a:buNone/>
            </a:pPr>
            <a:r>
              <a:rPr lang="en-IE" dirty="0" smtClean="0"/>
              <a:t>		</a:t>
            </a:r>
            <a:r>
              <a:rPr lang="en-IE" b="1" dirty="0" smtClean="0"/>
              <a:t>p</a:t>
            </a:r>
            <a:r>
              <a:rPr lang="en-IE" b="1" dirty="0"/>
              <a:t>. 3 </a:t>
            </a:r>
            <a:r>
              <a:rPr lang="en-IE" b="1" dirty="0" err="1"/>
              <a:t>Habitación</a:t>
            </a:r>
            <a:r>
              <a:rPr lang="en-IE" b="1" dirty="0"/>
              <a:t> </a:t>
            </a:r>
            <a:r>
              <a:rPr lang="en-IE" b="1" dirty="0" err="1" smtClean="0"/>
              <a:t>blanquísima</a:t>
            </a:r>
            <a:endParaRPr lang="en-IE" b="1" dirty="0" smtClean="0"/>
          </a:p>
          <a:p>
            <a:pPr marL="0" indent="0">
              <a:buNone/>
            </a:pPr>
            <a:endParaRPr lang="en-IE" b="1" dirty="0" smtClean="0"/>
          </a:p>
          <a:p>
            <a:pPr marL="0" indent="0">
              <a:buNone/>
            </a:pPr>
            <a:r>
              <a:rPr lang="en-IE" b="1" dirty="0" smtClean="0"/>
              <a:t>BLACK vs. WHITE</a:t>
            </a:r>
            <a:r>
              <a:rPr lang="en-IE" dirty="0" smtClean="0"/>
              <a:t>: the women all dress in black vs. white walls, white light</a:t>
            </a:r>
          </a:p>
          <a:p>
            <a:pPr marL="0" indent="0">
              <a:buNone/>
            </a:pPr>
            <a:r>
              <a:rPr lang="en-IE" dirty="0" smtClean="0"/>
              <a:t>	→ </a:t>
            </a:r>
            <a:r>
              <a:rPr lang="en-IE" b="1" dirty="0" smtClean="0">
                <a:solidFill>
                  <a:schemeClr val="accent4"/>
                </a:solidFill>
              </a:rPr>
              <a:t>COLOUR</a:t>
            </a:r>
            <a:r>
              <a:rPr lang="en-IE" dirty="0" smtClean="0"/>
              <a:t>: the only one colour is </a:t>
            </a:r>
            <a:r>
              <a:rPr lang="en-IE" b="1" dirty="0" smtClean="0">
                <a:solidFill>
                  <a:schemeClr val="accent4"/>
                </a:solidFill>
              </a:rPr>
              <a:t>GREEN</a:t>
            </a:r>
            <a:r>
              <a:rPr lang="en-IE" b="1" dirty="0" smtClean="0"/>
              <a:t>: NATURALEZA</a:t>
            </a:r>
            <a:endParaRPr lang="en-IE" b="1" dirty="0" smtClean="0">
              <a:solidFill>
                <a:schemeClr val="accent4"/>
              </a:solidFill>
            </a:endParaRPr>
          </a:p>
          <a:p>
            <a:pPr marL="0" indent="0">
              <a:buNone/>
            </a:pPr>
            <a:r>
              <a:rPr lang="en-IE" b="1" dirty="0" smtClean="0"/>
              <a:t>	p. 14 Adela da a </a:t>
            </a:r>
            <a:r>
              <a:rPr lang="en-IE" b="1" dirty="0" err="1" smtClean="0"/>
              <a:t>su</a:t>
            </a:r>
            <a:r>
              <a:rPr lang="en-IE" b="1" dirty="0" smtClean="0"/>
              <a:t> </a:t>
            </a:r>
            <a:r>
              <a:rPr lang="en-IE" b="1" dirty="0" err="1" smtClean="0"/>
              <a:t>madre</a:t>
            </a:r>
            <a:r>
              <a:rPr lang="en-IE" b="1" dirty="0" smtClean="0"/>
              <a:t> un </a:t>
            </a:r>
            <a:r>
              <a:rPr lang="en-IE" b="1" dirty="0" err="1" smtClean="0"/>
              <a:t>abanico</a:t>
            </a:r>
            <a:r>
              <a:rPr lang="en-IE" b="1" dirty="0" smtClean="0"/>
              <a:t> con </a:t>
            </a:r>
            <a:r>
              <a:rPr lang="en-IE" b="1" dirty="0" err="1" smtClean="0"/>
              <a:t>flores</a:t>
            </a:r>
            <a:r>
              <a:rPr lang="en-IE" b="1" dirty="0" smtClean="0"/>
              <a:t> </a:t>
            </a:r>
            <a:r>
              <a:rPr lang="en-IE" b="1" dirty="0" err="1" smtClean="0"/>
              <a:t>rojas</a:t>
            </a:r>
            <a:r>
              <a:rPr lang="en-IE" b="1" dirty="0" smtClean="0"/>
              <a:t> y </a:t>
            </a:r>
            <a:r>
              <a:rPr lang="en-IE" b="1" dirty="0" err="1" smtClean="0"/>
              <a:t>verdes</a:t>
            </a:r>
            <a:endParaRPr lang="en-IE" b="1" dirty="0"/>
          </a:p>
          <a:p>
            <a:pPr marL="0" indent="0">
              <a:buNone/>
            </a:pPr>
            <a:r>
              <a:rPr lang="en-IE" b="1" dirty="0" smtClean="0"/>
              <a:t>	p. 10 </a:t>
            </a:r>
            <a:r>
              <a:rPr lang="en-IE" b="1" dirty="0" err="1" smtClean="0"/>
              <a:t>una</a:t>
            </a:r>
            <a:r>
              <a:rPr lang="en-IE" b="1" dirty="0" smtClean="0"/>
              <a:t> corona de </a:t>
            </a:r>
            <a:r>
              <a:rPr lang="en-IE" b="1" dirty="0" err="1" smtClean="0"/>
              <a:t>flores</a:t>
            </a:r>
            <a:r>
              <a:rPr lang="en-IE" b="1" dirty="0" smtClean="0"/>
              <a:t> </a:t>
            </a:r>
            <a:r>
              <a:rPr lang="en-IE" b="1" dirty="0" err="1" smtClean="0"/>
              <a:t>en</a:t>
            </a:r>
            <a:r>
              <a:rPr lang="en-IE" b="1" dirty="0" smtClean="0"/>
              <a:t> la </a:t>
            </a:r>
            <a:r>
              <a:rPr lang="en-IE" b="1" dirty="0" err="1" smtClean="0"/>
              <a:t>cabeza</a:t>
            </a:r>
            <a:r>
              <a:rPr lang="en-IE" b="1" dirty="0" smtClean="0"/>
              <a:t> de </a:t>
            </a:r>
            <a:r>
              <a:rPr lang="en-IE" b="1" dirty="0" err="1" smtClean="0"/>
              <a:t>Paca</a:t>
            </a:r>
            <a:r>
              <a:rPr lang="en-IE" b="1" dirty="0" smtClean="0"/>
              <a:t> la </a:t>
            </a:r>
            <a:r>
              <a:rPr lang="en-IE" b="1" dirty="0" err="1" smtClean="0"/>
              <a:t>Roseta</a:t>
            </a:r>
            <a:endParaRPr lang="en-IE" b="1" dirty="0" smtClean="0"/>
          </a:p>
          <a:p>
            <a:pPr marL="0" indent="0">
              <a:buNone/>
            </a:pPr>
            <a:r>
              <a:rPr lang="en-IE" b="1" dirty="0" smtClean="0"/>
              <a:t>	p. 32 la </a:t>
            </a:r>
            <a:r>
              <a:rPr lang="en-IE" b="1" dirty="0" err="1" smtClean="0"/>
              <a:t>abuela</a:t>
            </a:r>
            <a:r>
              <a:rPr lang="en-IE" b="1" dirty="0" smtClean="0"/>
              <a:t> con </a:t>
            </a:r>
            <a:r>
              <a:rPr lang="en-IE" b="1" dirty="0" err="1" smtClean="0"/>
              <a:t>flores</a:t>
            </a:r>
            <a:r>
              <a:rPr lang="en-IE" b="1" dirty="0" smtClean="0"/>
              <a:t> </a:t>
            </a:r>
            <a:r>
              <a:rPr lang="en-IE" b="1" dirty="0" err="1" smtClean="0"/>
              <a:t>en</a:t>
            </a:r>
            <a:r>
              <a:rPr lang="en-IE" b="1" dirty="0" smtClean="0"/>
              <a:t> la </a:t>
            </a:r>
            <a:r>
              <a:rPr lang="en-IE" b="1" dirty="0" err="1" smtClean="0"/>
              <a:t>cabeza</a:t>
            </a:r>
            <a:r>
              <a:rPr lang="en-IE" b="1" dirty="0" smtClean="0"/>
              <a:t> y </a:t>
            </a:r>
            <a:r>
              <a:rPr lang="en-IE" b="1" dirty="0" err="1" smtClean="0"/>
              <a:t>en</a:t>
            </a:r>
            <a:r>
              <a:rPr lang="en-IE" b="1" dirty="0" smtClean="0"/>
              <a:t> el </a:t>
            </a:r>
            <a:r>
              <a:rPr lang="en-IE" b="1" dirty="0" err="1" smtClean="0"/>
              <a:t>pecho</a:t>
            </a:r>
            <a:r>
              <a:rPr lang="en-IE" b="1" dirty="0" smtClean="0"/>
              <a:t> </a:t>
            </a:r>
          </a:p>
          <a:p>
            <a:pPr marL="0" indent="0">
              <a:buNone/>
            </a:pPr>
            <a:r>
              <a:rPr lang="en-IE" b="1" dirty="0"/>
              <a:t>	</a:t>
            </a:r>
            <a:r>
              <a:rPr lang="en-IE" b="1" dirty="0" smtClean="0"/>
              <a:t>p, 25 y 27 el </a:t>
            </a:r>
            <a:r>
              <a:rPr lang="en-IE" b="1" dirty="0" err="1" smtClean="0"/>
              <a:t>vestido</a:t>
            </a:r>
            <a:r>
              <a:rPr lang="en-IE" b="1" dirty="0" smtClean="0"/>
              <a:t> VERDE de ADELA </a:t>
            </a:r>
            <a:endParaRPr lang="en-IE" b="1" dirty="0"/>
          </a:p>
          <a:p>
            <a:pPr marL="0" indent="0">
              <a:buNone/>
            </a:pPr>
            <a:endParaRPr lang="en-IE" b="1" dirty="0" smtClean="0"/>
          </a:p>
          <a:p>
            <a:pPr marL="0" indent="0">
              <a:buNone/>
            </a:pPr>
            <a:r>
              <a:rPr lang="en-IE" b="1" dirty="0" smtClean="0"/>
              <a:t>MUJERES</a:t>
            </a:r>
            <a:r>
              <a:rPr lang="en-IE" dirty="0" smtClean="0"/>
              <a:t> </a:t>
            </a:r>
            <a:r>
              <a:rPr lang="en-IE" dirty="0" err="1" smtClean="0"/>
              <a:t>en</a:t>
            </a:r>
            <a:r>
              <a:rPr lang="en-IE" dirty="0" smtClean="0"/>
              <a:t> la casa vs </a:t>
            </a:r>
            <a:r>
              <a:rPr lang="en-IE" b="1" dirty="0" smtClean="0"/>
              <a:t>HOMBRES</a:t>
            </a:r>
            <a:r>
              <a:rPr lang="en-IE" dirty="0" smtClean="0"/>
              <a:t> </a:t>
            </a:r>
            <a:r>
              <a:rPr lang="en-IE" dirty="0" err="1" smtClean="0"/>
              <a:t>fuera</a:t>
            </a:r>
            <a:r>
              <a:rPr lang="en-IE" dirty="0" smtClean="0"/>
              <a:t> de la casa</a:t>
            </a:r>
          </a:p>
          <a:p>
            <a:pPr marL="0" indent="0">
              <a:buNone/>
            </a:pPr>
            <a:r>
              <a:rPr lang="en-IE" dirty="0" smtClean="0"/>
              <a:t>	El </a:t>
            </a:r>
            <a:r>
              <a:rPr lang="en-IE" dirty="0" err="1" smtClean="0"/>
              <a:t>muerto</a:t>
            </a:r>
            <a:r>
              <a:rPr lang="en-IE" dirty="0" smtClean="0"/>
              <a:t>; Pepe el Romano; Enrique </a:t>
            </a:r>
            <a:r>
              <a:rPr lang="en-IE" dirty="0" err="1" smtClean="0"/>
              <a:t>Humanes</a:t>
            </a:r>
            <a:r>
              <a:rPr lang="en-IE" dirty="0" smtClean="0"/>
              <a:t> (23); </a:t>
            </a:r>
            <a:r>
              <a:rPr lang="en-IE" dirty="0" err="1" smtClean="0"/>
              <a:t>los</a:t>
            </a:r>
            <a:r>
              <a:rPr lang="en-IE" dirty="0" smtClean="0"/>
              <a:t> hombres </a:t>
            </a:r>
            <a:r>
              <a:rPr lang="en-IE" dirty="0" err="1" smtClean="0"/>
              <a:t>forasteros</a:t>
            </a:r>
            <a:r>
              <a:rPr lang="en-IE" dirty="0" smtClean="0"/>
              <a:t> (19)</a:t>
            </a:r>
          </a:p>
          <a:p>
            <a:pPr marL="0" indent="0">
              <a:buNone/>
            </a:pPr>
            <a:endParaRPr lang="en-IE" dirty="0" smtClean="0"/>
          </a:p>
          <a:p>
            <a:pPr marL="0" indent="0">
              <a:buNone/>
            </a:pPr>
            <a:r>
              <a:rPr lang="en-IE" b="1" dirty="0" smtClean="0"/>
              <a:t>WATER</a:t>
            </a:r>
            <a:r>
              <a:rPr lang="en-IE" dirty="0" smtClean="0"/>
              <a:t>: pueblo de </a:t>
            </a:r>
            <a:r>
              <a:rPr lang="en-IE" dirty="0" err="1" smtClean="0"/>
              <a:t>pozos</a:t>
            </a:r>
            <a:r>
              <a:rPr lang="en-IE" dirty="0" smtClean="0"/>
              <a:t> </a:t>
            </a:r>
            <a:r>
              <a:rPr lang="en-IE" dirty="0" err="1" smtClean="0"/>
              <a:t>envenenados</a:t>
            </a:r>
            <a:r>
              <a:rPr lang="en-IE" dirty="0" smtClean="0"/>
              <a:t>, pueblo sin </a:t>
            </a:r>
            <a:r>
              <a:rPr lang="en-IE" dirty="0" err="1" smtClean="0"/>
              <a:t>río</a:t>
            </a:r>
            <a:r>
              <a:rPr lang="en-IE" dirty="0" smtClean="0"/>
              <a:t> (14) vs. el mar (32)</a:t>
            </a:r>
          </a:p>
          <a:p>
            <a:pPr marL="0" indent="0">
              <a:buNone/>
            </a:pPr>
            <a:endParaRPr lang="en-IE" dirty="0"/>
          </a:p>
          <a:p>
            <a:pPr marL="0" indent="0">
              <a:buNone/>
            </a:pPr>
            <a:r>
              <a:rPr lang="en-IE" b="1" dirty="0" smtClean="0"/>
              <a:t>AIR, WIND vs. CALOR ASFIXIANTE</a:t>
            </a:r>
            <a:r>
              <a:rPr lang="en-IE" dirty="0" smtClean="0"/>
              <a:t>: “ </a:t>
            </a:r>
            <a:r>
              <a:rPr lang="en-IE" dirty="0" err="1" smtClean="0"/>
              <a:t>en</a:t>
            </a:r>
            <a:r>
              <a:rPr lang="en-IE" dirty="0" smtClean="0"/>
              <a:t> </a:t>
            </a:r>
            <a:r>
              <a:rPr lang="en-IE" dirty="0" err="1" smtClean="0"/>
              <a:t>ocho</a:t>
            </a:r>
            <a:r>
              <a:rPr lang="en-IE" dirty="0" smtClean="0"/>
              <a:t> </a:t>
            </a:r>
            <a:r>
              <a:rPr lang="en-IE" dirty="0" err="1" smtClean="0"/>
              <a:t>años</a:t>
            </a:r>
            <a:r>
              <a:rPr lang="en-IE" dirty="0" smtClean="0"/>
              <a:t> (…) no ha de </a:t>
            </a:r>
            <a:r>
              <a:rPr lang="en-IE" dirty="0" err="1" smtClean="0"/>
              <a:t>entrar</a:t>
            </a:r>
            <a:r>
              <a:rPr lang="en-IE" dirty="0" smtClean="0"/>
              <a:t> </a:t>
            </a:r>
            <a:r>
              <a:rPr lang="en-IE" dirty="0" err="1" smtClean="0"/>
              <a:t>en</a:t>
            </a:r>
            <a:r>
              <a:rPr lang="en-IE" dirty="0" smtClean="0"/>
              <a:t> </a:t>
            </a:r>
            <a:r>
              <a:rPr lang="en-IE" dirty="0" err="1" smtClean="0"/>
              <a:t>esta</a:t>
            </a:r>
            <a:r>
              <a:rPr lang="en-IE" dirty="0" smtClean="0"/>
              <a:t> casa el </a:t>
            </a:r>
            <a:r>
              <a:rPr lang="en-IE" dirty="0" err="1" smtClean="0"/>
              <a:t>viento</a:t>
            </a:r>
            <a:r>
              <a:rPr lang="en-IE" dirty="0" smtClean="0"/>
              <a:t> de la </a:t>
            </a:r>
            <a:r>
              <a:rPr lang="en-IE" dirty="0" err="1" smtClean="0"/>
              <a:t>calle</a:t>
            </a:r>
            <a:r>
              <a:rPr lang="en-IE" dirty="0" smtClean="0"/>
              <a:t>” (14)</a:t>
            </a:r>
            <a:endParaRPr lang="en-IE" dirty="0"/>
          </a:p>
          <a:p>
            <a:pPr marL="0" indent="0">
              <a:buNone/>
            </a:pPr>
            <a:endParaRPr lang="en-IE" dirty="0" smtClean="0"/>
          </a:p>
        </p:txBody>
      </p:sp>
    </p:spTree>
    <p:extLst>
      <p:ext uri="{BB962C8B-B14F-4D97-AF65-F5344CB8AC3E}">
        <p14:creationId xmlns:p14="http://schemas.microsoft.com/office/powerpoint/2010/main" val="41151894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Interior vs exterior spaces</a:t>
            </a:r>
            <a:endParaRPr lang="en-GB" dirty="0"/>
          </a:p>
        </p:txBody>
      </p:sp>
      <p:sp>
        <p:nvSpPr>
          <p:cNvPr id="3" name="Content Placeholder 2"/>
          <p:cNvSpPr>
            <a:spLocks noGrp="1"/>
          </p:cNvSpPr>
          <p:nvPr>
            <p:ph idx="1"/>
          </p:nvPr>
        </p:nvSpPr>
        <p:spPr>
          <a:xfrm>
            <a:off x="660400" y="2103120"/>
            <a:ext cx="10464800" cy="3931920"/>
          </a:xfrm>
        </p:spPr>
        <p:txBody>
          <a:bodyPr>
            <a:normAutofit fontScale="92500" lnSpcReduction="20000"/>
          </a:bodyPr>
          <a:lstStyle/>
          <a:p>
            <a:pPr>
              <a:lnSpc>
                <a:spcPct val="124000"/>
              </a:lnSpc>
            </a:pPr>
            <a:r>
              <a:rPr lang="es-ES_tradnl" dirty="0" smtClean="0"/>
              <a:t>Habitación </a:t>
            </a:r>
            <a:r>
              <a:rPr lang="es-ES_tradnl" b="1" dirty="0" smtClean="0"/>
              <a:t>blanquísima</a:t>
            </a:r>
            <a:r>
              <a:rPr lang="es-ES_tradnl" dirty="0" smtClean="0"/>
              <a:t> del interior de la casa de Bernarda. </a:t>
            </a:r>
            <a:r>
              <a:rPr lang="es-ES_tradnl" b="1" dirty="0" smtClean="0"/>
              <a:t>Muros gruesos</a:t>
            </a:r>
            <a:r>
              <a:rPr lang="es-ES_tradnl" dirty="0" smtClean="0"/>
              <a:t>. Puertas en arco con cortinas de yute rematadas con madroños y volantes. Sillas de anea. Cuadros con paisajes inverosímiles de ninfas o reyes de leyenda. Es verano. </a:t>
            </a:r>
            <a:r>
              <a:rPr lang="es-ES_tradnl" b="1" dirty="0" smtClean="0"/>
              <a:t>Un gran silencio umbroso se extiende por la escena. Al levantarse el telón esta la escena sola. </a:t>
            </a:r>
            <a:r>
              <a:rPr lang="es-ES_tradnl" dirty="0" smtClean="0"/>
              <a:t>Se oyen doblar las campanas. (1)</a:t>
            </a:r>
          </a:p>
          <a:p>
            <a:pPr marL="0" indent="0">
              <a:lnSpc>
                <a:spcPct val="124000"/>
              </a:lnSpc>
              <a:buNone/>
            </a:pPr>
            <a:r>
              <a:rPr lang="es-ES_tradnl" dirty="0" smtClean="0"/>
              <a:t>		….</a:t>
            </a:r>
          </a:p>
          <a:p>
            <a:pPr>
              <a:lnSpc>
                <a:spcPct val="124000"/>
              </a:lnSpc>
            </a:pPr>
            <a:r>
              <a:rPr lang="es-ES_tradnl" dirty="0" smtClean="0"/>
              <a:t>BERNARDA: Dale a los hombres.</a:t>
            </a:r>
          </a:p>
          <a:p>
            <a:pPr>
              <a:lnSpc>
                <a:spcPct val="124000"/>
              </a:lnSpc>
            </a:pPr>
            <a:r>
              <a:rPr lang="es-ES_tradnl" dirty="0" smtClean="0"/>
              <a:t>PONCIA: La están tomando en el patio.</a:t>
            </a:r>
          </a:p>
          <a:p>
            <a:pPr>
              <a:lnSpc>
                <a:spcPct val="124000"/>
              </a:lnSpc>
            </a:pPr>
            <a:r>
              <a:rPr lang="es-ES_tradnl" dirty="0" smtClean="0"/>
              <a:t>BERNARDA: Que salgan por donde han entrado. No quiero que pasen por aquí. (10)</a:t>
            </a:r>
          </a:p>
          <a:p>
            <a:pPr marL="0" indent="0">
              <a:lnSpc>
                <a:spcPct val="124000"/>
              </a:lnSpc>
              <a:buNone/>
            </a:pPr>
            <a:r>
              <a:rPr lang="es-ES_tradnl" dirty="0"/>
              <a:t>		</a:t>
            </a:r>
            <a:r>
              <a:rPr lang="es-ES_tradnl" dirty="0" smtClean="0"/>
              <a:t>…</a:t>
            </a:r>
          </a:p>
          <a:p>
            <a:pPr marL="0" indent="0">
              <a:lnSpc>
                <a:spcPct val="124000"/>
              </a:lnSpc>
              <a:buNone/>
            </a:pPr>
            <a:r>
              <a:rPr lang="en-GB" dirty="0"/>
              <a:t>BERNARDA: […] </a:t>
            </a:r>
            <a:r>
              <a:rPr lang="es-ES_tradnl" dirty="0"/>
              <a:t>¡Andar a vuestras cuevas a criticar todo lo que habéis visto! ¡Ojalá tardéis muchos </a:t>
            </a:r>
            <a:r>
              <a:rPr lang="es-ES_tradnl" dirty="0" smtClean="0"/>
              <a:t>años </a:t>
            </a:r>
            <a:r>
              <a:rPr lang="es-ES_tradnl" dirty="0"/>
              <a:t>en pasar el arco de mi puerta! (13)</a:t>
            </a:r>
            <a:endParaRPr lang="en-GB" dirty="0"/>
          </a:p>
          <a:p>
            <a:pPr marL="0" indent="0">
              <a:buNone/>
            </a:pPr>
            <a:endParaRPr lang="es-ES_tradnl" dirty="0" smtClean="0"/>
          </a:p>
          <a:p>
            <a:pPr marL="0" indent="0">
              <a:buNone/>
            </a:pPr>
            <a:endParaRPr lang="es-ES_tradnl" dirty="0" smtClean="0"/>
          </a:p>
          <a:p>
            <a:endParaRPr lang="es-ES_tradnl" dirty="0"/>
          </a:p>
        </p:txBody>
      </p:sp>
    </p:spTree>
    <p:extLst>
      <p:ext uri="{BB962C8B-B14F-4D97-AF65-F5344CB8AC3E}">
        <p14:creationId xmlns:p14="http://schemas.microsoft.com/office/powerpoint/2010/main" val="30002828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57300" y="1124957"/>
            <a:ext cx="8895360" cy="4456072"/>
          </a:xfrm>
          <a:prstGeom prst="rect">
            <a:avLst/>
          </a:prstGeom>
        </p:spPr>
      </p:pic>
      <p:sp>
        <p:nvSpPr>
          <p:cNvPr id="2" name="Rectangle 1"/>
          <p:cNvSpPr/>
          <p:nvPr/>
        </p:nvSpPr>
        <p:spPr>
          <a:xfrm>
            <a:off x="541431" y="5904407"/>
            <a:ext cx="5872120" cy="369332"/>
          </a:xfrm>
          <a:prstGeom prst="rect">
            <a:avLst/>
          </a:prstGeom>
        </p:spPr>
        <p:txBody>
          <a:bodyPr wrap="none">
            <a:spAutoFit/>
          </a:bodyPr>
          <a:lstStyle/>
          <a:p>
            <a:r>
              <a:rPr lang="en-IE" dirty="0"/>
              <a:t>https://www.youtube.com/watch?v=KtIf4GeRWHU</a:t>
            </a:r>
          </a:p>
        </p:txBody>
      </p:sp>
      <p:sp>
        <p:nvSpPr>
          <p:cNvPr id="3" name="Rectangle 2"/>
          <p:cNvSpPr/>
          <p:nvPr/>
        </p:nvSpPr>
        <p:spPr>
          <a:xfrm>
            <a:off x="6522720" y="5735474"/>
            <a:ext cx="4559137" cy="923330"/>
          </a:xfrm>
          <a:prstGeom prst="rect">
            <a:avLst/>
          </a:prstGeom>
        </p:spPr>
        <p:txBody>
          <a:bodyPr wrap="square">
            <a:spAutoFit/>
          </a:bodyPr>
          <a:lstStyle/>
          <a:p>
            <a:r>
              <a:rPr lang="en-IE" dirty="0" err="1" smtClean="0"/>
              <a:t>Certamen</a:t>
            </a:r>
            <a:r>
              <a:rPr lang="en-IE" dirty="0" smtClean="0"/>
              <a:t> </a:t>
            </a:r>
            <a:r>
              <a:rPr lang="en-IE" dirty="0" err="1" smtClean="0"/>
              <a:t>nacional</a:t>
            </a:r>
            <a:r>
              <a:rPr lang="en-IE" dirty="0" smtClean="0"/>
              <a:t> de </a:t>
            </a:r>
            <a:r>
              <a:rPr lang="en-IE" dirty="0" err="1" smtClean="0"/>
              <a:t>teatro</a:t>
            </a:r>
            <a:r>
              <a:rPr lang="en-IE" dirty="0" smtClean="0"/>
              <a:t> de </a:t>
            </a:r>
            <a:r>
              <a:rPr lang="en-IE" dirty="0" err="1"/>
              <a:t>A</a:t>
            </a:r>
            <a:r>
              <a:rPr lang="en-IE" dirty="0" err="1" smtClean="0"/>
              <a:t>lbolote</a:t>
            </a:r>
            <a:r>
              <a:rPr lang="en-IE" dirty="0" smtClean="0"/>
              <a:t> (</a:t>
            </a:r>
            <a:r>
              <a:rPr lang="es-ES" dirty="0"/>
              <a:t>T</a:t>
            </a:r>
            <a:r>
              <a:rPr lang="es-ES" dirty="0" smtClean="0"/>
              <a:t>elevisión local municipal de </a:t>
            </a:r>
            <a:r>
              <a:rPr lang="es-ES" dirty="0" err="1"/>
              <a:t>A</a:t>
            </a:r>
            <a:r>
              <a:rPr lang="es-ES" dirty="0" err="1" smtClean="0"/>
              <a:t>lbolote</a:t>
            </a:r>
            <a:r>
              <a:rPr lang="es-ES" dirty="0" smtClean="0"/>
              <a:t> (Granada))</a:t>
            </a:r>
            <a:endParaRPr lang="en-IE" dirty="0"/>
          </a:p>
        </p:txBody>
      </p:sp>
      <p:sp>
        <p:nvSpPr>
          <p:cNvPr id="5" name="TextBox 4"/>
          <p:cNvSpPr txBox="1"/>
          <p:nvPr/>
        </p:nvSpPr>
        <p:spPr>
          <a:xfrm>
            <a:off x="806335" y="565265"/>
            <a:ext cx="5270269" cy="369332"/>
          </a:xfrm>
          <a:prstGeom prst="rect">
            <a:avLst/>
          </a:prstGeom>
          <a:noFill/>
        </p:spPr>
        <p:txBody>
          <a:bodyPr wrap="square" rtlCol="0">
            <a:spAutoFit/>
          </a:bodyPr>
          <a:lstStyle/>
          <a:p>
            <a:r>
              <a:rPr lang="en-IE" dirty="0" smtClean="0"/>
              <a:t>“Blanco y negro”</a:t>
            </a:r>
            <a:endParaRPr lang="en-IE" dirty="0"/>
          </a:p>
        </p:txBody>
      </p:sp>
    </p:spTree>
    <p:extLst>
      <p:ext uri="{BB962C8B-B14F-4D97-AF65-F5344CB8AC3E}">
        <p14:creationId xmlns:p14="http://schemas.microsoft.com/office/powerpoint/2010/main" val="37517911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4053840" cy="446373"/>
          </a:xfrm>
        </p:spPr>
        <p:txBody>
          <a:bodyPr>
            <a:noAutofit/>
          </a:bodyPr>
          <a:lstStyle/>
          <a:p>
            <a:r>
              <a:rPr lang="en-GB" sz="2400" dirty="0" smtClean="0"/>
              <a:t>“</a:t>
            </a:r>
            <a:r>
              <a:rPr lang="en-GB" sz="2400" dirty="0" err="1" smtClean="0"/>
              <a:t>Muros</a:t>
            </a:r>
            <a:r>
              <a:rPr lang="en-GB" sz="2400" dirty="0" smtClean="0"/>
              <a:t> </a:t>
            </a:r>
            <a:r>
              <a:rPr lang="en-GB" sz="2400" dirty="0" err="1" smtClean="0"/>
              <a:t>gruesos</a:t>
            </a:r>
            <a:r>
              <a:rPr lang="en-GB" sz="2400" dirty="0" smtClean="0"/>
              <a:t>”</a:t>
            </a:r>
            <a:endParaRPr lang="en-GB" sz="2400" dirty="0"/>
          </a:p>
        </p:txBody>
      </p:sp>
      <p:pic>
        <p:nvPicPr>
          <p:cNvPr id="4" name="Picture 3"/>
          <p:cNvPicPr>
            <a:picLocks noChangeAspect="1"/>
          </p:cNvPicPr>
          <p:nvPr/>
        </p:nvPicPr>
        <p:blipFill>
          <a:blip r:embed="rId2"/>
          <a:stretch>
            <a:fillRect/>
          </a:stretch>
        </p:blipFill>
        <p:spPr>
          <a:xfrm>
            <a:off x="1640379" y="1290859"/>
            <a:ext cx="9256424" cy="4536363"/>
          </a:xfrm>
          <a:prstGeom prst="rect">
            <a:avLst/>
          </a:prstGeom>
        </p:spPr>
      </p:pic>
      <p:sp>
        <p:nvSpPr>
          <p:cNvPr id="6" name="Rectangle 5"/>
          <p:cNvSpPr/>
          <p:nvPr/>
        </p:nvSpPr>
        <p:spPr>
          <a:xfrm>
            <a:off x="7848803" y="6029114"/>
            <a:ext cx="3904173" cy="369332"/>
          </a:xfrm>
          <a:prstGeom prst="rect">
            <a:avLst/>
          </a:prstGeom>
        </p:spPr>
        <p:txBody>
          <a:bodyPr wrap="square">
            <a:spAutoFit/>
          </a:bodyPr>
          <a:lstStyle/>
          <a:p>
            <a:r>
              <a:rPr lang="pt-BR" dirty="0" smtClean="0"/>
              <a:t>Morente </a:t>
            </a:r>
            <a:r>
              <a:rPr lang="pt-BR" dirty="0"/>
              <a:t>Forte Produções Teatrais </a:t>
            </a:r>
            <a:endParaRPr lang="en-IE" dirty="0"/>
          </a:p>
        </p:txBody>
      </p:sp>
      <p:sp>
        <p:nvSpPr>
          <p:cNvPr id="7" name="Rectangle 6"/>
          <p:cNvSpPr/>
          <p:nvPr/>
        </p:nvSpPr>
        <p:spPr>
          <a:xfrm>
            <a:off x="418801" y="6029114"/>
            <a:ext cx="5535490" cy="369332"/>
          </a:xfrm>
          <a:prstGeom prst="rect">
            <a:avLst/>
          </a:prstGeom>
        </p:spPr>
        <p:txBody>
          <a:bodyPr wrap="none">
            <a:spAutoFit/>
          </a:bodyPr>
          <a:lstStyle/>
          <a:p>
            <a:r>
              <a:rPr lang="en-IE" dirty="0"/>
              <a:t>https://www.youtube.com/watch?v=arYsiZ_l_Jg</a:t>
            </a:r>
          </a:p>
        </p:txBody>
      </p:sp>
    </p:spTree>
    <p:extLst>
      <p:ext uri="{BB962C8B-B14F-4D97-AF65-F5344CB8AC3E}">
        <p14:creationId xmlns:p14="http://schemas.microsoft.com/office/powerpoint/2010/main" val="7723520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Contempt for the poor</a:t>
            </a:r>
            <a:endParaRPr lang="en-GB" dirty="0"/>
          </a:p>
        </p:txBody>
      </p:sp>
      <p:sp>
        <p:nvSpPr>
          <p:cNvPr id="3" name="Content Placeholder 2"/>
          <p:cNvSpPr>
            <a:spLocks noGrp="1"/>
          </p:cNvSpPr>
          <p:nvPr>
            <p:ph idx="1"/>
          </p:nvPr>
        </p:nvSpPr>
        <p:spPr/>
        <p:txBody>
          <a:bodyPr/>
          <a:lstStyle/>
          <a:p>
            <a:r>
              <a:rPr lang="es-ES_tradnl" dirty="0" smtClean="0"/>
              <a:t>PONCIA: [Hablando de Bernarda] ¡Quisiera que ahora, como no come ella, que todas nos muriéramos de hambre! (4)</a:t>
            </a:r>
          </a:p>
          <a:p>
            <a:pPr marL="0" indent="0">
              <a:buNone/>
            </a:pPr>
            <a:r>
              <a:rPr lang="es-ES_tradnl" dirty="0" smtClean="0"/>
              <a:t>		…</a:t>
            </a:r>
          </a:p>
          <a:p>
            <a:r>
              <a:rPr lang="es-ES_tradnl" dirty="0" smtClean="0"/>
              <a:t>CRIADA: Por la puerta se va a la calle. Las sobras de hoy son para mí.</a:t>
            </a:r>
          </a:p>
          <a:p>
            <a:r>
              <a:rPr lang="es-ES_tradnl" dirty="0" smtClean="0"/>
              <a:t>MENDIGA: Mujer, tú tienes quien te gane. Mi niña y yo estamos solas.</a:t>
            </a:r>
          </a:p>
          <a:p>
            <a:r>
              <a:rPr lang="es-ES_tradnl" dirty="0" smtClean="0"/>
              <a:t>CRIADA: También están solos los perros y viven. (8)</a:t>
            </a:r>
          </a:p>
          <a:p>
            <a:pPr marL="1371400" lvl="5" indent="0">
              <a:buNone/>
            </a:pPr>
            <a:r>
              <a:rPr lang="es-ES_tradnl" dirty="0" smtClean="0"/>
              <a:t>	….</a:t>
            </a:r>
          </a:p>
          <a:p>
            <a:pPr marL="240030" indent="-285750"/>
            <a:r>
              <a:rPr lang="es-ES_tradnl" dirty="0" smtClean="0"/>
              <a:t>BERNARDA: […] Vete. No es éste tu lugar. (</a:t>
            </a:r>
            <a:r>
              <a:rPr lang="es-ES_tradnl" i="1" dirty="0" smtClean="0"/>
              <a:t>La Criada se va sollozando</a:t>
            </a:r>
            <a:r>
              <a:rPr lang="es-ES_tradnl" dirty="0" smtClean="0"/>
              <a:t>). Los pobres son como los animales. Parece como si estuvieran hechos de otras sustancias.</a:t>
            </a:r>
          </a:p>
          <a:p>
            <a:pPr marL="240030" indent="-285750"/>
            <a:r>
              <a:rPr lang="es-ES_tradnl" dirty="0" smtClean="0"/>
              <a:t>MUJER 1a: Los pobres sienten también sus penas.</a:t>
            </a:r>
          </a:p>
          <a:p>
            <a:pPr marL="240030" indent="-285750"/>
            <a:r>
              <a:rPr lang="es-ES_tradnl" dirty="0" smtClean="0"/>
              <a:t>BERNARDA: Pero las olviden delante de un plato de garbanzos. (9)</a:t>
            </a:r>
          </a:p>
        </p:txBody>
      </p:sp>
    </p:spTree>
    <p:extLst>
      <p:ext uri="{BB962C8B-B14F-4D97-AF65-F5344CB8AC3E}">
        <p14:creationId xmlns:p14="http://schemas.microsoft.com/office/powerpoint/2010/main" val="1821420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873" y="413994"/>
            <a:ext cx="11541801" cy="765101"/>
          </a:xfrm>
        </p:spPr>
        <p:txBody>
          <a:bodyPr>
            <a:normAutofit/>
          </a:bodyPr>
          <a:lstStyle/>
          <a:p>
            <a:r>
              <a:rPr lang="en-GB" sz="3200" dirty="0" smtClean="0"/>
              <a:t>Bernarda as a tyrant (pp. 5-6) “Monster delay”</a:t>
            </a:r>
            <a:endParaRPr lang="en-GB" sz="3200" dirty="0"/>
          </a:p>
        </p:txBody>
      </p:sp>
      <p:sp>
        <p:nvSpPr>
          <p:cNvPr id="3" name="Content Placeholder 2"/>
          <p:cNvSpPr>
            <a:spLocks noGrp="1"/>
          </p:cNvSpPr>
          <p:nvPr>
            <p:ph idx="1"/>
          </p:nvPr>
        </p:nvSpPr>
        <p:spPr>
          <a:xfrm>
            <a:off x="332873" y="1179095"/>
            <a:ext cx="10655968" cy="5293894"/>
          </a:xfrm>
        </p:spPr>
        <p:txBody>
          <a:bodyPr>
            <a:normAutofit/>
          </a:bodyPr>
          <a:lstStyle/>
          <a:p>
            <a:pPr marL="0" indent="0">
              <a:buNone/>
            </a:pPr>
            <a:endParaRPr lang="en-GB" dirty="0"/>
          </a:p>
          <a:p>
            <a:r>
              <a:rPr lang="es-ES_tradnl" dirty="0" smtClean="0"/>
              <a:t>PONCIA: Tirana de todos los que la rodean. Es capaz de sentarse encima de tu corazón y ver cómo te mueres durante un año sin que se le cierre esa sonrisa fría que lleva en su maldita cara. </a:t>
            </a:r>
          </a:p>
          <a:p>
            <a:r>
              <a:rPr lang="es-ES_tradnl" dirty="0" smtClean="0"/>
              <a:t>PONCIA: Ella la más aseada, ella la más decente, ella la más alta. Buen descanso ganó su pobre marido.</a:t>
            </a:r>
          </a:p>
          <a:p>
            <a:r>
              <a:rPr lang="es-ES_tradnl" dirty="0" smtClean="0"/>
              <a:t>PONCIA: […] Desde que murió el padre de Bernarda no han vuelto a entrar las gentes bajo estos techos. Ella no quiere que la vean en su dominio. ¡Maldita sea!</a:t>
            </a:r>
          </a:p>
          <a:p>
            <a:r>
              <a:rPr lang="es-ES_tradnl" dirty="0" smtClean="0"/>
              <a:t>PONCIA: Treinta años lavando sus sábanas, treinta años comiendo sus sobras, noches en vela cuando tose, días enteros mirando por la rendija para espiar a los vecinos y llevarle el cuento; vida sin secretos una con otra, y sin embargo, ¡maldita sea!, ¡mal dolor de clavo le pinche en los ojos!</a:t>
            </a:r>
          </a:p>
          <a:p>
            <a:r>
              <a:rPr lang="es-ES_tradnl" dirty="0" smtClean="0"/>
              <a:t>PONCIA: Pero yo soy buena perra: ladro cuando me lo dice y muerdo los talones de los que piden limosna cuando ella me azuza […] pero un día me hartaré […] Ese día me encerraré con ella en un cuarto y le estaré escupiendo un año entero.</a:t>
            </a:r>
          </a:p>
          <a:p>
            <a:r>
              <a:rPr lang="es-ES_tradnl" dirty="0" err="1" smtClean="0"/>
              <a:t>Her</a:t>
            </a:r>
            <a:r>
              <a:rPr lang="es-ES_tradnl" dirty="0" smtClean="0"/>
              <a:t> </a:t>
            </a:r>
            <a:r>
              <a:rPr lang="es-ES_tradnl" dirty="0" err="1" smtClean="0"/>
              <a:t>first</a:t>
            </a:r>
            <a:r>
              <a:rPr lang="es-ES_tradnl" dirty="0" smtClean="0"/>
              <a:t> </a:t>
            </a:r>
            <a:r>
              <a:rPr lang="es-ES_tradnl" dirty="0" err="1" smtClean="0"/>
              <a:t>word</a:t>
            </a:r>
            <a:r>
              <a:rPr lang="es-ES_tradnl" dirty="0" smtClean="0"/>
              <a:t> </a:t>
            </a:r>
            <a:r>
              <a:rPr lang="es-ES_tradnl" dirty="0" err="1" smtClean="0"/>
              <a:t>on</a:t>
            </a:r>
            <a:r>
              <a:rPr lang="es-ES_tradnl" dirty="0" smtClean="0"/>
              <a:t> </a:t>
            </a:r>
            <a:r>
              <a:rPr lang="es-ES_tradnl" dirty="0" err="1" smtClean="0"/>
              <a:t>stage</a:t>
            </a:r>
            <a:r>
              <a:rPr lang="es-ES_tradnl" dirty="0" smtClean="0"/>
              <a:t>: ¡Silencio! (9)</a:t>
            </a:r>
            <a:endParaRPr lang="es-ES_tradnl" dirty="0"/>
          </a:p>
        </p:txBody>
      </p:sp>
      <p:pic>
        <p:nvPicPr>
          <p:cNvPr id="9218" name="Picture 2" descr="Image result for images ja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4309" y="74334"/>
            <a:ext cx="1929063" cy="1444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6556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248894"/>
            <a:ext cx="8775700" cy="854885"/>
          </a:xfrm>
        </p:spPr>
        <p:txBody>
          <a:bodyPr>
            <a:normAutofit/>
          </a:bodyPr>
          <a:lstStyle/>
          <a:p>
            <a:r>
              <a:rPr lang="en-GB" sz="4000" dirty="0" smtClean="0"/>
              <a:t>Freedom vs Stricture: La </a:t>
            </a:r>
            <a:r>
              <a:rPr lang="en-GB" sz="4000" dirty="0" err="1" smtClean="0"/>
              <a:t>abuela</a:t>
            </a:r>
            <a:endParaRPr lang="en-GB" sz="4000" dirty="0"/>
          </a:p>
        </p:txBody>
      </p:sp>
      <p:sp>
        <p:nvSpPr>
          <p:cNvPr id="3" name="Content Placeholder 2"/>
          <p:cNvSpPr>
            <a:spLocks noGrp="1"/>
          </p:cNvSpPr>
          <p:nvPr>
            <p:ph idx="1"/>
          </p:nvPr>
        </p:nvSpPr>
        <p:spPr>
          <a:xfrm>
            <a:off x="254000" y="1379220"/>
            <a:ext cx="8991600" cy="5364480"/>
          </a:xfrm>
        </p:spPr>
        <p:txBody>
          <a:bodyPr>
            <a:normAutofit lnSpcReduction="10000"/>
          </a:bodyPr>
          <a:lstStyle/>
          <a:p>
            <a:r>
              <a:rPr lang="es-ES_tradnl" dirty="0" smtClean="0"/>
              <a:t>VOZ: Bernarda, ¡déjame salir! […]</a:t>
            </a:r>
          </a:p>
          <a:p>
            <a:r>
              <a:rPr lang="es-ES_tradnl" dirty="0" smtClean="0"/>
              <a:t>CRIADA: Me ha costado mucho trabajo sujetarla. A pesar de sus ochenta años tu madre es fuerte como un roble.</a:t>
            </a:r>
          </a:p>
          <a:p>
            <a:r>
              <a:rPr lang="es-ES_tradnl" dirty="0" smtClean="0"/>
              <a:t>BERNARDA: Tiene a quien parecérsele. Mi abuela fue igual.</a:t>
            </a:r>
          </a:p>
          <a:p>
            <a:r>
              <a:rPr lang="es-ES_tradnl" dirty="0" smtClean="0"/>
              <a:t>CRIADA: Tuve durante el duelo que taparle varias veces la boca con un costal vacío porque quería llamarte para que le dieras </a:t>
            </a:r>
            <a:r>
              <a:rPr lang="es-ES_tradnl" b="1" dirty="0" smtClean="0"/>
              <a:t>agua de fregar</a:t>
            </a:r>
            <a:r>
              <a:rPr lang="es-ES_tradnl" dirty="0" smtClean="0"/>
              <a:t> siquiera para beber, y carne de perro, que es lo que ella dice que le das. </a:t>
            </a:r>
          </a:p>
          <a:p>
            <a:r>
              <a:rPr lang="es-ES_tradnl" dirty="0" smtClean="0"/>
              <a:t>MARTIRIO: Tiene mala intención.</a:t>
            </a:r>
          </a:p>
          <a:p>
            <a:r>
              <a:rPr lang="es-ES_tradnl" dirty="0" smtClean="0"/>
              <a:t>BERNARDA (A La Criada): Déjala que se ahogue en el patio.</a:t>
            </a:r>
          </a:p>
          <a:p>
            <a:r>
              <a:rPr lang="es-ES_tradnl" dirty="0" smtClean="0"/>
              <a:t>CRIADA: Ha sacado del cofre sus anillos y los pendientes de amatistas, se los ha puesto y me ha dicho que se quiere casar.</a:t>
            </a:r>
          </a:p>
          <a:p>
            <a:r>
              <a:rPr lang="es-ES_tradnl" dirty="0" smtClean="0"/>
              <a:t>(</a:t>
            </a:r>
            <a:r>
              <a:rPr lang="es-ES_tradnl" i="1" dirty="0" smtClean="0"/>
              <a:t>Las hijas ríen</a:t>
            </a:r>
            <a:r>
              <a:rPr lang="es-ES_tradnl" dirty="0" smtClean="0"/>
              <a:t>)</a:t>
            </a:r>
          </a:p>
          <a:p>
            <a:r>
              <a:rPr lang="es-ES_tradnl" dirty="0" smtClean="0"/>
              <a:t>BERNARDA: Ve con ella y ten cuidado que no se acerque al pozo.</a:t>
            </a:r>
          </a:p>
          <a:p>
            <a:r>
              <a:rPr lang="es-ES_tradnl" dirty="0" smtClean="0"/>
              <a:t>CRIADA: No tengas miedo que se tire.</a:t>
            </a:r>
          </a:p>
          <a:p>
            <a:r>
              <a:rPr lang="es-ES_tradnl" dirty="0" smtClean="0"/>
              <a:t>BERNARDA: No es por eso. Pero desde aquel sitio las vecinas pueden verla desde su ventana.</a:t>
            </a:r>
          </a:p>
          <a:p>
            <a:endParaRPr lang="es-ES_tradnl" dirty="0" smtClean="0"/>
          </a:p>
        </p:txBody>
      </p:sp>
      <p:pic>
        <p:nvPicPr>
          <p:cNvPr id="10242" name="Picture 2" descr="Image result for la casa de bernarda alb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5600" y="248894"/>
            <a:ext cx="2697185" cy="377558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096500" y="4368428"/>
            <a:ext cx="2006600" cy="2031325"/>
          </a:xfrm>
          <a:prstGeom prst="rect">
            <a:avLst/>
          </a:prstGeom>
          <a:noFill/>
        </p:spPr>
        <p:txBody>
          <a:bodyPr wrap="square" rtlCol="0">
            <a:spAutoFit/>
          </a:bodyPr>
          <a:lstStyle/>
          <a:p>
            <a:endParaRPr lang="en-GB" dirty="0"/>
          </a:p>
          <a:p>
            <a:r>
              <a:rPr lang="en-GB" dirty="0"/>
              <a:t>PONCIA: La </a:t>
            </a:r>
            <a:r>
              <a:rPr lang="en-GB" dirty="0" err="1"/>
              <a:t>vieja</a:t>
            </a:r>
            <a:r>
              <a:rPr lang="en-GB" dirty="0"/>
              <a:t>. ¿</a:t>
            </a:r>
            <a:r>
              <a:rPr lang="en-GB" dirty="0" err="1"/>
              <a:t>Está</a:t>
            </a:r>
            <a:r>
              <a:rPr lang="en-GB" dirty="0"/>
              <a:t> </a:t>
            </a:r>
            <a:r>
              <a:rPr lang="en-GB" dirty="0" err="1"/>
              <a:t>bien</a:t>
            </a:r>
            <a:r>
              <a:rPr lang="en-GB" dirty="0"/>
              <a:t> </a:t>
            </a:r>
            <a:r>
              <a:rPr lang="en-GB" dirty="0" err="1"/>
              <a:t>encerrada</a:t>
            </a:r>
            <a:r>
              <a:rPr lang="en-GB" dirty="0"/>
              <a:t>?</a:t>
            </a:r>
          </a:p>
          <a:p>
            <a:r>
              <a:rPr lang="en-GB" dirty="0"/>
              <a:t>CRIADA: Con dos </a:t>
            </a:r>
            <a:r>
              <a:rPr lang="en-GB" dirty="0" err="1"/>
              <a:t>vueltas</a:t>
            </a:r>
            <a:r>
              <a:rPr lang="en-GB" dirty="0"/>
              <a:t> de </a:t>
            </a:r>
            <a:r>
              <a:rPr lang="en-GB" dirty="0" err="1"/>
              <a:t>llave</a:t>
            </a:r>
            <a:r>
              <a:rPr lang="en-GB" dirty="0"/>
              <a:t>. (</a:t>
            </a:r>
            <a:r>
              <a:rPr lang="en-GB" dirty="0" smtClean="0"/>
              <a:t>4)</a:t>
            </a:r>
            <a:endParaRPr lang="en-GB" dirty="0"/>
          </a:p>
        </p:txBody>
      </p:sp>
    </p:spTree>
    <p:extLst>
      <p:ext uri="{BB962C8B-B14F-4D97-AF65-F5344CB8AC3E}">
        <p14:creationId xmlns:p14="http://schemas.microsoft.com/office/powerpoint/2010/main" val="1738789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579" y="745958"/>
            <a:ext cx="10523621" cy="1564105"/>
          </a:xfrm>
        </p:spPr>
        <p:txBody>
          <a:bodyPr/>
          <a:lstStyle/>
          <a:p>
            <a:r>
              <a:rPr lang="en-GB" dirty="0" smtClean="0"/>
              <a:t>In </a:t>
            </a:r>
            <a:r>
              <a:rPr lang="en-GB" dirty="0"/>
              <a:t>1916, Lorca went on four separate expeditions through Spain with Martín </a:t>
            </a:r>
            <a:r>
              <a:rPr lang="en-GB" dirty="0" err="1"/>
              <a:t>Domínguez</a:t>
            </a:r>
            <a:r>
              <a:rPr lang="en-GB" dirty="0"/>
              <a:t> </a:t>
            </a:r>
            <a:r>
              <a:rPr lang="en-GB" dirty="0" err="1"/>
              <a:t>Berrueta</a:t>
            </a:r>
            <a:r>
              <a:rPr lang="en-GB" dirty="0"/>
              <a:t>, a professor from Granada University. He recorded the journey as his first book of verse, </a:t>
            </a:r>
            <a:r>
              <a:rPr lang="en-GB" dirty="0" err="1"/>
              <a:t>Impresiones</a:t>
            </a:r>
            <a:r>
              <a:rPr lang="en-GB" dirty="0"/>
              <a:t> y </a:t>
            </a:r>
            <a:r>
              <a:rPr lang="en-GB" dirty="0" err="1"/>
              <a:t>paisajes</a:t>
            </a:r>
            <a:r>
              <a:rPr lang="en-GB" dirty="0"/>
              <a:t> (1918). </a:t>
            </a:r>
          </a:p>
          <a:p>
            <a:r>
              <a:rPr lang="en-GB" dirty="0"/>
              <a:t>In 1919, </a:t>
            </a:r>
            <a:r>
              <a:rPr lang="en-GB" dirty="0" smtClean="0"/>
              <a:t>he </a:t>
            </a:r>
            <a:r>
              <a:rPr lang="en-GB" dirty="0"/>
              <a:t>moved to Madrid to study law, boarding at the </a:t>
            </a:r>
            <a:r>
              <a:rPr lang="en-GB" dirty="0" err="1"/>
              <a:t>Residencia</a:t>
            </a:r>
            <a:r>
              <a:rPr lang="en-GB" dirty="0"/>
              <a:t> de </a:t>
            </a:r>
            <a:r>
              <a:rPr lang="en-GB" dirty="0" err="1"/>
              <a:t>Estudiantes</a:t>
            </a:r>
            <a:r>
              <a:rPr lang="en-GB" dirty="0"/>
              <a:t>. </a:t>
            </a:r>
          </a:p>
          <a:p>
            <a:endParaRPr lang="en-GB" dirty="0"/>
          </a:p>
        </p:txBody>
      </p:sp>
      <p:pic>
        <p:nvPicPr>
          <p:cNvPr id="1026" name="Picture 2" descr="Image result for lorca residencia de estudiantes madr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831" y="2221150"/>
            <a:ext cx="6220326" cy="416761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010880" y="5177589"/>
            <a:ext cx="5004657" cy="1323439"/>
          </a:xfrm>
          <a:prstGeom prst="rect">
            <a:avLst/>
          </a:prstGeom>
        </p:spPr>
        <p:txBody>
          <a:bodyPr wrap="square">
            <a:spAutoFit/>
          </a:bodyPr>
          <a:lstStyle/>
          <a:p>
            <a:r>
              <a:rPr lang="es-ES" sz="1600" dirty="0">
                <a:latin typeface="Benton Sans"/>
              </a:rPr>
              <a:t>De izquierda a derecha, José Bello, Federico García Lorca, Juan Centeno y Louis </a:t>
            </a:r>
            <a:r>
              <a:rPr lang="es-ES" sz="1600" dirty="0" err="1">
                <a:latin typeface="Benton Sans"/>
              </a:rPr>
              <a:t>Eaton</a:t>
            </a:r>
            <a:r>
              <a:rPr lang="es-ES" sz="1600" dirty="0">
                <a:latin typeface="Benton Sans"/>
              </a:rPr>
              <a:t>-Daniel, en una habitación de la Residencia de Estudiantes (Madrid, 1924) </a:t>
            </a:r>
            <a:r>
              <a:rPr lang="es-ES" sz="1600" cap="all" dirty="0">
                <a:latin typeface="inherit"/>
              </a:rPr>
              <a:t>ARCHIVO DE LA RESIDENCIA DE ESTUDIANTES</a:t>
            </a:r>
            <a:endParaRPr lang="en-GB" sz="1600" dirty="0"/>
          </a:p>
        </p:txBody>
      </p:sp>
    </p:spTree>
    <p:extLst>
      <p:ext uri="{BB962C8B-B14F-4D97-AF65-F5344CB8AC3E}">
        <p14:creationId xmlns:p14="http://schemas.microsoft.com/office/powerpoint/2010/main" val="324934479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1200" y="736600"/>
            <a:ext cx="10414000" cy="5298440"/>
          </a:xfrm>
        </p:spPr>
        <p:txBody>
          <a:bodyPr/>
          <a:lstStyle/>
          <a:p>
            <a:pPr marL="0" indent="0">
              <a:buNone/>
            </a:pPr>
            <a:r>
              <a:rPr lang="en-GB" dirty="0" smtClean="0"/>
              <a:t>As mentioned previously, Ramsden views the </a:t>
            </a:r>
            <a:r>
              <a:rPr lang="en-GB" dirty="0" err="1" smtClean="0"/>
              <a:t>abuela</a:t>
            </a:r>
            <a:r>
              <a:rPr lang="en-GB" dirty="0" smtClean="0"/>
              <a:t> as </a:t>
            </a:r>
            <a:r>
              <a:rPr lang="en-IE" dirty="0" smtClean="0"/>
              <a:t>providing </a:t>
            </a:r>
            <a:r>
              <a:rPr lang="en-IE" dirty="0"/>
              <a:t>moments of lucidity that function in lieu of a Greek chorus</a:t>
            </a:r>
            <a:r>
              <a:rPr lang="en-IE" dirty="0" smtClean="0"/>
              <a:t>. Through her we see:</a:t>
            </a:r>
          </a:p>
          <a:p>
            <a:r>
              <a:rPr lang="en-IE" dirty="0" smtClean="0"/>
              <a:t>Marriage as the only means of freedom given her tragic desire to wed (older women are viewed with contempt by society)</a:t>
            </a:r>
          </a:p>
          <a:p>
            <a:r>
              <a:rPr lang="en-IE" dirty="0" smtClean="0"/>
              <a:t>The girls’ laughter at the idea shows a lack of awareness of their own tragic situation</a:t>
            </a:r>
          </a:p>
          <a:p>
            <a:r>
              <a:rPr lang="en-IE" dirty="0" smtClean="0"/>
              <a:t>Bernarda’s disregard for the wellbeing of her mother could be seen as refuting the idea that their misery is caused by a patriarchal society</a:t>
            </a:r>
          </a:p>
          <a:p>
            <a:r>
              <a:rPr lang="en-IE" dirty="0" err="1" smtClean="0"/>
              <a:t>Martirio’s</a:t>
            </a:r>
            <a:r>
              <a:rPr lang="en-IE" dirty="0" smtClean="0"/>
              <a:t> view that ‘</a:t>
            </a:r>
            <a:r>
              <a:rPr lang="en-IE" dirty="0" err="1" smtClean="0"/>
              <a:t>tiene</a:t>
            </a:r>
            <a:r>
              <a:rPr lang="en-IE" dirty="0" smtClean="0"/>
              <a:t> mala </a:t>
            </a:r>
            <a:r>
              <a:rPr lang="en-IE" dirty="0" err="1" smtClean="0"/>
              <a:t>intención</a:t>
            </a:r>
            <a:r>
              <a:rPr lang="en-IE" dirty="0" smtClean="0"/>
              <a:t>’ provides yet another glimpse into her complex character</a:t>
            </a:r>
          </a:p>
          <a:p>
            <a:r>
              <a:rPr lang="en-IE" dirty="0" smtClean="0"/>
              <a:t>The </a:t>
            </a:r>
            <a:r>
              <a:rPr lang="en-IE" dirty="0" err="1" smtClean="0"/>
              <a:t>abuela’s</a:t>
            </a:r>
            <a:r>
              <a:rPr lang="en-IE" dirty="0" smtClean="0"/>
              <a:t> association with water reinforces the significance of water imagery</a:t>
            </a:r>
          </a:p>
          <a:p>
            <a:r>
              <a:rPr lang="en-IE" dirty="0" smtClean="0"/>
              <a:t>A tragicomic glimpse into the power of </a:t>
            </a:r>
            <a:r>
              <a:rPr lang="en-IE" i="1" dirty="0" smtClean="0"/>
              <a:t>el que </a:t>
            </a:r>
            <a:r>
              <a:rPr lang="en-IE" i="1" dirty="0" err="1" smtClean="0"/>
              <a:t>dirán</a:t>
            </a:r>
            <a:r>
              <a:rPr lang="en-IE" dirty="0" smtClean="0"/>
              <a:t> as Bernarda’s only preoccupation is that she is not seen by the neighbours.</a:t>
            </a:r>
            <a:endParaRPr lang="en-GB" dirty="0"/>
          </a:p>
        </p:txBody>
      </p:sp>
    </p:spTree>
    <p:extLst>
      <p:ext uri="{BB962C8B-B14F-4D97-AF65-F5344CB8AC3E}">
        <p14:creationId xmlns:p14="http://schemas.microsoft.com/office/powerpoint/2010/main" val="2926629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2458" y="314186"/>
            <a:ext cx="8765842" cy="1501914"/>
          </a:xfrm>
        </p:spPr>
        <p:txBody>
          <a:bodyPr>
            <a:normAutofit/>
          </a:bodyPr>
          <a:lstStyle/>
          <a:p>
            <a:r>
              <a:rPr lang="en-GB" sz="4000" dirty="0" smtClean="0"/>
              <a:t>Suffocating heat</a:t>
            </a:r>
            <a:endParaRPr lang="en-GB" sz="4000" dirty="0"/>
          </a:p>
        </p:txBody>
      </p:sp>
      <p:sp>
        <p:nvSpPr>
          <p:cNvPr id="3" name="Content Placeholder 2"/>
          <p:cNvSpPr>
            <a:spLocks noGrp="1"/>
          </p:cNvSpPr>
          <p:nvPr>
            <p:ph idx="1"/>
          </p:nvPr>
        </p:nvSpPr>
        <p:spPr>
          <a:xfrm>
            <a:off x="359443" y="2319547"/>
            <a:ext cx="10632742" cy="5197642"/>
          </a:xfrm>
        </p:spPr>
        <p:txBody>
          <a:bodyPr>
            <a:normAutofit/>
          </a:bodyPr>
          <a:lstStyle/>
          <a:p>
            <a:r>
              <a:rPr lang="es-ES_tradnl" sz="2000" dirty="0" smtClean="0"/>
              <a:t>MUJER 3a: Cae el sol como plomo.</a:t>
            </a:r>
          </a:p>
          <a:p>
            <a:r>
              <a:rPr lang="es-ES_tradnl" sz="2000" dirty="0" smtClean="0"/>
              <a:t>MUJER 1a: Hace años que no he conocido calor igual. (10)</a:t>
            </a:r>
          </a:p>
          <a:p>
            <a:pPr marL="0" indent="0">
              <a:buNone/>
            </a:pPr>
            <a:r>
              <a:rPr lang="es-ES_tradnl" sz="2000" dirty="0" smtClean="0"/>
              <a:t>	…</a:t>
            </a:r>
          </a:p>
          <a:p>
            <a:r>
              <a:rPr lang="es-ES_tradnl" sz="2000" dirty="0" smtClean="0"/>
              <a:t>BERNARDA: Niña, dame un abanico.</a:t>
            </a:r>
          </a:p>
          <a:p>
            <a:r>
              <a:rPr lang="es-ES_tradnl" sz="2000" dirty="0" smtClean="0"/>
              <a:t>ADELA: Tome usted. (</a:t>
            </a:r>
            <a:r>
              <a:rPr lang="es-ES_tradnl" sz="2000" i="1" dirty="0" smtClean="0"/>
              <a:t>Le da un abanico redondo con flores rojas y verdes.</a:t>
            </a:r>
            <a:r>
              <a:rPr lang="es-ES_tradnl" sz="2000" dirty="0" smtClean="0"/>
              <a:t>)</a:t>
            </a:r>
          </a:p>
          <a:p>
            <a:r>
              <a:rPr lang="es-ES_tradnl" sz="2000" dirty="0" smtClean="0"/>
              <a:t>BERNARDA: (</a:t>
            </a:r>
            <a:r>
              <a:rPr lang="es-ES_tradnl" sz="2000" i="1" dirty="0" smtClean="0"/>
              <a:t>Arrojando el abanico al suelo.</a:t>
            </a:r>
            <a:r>
              <a:rPr lang="es-ES_tradnl" sz="2000" dirty="0" smtClean="0"/>
              <a:t>)</a:t>
            </a:r>
          </a:p>
          <a:p>
            <a:r>
              <a:rPr lang="es-ES_tradnl" sz="2000" dirty="0" smtClean="0"/>
              <a:t>¿Es éste el abanico que se da a una viuda? Dame uno negro y aprende a respetar el luto de tu padre. (14)</a:t>
            </a:r>
          </a:p>
          <a:p>
            <a:endParaRPr lang="es-ES_tradnl" dirty="0"/>
          </a:p>
        </p:txBody>
      </p:sp>
      <p:pic>
        <p:nvPicPr>
          <p:cNvPr id="11266" name="Picture 2" descr="Image result for la casa de bernarda alba abanic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039100" y="314186"/>
            <a:ext cx="3626576" cy="2413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72826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46484" y="837798"/>
            <a:ext cx="10204116" cy="5765533"/>
          </a:xfrm>
        </p:spPr>
        <p:txBody>
          <a:bodyPr>
            <a:normAutofit fontScale="92500" lnSpcReduction="10000"/>
          </a:bodyPr>
          <a:lstStyle/>
          <a:p>
            <a:r>
              <a:rPr lang="en-GB" sz="2200" dirty="0"/>
              <a:t>It is midway through the first act that we find out the daughters’ fate of eight years’ </a:t>
            </a:r>
            <a:r>
              <a:rPr lang="en-GB" sz="2200" dirty="0" smtClean="0"/>
              <a:t>mourning</a:t>
            </a:r>
          </a:p>
          <a:p>
            <a:endParaRPr lang="en-GB" sz="2200" dirty="0"/>
          </a:p>
          <a:p>
            <a:pPr>
              <a:lnSpc>
                <a:spcPct val="110000"/>
              </a:lnSpc>
            </a:pPr>
            <a:r>
              <a:rPr lang="en-GB" sz="2200" dirty="0"/>
              <a:t>BERNARDA: </a:t>
            </a:r>
            <a:r>
              <a:rPr lang="es-ES_tradnl" sz="2200" dirty="0"/>
              <a:t>Pues busca otro [abanico], que te hará falta. En ocho años que dure el luto no ha de entrar en esta casa el viento de la calle. Haceros cuenta que hemos tapiado con ladrillos puertas y ventanas. Así pasó en casa de mi padre y en casa de mi abuelo. Mientras podéis empezar a bordaros el ajuar. En el arca tengo veinte piezas de hilo con el que podréis cortar sábanas y embozos. Magdalena puede bordarlas. (14-15</a:t>
            </a:r>
            <a:r>
              <a:rPr lang="es-ES_tradnl" sz="2200" dirty="0" smtClean="0"/>
              <a:t>)</a:t>
            </a:r>
          </a:p>
          <a:p>
            <a:pPr>
              <a:lnSpc>
                <a:spcPct val="110000"/>
              </a:lnSpc>
            </a:pPr>
            <a:endParaRPr lang="es-ES_tradnl" sz="2400" dirty="0" smtClean="0"/>
          </a:p>
          <a:p>
            <a:r>
              <a:rPr lang="es-ES_tradnl" sz="2400" b="1" dirty="0" err="1" smtClean="0"/>
              <a:t>Theatre</a:t>
            </a:r>
            <a:r>
              <a:rPr lang="es-ES_tradnl" sz="2400" b="1" dirty="0" smtClean="0"/>
              <a:t> as </a:t>
            </a:r>
            <a:r>
              <a:rPr lang="es-ES_tradnl" sz="2400" b="1" dirty="0" err="1" smtClean="0"/>
              <a:t>an</a:t>
            </a:r>
            <a:r>
              <a:rPr lang="es-ES_tradnl" sz="2400" b="1" dirty="0" smtClean="0"/>
              <a:t> </a:t>
            </a:r>
            <a:r>
              <a:rPr lang="es-ES_tradnl" sz="2400" b="1" dirty="0" err="1" smtClean="0"/>
              <a:t>appropriate</a:t>
            </a:r>
            <a:r>
              <a:rPr lang="es-ES_tradnl" sz="2400" b="1" dirty="0" smtClean="0"/>
              <a:t> </a:t>
            </a:r>
            <a:r>
              <a:rPr lang="es-ES_tradnl" sz="2400" b="1" dirty="0" err="1" smtClean="0"/>
              <a:t>space</a:t>
            </a:r>
            <a:r>
              <a:rPr lang="es-ES_tradnl" sz="2400" b="1" dirty="0" smtClean="0"/>
              <a:t> to </a:t>
            </a:r>
            <a:r>
              <a:rPr lang="es-ES_tradnl" sz="2400" b="1" dirty="0" err="1" smtClean="0"/>
              <a:t>convey</a:t>
            </a:r>
            <a:r>
              <a:rPr lang="es-ES_tradnl" sz="2400" b="1" dirty="0" smtClean="0"/>
              <a:t> </a:t>
            </a:r>
            <a:r>
              <a:rPr lang="es-ES_tradnl" sz="2400" b="1" dirty="0" err="1" smtClean="0"/>
              <a:t>the</a:t>
            </a:r>
            <a:r>
              <a:rPr lang="es-ES_tradnl" sz="2400" b="1" dirty="0" smtClean="0"/>
              <a:t> </a:t>
            </a:r>
            <a:r>
              <a:rPr lang="es-ES_tradnl" sz="2400" b="1" dirty="0" err="1" smtClean="0"/>
              <a:t>feeling</a:t>
            </a:r>
            <a:r>
              <a:rPr lang="es-ES_tradnl" sz="2400" b="1" dirty="0" smtClean="0"/>
              <a:t> of </a:t>
            </a:r>
            <a:r>
              <a:rPr lang="es-ES_tradnl" sz="2400" b="1" dirty="0" err="1" smtClean="0"/>
              <a:t>claustrophobia</a:t>
            </a:r>
            <a:r>
              <a:rPr lang="es-ES_tradnl" sz="2400" b="1" dirty="0" smtClean="0"/>
              <a:t> – set </a:t>
            </a:r>
            <a:r>
              <a:rPr lang="es-ES_tradnl" sz="2400" b="1" dirty="0" err="1" smtClean="0"/>
              <a:t>design</a:t>
            </a:r>
            <a:r>
              <a:rPr lang="es-ES_tradnl" sz="2400" b="1" dirty="0" smtClean="0"/>
              <a:t>.</a:t>
            </a:r>
          </a:p>
          <a:p>
            <a:r>
              <a:rPr lang="es-ES_tradnl" sz="2400" b="1" dirty="0" smtClean="0"/>
              <a:t>A </a:t>
            </a:r>
            <a:r>
              <a:rPr lang="es-ES_tradnl" sz="2400" b="1" dirty="0" err="1" smtClean="0"/>
              <a:t>Sisyphean</a:t>
            </a:r>
            <a:r>
              <a:rPr lang="es-ES_tradnl" sz="2400" b="1" dirty="0" smtClean="0"/>
              <a:t> </a:t>
            </a:r>
            <a:r>
              <a:rPr lang="es-ES_tradnl" sz="2400" b="1" dirty="0" err="1" smtClean="0"/>
              <a:t>fate</a:t>
            </a:r>
            <a:r>
              <a:rPr lang="es-ES_tradnl" sz="2400" b="1" dirty="0" smtClean="0"/>
              <a:t> – </a:t>
            </a:r>
            <a:r>
              <a:rPr lang="es-ES_tradnl" sz="2400" b="1" dirty="0" err="1" smtClean="0"/>
              <a:t>destined</a:t>
            </a:r>
            <a:r>
              <a:rPr lang="es-ES_tradnl" sz="2400" b="1" dirty="0" smtClean="0"/>
              <a:t> to </a:t>
            </a:r>
            <a:r>
              <a:rPr lang="es-ES_tradnl" sz="2400" b="1" dirty="0" err="1" smtClean="0"/>
              <a:t>embroider</a:t>
            </a:r>
            <a:r>
              <a:rPr lang="es-ES_tradnl" sz="2400" b="1" dirty="0" smtClean="0"/>
              <a:t> a trousseau </a:t>
            </a:r>
            <a:r>
              <a:rPr lang="es-ES_tradnl" sz="2400" b="1" dirty="0" err="1" smtClean="0"/>
              <a:t>for</a:t>
            </a:r>
            <a:r>
              <a:rPr lang="es-ES_tradnl" sz="2400" b="1" dirty="0" smtClean="0"/>
              <a:t> a </a:t>
            </a:r>
            <a:r>
              <a:rPr lang="es-ES_tradnl" sz="2400" b="1" dirty="0" err="1" smtClean="0"/>
              <a:t>marriage</a:t>
            </a:r>
            <a:r>
              <a:rPr lang="es-ES_tradnl" sz="2400" b="1" dirty="0" smtClean="0"/>
              <a:t> </a:t>
            </a:r>
            <a:r>
              <a:rPr lang="es-ES_tradnl" sz="2400" b="1" dirty="0" err="1" smtClean="0"/>
              <a:t>that</a:t>
            </a:r>
            <a:r>
              <a:rPr lang="es-ES_tradnl" sz="2400" b="1" dirty="0" smtClean="0"/>
              <a:t> </a:t>
            </a:r>
            <a:r>
              <a:rPr lang="es-ES_tradnl" sz="2400" b="1" dirty="0" err="1" smtClean="0"/>
              <a:t>will</a:t>
            </a:r>
            <a:r>
              <a:rPr lang="es-ES_tradnl" sz="2400" b="1" dirty="0" smtClean="0"/>
              <a:t> </a:t>
            </a:r>
            <a:r>
              <a:rPr lang="es-ES_tradnl" sz="2400" b="1" dirty="0" err="1" smtClean="0"/>
              <a:t>never</a:t>
            </a:r>
            <a:r>
              <a:rPr lang="es-ES_tradnl" sz="2400" b="1" dirty="0" smtClean="0"/>
              <a:t> </a:t>
            </a:r>
            <a:r>
              <a:rPr lang="es-ES_tradnl" sz="2400" b="1" dirty="0" err="1" smtClean="0"/>
              <a:t>happen</a:t>
            </a:r>
            <a:r>
              <a:rPr lang="es-ES_tradnl" sz="2400" b="1" dirty="0" smtClean="0"/>
              <a:t>.</a:t>
            </a:r>
          </a:p>
          <a:p>
            <a:r>
              <a:rPr lang="es-ES_tradnl" sz="2400" b="1" dirty="0" smtClean="0"/>
              <a:t>Bernarda </a:t>
            </a:r>
            <a:r>
              <a:rPr lang="es-ES_tradnl" sz="2400" b="1" dirty="0" err="1" smtClean="0"/>
              <a:t>perpetuates</a:t>
            </a:r>
            <a:r>
              <a:rPr lang="es-ES_tradnl" sz="2400" b="1" dirty="0" smtClean="0"/>
              <a:t> </a:t>
            </a:r>
            <a:r>
              <a:rPr lang="es-ES_tradnl" sz="2400" b="1" dirty="0" err="1" smtClean="0"/>
              <a:t>this</a:t>
            </a:r>
            <a:r>
              <a:rPr lang="es-ES_tradnl" sz="2400" b="1" dirty="0" smtClean="0"/>
              <a:t> </a:t>
            </a:r>
            <a:r>
              <a:rPr lang="es-ES_tradnl" sz="2400" b="1" dirty="0" err="1" smtClean="0"/>
              <a:t>simply</a:t>
            </a:r>
            <a:r>
              <a:rPr lang="es-ES_tradnl" sz="2400" b="1" dirty="0" smtClean="0"/>
              <a:t> </a:t>
            </a:r>
            <a:r>
              <a:rPr lang="es-ES_tradnl" sz="2400" b="1" dirty="0" err="1" smtClean="0"/>
              <a:t>because</a:t>
            </a:r>
            <a:r>
              <a:rPr lang="es-ES_tradnl" sz="2400" b="1" dirty="0" smtClean="0"/>
              <a:t> </a:t>
            </a:r>
            <a:r>
              <a:rPr lang="es-ES_tradnl" sz="2400" b="1" dirty="0" err="1" smtClean="0"/>
              <a:t>that</a:t>
            </a:r>
            <a:r>
              <a:rPr lang="es-ES_tradnl" sz="2400" b="1" dirty="0" smtClean="0"/>
              <a:t> </a:t>
            </a:r>
            <a:r>
              <a:rPr lang="es-ES_tradnl" sz="2400" b="1" dirty="0" err="1" smtClean="0"/>
              <a:t>is</a:t>
            </a:r>
            <a:r>
              <a:rPr lang="es-ES_tradnl" sz="2400" b="1" dirty="0" smtClean="0"/>
              <a:t> </a:t>
            </a:r>
            <a:r>
              <a:rPr lang="es-ES_tradnl" sz="2400" b="1" dirty="0" err="1" smtClean="0"/>
              <a:t>the</a:t>
            </a:r>
            <a:r>
              <a:rPr lang="es-ES_tradnl" sz="2400" b="1" dirty="0" smtClean="0"/>
              <a:t> </a:t>
            </a:r>
            <a:r>
              <a:rPr lang="es-ES_tradnl" sz="2400" b="1" dirty="0" err="1" smtClean="0"/>
              <a:t>way</a:t>
            </a:r>
            <a:r>
              <a:rPr lang="es-ES_tradnl" sz="2400" b="1" dirty="0" smtClean="0"/>
              <a:t> </a:t>
            </a:r>
            <a:r>
              <a:rPr lang="es-ES_tradnl" sz="2400" b="1" dirty="0" err="1" smtClean="0"/>
              <a:t>it</a:t>
            </a:r>
            <a:r>
              <a:rPr lang="es-ES_tradnl" sz="2400" b="1" dirty="0" smtClean="0"/>
              <a:t> </a:t>
            </a:r>
            <a:r>
              <a:rPr lang="es-ES_tradnl" sz="2400" b="1" dirty="0" err="1" smtClean="0"/>
              <a:t>always</a:t>
            </a:r>
            <a:r>
              <a:rPr lang="es-ES_tradnl" sz="2400" b="1" dirty="0" smtClean="0"/>
              <a:t> has </a:t>
            </a:r>
            <a:r>
              <a:rPr lang="es-ES_tradnl" sz="2400" b="1" dirty="0" err="1" smtClean="0"/>
              <a:t>been</a:t>
            </a:r>
            <a:r>
              <a:rPr lang="es-ES_tradnl" sz="2400" b="1" dirty="0" smtClean="0"/>
              <a:t>.</a:t>
            </a:r>
          </a:p>
          <a:p>
            <a:endParaRPr lang="es-ES_tradnl" sz="2400" b="1" dirty="0"/>
          </a:p>
          <a:p>
            <a:endParaRPr lang="en-GB" dirty="0"/>
          </a:p>
        </p:txBody>
      </p:sp>
    </p:spTree>
    <p:extLst>
      <p:ext uri="{BB962C8B-B14F-4D97-AF65-F5344CB8AC3E}">
        <p14:creationId xmlns:p14="http://schemas.microsoft.com/office/powerpoint/2010/main" val="10909482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Water imagery</a:t>
            </a:r>
            <a:endParaRPr lang="en-GB" dirty="0"/>
          </a:p>
        </p:txBody>
      </p:sp>
      <p:sp>
        <p:nvSpPr>
          <p:cNvPr id="3" name="Content Placeholder 2"/>
          <p:cNvSpPr>
            <a:spLocks noGrp="1"/>
          </p:cNvSpPr>
          <p:nvPr>
            <p:ph idx="1"/>
          </p:nvPr>
        </p:nvSpPr>
        <p:spPr/>
        <p:txBody>
          <a:bodyPr/>
          <a:lstStyle/>
          <a:p>
            <a:r>
              <a:rPr lang="en-GB" dirty="0" smtClean="0"/>
              <a:t>BERNARDA: </a:t>
            </a:r>
            <a:r>
              <a:rPr lang="en-GB" dirty="0" err="1" smtClean="0"/>
              <a:t>Sí</a:t>
            </a:r>
            <a:r>
              <a:rPr lang="en-GB" dirty="0" smtClean="0"/>
              <a:t>, para </a:t>
            </a:r>
            <a:r>
              <a:rPr lang="en-GB" dirty="0" err="1" smtClean="0"/>
              <a:t>llenar</a:t>
            </a:r>
            <a:r>
              <a:rPr lang="en-GB" dirty="0" smtClean="0"/>
              <a:t> mi casa con el </a:t>
            </a:r>
            <a:r>
              <a:rPr lang="en-GB" dirty="0" err="1" smtClean="0"/>
              <a:t>sudor</a:t>
            </a:r>
            <a:r>
              <a:rPr lang="en-GB" dirty="0" smtClean="0"/>
              <a:t> de sus </a:t>
            </a:r>
            <a:r>
              <a:rPr lang="en-GB" dirty="0" err="1" smtClean="0"/>
              <a:t>refajos</a:t>
            </a:r>
            <a:r>
              <a:rPr lang="en-GB" dirty="0" smtClean="0"/>
              <a:t> y el </a:t>
            </a:r>
            <a:r>
              <a:rPr lang="en-GB" dirty="0" err="1" smtClean="0"/>
              <a:t>veneno</a:t>
            </a:r>
            <a:r>
              <a:rPr lang="en-GB" dirty="0" smtClean="0"/>
              <a:t> de sus </a:t>
            </a:r>
            <a:r>
              <a:rPr lang="en-GB" dirty="0" err="1" smtClean="0"/>
              <a:t>lenguas</a:t>
            </a:r>
            <a:r>
              <a:rPr lang="en-GB" dirty="0" smtClean="0"/>
              <a:t>.</a:t>
            </a:r>
          </a:p>
          <a:p>
            <a:r>
              <a:rPr lang="en-GB" dirty="0" smtClean="0"/>
              <a:t>AMELIA: ¡Madre, no </a:t>
            </a:r>
            <a:r>
              <a:rPr lang="en-GB" dirty="0" err="1" smtClean="0"/>
              <a:t>hable</a:t>
            </a:r>
            <a:r>
              <a:rPr lang="en-GB" dirty="0" smtClean="0"/>
              <a:t> </a:t>
            </a:r>
            <a:r>
              <a:rPr lang="en-GB" dirty="0" err="1" smtClean="0"/>
              <a:t>usted</a:t>
            </a:r>
            <a:r>
              <a:rPr lang="en-GB" dirty="0" smtClean="0"/>
              <a:t> </a:t>
            </a:r>
            <a:r>
              <a:rPr lang="en-GB" dirty="0" err="1" smtClean="0"/>
              <a:t>así</a:t>
            </a:r>
            <a:r>
              <a:rPr lang="en-GB" dirty="0" smtClean="0"/>
              <a:t>!</a:t>
            </a:r>
          </a:p>
          <a:p>
            <a:r>
              <a:rPr lang="en-GB" dirty="0" smtClean="0"/>
              <a:t>BERNARDA: </a:t>
            </a:r>
            <a:r>
              <a:rPr lang="en-GB" dirty="0" err="1" smtClean="0"/>
              <a:t>Es</a:t>
            </a:r>
            <a:r>
              <a:rPr lang="en-GB" dirty="0" smtClean="0"/>
              <a:t> </a:t>
            </a:r>
            <a:r>
              <a:rPr lang="en-GB" dirty="0" err="1" smtClean="0"/>
              <a:t>así</a:t>
            </a:r>
            <a:r>
              <a:rPr lang="en-GB" dirty="0" smtClean="0"/>
              <a:t> </a:t>
            </a:r>
            <a:r>
              <a:rPr lang="en-GB" dirty="0" err="1" smtClean="0"/>
              <a:t>como</a:t>
            </a:r>
            <a:r>
              <a:rPr lang="en-GB" dirty="0" smtClean="0"/>
              <a:t> se </a:t>
            </a:r>
            <a:r>
              <a:rPr lang="en-GB" dirty="0" err="1" smtClean="0"/>
              <a:t>tiene</a:t>
            </a:r>
            <a:r>
              <a:rPr lang="en-GB" dirty="0" smtClean="0"/>
              <a:t> que </a:t>
            </a:r>
            <a:r>
              <a:rPr lang="en-GB" dirty="0" err="1" smtClean="0"/>
              <a:t>hablar</a:t>
            </a:r>
            <a:r>
              <a:rPr lang="en-GB" dirty="0" smtClean="0"/>
              <a:t> </a:t>
            </a:r>
            <a:r>
              <a:rPr lang="en-GB" dirty="0" err="1" smtClean="0"/>
              <a:t>en</a:t>
            </a:r>
            <a:r>
              <a:rPr lang="en-GB" dirty="0" smtClean="0"/>
              <a:t> </a:t>
            </a:r>
            <a:r>
              <a:rPr lang="en-GB" dirty="0" err="1" smtClean="0"/>
              <a:t>este</a:t>
            </a:r>
            <a:r>
              <a:rPr lang="en-GB" dirty="0" smtClean="0"/>
              <a:t> </a:t>
            </a:r>
            <a:r>
              <a:rPr lang="en-GB" b="1" dirty="0" err="1" smtClean="0"/>
              <a:t>maldito</a:t>
            </a:r>
            <a:r>
              <a:rPr lang="en-GB" b="1" dirty="0" smtClean="0"/>
              <a:t> pueblo sin </a:t>
            </a:r>
            <a:r>
              <a:rPr lang="en-GB" b="1" dirty="0" err="1" smtClean="0"/>
              <a:t>río</a:t>
            </a:r>
            <a:r>
              <a:rPr lang="en-GB" b="1" dirty="0" smtClean="0"/>
              <a:t>, pueblo de </a:t>
            </a:r>
            <a:r>
              <a:rPr lang="en-GB" b="1" dirty="0" err="1" smtClean="0"/>
              <a:t>pozos</a:t>
            </a:r>
            <a:r>
              <a:rPr lang="en-GB" b="1" dirty="0" smtClean="0"/>
              <a:t>, </a:t>
            </a:r>
            <a:r>
              <a:rPr lang="en-GB" b="1" dirty="0" err="1" smtClean="0"/>
              <a:t>donde</a:t>
            </a:r>
            <a:r>
              <a:rPr lang="en-GB" b="1" dirty="0" smtClean="0"/>
              <a:t> </a:t>
            </a:r>
            <a:r>
              <a:rPr lang="en-GB" b="1" dirty="0" err="1" smtClean="0"/>
              <a:t>siempre</a:t>
            </a:r>
            <a:r>
              <a:rPr lang="en-GB" b="1" dirty="0" smtClean="0"/>
              <a:t> se </a:t>
            </a:r>
            <a:r>
              <a:rPr lang="en-GB" b="1" dirty="0" err="1" smtClean="0"/>
              <a:t>bebe</a:t>
            </a:r>
            <a:r>
              <a:rPr lang="en-GB" b="1" dirty="0" smtClean="0"/>
              <a:t> el </a:t>
            </a:r>
            <a:r>
              <a:rPr lang="en-GB" b="1" dirty="0" err="1" smtClean="0"/>
              <a:t>agua</a:t>
            </a:r>
            <a:r>
              <a:rPr lang="en-GB" b="1" dirty="0" smtClean="0"/>
              <a:t> con el </a:t>
            </a:r>
            <a:r>
              <a:rPr lang="en-GB" b="1" dirty="0" err="1" smtClean="0"/>
              <a:t>miedo</a:t>
            </a:r>
            <a:r>
              <a:rPr lang="en-GB" b="1" dirty="0" smtClean="0"/>
              <a:t> de que </a:t>
            </a:r>
            <a:r>
              <a:rPr lang="en-GB" b="1" dirty="0" err="1" smtClean="0"/>
              <a:t>esté</a:t>
            </a:r>
            <a:r>
              <a:rPr lang="en-GB" b="1" dirty="0" smtClean="0"/>
              <a:t> </a:t>
            </a:r>
            <a:r>
              <a:rPr lang="en-GB" b="1" dirty="0" err="1" smtClean="0"/>
              <a:t>envenenada</a:t>
            </a:r>
            <a:r>
              <a:rPr lang="en-GB" b="1" dirty="0" smtClean="0"/>
              <a:t>. (14)</a:t>
            </a:r>
            <a:endParaRPr lang="en-GB" dirty="0"/>
          </a:p>
        </p:txBody>
      </p:sp>
    </p:spTree>
    <p:extLst>
      <p:ext uri="{BB962C8B-B14F-4D97-AF65-F5344CB8AC3E}">
        <p14:creationId xmlns:p14="http://schemas.microsoft.com/office/powerpoint/2010/main" val="31546558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gaze</a:t>
            </a:r>
            <a:endParaRPr lang="en-GB" dirty="0"/>
          </a:p>
        </p:txBody>
      </p:sp>
      <p:sp>
        <p:nvSpPr>
          <p:cNvPr id="3" name="Content Placeholder 2"/>
          <p:cNvSpPr>
            <a:spLocks noGrp="1"/>
          </p:cNvSpPr>
          <p:nvPr>
            <p:ph idx="1"/>
          </p:nvPr>
        </p:nvSpPr>
        <p:spPr/>
        <p:txBody>
          <a:bodyPr/>
          <a:lstStyle/>
          <a:p>
            <a:r>
              <a:rPr lang="en-GB" dirty="0" smtClean="0"/>
              <a:t>MUCHACHA: (A </a:t>
            </a:r>
            <a:r>
              <a:rPr lang="en-GB" dirty="0" err="1" smtClean="0"/>
              <a:t>Angustias</a:t>
            </a:r>
            <a:r>
              <a:rPr lang="en-GB" dirty="0" smtClean="0"/>
              <a:t>) Pepe el Romano </a:t>
            </a:r>
            <a:r>
              <a:rPr lang="en-GB" dirty="0" err="1" smtClean="0"/>
              <a:t>estaba</a:t>
            </a:r>
            <a:r>
              <a:rPr lang="en-GB" dirty="0" smtClean="0"/>
              <a:t> con </a:t>
            </a:r>
            <a:r>
              <a:rPr lang="en-GB" dirty="0" err="1" smtClean="0"/>
              <a:t>los</a:t>
            </a:r>
            <a:r>
              <a:rPr lang="en-GB" dirty="0" smtClean="0"/>
              <a:t> hombres del </a:t>
            </a:r>
            <a:r>
              <a:rPr lang="en-GB" dirty="0" err="1" smtClean="0"/>
              <a:t>duelo</a:t>
            </a:r>
            <a:r>
              <a:rPr lang="en-GB" dirty="0" smtClean="0"/>
              <a:t>.</a:t>
            </a:r>
          </a:p>
          <a:p>
            <a:r>
              <a:rPr lang="en-GB" dirty="0" smtClean="0"/>
              <a:t>ANGUSTUAS: </a:t>
            </a:r>
            <a:r>
              <a:rPr lang="en-GB" dirty="0" err="1" smtClean="0"/>
              <a:t>Allí</a:t>
            </a:r>
            <a:r>
              <a:rPr lang="en-GB" dirty="0" smtClean="0"/>
              <a:t> </a:t>
            </a:r>
            <a:r>
              <a:rPr lang="en-GB" dirty="0" err="1" smtClean="0"/>
              <a:t>estaba</a:t>
            </a:r>
            <a:r>
              <a:rPr lang="en-GB" dirty="0" smtClean="0"/>
              <a:t>.</a:t>
            </a:r>
          </a:p>
          <a:p>
            <a:r>
              <a:rPr lang="en-GB" dirty="0" smtClean="0"/>
              <a:t>BERNARDA: </a:t>
            </a:r>
            <a:r>
              <a:rPr lang="en-GB" dirty="0" err="1" smtClean="0"/>
              <a:t>Estaba</a:t>
            </a:r>
            <a:r>
              <a:rPr lang="en-GB" dirty="0" smtClean="0"/>
              <a:t> </a:t>
            </a:r>
            <a:r>
              <a:rPr lang="en-GB" dirty="0" err="1" smtClean="0"/>
              <a:t>su</a:t>
            </a:r>
            <a:r>
              <a:rPr lang="en-GB" dirty="0" smtClean="0"/>
              <a:t> </a:t>
            </a:r>
            <a:r>
              <a:rPr lang="en-GB" dirty="0" err="1" smtClean="0"/>
              <a:t>madre</a:t>
            </a:r>
            <a:r>
              <a:rPr lang="en-GB" dirty="0" smtClean="0"/>
              <a:t>. Ella ha </a:t>
            </a:r>
            <a:r>
              <a:rPr lang="en-GB" dirty="0" err="1" smtClean="0"/>
              <a:t>visto</a:t>
            </a:r>
            <a:r>
              <a:rPr lang="en-GB" dirty="0" smtClean="0"/>
              <a:t> a </a:t>
            </a:r>
            <a:r>
              <a:rPr lang="en-GB" dirty="0" err="1" smtClean="0"/>
              <a:t>su</a:t>
            </a:r>
            <a:r>
              <a:rPr lang="en-GB" dirty="0" smtClean="0"/>
              <a:t> </a:t>
            </a:r>
            <a:r>
              <a:rPr lang="en-GB" dirty="0" err="1" smtClean="0"/>
              <a:t>madre</a:t>
            </a:r>
            <a:r>
              <a:rPr lang="en-GB" dirty="0" smtClean="0"/>
              <a:t>. A Pepe no lo ha </a:t>
            </a:r>
            <a:r>
              <a:rPr lang="en-GB" dirty="0" err="1" smtClean="0"/>
              <a:t>visto</a:t>
            </a:r>
            <a:r>
              <a:rPr lang="en-GB" dirty="0" smtClean="0"/>
              <a:t> </a:t>
            </a:r>
            <a:r>
              <a:rPr lang="en-GB" dirty="0" err="1" smtClean="0"/>
              <a:t>ni</a:t>
            </a:r>
            <a:r>
              <a:rPr lang="en-GB" dirty="0" smtClean="0"/>
              <a:t> </a:t>
            </a:r>
            <a:r>
              <a:rPr lang="en-GB" dirty="0" err="1" smtClean="0"/>
              <a:t>ella</a:t>
            </a:r>
            <a:r>
              <a:rPr lang="en-GB" dirty="0" smtClean="0"/>
              <a:t> </a:t>
            </a:r>
            <a:r>
              <a:rPr lang="en-GB" dirty="0" err="1" smtClean="0"/>
              <a:t>ni</a:t>
            </a:r>
            <a:r>
              <a:rPr lang="en-GB" dirty="0" smtClean="0"/>
              <a:t> </a:t>
            </a:r>
            <a:r>
              <a:rPr lang="en-GB" dirty="0" err="1" smtClean="0"/>
              <a:t>yo</a:t>
            </a:r>
            <a:r>
              <a:rPr lang="en-GB" dirty="0" smtClean="0"/>
              <a:t>. (10-11)</a:t>
            </a:r>
          </a:p>
          <a:p>
            <a:pPr marL="0" indent="0">
              <a:buNone/>
            </a:pPr>
            <a:r>
              <a:rPr lang="en-GB" dirty="0"/>
              <a:t>	</a:t>
            </a:r>
            <a:r>
              <a:rPr lang="en-GB" dirty="0" smtClean="0"/>
              <a:t>…</a:t>
            </a:r>
          </a:p>
          <a:p>
            <a:r>
              <a:rPr lang="en-GB" dirty="0" smtClean="0"/>
              <a:t>BERNARDA: Las </a:t>
            </a:r>
            <a:r>
              <a:rPr lang="en-GB" dirty="0" err="1" smtClean="0"/>
              <a:t>mujeres</a:t>
            </a:r>
            <a:r>
              <a:rPr lang="en-GB" dirty="0" smtClean="0"/>
              <a:t> </a:t>
            </a:r>
            <a:r>
              <a:rPr lang="en-GB" dirty="0" err="1" smtClean="0"/>
              <a:t>en</a:t>
            </a:r>
            <a:r>
              <a:rPr lang="en-GB" dirty="0" smtClean="0"/>
              <a:t> la </a:t>
            </a:r>
            <a:r>
              <a:rPr lang="en-GB" dirty="0" err="1" smtClean="0"/>
              <a:t>iglesia</a:t>
            </a:r>
            <a:r>
              <a:rPr lang="en-GB" dirty="0" smtClean="0"/>
              <a:t> no </a:t>
            </a:r>
            <a:r>
              <a:rPr lang="en-GB" dirty="0" err="1" smtClean="0"/>
              <a:t>deben</a:t>
            </a:r>
            <a:r>
              <a:rPr lang="en-GB" dirty="0" smtClean="0"/>
              <a:t> </a:t>
            </a:r>
            <a:r>
              <a:rPr lang="en-GB" dirty="0" err="1" smtClean="0"/>
              <a:t>mirar</a:t>
            </a:r>
            <a:r>
              <a:rPr lang="en-GB" dirty="0" smtClean="0"/>
              <a:t> </a:t>
            </a:r>
            <a:r>
              <a:rPr lang="en-GB" dirty="0" err="1" smtClean="0"/>
              <a:t>más</a:t>
            </a:r>
            <a:r>
              <a:rPr lang="en-GB" dirty="0" smtClean="0"/>
              <a:t> hombre que al </a:t>
            </a:r>
            <a:r>
              <a:rPr lang="en-GB" dirty="0" err="1" smtClean="0"/>
              <a:t>oficiante</a:t>
            </a:r>
            <a:r>
              <a:rPr lang="en-GB" dirty="0" smtClean="0"/>
              <a:t>, y a </a:t>
            </a:r>
            <a:r>
              <a:rPr lang="en-GB" dirty="0" err="1" smtClean="0"/>
              <a:t>ése</a:t>
            </a:r>
            <a:r>
              <a:rPr lang="en-GB" dirty="0" smtClean="0"/>
              <a:t> </a:t>
            </a:r>
            <a:r>
              <a:rPr lang="en-GB" dirty="0" err="1" smtClean="0"/>
              <a:t>porque</a:t>
            </a:r>
            <a:r>
              <a:rPr lang="en-GB" dirty="0" smtClean="0"/>
              <a:t> </a:t>
            </a:r>
            <a:r>
              <a:rPr lang="en-GB" dirty="0" err="1" smtClean="0"/>
              <a:t>tiene</a:t>
            </a:r>
            <a:r>
              <a:rPr lang="en-GB" dirty="0" smtClean="0"/>
              <a:t> </a:t>
            </a:r>
            <a:r>
              <a:rPr lang="en-GB" dirty="0" err="1" smtClean="0"/>
              <a:t>faldas</a:t>
            </a:r>
            <a:r>
              <a:rPr lang="en-GB" dirty="0" smtClean="0"/>
              <a:t>. </a:t>
            </a:r>
            <a:r>
              <a:rPr lang="en-GB" dirty="0" err="1" smtClean="0"/>
              <a:t>Volver</a:t>
            </a:r>
            <a:r>
              <a:rPr lang="en-GB" dirty="0" smtClean="0"/>
              <a:t> la </a:t>
            </a:r>
            <a:r>
              <a:rPr lang="en-GB" dirty="0" err="1" smtClean="0"/>
              <a:t>cabeza</a:t>
            </a:r>
            <a:r>
              <a:rPr lang="en-GB" dirty="0" smtClean="0"/>
              <a:t> </a:t>
            </a:r>
            <a:r>
              <a:rPr lang="en-GB" dirty="0" err="1" smtClean="0"/>
              <a:t>es</a:t>
            </a:r>
            <a:r>
              <a:rPr lang="en-GB" dirty="0" smtClean="0"/>
              <a:t> </a:t>
            </a:r>
            <a:r>
              <a:rPr lang="en-GB" dirty="0" err="1" smtClean="0"/>
              <a:t>buscar</a:t>
            </a:r>
            <a:r>
              <a:rPr lang="en-GB" dirty="0" smtClean="0"/>
              <a:t> el </a:t>
            </a:r>
            <a:r>
              <a:rPr lang="en-GB" dirty="0" err="1" smtClean="0"/>
              <a:t>calor</a:t>
            </a:r>
            <a:r>
              <a:rPr lang="en-GB" dirty="0" smtClean="0"/>
              <a:t> de la </a:t>
            </a:r>
            <a:r>
              <a:rPr lang="en-GB" dirty="0" err="1" smtClean="0"/>
              <a:t>pana</a:t>
            </a:r>
            <a:r>
              <a:rPr lang="en-GB" dirty="0" smtClean="0"/>
              <a:t>.</a:t>
            </a:r>
            <a:endParaRPr lang="en-GB" dirty="0"/>
          </a:p>
        </p:txBody>
      </p:sp>
    </p:spTree>
    <p:extLst>
      <p:ext uri="{BB962C8B-B14F-4D97-AF65-F5344CB8AC3E}">
        <p14:creationId xmlns:p14="http://schemas.microsoft.com/office/powerpoint/2010/main" val="26196378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000" y="413994"/>
            <a:ext cx="8559800" cy="856006"/>
          </a:xfrm>
        </p:spPr>
        <p:txBody>
          <a:bodyPr>
            <a:normAutofit/>
          </a:bodyPr>
          <a:lstStyle/>
          <a:p>
            <a:r>
              <a:rPr lang="en-GB" sz="4000" dirty="0" smtClean="0"/>
              <a:t>El </a:t>
            </a:r>
            <a:r>
              <a:rPr lang="en-GB" sz="4000" dirty="0" err="1" smtClean="0"/>
              <a:t>papel</a:t>
            </a:r>
            <a:r>
              <a:rPr lang="en-GB" sz="4000" dirty="0" smtClean="0"/>
              <a:t> de la </a:t>
            </a:r>
            <a:r>
              <a:rPr lang="en-GB" sz="4000" dirty="0" err="1" smtClean="0"/>
              <a:t>mujer</a:t>
            </a:r>
            <a:endParaRPr lang="en-GB" sz="4000" dirty="0"/>
          </a:p>
        </p:txBody>
      </p:sp>
      <p:sp>
        <p:nvSpPr>
          <p:cNvPr id="3" name="Content Placeholder 2"/>
          <p:cNvSpPr>
            <a:spLocks noGrp="1"/>
          </p:cNvSpPr>
          <p:nvPr>
            <p:ph idx="1"/>
          </p:nvPr>
        </p:nvSpPr>
        <p:spPr>
          <a:xfrm>
            <a:off x="406400" y="1455420"/>
            <a:ext cx="11125200" cy="5402580"/>
          </a:xfrm>
        </p:spPr>
        <p:txBody>
          <a:bodyPr>
            <a:normAutofit/>
          </a:bodyPr>
          <a:lstStyle/>
          <a:p>
            <a:r>
              <a:rPr lang="es-ES_tradnl" dirty="0" smtClean="0"/>
              <a:t>MAGADALENA: Sé que no me voy a casar. Prefiero llevar sacos al molino. Todo menos estar sentada días y días dentro de esta sala oscura.</a:t>
            </a:r>
          </a:p>
          <a:p>
            <a:r>
              <a:rPr lang="es-ES_tradnl" dirty="0" smtClean="0"/>
              <a:t>BERNARDA: Eso tiene ser mujer.</a:t>
            </a:r>
          </a:p>
          <a:p>
            <a:r>
              <a:rPr lang="es-ES_tradnl" dirty="0" smtClean="0"/>
              <a:t>MAGDALENA: Malditas sean las mujeres.</a:t>
            </a:r>
          </a:p>
          <a:p>
            <a:r>
              <a:rPr lang="es-ES_tradnl" dirty="0" smtClean="0"/>
              <a:t>BERNARDA: Aquí se hace lo que yo mando. Ya no puedes ir con el cuento a tu padre. </a:t>
            </a:r>
            <a:r>
              <a:rPr lang="es-ES_tradnl" b="1" dirty="0" smtClean="0"/>
              <a:t>Hilo y aguja para las hembras. Látigo y mula para el varón. </a:t>
            </a:r>
            <a:r>
              <a:rPr lang="es-ES_tradnl" dirty="0" smtClean="0"/>
              <a:t>Eso tiene la gente que nace con posibilidades.</a:t>
            </a:r>
          </a:p>
          <a:p>
            <a:r>
              <a:rPr lang="es-ES_tradnl" dirty="0"/>
              <a:t> </a:t>
            </a:r>
            <a:r>
              <a:rPr lang="es-ES_tradnl" dirty="0" smtClean="0"/>
              <a:t>(</a:t>
            </a:r>
            <a:r>
              <a:rPr lang="es-ES_tradnl" i="1" dirty="0" smtClean="0"/>
              <a:t>Sale Adela.</a:t>
            </a:r>
            <a:r>
              <a:rPr lang="es-ES_tradnl" dirty="0" smtClean="0"/>
              <a:t>) (p.15)</a:t>
            </a:r>
          </a:p>
          <a:p>
            <a:r>
              <a:rPr lang="es-ES_tradnl" b="1" dirty="0" smtClean="0"/>
              <a:t>Note:</a:t>
            </a:r>
          </a:p>
          <a:p>
            <a:r>
              <a:rPr lang="es-ES_tradnl" b="1" dirty="0" smtClean="0"/>
              <a:t> </a:t>
            </a:r>
            <a:r>
              <a:rPr lang="es-ES_tradnl" b="1" dirty="0" err="1" smtClean="0"/>
              <a:t>Magdalena’s</a:t>
            </a:r>
            <a:r>
              <a:rPr lang="es-ES_tradnl" b="1" dirty="0" smtClean="0"/>
              <a:t> </a:t>
            </a:r>
            <a:r>
              <a:rPr lang="es-ES_tradnl" b="1" dirty="0" err="1" smtClean="0"/>
              <a:t>practical</a:t>
            </a:r>
            <a:r>
              <a:rPr lang="es-ES_tradnl" b="1" dirty="0" smtClean="0"/>
              <a:t> </a:t>
            </a:r>
            <a:r>
              <a:rPr lang="es-ES_tradnl" b="1" dirty="0" err="1" smtClean="0"/>
              <a:t>attitude</a:t>
            </a:r>
            <a:r>
              <a:rPr lang="es-ES_tradnl" b="1" dirty="0" smtClean="0"/>
              <a:t> to </a:t>
            </a:r>
            <a:r>
              <a:rPr lang="es-ES_tradnl" b="1" dirty="0" err="1" smtClean="0"/>
              <a:t>life</a:t>
            </a:r>
            <a:r>
              <a:rPr lang="es-ES_tradnl" b="1" dirty="0" smtClean="0"/>
              <a:t>, </a:t>
            </a:r>
          </a:p>
          <a:p>
            <a:r>
              <a:rPr lang="es-ES_tradnl" b="1" dirty="0" err="1" smtClean="0"/>
              <a:t>Bernarda’s</a:t>
            </a:r>
            <a:r>
              <a:rPr lang="es-ES_tradnl" b="1" dirty="0" smtClean="0"/>
              <a:t> </a:t>
            </a:r>
            <a:r>
              <a:rPr lang="es-ES_tradnl" b="1" dirty="0" err="1" smtClean="0"/>
              <a:t>assumption</a:t>
            </a:r>
            <a:r>
              <a:rPr lang="es-ES_tradnl" b="1" dirty="0" smtClean="0"/>
              <a:t> of </a:t>
            </a:r>
            <a:r>
              <a:rPr lang="es-ES_tradnl" b="1" dirty="0" err="1" smtClean="0"/>
              <a:t>the</a:t>
            </a:r>
            <a:r>
              <a:rPr lang="es-ES_tradnl" b="1" dirty="0" smtClean="0"/>
              <a:t> role of </a:t>
            </a:r>
            <a:r>
              <a:rPr lang="es-ES_tradnl" b="1" dirty="0" err="1" smtClean="0"/>
              <a:t>dictator</a:t>
            </a:r>
            <a:r>
              <a:rPr lang="es-ES_tradnl" b="1" dirty="0" smtClean="0"/>
              <a:t> “ya no puedes ir” – no-</a:t>
            </a:r>
            <a:r>
              <a:rPr lang="es-ES_tradnl" b="1" dirty="0" err="1" smtClean="0"/>
              <a:t>one</a:t>
            </a:r>
            <a:r>
              <a:rPr lang="es-ES_tradnl" b="1" dirty="0" smtClean="0"/>
              <a:t> </a:t>
            </a:r>
            <a:r>
              <a:rPr lang="es-ES_tradnl" b="1" dirty="0" err="1" smtClean="0"/>
              <a:t>else</a:t>
            </a:r>
            <a:r>
              <a:rPr lang="es-ES_tradnl" b="1" dirty="0" smtClean="0"/>
              <a:t> </a:t>
            </a:r>
            <a:r>
              <a:rPr lang="es-ES_tradnl" b="1" dirty="0" err="1" smtClean="0"/>
              <a:t>is</a:t>
            </a:r>
            <a:r>
              <a:rPr lang="es-ES_tradnl" b="1" dirty="0" smtClean="0"/>
              <a:t> </a:t>
            </a:r>
            <a:r>
              <a:rPr lang="es-ES_tradnl" b="1" dirty="0" err="1" smtClean="0"/>
              <a:t>forcing</a:t>
            </a:r>
            <a:r>
              <a:rPr lang="es-ES_tradnl" b="1" dirty="0" smtClean="0"/>
              <a:t> </a:t>
            </a:r>
            <a:r>
              <a:rPr lang="es-ES_tradnl" b="1" dirty="0" err="1" smtClean="0"/>
              <a:t>this</a:t>
            </a:r>
            <a:r>
              <a:rPr lang="es-ES_tradnl" b="1" dirty="0" smtClean="0"/>
              <a:t> </a:t>
            </a:r>
            <a:r>
              <a:rPr lang="es-ES_tradnl" b="1" dirty="0" err="1" smtClean="0"/>
              <a:t>extremely</a:t>
            </a:r>
            <a:r>
              <a:rPr lang="es-ES_tradnl" b="1" dirty="0" smtClean="0"/>
              <a:t> </a:t>
            </a:r>
            <a:r>
              <a:rPr lang="es-ES_tradnl" b="1" dirty="0" err="1" smtClean="0"/>
              <a:t>harsh</a:t>
            </a:r>
            <a:r>
              <a:rPr lang="es-ES_tradnl" b="1" dirty="0" smtClean="0"/>
              <a:t> rule</a:t>
            </a:r>
          </a:p>
          <a:p>
            <a:r>
              <a:rPr lang="es-ES_tradnl" b="1" dirty="0" err="1" smtClean="0"/>
              <a:t>Violent</a:t>
            </a:r>
            <a:r>
              <a:rPr lang="es-ES_tradnl" b="1" dirty="0" smtClean="0"/>
              <a:t> </a:t>
            </a:r>
            <a:r>
              <a:rPr lang="es-ES_tradnl" b="1" dirty="0" err="1" smtClean="0"/>
              <a:t>imagery</a:t>
            </a:r>
            <a:r>
              <a:rPr lang="es-ES_tradnl" b="1" dirty="0" smtClean="0"/>
              <a:t>: </a:t>
            </a:r>
            <a:r>
              <a:rPr lang="es-ES_tradnl" b="1" dirty="0" err="1" smtClean="0"/>
              <a:t>needles</a:t>
            </a:r>
            <a:r>
              <a:rPr lang="es-ES_tradnl" b="1" dirty="0" smtClean="0"/>
              <a:t>, </a:t>
            </a:r>
            <a:r>
              <a:rPr lang="es-ES_tradnl" b="1" dirty="0" err="1" smtClean="0"/>
              <a:t>whips</a:t>
            </a:r>
            <a:endParaRPr lang="es-ES_tradnl" b="1" dirty="0" smtClean="0"/>
          </a:p>
          <a:p>
            <a:r>
              <a:rPr lang="es-ES_tradnl" b="1" dirty="0" err="1" smtClean="0"/>
              <a:t>Narrative</a:t>
            </a:r>
            <a:r>
              <a:rPr lang="es-ES_tradnl" b="1" dirty="0" smtClean="0"/>
              <a:t> </a:t>
            </a:r>
            <a:r>
              <a:rPr lang="es-ES_tradnl" b="1" dirty="0" err="1" smtClean="0"/>
              <a:t>structure</a:t>
            </a:r>
            <a:r>
              <a:rPr lang="es-ES_tradnl" b="1" dirty="0" smtClean="0"/>
              <a:t>: </a:t>
            </a:r>
            <a:r>
              <a:rPr lang="es-ES_tradnl" b="1" dirty="0" err="1" smtClean="0"/>
              <a:t>Adela’s</a:t>
            </a:r>
            <a:r>
              <a:rPr lang="es-ES_tradnl" b="1" dirty="0" smtClean="0"/>
              <a:t> </a:t>
            </a:r>
            <a:r>
              <a:rPr lang="es-ES_tradnl" b="1" dirty="0" err="1" smtClean="0"/>
              <a:t>exit</a:t>
            </a:r>
            <a:r>
              <a:rPr lang="es-ES_tradnl" b="1" dirty="0" smtClean="0"/>
              <a:t> </a:t>
            </a:r>
            <a:r>
              <a:rPr lang="es-ES_tradnl" b="1" dirty="0" err="1" smtClean="0"/>
              <a:t>here</a:t>
            </a:r>
            <a:r>
              <a:rPr lang="es-ES_tradnl" b="1" dirty="0" smtClean="0"/>
              <a:t> </a:t>
            </a:r>
            <a:r>
              <a:rPr lang="es-ES_tradnl" b="1" dirty="0" err="1" smtClean="0"/>
              <a:t>provides</a:t>
            </a:r>
            <a:r>
              <a:rPr lang="es-ES_tradnl" b="1" dirty="0" smtClean="0"/>
              <a:t> a </a:t>
            </a:r>
            <a:r>
              <a:rPr lang="es-ES_tradnl" b="1" dirty="0" err="1" smtClean="0"/>
              <a:t>harbinger</a:t>
            </a:r>
            <a:r>
              <a:rPr lang="es-ES_tradnl" b="1" dirty="0" smtClean="0"/>
              <a:t> of </a:t>
            </a:r>
            <a:r>
              <a:rPr lang="es-ES_tradnl" b="1" dirty="0" err="1" smtClean="0"/>
              <a:t>her</a:t>
            </a:r>
            <a:r>
              <a:rPr lang="es-ES_tradnl" b="1" dirty="0" smtClean="0"/>
              <a:t> </a:t>
            </a:r>
            <a:r>
              <a:rPr lang="es-ES_tradnl" b="1" dirty="0" err="1" smtClean="0"/>
              <a:t>refusal</a:t>
            </a:r>
            <a:r>
              <a:rPr lang="es-ES_tradnl" b="1" dirty="0" smtClean="0"/>
              <a:t> to </a:t>
            </a:r>
            <a:r>
              <a:rPr lang="es-ES_tradnl" b="1" dirty="0" err="1" smtClean="0"/>
              <a:t>accept</a:t>
            </a:r>
            <a:r>
              <a:rPr lang="es-ES_tradnl" b="1" dirty="0" smtClean="0"/>
              <a:t> </a:t>
            </a:r>
            <a:r>
              <a:rPr lang="es-ES_tradnl" b="1" dirty="0" err="1" smtClean="0"/>
              <a:t>her</a:t>
            </a:r>
            <a:r>
              <a:rPr lang="es-ES_tradnl" b="1" dirty="0" smtClean="0"/>
              <a:t> </a:t>
            </a:r>
            <a:r>
              <a:rPr lang="es-ES_tradnl" b="1" dirty="0" err="1" smtClean="0"/>
              <a:t>designated</a:t>
            </a:r>
            <a:r>
              <a:rPr lang="es-ES_tradnl" b="1" dirty="0" smtClean="0"/>
              <a:t> role.</a:t>
            </a:r>
            <a:endParaRPr lang="es-ES_tradnl" b="1" dirty="0"/>
          </a:p>
        </p:txBody>
      </p:sp>
    </p:spTree>
    <p:extLst>
      <p:ext uri="{BB962C8B-B14F-4D97-AF65-F5344CB8AC3E}">
        <p14:creationId xmlns:p14="http://schemas.microsoft.com/office/powerpoint/2010/main" val="2081783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000" y="673100"/>
            <a:ext cx="10490200" cy="5361940"/>
          </a:xfrm>
        </p:spPr>
        <p:txBody>
          <a:bodyPr/>
          <a:lstStyle/>
          <a:p>
            <a:r>
              <a:rPr lang="en-GB" dirty="0" smtClean="0"/>
              <a:t>AMELIA</a:t>
            </a:r>
            <a:r>
              <a:rPr lang="es-ES_tradnl" dirty="0" smtClean="0"/>
              <a:t>: ¿Te fijaste? </a:t>
            </a:r>
            <a:r>
              <a:rPr lang="es-ES_tradnl" dirty="0" err="1" smtClean="0"/>
              <a:t>Adelaido</a:t>
            </a:r>
            <a:r>
              <a:rPr lang="es-ES_tradnl" dirty="0" smtClean="0"/>
              <a:t> no estuvo en el duelo.</a:t>
            </a:r>
          </a:p>
          <a:p>
            <a:r>
              <a:rPr lang="es-ES_tradnl" dirty="0" smtClean="0"/>
              <a:t>MARTIRIO: Ya lo sabía. Su novio no la deja salir ni al trance de la calle. Antes era alegre; ahora ni polvos se echa en la cara.</a:t>
            </a:r>
          </a:p>
          <a:p>
            <a:r>
              <a:rPr lang="es-ES_tradnl" dirty="0" smtClean="0"/>
              <a:t>AMELIA: Ya no sabe una si es mejor tener novio o no.</a:t>
            </a:r>
          </a:p>
          <a:p>
            <a:r>
              <a:rPr lang="es-ES_tradnl" dirty="0" smtClean="0"/>
              <a:t>MARTIRIO: Es lo mismo.</a:t>
            </a:r>
          </a:p>
          <a:p>
            <a:r>
              <a:rPr lang="es-ES_tradnl" dirty="0" smtClean="0"/>
              <a:t>[…]</a:t>
            </a:r>
          </a:p>
          <a:p>
            <a:r>
              <a:rPr lang="es-ES_tradnl" dirty="0" smtClean="0"/>
              <a:t>MARTIRIO: Es preferible no ver a un hombre nunca. Desde niña les tuve miedo. Los veía en el corral uncir los bueyes y levantar los costales de trigo entre voces y zapatazos, y siempre tuve miedo de crecer por temor de encontrarme de pronto brazada por ellos. Dios me ha hecho débil y fea y los ha apartado definitivamente de mí.</a:t>
            </a:r>
          </a:p>
          <a:p>
            <a:r>
              <a:rPr lang="es-ES_tradnl" dirty="0" smtClean="0"/>
              <a:t>[…]</a:t>
            </a:r>
          </a:p>
          <a:p>
            <a:r>
              <a:rPr lang="es-ES_tradnl" dirty="0" smtClean="0"/>
              <a:t>MARTIRIO: ¡Y qué les importa a ellos la fealdad! A ellos les importa la tierra, las yuntas y una perra sumisa que les dé de comer. (pp. 22-23)</a:t>
            </a:r>
          </a:p>
          <a:p>
            <a:r>
              <a:rPr lang="es-ES_tradnl" b="1" dirty="0" err="1" smtClean="0"/>
              <a:t>While</a:t>
            </a:r>
            <a:r>
              <a:rPr lang="es-ES_tradnl" b="1" dirty="0" smtClean="0"/>
              <a:t> </a:t>
            </a:r>
            <a:r>
              <a:rPr lang="es-ES_tradnl" b="1" dirty="0" err="1" smtClean="0"/>
              <a:t>her</a:t>
            </a:r>
            <a:r>
              <a:rPr lang="es-ES_tradnl" b="1" dirty="0" smtClean="0"/>
              <a:t> </a:t>
            </a:r>
            <a:r>
              <a:rPr lang="es-ES_tradnl" b="1" dirty="0" err="1" smtClean="0"/>
              <a:t>observations</a:t>
            </a:r>
            <a:r>
              <a:rPr lang="es-ES_tradnl" b="1" dirty="0" smtClean="0"/>
              <a:t> </a:t>
            </a:r>
            <a:r>
              <a:rPr lang="es-ES_tradnl" b="1" dirty="0" err="1" smtClean="0"/>
              <a:t>may</a:t>
            </a:r>
            <a:r>
              <a:rPr lang="es-ES_tradnl" b="1" dirty="0" smtClean="0"/>
              <a:t> be </a:t>
            </a:r>
            <a:r>
              <a:rPr lang="es-ES_tradnl" b="1" dirty="0" err="1" smtClean="0"/>
              <a:t>accurate</a:t>
            </a:r>
            <a:r>
              <a:rPr lang="es-ES_tradnl" b="1" dirty="0" smtClean="0"/>
              <a:t> in general, </a:t>
            </a:r>
            <a:r>
              <a:rPr lang="es-ES_tradnl" b="1" dirty="0" err="1" smtClean="0"/>
              <a:t>what</a:t>
            </a:r>
            <a:r>
              <a:rPr lang="es-ES_tradnl" b="1" dirty="0" smtClean="0"/>
              <a:t> Martirio </a:t>
            </a:r>
            <a:r>
              <a:rPr lang="es-ES_tradnl" b="1" dirty="0" err="1" smtClean="0"/>
              <a:t>says</a:t>
            </a:r>
            <a:r>
              <a:rPr lang="es-ES_tradnl" b="1" dirty="0" smtClean="0"/>
              <a:t> </a:t>
            </a:r>
            <a:r>
              <a:rPr lang="es-ES_tradnl" b="1" dirty="0" err="1" smtClean="0"/>
              <a:t>here</a:t>
            </a:r>
            <a:r>
              <a:rPr lang="es-ES_tradnl" b="1" dirty="0" smtClean="0"/>
              <a:t> </a:t>
            </a:r>
            <a:r>
              <a:rPr lang="es-ES_tradnl" b="1" dirty="0" err="1" smtClean="0"/>
              <a:t>does</a:t>
            </a:r>
            <a:r>
              <a:rPr lang="es-ES_tradnl" b="1" dirty="0" smtClean="0"/>
              <a:t> </a:t>
            </a:r>
            <a:r>
              <a:rPr lang="es-ES_tradnl" b="1" dirty="0" err="1" smtClean="0"/>
              <a:t>not</a:t>
            </a:r>
            <a:r>
              <a:rPr lang="es-ES_tradnl" b="1" dirty="0" smtClean="0"/>
              <a:t> </a:t>
            </a:r>
            <a:r>
              <a:rPr lang="es-ES_tradnl" b="1" dirty="0" err="1" smtClean="0"/>
              <a:t>correspond</a:t>
            </a:r>
            <a:r>
              <a:rPr lang="es-ES_tradnl" b="1" dirty="0" smtClean="0"/>
              <a:t> </a:t>
            </a:r>
            <a:r>
              <a:rPr lang="es-ES_tradnl" b="1" dirty="0" err="1" smtClean="0"/>
              <a:t>with</a:t>
            </a:r>
            <a:r>
              <a:rPr lang="es-ES_tradnl" b="1" dirty="0" smtClean="0"/>
              <a:t> </a:t>
            </a:r>
            <a:r>
              <a:rPr lang="es-ES_tradnl" b="1" dirty="0" err="1" smtClean="0"/>
              <a:t>her</a:t>
            </a:r>
            <a:r>
              <a:rPr lang="es-ES_tradnl" b="1" dirty="0" smtClean="0"/>
              <a:t> </a:t>
            </a:r>
            <a:r>
              <a:rPr lang="es-ES_tradnl" b="1" dirty="0" err="1" smtClean="0"/>
              <a:t>actions</a:t>
            </a:r>
            <a:r>
              <a:rPr lang="es-ES_tradnl" b="1" dirty="0" smtClean="0"/>
              <a:t> </a:t>
            </a:r>
            <a:r>
              <a:rPr lang="es-ES_tradnl" b="1" dirty="0" err="1" smtClean="0"/>
              <a:t>later</a:t>
            </a:r>
            <a:r>
              <a:rPr lang="es-ES_tradnl" b="1" dirty="0" smtClean="0"/>
              <a:t> in </a:t>
            </a:r>
            <a:r>
              <a:rPr lang="es-ES_tradnl" b="1" dirty="0" err="1" smtClean="0"/>
              <a:t>the</a:t>
            </a:r>
            <a:r>
              <a:rPr lang="es-ES_tradnl" b="1" dirty="0" smtClean="0"/>
              <a:t> </a:t>
            </a:r>
            <a:r>
              <a:rPr lang="es-ES_tradnl" b="1" dirty="0" err="1" smtClean="0"/>
              <a:t>play</a:t>
            </a:r>
            <a:r>
              <a:rPr lang="es-ES_tradnl" b="1" dirty="0" smtClean="0"/>
              <a:t>.</a:t>
            </a:r>
            <a:endParaRPr lang="es-ES_tradnl" b="1" dirty="0"/>
          </a:p>
        </p:txBody>
      </p:sp>
    </p:spTree>
    <p:extLst>
      <p:ext uri="{BB962C8B-B14F-4D97-AF65-F5344CB8AC3E}">
        <p14:creationId xmlns:p14="http://schemas.microsoft.com/office/powerpoint/2010/main" val="412626940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Paca</a:t>
            </a:r>
            <a:r>
              <a:rPr lang="en-GB" dirty="0" smtClean="0"/>
              <a:t> la </a:t>
            </a:r>
            <a:r>
              <a:rPr lang="en-GB" dirty="0" err="1" smtClean="0"/>
              <a:t>Roseta</a:t>
            </a:r>
            <a:endParaRPr lang="en-GB" dirty="0"/>
          </a:p>
        </p:txBody>
      </p:sp>
      <p:sp>
        <p:nvSpPr>
          <p:cNvPr id="3" name="Content Placeholder 2"/>
          <p:cNvSpPr>
            <a:spLocks noGrp="1"/>
          </p:cNvSpPr>
          <p:nvPr>
            <p:ph idx="1"/>
          </p:nvPr>
        </p:nvSpPr>
        <p:spPr>
          <a:xfrm>
            <a:off x="1066800" y="2103120"/>
            <a:ext cx="6921500" cy="3931920"/>
          </a:xfrm>
        </p:spPr>
        <p:txBody>
          <a:bodyPr/>
          <a:lstStyle/>
          <a:p>
            <a:r>
              <a:rPr lang="es-ES_tradnl" dirty="0" smtClean="0"/>
              <a:t>PONCIA: Hablaban de Paca la Roseta. Anoche ataron a su marido a un pesebre y a ella se la llevaron a la grupa del caballo hasta lo alto del olivar. […] Ella tan conforme. […] Volvieron casi de día. Paca la Roseta traía el pelo suelto y una corona de flores en la cabeza.</a:t>
            </a:r>
          </a:p>
          <a:p>
            <a:r>
              <a:rPr lang="es-ES_tradnl" dirty="0" smtClean="0"/>
              <a:t>BERNARDA: Es la única mujer mala que tenemos en el pueblo. (19)</a:t>
            </a:r>
          </a:p>
          <a:p>
            <a:r>
              <a:rPr lang="en-GB" b="1" dirty="0" smtClean="0"/>
              <a:t>Visual imagery associated with promiscuity and femininity</a:t>
            </a:r>
          </a:p>
          <a:p>
            <a:r>
              <a:rPr lang="en-GB" b="1" dirty="0" smtClean="0"/>
              <a:t>Freedom, sexuality and nature</a:t>
            </a:r>
          </a:p>
          <a:p>
            <a:r>
              <a:rPr lang="en-GB" b="1" dirty="0" smtClean="0"/>
              <a:t>Given everything we know about Bernarda, this is an interesting observation.</a:t>
            </a:r>
            <a:endParaRPr lang="en-GB" b="1" dirty="0"/>
          </a:p>
        </p:txBody>
      </p:sp>
      <p:pic>
        <p:nvPicPr>
          <p:cNvPr id="13314" name="Picture 2" descr="Image result for paca la rose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2140" y="1168400"/>
            <a:ext cx="3451860" cy="4602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3088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236194"/>
            <a:ext cx="8610600" cy="843306"/>
          </a:xfrm>
        </p:spPr>
        <p:txBody>
          <a:bodyPr>
            <a:normAutofit/>
          </a:bodyPr>
          <a:lstStyle/>
          <a:p>
            <a:r>
              <a:rPr lang="en-GB" sz="3200" dirty="0" smtClean="0"/>
              <a:t>Pepe el Romano (pp. 26-29)</a:t>
            </a:r>
            <a:endParaRPr lang="en-GB" sz="3200" dirty="0"/>
          </a:p>
        </p:txBody>
      </p:sp>
      <p:sp>
        <p:nvSpPr>
          <p:cNvPr id="3" name="Content Placeholder 2"/>
          <p:cNvSpPr>
            <a:spLocks noGrp="1"/>
          </p:cNvSpPr>
          <p:nvPr>
            <p:ph idx="1"/>
          </p:nvPr>
        </p:nvSpPr>
        <p:spPr>
          <a:xfrm>
            <a:off x="368300" y="1384300"/>
            <a:ext cx="11112500" cy="5232400"/>
          </a:xfrm>
        </p:spPr>
        <p:txBody>
          <a:bodyPr>
            <a:normAutofit/>
          </a:bodyPr>
          <a:lstStyle/>
          <a:p>
            <a:r>
              <a:rPr lang="es-ES_tradnl" dirty="0" smtClean="0"/>
              <a:t>MAGDALENA: Sí venía por el tipo de Angustias, por Angustias como mujer, yo me alegraría; pero viene por el dinero. Aunque Angustias es nuestra hermana, aquí estamos en familia y reconocemos que está vieja, enfermiza, y siempre ha sido la que ha tenido menos mérito de todas nosotras. Porque si con veinte años parecía un palo vestido, ¡qué será ahora que tiene cuarenta! […] Pepe el Romano tiene veinticinco años y es el mejor tipo d todos estos contornos. Lo natural sería que te pretendiera a ti, Amelia, o a nuestra Adela, que tiene veinte años, pero no que venga a buscar lo más oscuro de esta casa, a una mujer que como su padre habla por la nariz.</a:t>
            </a:r>
          </a:p>
          <a:p>
            <a:r>
              <a:rPr lang="es-ES_tradnl" dirty="0" smtClean="0"/>
              <a:t>[…]</a:t>
            </a:r>
          </a:p>
          <a:p>
            <a:r>
              <a:rPr lang="es-ES_tradnl" dirty="0" smtClean="0"/>
              <a:t>ADELA: Tenía mucha ilusión con el vestido. Pensaba ponérmelo el día que vamos a comer sandías a la noria. No hubiera habido otro igual. </a:t>
            </a:r>
          </a:p>
          <a:p>
            <a:r>
              <a:rPr lang="es-ES_tradnl" b="1" dirty="0" err="1" smtClean="0"/>
              <a:t>Ironically</a:t>
            </a:r>
            <a:r>
              <a:rPr lang="es-ES_tradnl" b="1" dirty="0" smtClean="0"/>
              <a:t>, in </a:t>
            </a:r>
            <a:r>
              <a:rPr lang="es-ES_tradnl" b="1" dirty="0" err="1" smtClean="0"/>
              <a:t>mourning</a:t>
            </a:r>
            <a:r>
              <a:rPr lang="es-ES_tradnl" b="1" dirty="0" smtClean="0"/>
              <a:t> </a:t>
            </a:r>
            <a:r>
              <a:rPr lang="es-ES_tradnl" b="1" dirty="0" err="1" smtClean="0"/>
              <a:t>for</a:t>
            </a:r>
            <a:r>
              <a:rPr lang="es-ES_tradnl" b="1" dirty="0" smtClean="0"/>
              <a:t> </a:t>
            </a:r>
            <a:r>
              <a:rPr lang="es-ES_tradnl" b="1" dirty="0" err="1" smtClean="0"/>
              <a:t>the</a:t>
            </a:r>
            <a:r>
              <a:rPr lang="es-ES_tradnl" b="1" dirty="0" smtClean="0"/>
              <a:t> </a:t>
            </a:r>
            <a:r>
              <a:rPr lang="es-ES_tradnl" b="1" dirty="0" err="1" smtClean="0"/>
              <a:t>youth</a:t>
            </a:r>
            <a:r>
              <a:rPr lang="es-ES_tradnl" b="1" dirty="0" smtClean="0"/>
              <a:t> </a:t>
            </a:r>
            <a:r>
              <a:rPr lang="es-ES_tradnl" b="1" dirty="0" err="1" smtClean="0"/>
              <a:t>that</a:t>
            </a:r>
            <a:r>
              <a:rPr lang="es-ES_tradnl" b="1" dirty="0" smtClean="0"/>
              <a:t> </a:t>
            </a:r>
            <a:r>
              <a:rPr lang="es-ES_tradnl" b="1" dirty="0" err="1" smtClean="0"/>
              <a:t>she</a:t>
            </a:r>
            <a:r>
              <a:rPr lang="es-ES_tradnl" b="1" dirty="0" smtClean="0"/>
              <a:t> </a:t>
            </a:r>
            <a:r>
              <a:rPr lang="es-ES_tradnl" b="1" dirty="0" err="1" smtClean="0"/>
              <a:t>will</a:t>
            </a:r>
            <a:r>
              <a:rPr lang="es-ES_tradnl" b="1" dirty="0" smtClean="0"/>
              <a:t> </a:t>
            </a:r>
            <a:r>
              <a:rPr lang="es-ES_tradnl" b="1" dirty="0" err="1" smtClean="0"/>
              <a:t>never</a:t>
            </a:r>
            <a:r>
              <a:rPr lang="es-ES_tradnl" b="1" dirty="0" smtClean="0"/>
              <a:t> </a:t>
            </a:r>
            <a:r>
              <a:rPr lang="es-ES_tradnl" b="1" dirty="0" err="1" smtClean="0"/>
              <a:t>have</a:t>
            </a:r>
            <a:r>
              <a:rPr lang="es-ES_tradnl" b="1" dirty="0" smtClean="0"/>
              <a:t>, Adela </a:t>
            </a:r>
            <a:r>
              <a:rPr lang="es-ES_tradnl" b="1" dirty="0" err="1" smtClean="0"/>
              <a:t>changes</a:t>
            </a:r>
            <a:r>
              <a:rPr lang="es-ES_tradnl" b="1" dirty="0" smtClean="0"/>
              <a:t> </a:t>
            </a:r>
            <a:r>
              <a:rPr lang="es-ES_tradnl" b="1" dirty="0" err="1" smtClean="0"/>
              <a:t>out</a:t>
            </a:r>
            <a:r>
              <a:rPr lang="es-ES_tradnl" b="1" dirty="0" smtClean="0"/>
              <a:t> of </a:t>
            </a:r>
            <a:r>
              <a:rPr lang="es-ES_tradnl" b="1" dirty="0" err="1" smtClean="0"/>
              <a:t>her</a:t>
            </a:r>
            <a:r>
              <a:rPr lang="es-ES_tradnl" b="1" dirty="0" smtClean="0"/>
              <a:t> </a:t>
            </a:r>
            <a:r>
              <a:rPr lang="es-ES_tradnl" b="1" dirty="0" err="1" smtClean="0"/>
              <a:t>mourning</a:t>
            </a:r>
            <a:r>
              <a:rPr lang="es-ES_tradnl" b="1" dirty="0" smtClean="0"/>
              <a:t> </a:t>
            </a:r>
            <a:r>
              <a:rPr lang="es-ES_tradnl" b="1" dirty="0" err="1" smtClean="0"/>
              <a:t>clothes</a:t>
            </a:r>
            <a:r>
              <a:rPr lang="es-ES_tradnl" b="1" dirty="0" smtClean="0"/>
              <a:t> and </a:t>
            </a:r>
            <a:r>
              <a:rPr lang="es-ES_tradnl" b="1" dirty="0" err="1" smtClean="0"/>
              <a:t>into</a:t>
            </a:r>
            <a:r>
              <a:rPr lang="es-ES_tradnl" b="1" dirty="0" smtClean="0"/>
              <a:t> a </a:t>
            </a:r>
            <a:r>
              <a:rPr lang="es-ES_tradnl" b="1" dirty="0" err="1" smtClean="0"/>
              <a:t>green</a:t>
            </a:r>
            <a:r>
              <a:rPr lang="es-ES_tradnl" b="1" dirty="0" smtClean="0"/>
              <a:t> </a:t>
            </a:r>
            <a:r>
              <a:rPr lang="es-ES_tradnl" b="1" dirty="0" err="1" smtClean="0"/>
              <a:t>dress</a:t>
            </a:r>
            <a:r>
              <a:rPr lang="es-ES_tradnl" b="1" dirty="0" smtClean="0"/>
              <a:t>: a </a:t>
            </a:r>
            <a:r>
              <a:rPr lang="es-ES_tradnl" b="1" dirty="0" err="1" smtClean="0"/>
              <a:t>colour</a:t>
            </a:r>
            <a:r>
              <a:rPr lang="es-ES_tradnl" b="1" dirty="0" smtClean="0"/>
              <a:t> of </a:t>
            </a:r>
            <a:r>
              <a:rPr lang="es-ES_tradnl" b="1" dirty="0" err="1" smtClean="0"/>
              <a:t>vitality</a:t>
            </a:r>
            <a:r>
              <a:rPr lang="es-ES_tradnl" b="1" dirty="0" smtClean="0"/>
              <a:t> </a:t>
            </a:r>
            <a:r>
              <a:rPr lang="es-ES_tradnl" b="1" dirty="0" err="1" smtClean="0"/>
              <a:t>but</a:t>
            </a:r>
            <a:r>
              <a:rPr lang="es-ES_tradnl" b="1" dirty="0" smtClean="0"/>
              <a:t> </a:t>
            </a:r>
            <a:r>
              <a:rPr lang="es-ES_tradnl" b="1" dirty="0" err="1" smtClean="0"/>
              <a:t>also</a:t>
            </a:r>
            <a:r>
              <a:rPr lang="es-ES_tradnl" b="1" dirty="0" smtClean="0"/>
              <a:t> </a:t>
            </a:r>
            <a:r>
              <a:rPr lang="es-ES_tradnl" b="1" dirty="0" err="1" smtClean="0"/>
              <a:t>death</a:t>
            </a:r>
            <a:r>
              <a:rPr lang="es-ES_tradnl" b="1" dirty="0" smtClean="0"/>
              <a:t> (Verde, que te quiero verde…[Romance sonámbulo]).</a:t>
            </a:r>
          </a:p>
          <a:p>
            <a:r>
              <a:rPr lang="es-ES_tradnl" dirty="0" smtClean="0"/>
              <a:t>ADELA: Pero Pepe el Romano… […] ¿Por eso ha salido detrás del duelo y estuvo mirando por el portón? (</a:t>
            </a:r>
            <a:r>
              <a:rPr lang="es-ES_tradnl" i="1" dirty="0" smtClean="0"/>
              <a:t>Pausa). </a:t>
            </a:r>
            <a:r>
              <a:rPr lang="es-ES_tradnl" dirty="0" smtClean="0"/>
              <a:t>Y ese hombre es capaz de…</a:t>
            </a:r>
            <a:endParaRPr lang="es-ES_tradnl" dirty="0"/>
          </a:p>
        </p:txBody>
      </p:sp>
    </p:spTree>
    <p:extLst>
      <p:ext uri="{BB962C8B-B14F-4D97-AF65-F5344CB8AC3E}">
        <p14:creationId xmlns:p14="http://schemas.microsoft.com/office/powerpoint/2010/main" val="183718033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mage result for la casa de bernarda alb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060" y="448937"/>
            <a:ext cx="9081115" cy="6054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882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9" y="683741"/>
            <a:ext cx="7372865" cy="5351299"/>
          </a:xfrm>
        </p:spPr>
        <p:txBody>
          <a:bodyPr>
            <a:normAutofit/>
          </a:bodyPr>
          <a:lstStyle/>
          <a:p>
            <a:r>
              <a:rPr lang="en-GB" sz="2000" dirty="0" smtClean="0"/>
              <a:t>The poet Rafael Alberti </a:t>
            </a:r>
            <a:r>
              <a:rPr lang="en-GB" sz="2000" dirty="0"/>
              <a:t>recalls his first meeting with Lorca at the </a:t>
            </a:r>
            <a:r>
              <a:rPr lang="en-GB" sz="2000" dirty="0" err="1" smtClean="0"/>
              <a:t>Residencia</a:t>
            </a:r>
            <a:r>
              <a:rPr lang="en-GB" sz="2000" dirty="0" smtClean="0"/>
              <a:t> de </a:t>
            </a:r>
            <a:r>
              <a:rPr lang="en-GB" sz="2000" dirty="0" err="1" smtClean="0"/>
              <a:t>estudiantes</a:t>
            </a:r>
            <a:r>
              <a:rPr lang="en-GB" sz="2000" dirty="0" smtClean="0"/>
              <a:t> </a:t>
            </a:r>
            <a:r>
              <a:rPr lang="en-GB" sz="2000" dirty="0"/>
              <a:t>in 1924, a time when he was working on the </a:t>
            </a:r>
            <a:r>
              <a:rPr lang="en-GB" sz="2000" dirty="0" err="1"/>
              <a:t>Romancero</a:t>
            </a:r>
            <a:r>
              <a:rPr lang="en-GB" sz="2000" dirty="0"/>
              <a:t> </a:t>
            </a:r>
            <a:r>
              <a:rPr lang="en-GB" sz="2000" dirty="0" err="1" smtClean="0"/>
              <a:t>gitano</a:t>
            </a:r>
            <a:r>
              <a:rPr lang="en-GB" sz="2000" dirty="0" smtClean="0"/>
              <a:t>:</a:t>
            </a:r>
          </a:p>
          <a:p>
            <a:r>
              <a:rPr lang="es-ES" sz="2400" dirty="0"/>
              <a:t>¡Noche inolvidable la de nuestro primer encuentro! Había </a:t>
            </a:r>
            <a:r>
              <a:rPr lang="es-ES" sz="2400" dirty="0" err="1"/>
              <a:t>magiri</a:t>
            </a:r>
            <a:r>
              <a:rPr lang="es-ES" sz="2400" dirty="0"/>
              <a:t>, </a:t>
            </a:r>
            <a:r>
              <a:rPr lang="es-ES" sz="2400" i="1" dirty="0"/>
              <a:t>duende</a:t>
            </a:r>
            <a:r>
              <a:rPr lang="es-ES" sz="2400" dirty="0"/>
              <a:t>, algo irresistible en todo Federico. ¿Cómo olvidarlo después de haberlo visto o escuchado una vez? Era, en verdad, fascinante: cantando, solo o al piano, recitando, haciendo bromas e incluso diciendo tonterías. Ya estaba lleno de prestigio, repitiéndose sus poemas, sus dichos, sus miles de </a:t>
            </a:r>
            <a:r>
              <a:rPr lang="es-ES" sz="2400" dirty="0" err="1"/>
              <a:t>anecdotillas</a:t>
            </a:r>
            <a:r>
              <a:rPr lang="es-ES" sz="2400" dirty="0"/>
              <a:t> granadinas —ciertas unas, otras inventadas— por todas las tertulias de literatos cafeteros y corrillos estudiantiles. </a:t>
            </a:r>
            <a:endParaRPr lang="en-GB" sz="2400" dirty="0"/>
          </a:p>
          <a:p>
            <a:endParaRPr lang="en-GB" sz="2400" dirty="0"/>
          </a:p>
        </p:txBody>
      </p:sp>
      <p:pic>
        <p:nvPicPr>
          <p:cNvPr id="2" name="Picture 1"/>
          <p:cNvPicPr>
            <a:picLocks noChangeAspect="1"/>
          </p:cNvPicPr>
          <p:nvPr/>
        </p:nvPicPr>
        <p:blipFill>
          <a:blip r:embed="rId2"/>
          <a:stretch>
            <a:fillRect/>
          </a:stretch>
        </p:blipFill>
        <p:spPr>
          <a:xfrm>
            <a:off x="8295581" y="268705"/>
            <a:ext cx="3755048" cy="3124200"/>
          </a:xfrm>
          <a:prstGeom prst="rect">
            <a:avLst/>
          </a:prstGeom>
        </p:spPr>
      </p:pic>
      <p:sp>
        <p:nvSpPr>
          <p:cNvPr id="5" name="TextBox 4"/>
          <p:cNvSpPr txBox="1"/>
          <p:nvPr/>
        </p:nvSpPr>
        <p:spPr>
          <a:xfrm>
            <a:off x="8597566" y="5257800"/>
            <a:ext cx="3453063" cy="1200329"/>
          </a:xfrm>
          <a:prstGeom prst="rect">
            <a:avLst/>
          </a:prstGeom>
          <a:noFill/>
        </p:spPr>
        <p:txBody>
          <a:bodyPr wrap="square" rtlCol="0">
            <a:spAutoFit/>
          </a:bodyPr>
          <a:lstStyle/>
          <a:p>
            <a:r>
              <a:rPr lang="en-GB" dirty="0"/>
              <a:t>Rafael Alberti, </a:t>
            </a:r>
            <a:r>
              <a:rPr lang="en-GB" i="1" dirty="0"/>
              <a:t>La </a:t>
            </a:r>
            <a:r>
              <a:rPr lang="en-GB" i="1" dirty="0" err="1"/>
              <a:t>arboleda</a:t>
            </a:r>
            <a:r>
              <a:rPr lang="en-GB" i="1" dirty="0"/>
              <a:t> </a:t>
            </a:r>
            <a:r>
              <a:rPr lang="en-GB" i="1" dirty="0" err="1"/>
              <a:t>perdida</a:t>
            </a:r>
            <a:r>
              <a:rPr lang="en-GB" i="1" dirty="0"/>
              <a:t>: </a:t>
            </a:r>
            <a:r>
              <a:rPr lang="en-GB" i="1" dirty="0" err="1"/>
              <a:t>Libros</a:t>
            </a:r>
            <a:r>
              <a:rPr lang="en-GB" i="1" dirty="0"/>
              <a:t> I y II de </a:t>
            </a:r>
            <a:r>
              <a:rPr lang="en-GB" i="1" dirty="0" err="1"/>
              <a:t>memorias</a:t>
            </a:r>
            <a:r>
              <a:rPr lang="en-GB" i="1" dirty="0"/>
              <a:t> </a:t>
            </a:r>
            <a:r>
              <a:rPr lang="en-GB" dirty="0"/>
              <a:t>(Barcelona: Manuel Aguilar, 1998), p. 141. </a:t>
            </a:r>
          </a:p>
        </p:txBody>
      </p:sp>
    </p:spTree>
    <p:extLst>
      <p:ext uri="{BB962C8B-B14F-4D97-AF65-F5344CB8AC3E}">
        <p14:creationId xmlns:p14="http://schemas.microsoft.com/office/powerpoint/2010/main" val="17267582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25094"/>
            <a:ext cx="8305800" cy="678206"/>
          </a:xfrm>
        </p:spPr>
        <p:txBody>
          <a:bodyPr>
            <a:normAutofit/>
          </a:bodyPr>
          <a:lstStyle/>
          <a:p>
            <a:r>
              <a:rPr lang="en-GB" sz="4000" dirty="0" smtClean="0"/>
              <a:t>Close of Act 1</a:t>
            </a:r>
            <a:endParaRPr lang="en-GB" sz="4000" dirty="0"/>
          </a:p>
        </p:txBody>
      </p:sp>
      <p:sp>
        <p:nvSpPr>
          <p:cNvPr id="3" name="Content Placeholder 2"/>
          <p:cNvSpPr>
            <a:spLocks noGrp="1"/>
          </p:cNvSpPr>
          <p:nvPr>
            <p:ph idx="1"/>
          </p:nvPr>
        </p:nvSpPr>
        <p:spPr>
          <a:xfrm>
            <a:off x="482600" y="1391920"/>
            <a:ext cx="10998200" cy="4945380"/>
          </a:xfrm>
        </p:spPr>
        <p:txBody>
          <a:bodyPr>
            <a:normAutofit/>
          </a:bodyPr>
          <a:lstStyle/>
          <a:p>
            <a:r>
              <a:rPr lang="es-ES_tradnl" dirty="0" smtClean="0"/>
              <a:t>Adela has </a:t>
            </a:r>
            <a:r>
              <a:rPr lang="es-ES_tradnl" dirty="0" err="1" smtClean="0"/>
              <a:t>realised</a:t>
            </a:r>
            <a:r>
              <a:rPr lang="es-ES_tradnl" dirty="0" smtClean="0"/>
              <a:t> </a:t>
            </a:r>
            <a:r>
              <a:rPr lang="es-ES_tradnl" dirty="0" err="1" smtClean="0"/>
              <a:t>that</a:t>
            </a:r>
            <a:r>
              <a:rPr lang="es-ES_tradnl" dirty="0" smtClean="0"/>
              <a:t> Pepe </a:t>
            </a:r>
            <a:r>
              <a:rPr lang="es-ES_tradnl" dirty="0" err="1" smtClean="0"/>
              <a:t>is</a:t>
            </a:r>
            <a:r>
              <a:rPr lang="es-ES_tradnl" dirty="0" smtClean="0"/>
              <a:t> to </a:t>
            </a:r>
            <a:r>
              <a:rPr lang="es-ES_tradnl" dirty="0" err="1" smtClean="0"/>
              <a:t>marry</a:t>
            </a:r>
            <a:r>
              <a:rPr lang="es-ES_tradnl" dirty="0" smtClean="0"/>
              <a:t> Angustias</a:t>
            </a:r>
          </a:p>
          <a:p>
            <a:r>
              <a:rPr lang="es-ES_tradnl" dirty="0" err="1" smtClean="0"/>
              <a:t>Thus</a:t>
            </a:r>
            <a:r>
              <a:rPr lang="es-ES_tradnl" dirty="0" smtClean="0"/>
              <a:t> </a:t>
            </a:r>
            <a:r>
              <a:rPr lang="es-ES_tradnl" dirty="0" err="1" smtClean="0"/>
              <a:t>begins</a:t>
            </a:r>
            <a:r>
              <a:rPr lang="es-ES_tradnl" dirty="0" smtClean="0"/>
              <a:t> </a:t>
            </a:r>
            <a:r>
              <a:rPr lang="es-ES_tradnl" dirty="0" err="1" smtClean="0"/>
              <a:t>her</a:t>
            </a:r>
            <a:r>
              <a:rPr lang="es-ES_tradnl" dirty="0" smtClean="0"/>
              <a:t> </a:t>
            </a:r>
            <a:r>
              <a:rPr lang="es-ES_tradnl" dirty="0" err="1" smtClean="0"/>
              <a:t>descent</a:t>
            </a:r>
            <a:r>
              <a:rPr lang="es-ES_tradnl" dirty="0" smtClean="0"/>
              <a:t> </a:t>
            </a:r>
            <a:r>
              <a:rPr lang="es-ES_tradnl" dirty="0" err="1" smtClean="0"/>
              <a:t>into</a:t>
            </a:r>
            <a:r>
              <a:rPr lang="es-ES_tradnl" dirty="0" smtClean="0"/>
              <a:t> </a:t>
            </a:r>
            <a:r>
              <a:rPr lang="es-ES_tradnl" dirty="0" err="1" smtClean="0"/>
              <a:t>turmoil</a:t>
            </a:r>
            <a:r>
              <a:rPr lang="es-ES_tradnl" dirty="0" smtClean="0"/>
              <a:t>:</a:t>
            </a:r>
          </a:p>
          <a:p>
            <a:r>
              <a:rPr lang="es-ES_tradnl" dirty="0" smtClean="0"/>
              <a:t>p. 29: </a:t>
            </a:r>
          </a:p>
          <a:p>
            <a:r>
              <a:rPr lang="es-ES_tradnl" dirty="0" smtClean="0"/>
              <a:t>ADELA: Pienso que este luto me ha cogido en la peor época de mi vida para pasarlo.</a:t>
            </a:r>
          </a:p>
          <a:p>
            <a:r>
              <a:rPr lang="es-ES_tradnl" dirty="0" smtClean="0"/>
              <a:t>MAGDALENA: Ya te acostumbrarás.</a:t>
            </a:r>
          </a:p>
          <a:p>
            <a:r>
              <a:rPr lang="es-ES_tradnl" dirty="0" smtClean="0"/>
              <a:t>ADELA: (</a:t>
            </a:r>
            <a:r>
              <a:rPr lang="es-ES_tradnl" i="1" dirty="0" smtClean="0"/>
              <a:t>Rompiendo a llorar con ira). </a:t>
            </a:r>
            <a:r>
              <a:rPr lang="es-ES_tradnl" dirty="0" smtClean="0"/>
              <a:t>¡No, no me acostumbraré! Yo no quiero estar encerrada. No quiero que se me pongan las carnes como a vosotras. ¡No quiero perder mi blancura en estas habitaciones! ¡Mañana me pondré mi vestido verde y me echaré a pasear por la calle! ¡Yo quiero salir!</a:t>
            </a:r>
          </a:p>
          <a:p>
            <a:r>
              <a:rPr lang="es-ES_tradnl" dirty="0" err="1" smtClean="0"/>
              <a:t>Echoed</a:t>
            </a:r>
            <a:r>
              <a:rPr lang="es-ES_tradnl" dirty="0" smtClean="0"/>
              <a:t> </a:t>
            </a:r>
            <a:r>
              <a:rPr lang="es-ES_tradnl" dirty="0" err="1" smtClean="0"/>
              <a:t>by</a:t>
            </a:r>
            <a:r>
              <a:rPr lang="es-ES_tradnl" dirty="0" smtClean="0"/>
              <a:t> la abuela:</a:t>
            </a:r>
          </a:p>
          <a:p>
            <a:r>
              <a:rPr lang="es-ES_tradnl" dirty="0" smtClean="0"/>
              <a:t>MARÍA JOSEFA: Me escapé porque me quiero casar, porque quiero casarme con un varón hermoso de la orilla del mar, ya que aquí los hombres huyen de las mujeres […] No, no callo. No quiero ver a estas mujeres solteras, rabiando por la boda, haciéndose polvo el corazón, yo me quiero ir a mi pueblo. ¡Bernarda, yo quiero un varón para casarme y tener alegría! (32-33)</a:t>
            </a:r>
            <a:endParaRPr lang="es-ES_tradnl" dirty="0"/>
          </a:p>
        </p:txBody>
      </p:sp>
    </p:spTree>
    <p:extLst>
      <p:ext uri="{BB962C8B-B14F-4D97-AF65-F5344CB8AC3E}">
        <p14:creationId xmlns:p14="http://schemas.microsoft.com/office/powerpoint/2010/main" val="38161563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550" y="71094"/>
            <a:ext cx="10058400" cy="1371600"/>
          </a:xfrm>
        </p:spPr>
        <p:txBody>
          <a:bodyPr>
            <a:normAutofit/>
          </a:bodyPr>
          <a:lstStyle/>
          <a:p>
            <a:r>
              <a:rPr lang="en-IE" sz="4400" dirty="0" smtClean="0"/>
              <a:t>ACT II</a:t>
            </a:r>
            <a:endParaRPr lang="en-IE" sz="4400" dirty="0"/>
          </a:p>
        </p:txBody>
      </p:sp>
      <p:sp>
        <p:nvSpPr>
          <p:cNvPr id="3" name="Content Placeholder 2"/>
          <p:cNvSpPr>
            <a:spLocks noGrp="1"/>
          </p:cNvSpPr>
          <p:nvPr>
            <p:ph idx="1"/>
          </p:nvPr>
        </p:nvSpPr>
        <p:spPr>
          <a:xfrm>
            <a:off x="1066800" y="1257300"/>
            <a:ext cx="10058400" cy="5448300"/>
          </a:xfrm>
        </p:spPr>
        <p:txBody>
          <a:bodyPr>
            <a:normAutofit fontScale="92500" lnSpcReduction="20000"/>
          </a:bodyPr>
          <a:lstStyle/>
          <a:p>
            <a:pPr marL="0" indent="0">
              <a:buNone/>
            </a:pPr>
            <a:r>
              <a:rPr lang="en-IE" b="1" dirty="0"/>
              <a:t>CLOSE vs. OPEN SPACE</a:t>
            </a:r>
            <a:r>
              <a:rPr lang="en-IE" dirty="0"/>
              <a:t>: inside the house vs. outside (the </a:t>
            </a:r>
            <a:r>
              <a:rPr lang="en-IE" dirty="0" smtClean="0"/>
              <a:t>neighbours, 43, 53, 59, 62) </a:t>
            </a:r>
            <a:r>
              <a:rPr lang="en-IE" dirty="0"/>
              <a:t>→ el </a:t>
            </a:r>
            <a:r>
              <a:rPr lang="en-IE" dirty="0" err="1" smtClean="0"/>
              <a:t>olivar</a:t>
            </a:r>
            <a:r>
              <a:rPr lang="en-IE" dirty="0" smtClean="0"/>
              <a:t> (p. 47)</a:t>
            </a:r>
            <a:endParaRPr lang="en-IE" dirty="0"/>
          </a:p>
          <a:p>
            <a:pPr marL="0" indent="0">
              <a:buNone/>
            </a:pPr>
            <a:r>
              <a:rPr lang="en-IE" dirty="0"/>
              <a:t>	La casa </a:t>
            </a:r>
            <a:r>
              <a:rPr lang="en-IE" dirty="0" err="1"/>
              <a:t>es</a:t>
            </a:r>
            <a:r>
              <a:rPr lang="en-IE" dirty="0"/>
              <a:t> </a:t>
            </a:r>
            <a:r>
              <a:rPr lang="en-IE" dirty="0" smtClean="0"/>
              <a:t>UN CONVENTO p. 46</a:t>
            </a:r>
            <a:endParaRPr lang="en-IE" dirty="0"/>
          </a:p>
          <a:p>
            <a:pPr marL="0" indent="0">
              <a:buNone/>
            </a:pPr>
            <a:endParaRPr lang="en-IE" b="1" dirty="0"/>
          </a:p>
          <a:p>
            <a:pPr marL="0" indent="0">
              <a:buNone/>
            </a:pPr>
            <a:r>
              <a:rPr lang="en-IE" b="1" dirty="0"/>
              <a:t>BLACK vs. WHITE</a:t>
            </a:r>
            <a:r>
              <a:rPr lang="en-IE" dirty="0"/>
              <a:t>: the women all dress in black vs. white walls, white </a:t>
            </a:r>
            <a:r>
              <a:rPr lang="en-IE" dirty="0" smtClean="0"/>
              <a:t>light</a:t>
            </a:r>
          </a:p>
          <a:p>
            <a:pPr marL="0" indent="0">
              <a:buNone/>
            </a:pPr>
            <a:r>
              <a:rPr lang="en-IE" dirty="0" smtClean="0"/>
              <a:t>	p. 34 </a:t>
            </a:r>
            <a:r>
              <a:rPr lang="en-IE" dirty="0" err="1" smtClean="0"/>
              <a:t>Habitación</a:t>
            </a:r>
            <a:r>
              <a:rPr lang="en-IE" dirty="0" smtClean="0"/>
              <a:t> </a:t>
            </a:r>
            <a:r>
              <a:rPr lang="en-IE" dirty="0" err="1" smtClean="0"/>
              <a:t>blanca</a:t>
            </a:r>
            <a:r>
              <a:rPr lang="en-IE" dirty="0" smtClean="0"/>
              <a:t> del interior</a:t>
            </a:r>
            <a:endParaRPr lang="en-IE" dirty="0"/>
          </a:p>
          <a:p>
            <a:pPr marL="0" indent="0">
              <a:buNone/>
            </a:pPr>
            <a:r>
              <a:rPr lang="en-IE" b="1" dirty="0"/>
              <a:t>	p. </a:t>
            </a:r>
            <a:r>
              <a:rPr lang="en-IE" b="1" dirty="0" smtClean="0"/>
              <a:t>47 </a:t>
            </a:r>
            <a:r>
              <a:rPr lang="en-IE" b="1" dirty="0" err="1" smtClean="0"/>
              <a:t>mujer</a:t>
            </a:r>
            <a:r>
              <a:rPr lang="en-IE" b="1" dirty="0" smtClean="0"/>
              <a:t> con un </a:t>
            </a:r>
            <a:r>
              <a:rPr lang="en-IE" b="1" dirty="0" err="1" smtClean="0"/>
              <a:t>vestido</a:t>
            </a:r>
            <a:r>
              <a:rPr lang="en-IE" b="1" dirty="0" smtClean="0"/>
              <a:t> de </a:t>
            </a:r>
            <a:r>
              <a:rPr lang="en-IE" b="1" dirty="0" err="1" smtClean="0"/>
              <a:t>lentejuelas</a:t>
            </a:r>
            <a:endParaRPr lang="en-IE" b="1" dirty="0"/>
          </a:p>
          <a:p>
            <a:pPr marL="0" indent="0">
              <a:buNone/>
            </a:pPr>
            <a:r>
              <a:rPr lang="en-IE" b="1" dirty="0"/>
              <a:t>	</a:t>
            </a:r>
          </a:p>
          <a:p>
            <a:pPr marL="0" indent="0">
              <a:buNone/>
            </a:pPr>
            <a:r>
              <a:rPr lang="en-IE" b="1" dirty="0"/>
              <a:t>MUJERES</a:t>
            </a:r>
            <a:r>
              <a:rPr lang="en-IE" dirty="0"/>
              <a:t> </a:t>
            </a:r>
            <a:r>
              <a:rPr lang="en-IE" dirty="0" err="1"/>
              <a:t>en</a:t>
            </a:r>
            <a:r>
              <a:rPr lang="en-IE" dirty="0"/>
              <a:t> la casa vs </a:t>
            </a:r>
            <a:r>
              <a:rPr lang="en-IE" b="1" dirty="0"/>
              <a:t>HOMBRES</a:t>
            </a:r>
            <a:r>
              <a:rPr lang="en-IE" dirty="0"/>
              <a:t> </a:t>
            </a:r>
            <a:r>
              <a:rPr lang="en-IE" dirty="0" err="1"/>
              <a:t>fuera</a:t>
            </a:r>
            <a:r>
              <a:rPr lang="en-IE" dirty="0"/>
              <a:t> de la casa</a:t>
            </a:r>
          </a:p>
          <a:p>
            <a:pPr marL="0" indent="0">
              <a:buNone/>
            </a:pPr>
            <a:r>
              <a:rPr lang="en-IE" dirty="0"/>
              <a:t>	</a:t>
            </a:r>
            <a:r>
              <a:rPr lang="en-IE" dirty="0" smtClean="0"/>
              <a:t>Pepe </a:t>
            </a:r>
            <a:r>
              <a:rPr lang="en-IE" dirty="0"/>
              <a:t>el Romano; </a:t>
            </a:r>
            <a:r>
              <a:rPr lang="en-IE" dirty="0" err="1" smtClean="0"/>
              <a:t>Evaristo</a:t>
            </a:r>
            <a:r>
              <a:rPr lang="en-IE" dirty="0" smtClean="0"/>
              <a:t>, </a:t>
            </a:r>
            <a:r>
              <a:rPr lang="en-IE" dirty="0" err="1" smtClean="0"/>
              <a:t>marido</a:t>
            </a:r>
            <a:r>
              <a:rPr lang="en-IE" dirty="0" smtClean="0"/>
              <a:t> de la </a:t>
            </a:r>
            <a:r>
              <a:rPr lang="en-IE" dirty="0" err="1" smtClean="0"/>
              <a:t>Poncia</a:t>
            </a:r>
            <a:r>
              <a:rPr lang="en-IE" dirty="0" smtClean="0"/>
              <a:t> (38); </a:t>
            </a:r>
            <a:r>
              <a:rPr lang="en-IE" dirty="0" err="1" smtClean="0"/>
              <a:t>segadores</a:t>
            </a:r>
            <a:r>
              <a:rPr lang="en-IE" dirty="0" smtClean="0"/>
              <a:t> (47)</a:t>
            </a:r>
          </a:p>
          <a:p>
            <a:pPr marL="0" indent="0">
              <a:buNone/>
            </a:pPr>
            <a:r>
              <a:rPr lang="en-IE" dirty="0"/>
              <a:t>	</a:t>
            </a:r>
            <a:r>
              <a:rPr lang="en-IE" dirty="0" smtClean="0"/>
              <a:t>la </a:t>
            </a:r>
            <a:r>
              <a:rPr lang="en-IE" dirty="0" err="1" smtClean="0"/>
              <a:t>escandalosa</a:t>
            </a:r>
            <a:r>
              <a:rPr lang="en-IE" dirty="0" smtClean="0"/>
              <a:t> </a:t>
            </a:r>
            <a:r>
              <a:rPr lang="en-IE" dirty="0" err="1" smtClean="0"/>
              <a:t>hija</a:t>
            </a:r>
            <a:r>
              <a:rPr lang="en-IE" dirty="0" smtClean="0"/>
              <a:t> de la </a:t>
            </a:r>
            <a:r>
              <a:rPr lang="en-IE" dirty="0" err="1" smtClean="0"/>
              <a:t>Librada</a:t>
            </a:r>
            <a:r>
              <a:rPr lang="en-IE" dirty="0" smtClean="0"/>
              <a:t> 65-66</a:t>
            </a:r>
          </a:p>
          <a:p>
            <a:pPr marL="0" indent="0">
              <a:buNone/>
            </a:pPr>
            <a:endParaRPr lang="en-IE" dirty="0"/>
          </a:p>
          <a:p>
            <a:pPr marL="0" indent="0">
              <a:buNone/>
            </a:pPr>
            <a:r>
              <a:rPr lang="en-IE" b="1" dirty="0" smtClean="0"/>
              <a:t>SILENCIO (56) vs. SONIDO</a:t>
            </a:r>
            <a:r>
              <a:rPr lang="en-IE" dirty="0" smtClean="0"/>
              <a:t>, </a:t>
            </a:r>
            <a:r>
              <a:rPr lang="en-IE" dirty="0" err="1" smtClean="0"/>
              <a:t>canciones</a:t>
            </a:r>
            <a:r>
              <a:rPr lang="en-IE" dirty="0" smtClean="0"/>
              <a:t> </a:t>
            </a:r>
            <a:r>
              <a:rPr lang="en-IE" dirty="0" err="1" smtClean="0"/>
              <a:t>segadores</a:t>
            </a:r>
            <a:r>
              <a:rPr lang="en-IE" dirty="0" smtClean="0"/>
              <a:t> ( 48)</a:t>
            </a:r>
          </a:p>
          <a:p>
            <a:pPr marL="0" indent="0">
              <a:buNone/>
            </a:pPr>
            <a:endParaRPr lang="en-IE" dirty="0"/>
          </a:p>
          <a:p>
            <a:pPr marL="0" indent="0">
              <a:buNone/>
            </a:pPr>
            <a:r>
              <a:rPr lang="en-IE" b="1" dirty="0"/>
              <a:t>WATER</a:t>
            </a:r>
            <a:r>
              <a:rPr lang="en-IE" dirty="0"/>
              <a:t>: </a:t>
            </a:r>
            <a:r>
              <a:rPr lang="en-IE" dirty="0" err="1" smtClean="0"/>
              <a:t>beber</a:t>
            </a:r>
            <a:r>
              <a:rPr lang="en-IE" dirty="0" smtClean="0"/>
              <a:t> el </a:t>
            </a:r>
            <a:r>
              <a:rPr lang="en-IE" dirty="0" err="1" smtClean="0"/>
              <a:t>veneno</a:t>
            </a:r>
            <a:r>
              <a:rPr lang="en-IE" dirty="0" smtClean="0"/>
              <a:t> (53), </a:t>
            </a:r>
            <a:r>
              <a:rPr lang="en-IE" dirty="0" err="1" smtClean="0"/>
              <a:t>lágrimas</a:t>
            </a:r>
            <a:r>
              <a:rPr lang="en-IE" dirty="0" smtClean="0"/>
              <a:t> (54) </a:t>
            </a:r>
            <a:r>
              <a:rPr lang="en-IE" dirty="0"/>
              <a:t>vs. </a:t>
            </a:r>
            <a:r>
              <a:rPr lang="en-IE" dirty="0" smtClean="0"/>
              <a:t>el </a:t>
            </a:r>
            <a:r>
              <a:rPr lang="en-IE" dirty="0" err="1" smtClean="0"/>
              <a:t>río</a:t>
            </a:r>
            <a:r>
              <a:rPr lang="en-IE" dirty="0" smtClean="0"/>
              <a:t> (55, 69) el </a:t>
            </a:r>
            <a:r>
              <a:rPr lang="en-IE" dirty="0"/>
              <a:t>mar (32)</a:t>
            </a:r>
          </a:p>
          <a:p>
            <a:pPr marL="0" indent="0">
              <a:buNone/>
            </a:pPr>
            <a:endParaRPr lang="en-IE" dirty="0"/>
          </a:p>
          <a:p>
            <a:pPr marL="0" indent="0">
              <a:buNone/>
            </a:pPr>
            <a:r>
              <a:rPr lang="en-IE" b="1" dirty="0"/>
              <a:t>AIR, WIND vs. CALOR ASFIXIANTE</a:t>
            </a:r>
            <a:r>
              <a:rPr lang="en-IE" dirty="0"/>
              <a:t>: </a:t>
            </a:r>
            <a:r>
              <a:rPr lang="en-IE" dirty="0" smtClean="0"/>
              <a:t>p. 35 </a:t>
            </a:r>
            <a:r>
              <a:rPr lang="en-IE" dirty="0" err="1" smtClean="0"/>
              <a:t>abrir</a:t>
            </a:r>
            <a:r>
              <a:rPr lang="en-IE" dirty="0" smtClean="0"/>
              <a:t> para el </a:t>
            </a:r>
            <a:r>
              <a:rPr lang="en-IE" dirty="0" err="1" smtClean="0"/>
              <a:t>aire</a:t>
            </a:r>
            <a:r>
              <a:rPr lang="en-IE" dirty="0" smtClean="0"/>
              <a:t>; p. 43 no me </a:t>
            </a:r>
            <a:r>
              <a:rPr lang="en-IE" dirty="0" err="1" smtClean="0"/>
              <a:t>deja</a:t>
            </a:r>
            <a:r>
              <a:rPr lang="en-IE" dirty="0" smtClean="0"/>
              <a:t> </a:t>
            </a:r>
            <a:r>
              <a:rPr lang="en-IE" dirty="0" err="1" smtClean="0"/>
              <a:t>respiirar</a:t>
            </a:r>
            <a:r>
              <a:rPr lang="en-IE" dirty="0" smtClean="0"/>
              <a:t>, 49, </a:t>
            </a:r>
          </a:p>
        </p:txBody>
      </p:sp>
    </p:spTree>
    <p:extLst>
      <p:ext uri="{BB962C8B-B14F-4D97-AF65-F5344CB8AC3E}">
        <p14:creationId xmlns:p14="http://schemas.microsoft.com/office/powerpoint/2010/main" val="406333763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Married Life</a:t>
            </a:r>
            <a:endParaRPr lang="en-GB" dirty="0"/>
          </a:p>
        </p:txBody>
      </p:sp>
      <p:sp>
        <p:nvSpPr>
          <p:cNvPr id="3" name="Content Placeholder 2"/>
          <p:cNvSpPr>
            <a:spLocks noGrp="1"/>
          </p:cNvSpPr>
          <p:nvPr>
            <p:ph idx="1"/>
          </p:nvPr>
        </p:nvSpPr>
        <p:spPr/>
        <p:txBody>
          <a:bodyPr/>
          <a:lstStyle/>
          <a:p>
            <a:r>
              <a:rPr lang="en-GB" dirty="0" smtClean="0"/>
              <a:t>As the sisters quiz </a:t>
            </a:r>
            <a:r>
              <a:rPr lang="en-GB" dirty="0" err="1" smtClean="0"/>
              <a:t>Angustias</a:t>
            </a:r>
            <a:r>
              <a:rPr lang="en-GB" dirty="0" smtClean="0"/>
              <a:t> on her interactions with Pepe, La </a:t>
            </a:r>
            <a:r>
              <a:rPr lang="en-GB" dirty="0" err="1" smtClean="0"/>
              <a:t>Poncia</a:t>
            </a:r>
            <a:r>
              <a:rPr lang="en-GB" dirty="0" smtClean="0"/>
              <a:t> tells them what to expect from marriage:</a:t>
            </a:r>
          </a:p>
          <a:p>
            <a:r>
              <a:rPr lang="en-GB" dirty="0" smtClean="0"/>
              <a:t>PONCIA: […] A </a:t>
            </a:r>
            <a:r>
              <a:rPr lang="en-GB" dirty="0" err="1" smtClean="0"/>
              <a:t>vosotras</a:t>
            </a:r>
            <a:r>
              <a:rPr lang="en-GB" dirty="0" smtClean="0"/>
              <a:t>, que </a:t>
            </a:r>
            <a:r>
              <a:rPr lang="en-GB" dirty="0" err="1" smtClean="0"/>
              <a:t>sois</a:t>
            </a:r>
            <a:r>
              <a:rPr lang="en-GB" dirty="0" smtClean="0"/>
              <a:t> </a:t>
            </a:r>
            <a:r>
              <a:rPr lang="en-GB" dirty="0" err="1" smtClean="0"/>
              <a:t>solteras</a:t>
            </a:r>
            <a:r>
              <a:rPr lang="en-GB" dirty="0" smtClean="0"/>
              <a:t>, </a:t>
            </a:r>
            <a:r>
              <a:rPr lang="en-GB" dirty="0" err="1" smtClean="0"/>
              <a:t>os</a:t>
            </a:r>
            <a:r>
              <a:rPr lang="en-GB" dirty="0" smtClean="0"/>
              <a:t> </a:t>
            </a:r>
            <a:r>
              <a:rPr lang="en-GB" dirty="0" err="1" smtClean="0"/>
              <a:t>conviene</a:t>
            </a:r>
            <a:r>
              <a:rPr lang="en-GB" dirty="0" smtClean="0"/>
              <a:t> </a:t>
            </a:r>
            <a:r>
              <a:rPr lang="en-GB" dirty="0" err="1" smtClean="0"/>
              <a:t>saber</a:t>
            </a:r>
            <a:r>
              <a:rPr lang="en-GB" dirty="0" smtClean="0"/>
              <a:t> de </a:t>
            </a:r>
            <a:r>
              <a:rPr lang="en-GB" dirty="0" err="1" smtClean="0"/>
              <a:t>todos</a:t>
            </a:r>
            <a:r>
              <a:rPr lang="en-GB" dirty="0" smtClean="0"/>
              <a:t> </a:t>
            </a:r>
            <a:r>
              <a:rPr lang="en-GB" dirty="0" err="1" smtClean="0"/>
              <a:t>modos</a:t>
            </a:r>
            <a:r>
              <a:rPr lang="en-GB" dirty="0" smtClean="0"/>
              <a:t> que el hombre a </a:t>
            </a:r>
            <a:r>
              <a:rPr lang="en-GB" dirty="0" err="1" smtClean="0"/>
              <a:t>los</a:t>
            </a:r>
            <a:r>
              <a:rPr lang="en-GB" dirty="0" smtClean="0"/>
              <a:t> quince </a:t>
            </a:r>
            <a:r>
              <a:rPr lang="en-GB" dirty="0" err="1" smtClean="0"/>
              <a:t>días</a:t>
            </a:r>
            <a:r>
              <a:rPr lang="en-GB" dirty="0" smtClean="0"/>
              <a:t> de la </a:t>
            </a:r>
            <a:r>
              <a:rPr lang="en-GB" dirty="0" err="1" smtClean="0"/>
              <a:t>boda</a:t>
            </a:r>
            <a:r>
              <a:rPr lang="en-GB" dirty="0" smtClean="0"/>
              <a:t> </a:t>
            </a:r>
            <a:r>
              <a:rPr lang="en-GB" dirty="0" err="1" smtClean="0"/>
              <a:t>deja</a:t>
            </a:r>
            <a:r>
              <a:rPr lang="en-GB" dirty="0" smtClean="0"/>
              <a:t> la </a:t>
            </a:r>
            <a:r>
              <a:rPr lang="en-GB" dirty="0" err="1" smtClean="0"/>
              <a:t>cama</a:t>
            </a:r>
            <a:r>
              <a:rPr lang="en-GB" dirty="0" smtClean="0"/>
              <a:t> </a:t>
            </a:r>
            <a:r>
              <a:rPr lang="en-GB" dirty="0" err="1" smtClean="0"/>
              <a:t>por</a:t>
            </a:r>
            <a:r>
              <a:rPr lang="en-GB" dirty="0" smtClean="0"/>
              <a:t> la mesa, y </a:t>
            </a:r>
            <a:r>
              <a:rPr lang="en-GB" dirty="0" err="1" smtClean="0"/>
              <a:t>luego</a:t>
            </a:r>
            <a:r>
              <a:rPr lang="en-GB" dirty="0" smtClean="0"/>
              <a:t> la mesa </a:t>
            </a:r>
            <a:r>
              <a:rPr lang="en-GB" dirty="0" err="1" smtClean="0"/>
              <a:t>por</a:t>
            </a:r>
            <a:r>
              <a:rPr lang="en-GB" dirty="0" smtClean="0"/>
              <a:t> la </a:t>
            </a:r>
            <a:r>
              <a:rPr lang="en-GB" dirty="0" err="1" smtClean="0"/>
              <a:t>tabernilla</a:t>
            </a:r>
            <a:r>
              <a:rPr lang="en-GB" dirty="0" smtClean="0"/>
              <a:t>. Y la que no se </a:t>
            </a:r>
            <a:r>
              <a:rPr lang="en-GB" dirty="0" err="1" smtClean="0"/>
              <a:t>conforma</a:t>
            </a:r>
            <a:r>
              <a:rPr lang="en-GB" dirty="0" smtClean="0"/>
              <a:t> se </a:t>
            </a:r>
            <a:r>
              <a:rPr lang="en-GB" dirty="0" err="1" smtClean="0"/>
              <a:t>pudre</a:t>
            </a:r>
            <a:r>
              <a:rPr lang="en-GB" dirty="0" smtClean="0"/>
              <a:t> </a:t>
            </a:r>
            <a:r>
              <a:rPr lang="en-GB" dirty="0" err="1" smtClean="0"/>
              <a:t>llorando</a:t>
            </a:r>
            <a:r>
              <a:rPr lang="en-GB" dirty="0" smtClean="0"/>
              <a:t> </a:t>
            </a:r>
            <a:r>
              <a:rPr lang="en-GB" dirty="0" err="1" smtClean="0"/>
              <a:t>en</a:t>
            </a:r>
            <a:r>
              <a:rPr lang="en-GB" dirty="0" smtClean="0"/>
              <a:t> un </a:t>
            </a:r>
            <a:r>
              <a:rPr lang="en-GB" dirty="0" err="1" smtClean="0"/>
              <a:t>rincón</a:t>
            </a:r>
            <a:r>
              <a:rPr lang="en-GB" dirty="0" smtClean="0"/>
              <a:t>. (39)</a:t>
            </a:r>
            <a:endParaRPr lang="en-GB" dirty="0"/>
          </a:p>
        </p:txBody>
      </p:sp>
    </p:spTree>
    <p:extLst>
      <p:ext uri="{BB962C8B-B14F-4D97-AF65-F5344CB8AC3E}">
        <p14:creationId xmlns:p14="http://schemas.microsoft.com/office/powerpoint/2010/main" val="33472124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A Storm is Brewing…</a:t>
            </a:r>
            <a:endParaRPr lang="en-GB" dirty="0"/>
          </a:p>
        </p:txBody>
      </p:sp>
      <p:sp>
        <p:nvSpPr>
          <p:cNvPr id="3" name="Content Placeholder 2"/>
          <p:cNvSpPr>
            <a:spLocks noGrp="1"/>
          </p:cNvSpPr>
          <p:nvPr>
            <p:ph idx="1"/>
          </p:nvPr>
        </p:nvSpPr>
        <p:spPr/>
        <p:txBody>
          <a:bodyPr/>
          <a:lstStyle/>
          <a:p>
            <a:r>
              <a:rPr lang="es-ES_tradnl" dirty="0" smtClean="0"/>
              <a:t>MAGDALENA: Yo me levanté a refrescarme. Había un nublo negro de tormenta y hasta cayeron algunas gotas. (36)</a:t>
            </a:r>
          </a:p>
          <a:p>
            <a:r>
              <a:rPr lang="es-ES_tradnl" dirty="0" err="1" smtClean="0"/>
              <a:t>We</a:t>
            </a:r>
            <a:r>
              <a:rPr lang="es-ES_tradnl" dirty="0" smtClean="0"/>
              <a:t> </a:t>
            </a:r>
            <a:r>
              <a:rPr lang="es-ES_tradnl" dirty="0" err="1" smtClean="0"/>
              <a:t>begin</a:t>
            </a:r>
            <a:r>
              <a:rPr lang="es-ES_tradnl" dirty="0" smtClean="0"/>
              <a:t> to </a:t>
            </a:r>
            <a:r>
              <a:rPr lang="es-ES_tradnl" dirty="0" err="1" smtClean="0"/>
              <a:t>suspect</a:t>
            </a:r>
            <a:r>
              <a:rPr lang="es-ES_tradnl" dirty="0" smtClean="0"/>
              <a:t> </a:t>
            </a:r>
            <a:r>
              <a:rPr lang="es-ES_tradnl" dirty="0" err="1" smtClean="0"/>
              <a:t>that</a:t>
            </a:r>
            <a:r>
              <a:rPr lang="es-ES_tradnl" dirty="0" smtClean="0"/>
              <a:t> La </a:t>
            </a:r>
            <a:r>
              <a:rPr lang="es-ES_tradnl" dirty="0" err="1" smtClean="0"/>
              <a:t>Poncia</a:t>
            </a:r>
            <a:r>
              <a:rPr lang="es-ES_tradnl" dirty="0" smtClean="0"/>
              <a:t> </a:t>
            </a:r>
            <a:r>
              <a:rPr lang="es-ES_tradnl" dirty="0" err="1" smtClean="0"/>
              <a:t>is</a:t>
            </a:r>
            <a:r>
              <a:rPr lang="es-ES_tradnl" dirty="0" smtClean="0"/>
              <a:t> </a:t>
            </a:r>
            <a:r>
              <a:rPr lang="es-ES_tradnl" dirty="0" err="1" smtClean="0"/>
              <a:t>aware</a:t>
            </a:r>
            <a:r>
              <a:rPr lang="es-ES_tradnl" dirty="0" smtClean="0"/>
              <a:t> of </a:t>
            </a:r>
            <a:r>
              <a:rPr lang="es-ES_tradnl" dirty="0" err="1" smtClean="0"/>
              <a:t>Adela’s</a:t>
            </a:r>
            <a:r>
              <a:rPr lang="es-ES_tradnl" dirty="0" smtClean="0"/>
              <a:t> </a:t>
            </a:r>
            <a:r>
              <a:rPr lang="es-ES_tradnl" dirty="0" err="1" smtClean="0"/>
              <a:t>behaviour</a:t>
            </a:r>
            <a:r>
              <a:rPr lang="es-ES_tradnl" dirty="0" smtClean="0"/>
              <a:t>: (44)</a:t>
            </a:r>
          </a:p>
          <a:p>
            <a:r>
              <a:rPr lang="es-ES_tradnl" dirty="0" smtClean="0"/>
              <a:t>PONCIA: No os tengo ley a ninguna, pero quiero vivir en casa decente. ¡No quiero mancharme de vieja! […] No me desafíes. ¡Adela, no me desafíes! Porque yo puedo dar voces, encender luces y hacer que toquen las campanas.</a:t>
            </a:r>
          </a:p>
          <a:p>
            <a:r>
              <a:rPr lang="es-ES_tradnl" dirty="0" smtClean="0"/>
              <a:t>ADELA: Trae cuatro mil bengalas amarillas y ponlas en las bardas del corral. </a:t>
            </a:r>
            <a:r>
              <a:rPr lang="es-ES_tradnl" b="1" dirty="0" smtClean="0"/>
              <a:t>Nadie podrá evitar que suceda lo que tiene que suceder.</a:t>
            </a:r>
          </a:p>
          <a:p>
            <a:r>
              <a:rPr lang="es-ES_tradnl" dirty="0" smtClean="0"/>
              <a:t>PONCIA: ¡Tanto te gusta este hombre!</a:t>
            </a:r>
          </a:p>
          <a:p>
            <a:r>
              <a:rPr lang="es-ES_tradnl" dirty="0" smtClean="0"/>
              <a:t>ADELA: ¡Tanto! </a:t>
            </a:r>
            <a:r>
              <a:rPr lang="es-ES_tradnl" b="1" dirty="0" smtClean="0"/>
              <a:t>Mirando sus ojos me parece que bebo su sangre lentamente.</a:t>
            </a:r>
            <a:endParaRPr lang="es-ES_tradnl" dirty="0"/>
          </a:p>
        </p:txBody>
      </p:sp>
    </p:spTree>
    <p:extLst>
      <p:ext uri="{BB962C8B-B14F-4D97-AF65-F5344CB8AC3E}">
        <p14:creationId xmlns:p14="http://schemas.microsoft.com/office/powerpoint/2010/main" val="239811150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4826000" cy="1371600"/>
          </a:xfrm>
        </p:spPr>
        <p:txBody>
          <a:bodyPr>
            <a:normAutofit fontScale="90000"/>
          </a:bodyPr>
          <a:lstStyle/>
          <a:p>
            <a:r>
              <a:rPr lang="en-GB" dirty="0" smtClean="0"/>
              <a:t>Los </a:t>
            </a:r>
            <a:r>
              <a:rPr lang="en-GB" dirty="0" err="1" smtClean="0"/>
              <a:t>segadores</a:t>
            </a:r>
            <a:r>
              <a:rPr lang="en-GB" dirty="0" smtClean="0"/>
              <a:t> (47-48)</a:t>
            </a:r>
            <a:endParaRPr lang="en-GB" dirty="0"/>
          </a:p>
        </p:txBody>
      </p:sp>
      <p:sp>
        <p:nvSpPr>
          <p:cNvPr id="3" name="Content Placeholder 2"/>
          <p:cNvSpPr>
            <a:spLocks noGrp="1"/>
          </p:cNvSpPr>
          <p:nvPr>
            <p:ph idx="1"/>
          </p:nvPr>
        </p:nvSpPr>
        <p:spPr/>
        <p:txBody>
          <a:bodyPr/>
          <a:lstStyle/>
          <a:p>
            <a:r>
              <a:rPr lang="en-GB" dirty="0" smtClean="0"/>
              <a:t>PONCIA: [</a:t>
            </a:r>
            <a:r>
              <a:rPr lang="en-GB" dirty="0" err="1" smtClean="0"/>
              <a:t>Vinieron</a:t>
            </a:r>
            <a:r>
              <a:rPr lang="en-GB" dirty="0" smtClean="0"/>
              <a:t>] de </a:t>
            </a:r>
            <a:r>
              <a:rPr lang="en-GB" dirty="0" err="1" smtClean="0"/>
              <a:t>muy</a:t>
            </a:r>
            <a:r>
              <a:rPr lang="en-GB" dirty="0" smtClean="0"/>
              <a:t> </a:t>
            </a:r>
            <a:r>
              <a:rPr lang="en-GB" dirty="0" err="1" smtClean="0"/>
              <a:t>lejos</a:t>
            </a:r>
            <a:r>
              <a:rPr lang="en-GB" dirty="0" smtClean="0"/>
              <a:t>. </a:t>
            </a:r>
            <a:r>
              <a:rPr lang="en-GB" dirty="0" err="1" smtClean="0"/>
              <a:t>Vinieron</a:t>
            </a:r>
            <a:r>
              <a:rPr lang="en-GB" dirty="0" smtClean="0"/>
              <a:t> de </a:t>
            </a:r>
            <a:r>
              <a:rPr lang="en-GB" dirty="0" err="1" smtClean="0"/>
              <a:t>los</a:t>
            </a:r>
            <a:r>
              <a:rPr lang="en-GB" dirty="0" smtClean="0"/>
              <a:t> </a:t>
            </a:r>
            <a:r>
              <a:rPr lang="en-GB" dirty="0" err="1" smtClean="0"/>
              <a:t>montes</a:t>
            </a:r>
            <a:r>
              <a:rPr lang="en-GB" dirty="0" smtClean="0"/>
              <a:t>. </a:t>
            </a:r>
            <a:r>
              <a:rPr lang="es-ES_tradnl" dirty="0" smtClean="0"/>
              <a:t>¡Alegres!</a:t>
            </a:r>
            <a:r>
              <a:rPr lang="en-GB" dirty="0" smtClean="0"/>
              <a:t> </a:t>
            </a:r>
            <a:r>
              <a:rPr lang="es-ES_tradnl" dirty="0" smtClean="0"/>
              <a:t>¡Como árboles quemados! ¡Dando voces y arrojando piedras! Anoche llegó al pueblo una mujer vestida de lentejuelas y que bailaba con un acordeón, y quince de ellos la contrataron para llevársela al olivar. Yo los vi de lejos. El que la contrataba era un muchacho de ojos </a:t>
            </a:r>
            <a:r>
              <a:rPr lang="es-ES_tradnl" b="1" dirty="0" smtClean="0"/>
              <a:t>verdes</a:t>
            </a:r>
            <a:r>
              <a:rPr lang="es-ES_tradnl" dirty="0" smtClean="0"/>
              <a:t>, apretado como una gavilla de trigo. […] Hace años vino otra de éstas </a:t>
            </a:r>
            <a:r>
              <a:rPr lang="es-ES_tradnl" b="1" dirty="0" smtClean="0"/>
              <a:t>y yo misma di dinero a mi hijo mayor para que fuera. Los hombres necesitan estas cosas.</a:t>
            </a:r>
          </a:p>
          <a:p>
            <a:r>
              <a:rPr lang="es-ES_tradnl" dirty="0" smtClean="0"/>
              <a:t>ADELA: Se les perdona todo.</a:t>
            </a:r>
          </a:p>
          <a:p>
            <a:r>
              <a:rPr lang="es-ES_tradnl" dirty="0" smtClean="0"/>
              <a:t>AMELIA: Nacer mujer es el mayor castigo.</a:t>
            </a:r>
          </a:p>
          <a:p>
            <a:endParaRPr lang="es-ES_tradnl" dirty="0"/>
          </a:p>
          <a:p>
            <a:r>
              <a:rPr lang="es-ES_tradnl" dirty="0" err="1" smtClean="0"/>
              <a:t>While</a:t>
            </a:r>
            <a:r>
              <a:rPr lang="es-ES_tradnl" dirty="0" smtClean="0"/>
              <a:t> </a:t>
            </a:r>
            <a:r>
              <a:rPr lang="es-ES_tradnl" dirty="0" err="1" smtClean="0"/>
              <a:t>the</a:t>
            </a:r>
            <a:r>
              <a:rPr lang="es-ES_tradnl" dirty="0" smtClean="0"/>
              <a:t> </a:t>
            </a:r>
            <a:r>
              <a:rPr lang="es-ES_tradnl" dirty="0" err="1" smtClean="0"/>
              <a:t>women</a:t>
            </a:r>
            <a:r>
              <a:rPr lang="es-ES_tradnl" dirty="0" smtClean="0"/>
              <a:t> </a:t>
            </a:r>
            <a:r>
              <a:rPr lang="es-ES_tradnl" dirty="0" err="1" smtClean="0"/>
              <a:t>accept</a:t>
            </a:r>
            <a:r>
              <a:rPr lang="es-ES_tradnl" dirty="0" smtClean="0"/>
              <a:t> </a:t>
            </a:r>
            <a:r>
              <a:rPr lang="es-ES_tradnl" dirty="0" err="1" smtClean="0"/>
              <a:t>that</a:t>
            </a:r>
            <a:r>
              <a:rPr lang="es-ES_tradnl" dirty="0" smtClean="0"/>
              <a:t> </a:t>
            </a:r>
            <a:r>
              <a:rPr lang="es-ES_tradnl" dirty="0" err="1" smtClean="0"/>
              <a:t>the</a:t>
            </a:r>
            <a:r>
              <a:rPr lang="es-ES_tradnl" dirty="0" smtClean="0"/>
              <a:t> social </a:t>
            </a:r>
            <a:r>
              <a:rPr lang="es-ES_tradnl" dirty="0" err="1" smtClean="0"/>
              <a:t>order</a:t>
            </a:r>
            <a:r>
              <a:rPr lang="es-ES_tradnl" dirty="0" smtClean="0"/>
              <a:t> </a:t>
            </a:r>
            <a:r>
              <a:rPr lang="es-ES_tradnl" dirty="0" err="1" smtClean="0"/>
              <a:t>is</a:t>
            </a:r>
            <a:r>
              <a:rPr lang="es-ES_tradnl" dirty="0" smtClean="0"/>
              <a:t> </a:t>
            </a:r>
            <a:r>
              <a:rPr lang="es-ES_tradnl" dirty="0" err="1" smtClean="0"/>
              <a:t>unjust</a:t>
            </a:r>
            <a:r>
              <a:rPr lang="es-ES_tradnl" dirty="0" smtClean="0"/>
              <a:t>, </a:t>
            </a:r>
            <a:r>
              <a:rPr lang="es-ES_tradnl" dirty="0" err="1" smtClean="0"/>
              <a:t>they</a:t>
            </a:r>
            <a:r>
              <a:rPr lang="es-ES_tradnl" dirty="0" smtClean="0"/>
              <a:t> </a:t>
            </a:r>
            <a:r>
              <a:rPr lang="es-ES_tradnl" dirty="0" err="1" smtClean="0"/>
              <a:t>appear</a:t>
            </a:r>
            <a:r>
              <a:rPr lang="es-ES_tradnl" dirty="0" smtClean="0"/>
              <a:t> to be </a:t>
            </a:r>
            <a:r>
              <a:rPr lang="es-ES_tradnl" dirty="0" err="1" smtClean="0"/>
              <a:t>complicit</a:t>
            </a:r>
            <a:r>
              <a:rPr lang="es-ES_tradnl" dirty="0" smtClean="0"/>
              <a:t> in </a:t>
            </a:r>
            <a:r>
              <a:rPr lang="es-ES_tradnl" dirty="0" err="1" smtClean="0"/>
              <a:t>the</a:t>
            </a:r>
            <a:r>
              <a:rPr lang="es-ES_tradnl" dirty="0" smtClean="0"/>
              <a:t> </a:t>
            </a:r>
            <a:r>
              <a:rPr lang="es-ES_tradnl" dirty="0" err="1" smtClean="0"/>
              <a:t>double</a:t>
            </a:r>
            <a:r>
              <a:rPr lang="es-ES_tradnl" dirty="0" smtClean="0"/>
              <a:t> standard.</a:t>
            </a:r>
            <a:endParaRPr lang="en-GB" dirty="0"/>
          </a:p>
        </p:txBody>
      </p:sp>
      <p:pic>
        <p:nvPicPr>
          <p:cNvPr id="17410" name="Picture 2" descr="Image result for segad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9800" y="1"/>
            <a:ext cx="3311524" cy="1839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665013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 </a:t>
            </a:r>
            <a:r>
              <a:rPr lang="en-GB" dirty="0" err="1" smtClean="0"/>
              <a:t>canción</a:t>
            </a:r>
            <a:r>
              <a:rPr lang="en-GB" dirty="0" smtClean="0"/>
              <a:t> de </a:t>
            </a:r>
            <a:r>
              <a:rPr lang="en-GB" dirty="0" err="1" smtClean="0"/>
              <a:t>los</a:t>
            </a:r>
            <a:r>
              <a:rPr lang="en-GB" dirty="0" smtClean="0"/>
              <a:t> </a:t>
            </a:r>
            <a:r>
              <a:rPr lang="en-GB" dirty="0" err="1" smtClean="0"/>
              <a:t>segadores</a:t>
            </a:r>
            <a:endParaRPr lang="en-GB" dirty="0"/>
          </a:p>
        </p:txBody>
      </p:sp>
      <p:sp>
        <p:nvSpPr>
          <p:cNvPr id="3" name="Content Placeholder 2"/>
          <p:cNvSpPr>
            <a:spLocks noGrp="1"/>
          </p:cNvSpPr>
          <p:nvPr>
            <p:ph idx="1"/>
          </p:nvPr>
        </p:nvSpPr>
        <p:spPr/>
        <p:txBody>
          <a:bodyPr>
            <a:normAutofit lnSpcReduction="10000"/>
          </a:bodyPr>
          <a:lstStyle/>
          <a:p>
            <a:r>
              <a:rPr lang="es-ES_tradnl" dirty="0" smtClean="0"/>
              <a:t>CORO: Ya salen los segadores </a:t>
            </a:r>
          </a:p>
          <a:p>
            <a:pPr marL="822960" lvl="3" indent="0">
              <a:buNone/>
            </a:pPr>
            <a:r>
              <a:rPr lang="es-ES_tradnl" sz="1600" dirty="0" smtClean="0"/>
              <a:t>	en busca de las espigas</a:t>
            </a:r>
          </a:p>
          <a:p>
            <a:pPr marL="822960" lvl="3" indent="0">
              <a:buNone/>
            </a:pPr>
            <a:r>
              <a:rPr lang="es-ES_tradnl" sz="1600" dirty="0" smtClean="0"/>
              <a:t>se llevan los corazones</a:t>
            </a:r>
          </a:p>
          <a:p>
            <a:pPr marL="822960" lvl="3" indent="0">
              <a:buNone/>
            </a:pPr>
            <a:r>
              <a:rPr lang="es-ES_tradnl" sz="1600" dirty="0" smtClean="0"/>
              <a:t>de las muchachas que miran.</a:t>
            </a:r>
          </a:p>
          <a:p>
            <a:pPr marL="822960" lvl="3" indent="0">
              <a:buNone/>
            </a:pPr>
            <a:r>
              <a:rPr lang="es-ES_tradnl" sz="1600" dirty="0" smtClean="0"/>
              <a:t>…</a:t>
            </a:r>
          </a:p>
          <a:p>
            <a:r>
              <a:rPr lang="es-ES_tradnl" dirty="0" smtClean="0"/>
              <a:t>CORO: (Muy lejano) Abrir puertas y ventanas</a:t>
            </a:r>
          </a:p>
          <a:p>
            <a:pPr marL="2271400" lvl="8" indent="0">
              <a:buNone/>
            </a:pPr>
            <a:r>
              <a:rPr lang="es-ES_tradnl" sz="1800" dirty="0" smtClean="0"/>
              <a:t>las que vivís en el pueblo</a:t>
            </a:r>
          </a:p>
          <a:p>
            <a:pPr marL="2271400" lvl="8" indent="0">
              <a:buNone/>
            </a:pPr>
            <a:r>
              <a:rPr lang="es-ES_tradnl" sz="1800" dirty="0" smtClean="0"/>
              <a:t>el segador pide rosas</a:t>
            </a:r>
          </a:p>
          <a:p>
            <a:pPr marL="2271400" lvl="8" indent="0">
              <a:buNone/>
            </a:pPr>
            <a:r>
              <a:rPr lang="es-ES_tradnl" sz="1800" dirty="0" smtClean="0"/>
              <a:t>para adornar su sombrero</a:t>
            </a:r>
          </a:p>
          <a:p>
            <a:pPr marL="777240" lvl="3" indent="0">
              <a:buNone/>
            </a:pPr>
            <a:r>
              <a:rPr lang="en-GB" sz="1800" dirty="0" smtClean="0"/>
              <a:t>…</a:t>
            </a:r>
            <a:endParaRPr lang="en-GB" sz="1800" dirty="0"/>
          </a:p>
          <a:p>
            <a:r>
              <a:rPr lang="en-GB" dirty="0" smtClean="0"/>
              <a:t>PONCIA: </a:t>
            </a:r>
            <a:r>
              <a:rPr lang="en-GB" dirty="0" err="1" smtClean="0"/>
              <a:t>Tened</a:t>
            </a:r>
            <a:r>
              <a:rPr lang="en-GB" dirty="0" smtClean="0"/>
              <a:t> </a:t>
            </a:r>
            <a:r>
              <a:rPr lang="en-GB" dirty="0" err="1" smtClean="0"/>
              <a:t>cuidado</a:t>
            </a:r>
            <a:r>
              <a:rPr lang="en-GB" dirty="0" smtClean="0"/>
              <a:t> con no </a:t>
            </a:r>
            <a:r>
              <a:rPr lang="en-GB" dirty="0" err="1" smtClean="0"/>
              <a:t>entreabrirla</a:t>
            </a:r>
            <a:r>
              <a:rPr lang="en-GB" dirty="0" smtClean="0"/>
              <a:t> mucho, </a:t>
            </a:r>
            <a:r>
              <a:rPr lang="en-GB" dirty="0" err="1" smtClean="0"/>
              <a:t>porque</a:t>
            </a:r>
            <a:r>
              <a:rPr lang="en-GB" dirty="0" smtClean="0"/>
              <a:t> son </a:t>
            </a:r>
            <a:r>
              <a:rPr lang="en-GB" dirty="0" err="1" smtClean="0"/>
              <a:t>capaces</a:t>
            </a:r>
            <a:r>
              <a:rPr lang="en-GB" dirty="0" smtClean="0"/>
              <a:t> </a:t>
            </a:r>
            <a:r>
              <a:rPr lang="en-GB" b="1" dirty="0" smtClean="0"/>
              <a:t>de </a:t>
            </a:r>
            <a:r>
              <a:rPr lang="en-GB" b="1" dirty="0" err="1" smtClean="0"/>
              <a:t>dar</a:t>
            </a:r>
            <a:r>
              <a:rPr lang="en-GB" b="1" dirty="0" smtClean="0"/>
              <a:t> un </a:t>
            </a:r>
            <a:r>
              <a:rPr lang="en-GB" b="1" dirty="0" err="1" smtClean="0"/>
              <a:t>empujón</a:t>
            </a:r>
            <a:r>
              <a:rPr lang="en-GB" b="1" dirty="0" smtClean="0"/>
              <a:t> para </a:t>
            </a:r>
            <a:r>
              <a:rPr lang="en-GB" b="1" dirty="0" err="1" smtClean="0"/>
              <a:t>quién</a:t>
            </a:r>
            <a:r>
              <a:rPr lang="en-GB" b="1" dirty="0" smtClean="0"/>
              <a:t> </a:t>
            </a:r>
            <a:r>
              <a:rPr lang="en-GB" b="1" dirty="0" err="1" smtClean="0"/>
              <a:t>mira</a:t>
            </a:r>
            <a:r>
              <a:rPr lang="en-GB" b="1" dirty="0" smtClean="0"/>
              <a:t>.</a:t>
            </a:r>
            <a:endParaRPr lang="en-GB" dirty="0" smtClean="0"/>
          </a:p>
        </p:txBody>
      </p:sp>
    </p:spTree>
    <p:extLst>
      <p:ext uri="{BB962C8B-B14F-4D97-AF65-F5344CB8AC3E}">
        <p14:creationId xmlns:p14="http://schemas.microsoft.com/office/powerpoint/2010/main" val="12083363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El </a:t>
            </a:r>
            <a:r>
              <a:rPr lang="en-GB" dirty="0" err="1" smtClean="0"/>
              <a:t>retrato</a:t>
            </a:r>
            <a:r>
              <a:rPr lang="en-GB" dirty="0" smtClean="0"/>
              <a:t> de Pepe</a:t>
            </a:r>
            <a:endParaRPr lang="en-GB" dirty="0"/>
          </a:p>
        </p:txBody>
      </p:sp>
      <p:sp>
        <p:nvSpPr>
          <p:cNvPr id="3" name="Content Placeholder 2"/>
          <p:cNvSpPr>
            <a:spLocks noGrp="1"/>
          </p:cNvSpPr>
          <p:nvPr>
            <p:ph idx="1"/>
          </p:nvPr>
        </p:nvSpPr>
        <p:spPr/>
        <p:txBody>
          <a:bodyPr/>
          <a:lstStyle/>
          <a:p>
            <a:r>
              <a:rPr lang="en-GB" dirty="0" smtClean="0"/>
              <a:t>Water imagery abounds as an argument ensues over a photograph of Pepe.</a:t>
            </a:r>
          </a:p>
          <a:p>
            <a:r>
              <a:rPr lang="es-ES_tradnl" dirty="0" smtClean="0"/>
              <a:t>(50) MARTIRIO: Estoy deseando que llegue noviembre, los días de la lluvia…</a:t>
            </a:r>
          </a:p>
          <a:p>
            <a:r>
              <a:rPr lang="es-ES_tradnl" dirty="0" err="1" smtClean="0"/>
              <a:t>Despite</a:t>
            </a:r>
            <a:r>
              <a:rPr lang="es-ES_tradnl" dirty="0" smtClean="0"/>
              <a:t> </a:t>
            </a:r>
            <a:r>
              <a:rPr lang="es-ES_tradnl" dirty="0" err="1" smtClean="0"/>
              <a:t>her</a:t>
            </a:r>
            <a:r>
              <a:rPr lang="es-ES_tradnl" dirty="0" smtClean="0"/>
              <a:t> </a:t>
            </a:r>
            <a:r>
              <a:rPr lang="es-ES_tradnl" dirty="0" err="1" smtClean="0"/>
              <a:t>assertions</a:t>
            </a:r>
            <a:r>
              <a:rPr lang="es-ES_tradnl" dirty="0" smtClean="0"/>
              <a:t>, Martirio </a:t>
            </a:r>
            <a:r>
              <a:rPr lang="es-ES_tradnl" dirty="0" err="1" smtClean="0"/>
              <a:t>seems</a:t>
            </a:r>
            <a:r>
              <a:rPr lang="es-ES_tradnl" dirty="0" smtClean="0"/>
              <a:t> to be </a:t>
            </a:r>
            <a:r>
              <a:rPr lang="es-ES_tradnl" dirty="0" err="1" smtClean="0"/>
              <a:t>enfatuated</a:t>
            </a:r>
            <a:r>
              <a:rPr lang="es-ES_tradnl" dirty="0" smtClean="0"/>
              <a:t> </a:t>
            </a:r>
            <a:r>
              <a:rPr lang="es-ES_tradnl" dirty="0" err="1" smtClean="0"/>
              <a:t>with</a:t>
            </a:r>
            <a:r>
              <a:rPr lang="es-ES_tradnl" dirty="0" smtClean="0"/>
              <a:t> </a:t>
            </a:r>
            <a:r>
              <a:rPr lang="es-ES_tradnl" dirty="0" err="1" smtClean="0"/>
              <a:t>him</a:t>
            </a:r>
            <a:r>
              <a:rPr lang="es-ES_tradnl" dirty="0" smtClean="0"/>
              <a:t> and has </a:t>
            </a:r>
            <a:r>
              <a:rPr lang="es-ES_tradnl" dirty="0" err="1" smtClean="0"/>
              <a:t>stolen</a:t>
            </a:r>
            <a:r>
              <a:rPr lang="es-ES_tradnl" dirty="0" smtClean="0"/>
              <a:t> </a:t>
            </a:r>
            <a:r>
              <a:rPr lang="es-ES_tradnl" dirty="0" err="1" smtClean="0"/>
              <a:t>his</a:t>
            </a:r>
            <a:r>
              <a:rPr lang="es-ES_tradnl" dirty="0" smtClean="0"/>
              <a:t> </a:t>
            </a:r>
            <a:r>
              <a:rPr lang="es-ES_tradnl" dirty="0" err="1" smtClean="0"/>
              <a:t>picture</a:t>
            </a:r>
            <a:r>
              <a:rPr lang="es-ES_tradnl" dirty="0" smtClean="0"/>
              <a:t>.</a:t>
            </a:r>
          </a:p>
          <a:p>
            <a:r>
              <a:rPr lang="es-ES_tradnl" dirty="0" smtClean="0"/>
              <a:t>BERNARDA: Ni lágrimas te quedan en esos ojos.</a:t>
            </a:r>
          </a:p>
          <a:p>
            <a:r>
              <a:rPr lang="es-ES_tradnl" dirty="0" smtClean="0"/>
              <a:t>MARTIRIO: No voy a llorar para darle gusto. (54-55)</a:t>
            </a:r>
          </a:p>
          <a:p>
            <a:r>
              <a:rPr lang="es-ES_tradnl" dirty="0" smtClean="0"/>
              <a:t>MARTIRIO: Otras hacen cosas más malas.</a:t>
            </a:r>
          </a:p>
          <a:p>
            <a:r>
              <a:rPr lang="es-ES_tradnl" dirty="0" smtClean="0"/>
              <a:t>ADELA: Hasta que se pongan en cueros de una vez y se las lleve el río.</a:t>
            </a:r>
          </a:p>
          <a:p>
            <a:r>
              <a:rPr lang="es-ES_tradnl" dirty="0" smtClean="0"/>
              <a:t>(56) BERNARDA: ¡Silencio digo! Yo veía la tormenta venir, pero no creía que estallara tan pronto.</a:t>
            </a:r>
            <a:endParaRPr lang="es-ES_tradnl" dirty="0"/>
          </a:p>
        </p:txBody>
      </p:sp>
    </p:spTree>
    <p:extLst>
      <p:ext uri="{BB962C8B-B14F-4D97-AF65-F5344CB8AC3E}">
        <p14:creationId xmlns:p14="http://schemas.microsoft.com/office/powerpoint/2010/main" val="26211737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Sound and silence (p. 53)</a:t>
            </a:r>
            <a:endParaRPr lang="en-GB" dirty="0"/>
          </a:p>
        </p:txBody>
      </p:sp>
      <p:sp>
        <p:nvSpPr>
          <p:cNvPr id="3" name="Content Placeholder 2"/>
          <p:cNvSpPr>
            <a:spLocks noGrp="1"/>
          </p:cNvSpPr>
          <p:nvPr>
            <p:ph idx="1"/>
          </p:nvPr>
        </p:nvSpPr>
        <p:spPr/>
        <p:txBody>
          <a:bodyPr>
            <a:normAutofit lnSpcReduction="10000"/>
          </a:bodyPr>
          <a:lstStyle/>
          <a:p>
            <a:r>
              <a:rPr lang="es-ES_tradnl" dirty="0" smtClean="0"/>
              <a:t>BERNARDA: (E</a:t>
            </a:r>
            <a:r>
              <a:rPr lang="es-ES_tradnl" i="1" dirty="0" smtClean="0"/>
              <a:t>ntrando con su bastón.</a:t>
            </a:r>
            <a:r>
              <a:rPr lang="es-ES_tradnl" dirty="0" smtClean="0"/>
              <a:t>) ¡Qué escandalo es éste en mi casa y con el silencio del peso del calor! Estarán las vecinas con el oído pegado a los tabiques.</a:t>
            </a:r>
          </a:p>
          <a:p>
            <a:pPr marL="0" indent="0">
              <a:buNone/>
            </a:pPr>
            <a:r>
              <a:rPr lang="es-ES_tradnl" dirty="0" smtClean="0"/>
              <a:t>		….</a:t>
            </a:r>
          </a:p>
          <a:p>
            <a:pPr marL="0" indent="0">
              <a:buNone/>
            </a:pPr>
            <a:r>
              <a:rPr lang="es-ES_tradnl" dirty="0" smtClean="0"/>
              <a:t>BERNARDA: ¿Cuál de vosotras? (Silencio) ¡Contestarme! (Silencio) </a:t>
            </a:r>
            <a:r>
              <a:rPr lang="es-ES_tradnl" i="1" dirty="0" smtClean="0"/>
              <a:t>(A </a:t>
            </a:r>
            <a:r>
              <a:rPr lang="es-ES_tradnl" i="1" dirty="0" err="1" smtClean="0"/>
              <a:t>Poncia</a:t>
            </a:r>
            <a:r>
              <a:rPr lang="es-ES_tradnl" i="1" dirty="0" smtClean="0"/>
              <a:t>)</a:t>
            </a:r>
            <a:r>
              <a:rPr lang="es-ES_tradnl" dirty="0" smtClean="0"/>
              <a:t> Registra los cuartos, mira por las camas. Eso tiene no ataros más cortas. ¡Pero me vais a sonar! (</a:t>
            </a:r>
            <a:r>
              <a:rPr lang="es-ES_tradnl" i="1" dirty="0" smtClean="0"/>
              <a:t>A Angustias</a:t>
            </a:r>
            <a:r>
              <a:rPr lang="es-ES_tradnl" dirty="0" smtClean="0"/>
              <a:t>) ¿Estás segura?</a:t>
            </a:r>
          </a:p>
          <a:p>
            <a:pPr marL="0" indent="0">
              <a:buNone/>
            </a:pPr>
            <a:r>
              <a:rPr lang="es-ES_tradnl" dirty="0" smtClean="0"/>
              <a:t>ANGUSTIAS: Sí</a:t>
            </a:r>
          </a:p>
          <a:p>
            <a:pPr marL="0" indent="0">
              <a:buNone/>
            </a:pPr>
            <a:r>
              <a:rPr lang="es-ES_tradnl" dirty="0" smtClean="0"/>
              <a:t>BERNARDA: ¿Lo has buscado bien?</a:t>
            </a:r>
          </a:p>
          <a:p>
            <a:pPr marL="0" indent="0">
              <a:buNone/>
            </a:pPr>
            <a:r>
              <a:rPr lang="es-ES_tradnl" dirty="0" smtClean="0"/>
              <a:t>ANGUSTIAS: Sí, madre.</a:t>
            </a:r>
          </a:p>
          <a:p>
            <a:pPr marL="0" indent="0">
              <a:buNone/>
            </a:pPr>
            <a:r>
              <a:rPr lang="es-ES_tradnl" dirty="0" smtClean="0"/>
              <a:t>(</a:t>
            </a:r>
            <a:r>
              <a:rPr lang="es-ES_tradnl" i="1" dirty="0" smtClean="0"/>
              <a:t>Todas están de pie en medio de un embarazoso silencio</a:t>
            </a:r>
            <a:r>
              <a:rPr lang="es-ES_tradnl" dirty="0" smtClean="0"/>
              <a:t>)</a:t>
            </a:r>
          </a:p>
          <a:p>
            <a:pPr marL="0" indent="0">
              <a:buNone/>
            </a:pPr>
            <a:r>
              <a:rPr lang="es-ES_tradnl" dirty="0" smtClean="0"/>
              <a:t>BERNARDA: Me hacéis al final de mi vida beber el veneno más amargo que una madre puede resistir.</a:t>
            </a:r>
            <a:endParaRPr lang="es-ES_tradnl" dirty="0"/>
          </a:p>
        </p:txBody>
      </p:sp>
    </p:spTree>
    <p:extLst>
      <p:ext uri="{BB962C8B-B14F-4D97-AF65-F5344CB8AC3E}">
        <p14:creationId xmlns:p14="http://schemas.microsoft.com/office/powerpoint/2010/main" val="41961073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Bernarda’s refusal to see the truth</a:t>
            </a:r>
            <a:endParaRPr lang="en-GB" dirty="0"/>
          </a:p>
        </p:txBody>
      </p:sp>
      <p:sp>
        <p:nvSpPr>
          <p:cNvPr id="3" name="Content Placeholder 2"/>
          <p:cNvSpPr>
            <a:spLocks noGrp="1"/>
          </p:cNvSpPr>
          <p:nvPr>
            <p:ph idx="1"/>
          </p:nvPr>
        </p:nvSpPr>
        <p:spPr/>
        <p:txBody>
          <a:bodyPr/>
          <a:lstStyle/>
          <a:p>
            <a:r>
              <a:rPr lang="en-GB" dirty="0" smtClean="0"/>
              <a:t>(57): </a:t>
            </a:r>
            <a:r>
              <a:rPr lang="es-ES_tradnl" dirty="0" smtClean="0"/>
              <a:t>PONCIA: Yo no acuso, Bernarda. Yo solo te digo: abre los ojos y verás.</a:t>
            </a:r>
          </a:p>
          <a:p>
            <a:r>
              <a:rPr lang="es-ES_tradnl" dirty="0" smtClean="0"/>
              <a:t>BERNARDA: ¿Y verás qué?</a:t>
            </a:r>
          </a:p>
          <a:p>
            <a:r>
              <a:rPr lang="es-ES_tradnl" dirty="0" smtClean="0"/>
              <a:t>(58): PONCIA: Siempre has sido lista. Has visto lo malo de las gentes a cien leguas. Muchas veces creí que adivinabas los pensamientos. Pero los hijos son los hijos. Ahora estás ciega.</a:t>
            </a:r>
          </a:p>
          <a:p>
            <a:r>
              <a:rPr lang="es-ES_tradnl" dirty="0" smtClean="0"/>
              <a:t>[…] No Bernarda: aquí pasa una cosa muy grande. Yo no te quiero echar la culpa, pero tú no has dejado a tus hijas libres. Martirio es enamoradiza, digas tú lo que quieras. ¿Por qué no la dejaste casar con Enrique Humanes? ¿Por qué el mismo día que iba a venir a la ventana le mandaste recado que no viniera?</a:t>
            </a:r>
            <a:endParaRPr lang="es-ES_tradnl" dirty="0"/>
          </a:p>
        </p:txBody>
      </p:sp>
    </p:spTree>
    <p:extLst>
      <p:ext uri="{BB962C8B-B14F-4D97-AF65-F5344CB8AC3E}">
        <p14:creationId xmlns:p14="http://schemas.microsoft.com/office/powerpoint/2010/main" val="1309270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La </a:t>
            </a:r>
            <a:r>
              <a:rPr lang="en-GB" dirty="0" err="1" smtClean="0"/>
              <a:t>hija</a:t>
            </a:r>
            <a:r>
              <a:rPr lang="en-GB" dirty="0" smtClean="0"/>
              <a:t> de La </a:t>
            </a:r>
            <a:r>
              <a:rPr lang="en-GB" dirty="0" err="1" smtClean="0"/>
              <a:t>Librada</a:t>
            </a:r>
            <a:r>
              <a:rPr lang="en-GB" dirty="0" smtClean="0"/>
              <a:t> (65)</a:t>
            </a:r>
            <a:endParaRPr lang="en-GB" dirty="0"/>
          </a:p>
        </p:txBody>
      </p:sp>
      <p:sp>
        <p:nvSpPr>
          <p:cNvPr id="3" name="Content Placeholder 2"/>
          <p:cNvSpPr>
            <a:spLocks noGrp="1"/>
          </p:cNvSpPr>
          <p:nvPr>
            <p:ph idx="1"/>
          </p:nvPr>
        </p:nvSpPr>
        <p:spPr>
          <a:xfrm>
            <a:off x="1066800" y="2103120"/>
            <a:ext cx="10058400" cy="4361180"/>
          </a:xfrm>
        </p:spPr>
        <p:txBody>
          <a:bodyPr>
            <a:normAutofit/>
          </a:bodyPr>
          <a:lstStyle/>
          <a:p>
            <a:r>
              <a:rPr lang="en-GB" b="1" dirty="0" smtClean="0"/>
              <a:t>Foreshadowing of the tragedy yet to befall the household:</a:t>
            </a:r>
          </a:p>
          <a:p>
            <a:r>
              <a:rPr lang="es-ES_tradnl" dirty="0" smtClean="0"/>
              <a:t>PONCIA: L a hija de la Librada, la soltera, tuvo un hijo y no se sabe con quién.</a:t>
            </a:r>
          </a:p>
          <a:p>
            <a:r>
              <a:rPr lang="es-ES_tradnl" dirty="0" smtClean="0"/>
              <a:t>ADELA: ¿Un hijo?</a:t>
            </a:r>
          </a:p>
          <a:p>
            <a:r>
              <a:rPr lang="es-ES_tradnl" dirty="0" smtClean="0"/>
              <a:t>PONCIA: Y para ocultar su vergüenza lo mató y lo metió debajo de unas piedras; pero unos perros, con más corazón que muchas criaturas, lo sacaron y como llevados por la mano de Dios lo han puesto en el trance de su puerta. Ahora la quieren matar. La traen arrastrando por la calle abajo, y por las trochas y los terrenos del olivar vienen los hombres corriendo, dando unas voces que estremecen los campos.</a:t>
            </a:r>
          </a:p>
          <a:p>
            <a:r>
              <a:rPr lang="es-ES_tradnl" dirty="0" smtClean="0"/>
              <a:t>BERNARDA: Sí, que vengan todos con varas de olivo y mangos de azadones, que vengan todos para matarla. […]</a:t>
            </a:r>
          </a:p>
          <a:p>
            <a:r>
              <a:rPr lang="es-ES_tradnl" dirty="0" smtClean="0"/>
              <a:t>BERNARDA: (Bajo el arco.)¡Acabar con ella antes que lleguen los guardias! ¡Carbón ardiendo en el sitio de su pecado!</a:t>
            </a:r>
          </a:p>
          <a:p>
            <a:r>
              <a:rPr lang="es-ES_tradnl" dirty="0" smtClean="0"/>
              <a:t>ADELA: (</a:t>
            </a:r>
            <a:r>
              <a:rPr lang="es-ES_tradnl" i="1" dirty="0" smtClean="0"/>
              <a:t>Cogiéndose el vientre)</a:t>
            </a:r>
            <a:r>
              <a:rPr lang="es-ES_tradnl" dirty="0" smtClean="0"/>
              <a:t> ¡No! ¡No!</a:t>
            </a:r>
          </a:p>
          <a:p>
            <a:endParaRPr lang="en-GB" dirty="0"/>
          </a:p>
        </p:txBody>
      </p:sp>
    </p:spTree>
    <p:extLst>
      <p:ext uri="{BB962C8B-B14F-4D97-AF65-F5344CB8AC3E}">
        <p14:creationId xmlns:p14="http://schemas.microsoft.com/office/powerpoint/2010/main" val="2002968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7674" y="709863"/>
            <a:ext cx="8506326" cy="4154984"/>
          </a:xfrm>
          <a:prstGeom prst="rect">
            <a:avLst/>
          </a:prstGeom>
        </p:spPr>
        <p:txBody>
          <a:bodyPr wrap="square">
            <a:spAutoFit/>
          </a:bodyPr>
          <a:lstStyle/>
          <a:p>
            <a:r>
              <a:rPr lang="en-IE" sz="2400" dirty="0"/>
              <a:t>Select Poetry Collections</a:t>
            </a:r>
            <a:r>
              <a:rPr lang="en-IE" sz="2400" dirty="0" smtClean="0"/>
              <a:t>:</a:t>
            </a:r>
          </a:p>
          <a:p>
            <a:endParaRPr lang="en-IE" sz="2400" dirty="0"/>
          </a:p>
          <a:p>
            <a:r>
              <a:rPr lang="en-IE" sz="2400" dirty="0" err="1"/>
              <a:t>Impresiones</a:t>
            </a:r>
            <a:r>
              <a:rPr lang="en-IE" sz="2400" dirty="0"/>
              <a:t> y </a:t>
            </a:r>
            <a:r>
              <a:rPr lang="en-IE" sz="2400" dirty="0" err="1"/>
              <a:t>Paisajes</a:t>
            </a:r>
            <a:r>
              <a:rPr lang="en-IE" sz="2400" dirty="0"/>
              <a:t> (1918</a:t>
            </a:r>
            <a:r>
              <a:rPr lang="en-IE" sz="2400" dirty="0" smtClean="0"/>
              <a:t>)</a:t>
            </a:r>
          </a:p>
          <a:p>
            <a:endParaRPr lang="en-IE" sz="2400" dirty="0"/>
          </a:p>
          <a:p>
            <a:r>
              <a:rPr lang="en-IE" sz="2400" dirty="0"/>
              <a:t>Suites (</a:t>
            </a:r>
            <a:r>
              <a:rPr lang="en-IE" sz="2400" dirty="0" smtClean="0"/>
              <a:t>1921-24)</a:t>
            </a:r>
          </a:p>
          <a:p>
            <a:endParaRPr lang="en-IE" sz="2400" dirty="0"/>
          </a:p>
          <a:p>
            <a:r>
              <a:rPr lang="en-IE" sz="2400" dirty="0" err="1"/>
              <a:t>Romancero</a:t>
            </a:r>
            <a:r>
              <a:rPr lang="en-IE" sz="2400" dirty="0"/>
              <a:t> </a:t>
            </a:r>
            <a:r>
              <a:rPr lang="en-IE" sz="2400" dirty="0" err="1"/>
              <a:t>gitano</a:t>
            </a:r>
            <a:r>
              <a:rPr lang="en-IE" sz="2400" dirty="0"/>
              <a:t> (</a:t>
            </a:r>
            <a:r>
              <a:rPr lang="en-IE" sz="2400" dirty="0" smtClean="0"/>
              <a:t>1927)</a:t>
            </a:r>
          </a:p>
          <a:p>
            <a:endParaRPr lang="en-IE" sz="2400" dirty="0"/>
          </a:p>
          <a:p>
            <a:r>
              <a:rPr lang="en-IE" sz="2400" dirty="0" err="1" smtClean="0"/>
              <a:t>Poemas</a:t>
            </a:r>
            <a:r>
              <a:rPr lang="en-IE" sz="2400" dirty="0" smtClean="0"/>
              <a:t> </a:t>
            </a:r>
            <a:r>
              <a:rPr lang="en-IE" sz="2400" dirty="0" err="1" smtClean="0"/>
              <a:t>en</a:t>
            </a:r>
            <a:r>
              <a:rPr lang="en-IE" sz="2400" dirty="0" smtClean="0"/>
              <a:t> </a:t>
            </a:r>
            <a:r>
              <a:rPr lang="en-IE" sz="2400" dirty="0" err="1" smtClean="0"/>
              <a:t>prosa</a:t>
            </a:r>
            <a:r>
              <a:rPr lang="en-IE" sz="2400" dirty="0" smtClean="0"/>
              <a:t> (1927-28)</a:t>
            </a:r>
          </a:p>
          <a:p>
            <a:endParaRPr lang="en-IE" sz="2400" dirty="0"/>
          </a:p>
          <a:p>
            <a:r>
              <a:rPr lang="en-IE" sz="2400" dirty="0" err="1"/>
              <a:t>Poeta</a:t>
            </a:r>
            <a:r>
              <a:rPr lang="en-IE" sz="2400" dirty="0"/>
              <a:t> </a:t>
            </a:r>
            <a:r>
              <a:rPr lang="en-IE" sz="2400" dirty="0" err="1"/>
              <a:t>en</a:t>
            </a:r>
            <a:r>
              <a:rPr lang="en-IE" sz="2400" dirty="0"/>
              <a:t> Nueva York </a:t>
            </a:r>
            <a:r>
              <a:rPr lang="en-IE" sz="2400" dirty="0" smtClean="0"/>
              <a:t>(1929-1930</a:t>
            </a:r>
            <a:r>
              <a:rPr lang="en-IE" sz="2400" dirty="0"/>
              <a:t>)</a:t>
            </a:r>
          </a:p>
        </p:txBody>
      </p:sp>
      <p:pic>
        <p:nvPicPr>
          <p:cNvPr id="4098" name="Picture 2" descr="Image result for impresiones y paisaj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3943" y="323783"/>
            <a:ext cx="1871436" cy="27805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7730469" y="424271"/>
            <a:ext cx="1905000" cy="3028950"/>
          </a:xfrm>
          <a:prstGeom prst="rect">
            <a:avLst/>
          </a:prstGeom>
        </p:spPr>
      </p:pic>
      <p:pic>
        <p:nvPicPr>
          <p:cNvPr id="4102" name="Picture 6" descr="Image result for romancero gitan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8853" y="3104371"/>
            <a:ext cx="1981616" cy="315077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result for lorca poemas en pros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13132" y="3453221"/>
            <a:ext cx="2050618" cy="3174332"/>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Image result for lorca poeta en nueva yor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52806" y="2298031"/>
            <a:ext cx="2230017" cy="3616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81439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5" y="-219075"/>
            <a:ext cx="10058400" cy="1371600"/>
          </a:xfrm>
        </p:spPr>
        <p:txBody>
          <a:bodyPr>
            <a:normAutofit/>
          </a:bodyPr>
          <a:lstStyle/>
          <a:p>
            <a:r>
              <a:rPr lang="en-IE" sz="4400" dirty="0" smtClean="0"/>
              <a:t>ACT III</a:t>
            </a:r>
            <a:endParaRPr lang="en-IE" sz="4400" dirty="0"/>
          </a:p>
        </p:txBody>
      </p:sp>
      <p:sp>
        <p:nvSpPr>
          <p:cNvPr id="3" name="Content Placeholder 2"/>
          <p:cNvSpPr>
            <a:spLocks noGrp="1"/>
          </p:cNvSpPr>
          <p:nvPr>
            <p:ph idx="1"/>
          </p:nvPr>
        </p:nvSpPr>
        <p:spPr>
          <a:xfrm>
            <a:off x="990600" y="741043"/>
            <a:ext cx="10058400" cy="5878831"/>
          </a:xfrm>
        </p:spPr>
        <p:txBody>
          <a:bodyPr>
            <a:normAutofit fontScale="77500" lnSpcReduction="20000"/>
          </a:bodyPr>
          <a:lstStyle/>
          <a:p>
            <a:pPr marL="0" indent="0">
              <a:buNone/>
            </a:pPr>
            <a:r>
              <a:rPr lang="en-IE" b="1" dirty="0"/>
              <a:t>CLOSE vs. OPEN SPACE</a:t>
            </a:r>
            <a:r>
              <a:rPr lang="en-IE" dirty="0"/>
              <a:t>: </a:t>
            </a:r>
            <a:r>
              <a:rPr lang="en-IE" dirty="0" smtClean="0"/>
              <a:t>PATIO INTERIOR vs</a:t>
            </a:r>
            <a:r>
              <a:rPr lang="en-IE" dirty="0"/>
              <a:t>. outside </a:t>
            </a:r>
            <a:r>
              <a:rPr lang="en-IE" dirty="0" smtClean="0"/>
              <a:t>(</a:t>
            </a:r>
            <a:r>
              <a:rPr lang="en-IE" dirty="0" err="1" smtClean="0"/>
              <a:t>visita</a:t>
            </a:r>
            <a:r>
              <a:rPr lang="en-IE" dirty="0" smtClean="0"/>
              <a:t> de la </a:t>
            </a:r>
            <a:r>
              <a:rPr lang="en-IE" dirty="0" err="1" smtClean="0"/>
              <a:t>vecina</a:t>
            </a:r>
            <a:r>
              <a:rPr lang="en-IE" dirty="0" smtClean="0"/>
              <a:t>, 67)</a:t>
            </a:r>
          </a:p>
          <a:p>
            <a:pPr marL="0" indent="0">
              <a:buNone/>
            </a:pPr>
            <a:r>
              <a:rPr lang="en-IE" dirty="0"/>
              <a:t>	</a:t>
            </a:r>
            <a:r>
              <a:rPr lang="en-IE" dirty="0" smtClean="0"/>
              <a:t>casa de </a:t>
            </a:r>
            <a:r>
              <a:rPr lang="en-IE" dirty="0" err="1" smtClean="0"/>
              <a:t>guerra</a:t>
            </a:r>
            <a:r>
              <a:rPr lang="en-IE" dirty="0" smtClean="0"/>
              <a:t> (80)</a:t>
            </a:r>
            <a:endParaRPr lang="en-IE" dirty="0"/>
          </a:p>
          <a:p>
            <a:pPr marL="0" indent="0">
              <a:buNone/>
            </a:pPr>
            <a:r>
              <a:rPr lang="en-IE" dirty="0"/>
              <a:t>	</a:t>
            </a:r>
            <a:endParaRPr lang="en-IE" b="1" dirty="0"/>
          </a:p>
          <a:p>
            <a:pPr marL="0" indent="0">
              <a:buNone/>
            </a:pPr>
            <a:r>
              <a:rPr lang="en-IE" b="1" dirty="0"/>
              <a:t>BLACK vs. WHITE</a:t>
            </a:r>
            <a:r>
              <a:rPr lang="en-IE" dirty="0"/>
              <a:t>: the women all dress in black vs. white walls, white light</a:t>
            </a:r>
          </a:p>
          <a:p>
            <a:pPr marL="0" indent="0">
              <a:buNone/>
            </a:pPr>
            <a:r>
              <a:rPr lang="en-IE" dirty="0"/>
              <a:t>	p. </a:t>
            </a:r>
            <a:r>
              <a:rPr lang="en-IE" dirty="0" smtClean="0"/>
              <a:t>67 </a:t>
            </a:r>
            <a:r>
              <a:rPr lang="en-IE" dirty="0" err="1" smtClean="0"/>
              <a:t>cuatro</a:t>
            </a:r>
            <a:r>
              <a:rPr lang="en-IE" dirty="0" smtClean="0"/>
              <a:t> </a:t>
            </a:r>
            <a:r>
              <a:rPr lang="en-IE" dirty="0" err="1" smtClean="0"/>
              <a:t>paredes</a:t>
            </a:r>
            <a:r>
              <a:rPr lang="en-IE" dirty="0" smtClean="0"/>
              <a:t> </a:t>
            </a:r>
            <a:r>
              <a:rPr lang="en-IE" dirty="0" err="1" smtClean="0"/>
              <a:t>blancas</a:t>
            </a:r>
            <a:r>
              <a:rPr lang="en-IE" dirty="0" smtClean="0"/>
              <a:t> </a:t>
            </a:r>
            <a:r>
              <a:rPr lang="en-IE" dirty="0" err="1" smtClean="0"/>
              <a:t>ligeramente</a:t>
            </a:r>
            <a:r>
              <a:rPr lang="en-IE" dirty="0" smtClean="0"/>
              <a:t> </a:t>
            </a:r>
            <a:r>
              <a:rPr lang="en-IE" dirty="0" err="1" smtClean="0"/>
              <a:t>azuladas</a:t>
            </a:r>
            <a:endParaRPr lang="en-IE" dirty="0"/>
          </a:p>
          <a:p>
            <a:pPr marL="0" indent="0">
              <a:buNone/>
            </a:pPr>
            <a:r>
              <a:rPr lang="en-IE" b="1" dirty="0"/>
              <a:t>	</a:t>
            </a:r>
          </a:p>
          <a:p>
            <a:pPr marL="0" indent="0">
              <a:buNone/>
            </a:pPr>
            <a:r>
              <a:rPr lang="en-IE" b="1" dirty="0" smtClean="0"/>
              <a:t>MUJERES</a:t>
            </a:r>
            <a:r>
              <a:rPr lang="en-IE" dirty="0" smtClean="0"/>
              <a:t> </a:t>
            </a:r>
            <a:r>
              <a:rPr lang="en-IE" dirty="0" err="1"/>
              <a:t>en</a:t>
            </a:r>
            <a:r>
              <a:rPr lang="en-IE" dirty="0"/>
              <a:t> la casa vs </a:t>
            </a:r>
            <a:r>
              <a:rPr lang="en-IE" b="1" dirty="0"/>
              <a:t>HOMBRES</a:t>
            </a:r>
            <a:r>
              <a:rPr lang="en-IE" dirty="0"/>
              <a:t> </a:t>
            </a:r>
            <a:r>
              <a:rPr lang="en-IE" dirty="0" err="1"/>
              <a:t>fuera</a:t>
            </a:r>
            <a:r>
              <a:rPr lang="en-IE" dirty="0"/>
              <a:t> de la casa</a:t>
            </a:r>
          </a:p>
          <a:p>
            <a:pPr marL="0" indent="0">
              <a:buNone/>
            </a:pPr>
            <a:r>
              <a:rPr lang="en-IE" dirty="0"/>
              <a:t>	Pepe el </a:t>
            </a:r>
            <a:r>
              <a:rPr lang="en-IE" dirty="0" smtClean="0"/>
              <a:t>Romano</a:t>
            </a:r>
            <a:r>
              <a:rPr lang="en-IE" dirty="0"/>
              <a:t> </a:t>
            </a:r>
            <a:r>
              <a:rPr lang="en-IE" dirty="0" smtClean="0"/>
              <a:t>74</a:t>
            </a:r>
            <a:endParaRPr lang="en-IE" dirty="0"/>
          </a:p>
          <a:p>
            <a:pPr marL="0" indent="0">
              <a:buNone/>
            </a:pPr>
            <a:r>
              <a:rPr lang="en-IE" dirty="0"/>
              <a:t>	</a:t>
            </a:r>
          </a:p>
          <a:p>
            <a:pPr marL="0" indent="0">
              <a:buNone/>
            </a:pPr>
            <a:r>
              <a:rPr lang="en-IE" b="1" dirty="0"/>
              <a:t>SILENCIO </a:t>
            </a:r>
            <a:r>
              <a:rPr lang="en-IE" b="1" dirty="0" smtClean="0"/>
              <a:t>(67, 78, 80) </a:t>
            </a:r>
            <a:r>
              <a:rPr lang="en-IE" b="1" dirty="0"/>
              <a:t>vs. SONIDO</a:t>
            </a:r>
            <a:r>
              <a:rPr lang="en-IE" dirty="0" smtClean="0"/>
              <a:t>, </a:t>
            </a:r>
            <a:r>
              <a:rPr lang="en-IE" dirty="0" err="1" smtClean="0"/>
              <a:t>tormenta</a:t>
            </a:r>
            <a:r>
              <a:rPr lang="en-IE" dirty="0" smtClean="0"/>
              <a:t> 80, </a:t>
            </a:r>
            <a:r>
              <a:rPr lang="en-IE" dirty="0" err="1" smtClean="0"/>
              <a:t>canción</a:t>
            </a:r>
            <a:r>
              <a:rPr lang="en-IE" dirty="0" smtClean="0"/>
              <a:t> de la </a:t>
            </a:r>
            <a:r>
              <a:rPr lang="en-IE" dirty="0" err="1" smtClean="0"/>
              <a:t>abuela</a:t>
            </a:r>
            <a:r>
              <a:rPr lang="en-IE" dirty="0" smtClean="0"/>
              <a:t> (82, 85), </a:t>
            </a:r>
            <a:r>
              <a:rPr lang="en-IE" b="1" dirty="0" smtClean="0"/>
              <a:t>DISPARO</a:t>
            </a:r>
            <a:r>
              <a:rPr lang="en-IE" dirty="0" smtClean="0"/>
              <a:t>  (89)</a:t>
            </a:r>
            <a:endParaRPr lang="en-IE" dirty="0"/>
          </a:p>
          <a:p>
            <a:pPr marL="0" indent="0">
              <a:buNone/>
            </a:pPr>
            <a:r>
              <a:rPr lang="en-IE" dirty="0" smtClean="0"/>
              <a:t>			</a:t>
            </a:r>
            <a:r>
              <a:rPr lang="en-IE" b="1" dirty="0" smtClean="0"/>
              <a:t>crescendo: SUENA UN GOLPE (90)</a:t>
            </a:r>
          </a:p>
          <a:p>
            <a:pPr marL="0" indent="0">
              <a:buNone/>
            </a:pPr>
            <a:r>
              <a:rPr lang="en-IE" b="1" dirty="0" smtClean="0"/>
              <a:t>¡SILENCIO! (91)</a:t>
            </a:r>
          </a:p>
          <a:p>
            <a:pPr marL="0" indent="0">
              <a:buNone/>
            </a:pPr>
            <a:endParaRPr lang="en-IE" b="1" dirty="0"/>
          </a:p>
          <a:p>
            <a:pPr marL="0" indent="0">
              <a:buNone/>
            </a:pPr>
            <a:r>
              <a:rPr lang="en-IE" b="1" dirty="0"/>
              <a:t>WATER</a:t>
            </a:r>
            <a:r>
              <a:rPr lang="en-IE" dirty="0"/>
              <a:t>: </a:t>
            </a:r>
            <a:r>
              <a:rPr lang="en-IE" dirty="0" err="1" smtClean="0"/>
              <a:t>dejo</a:t>
            </a:r>
            <a:r>
              <a:rPr lang="en-IE" dirty="0" smtClean="0"/>
              <a:t> que el </a:t>
            </a:r>
            <a:r>
              <a:rPr lang="en-IE" dirty="0" err="1" smtClean="0"/>
              <a:t>agua</a:t>
            </a:r>
            <a:r>
              <a:rPr lang="en-IE" dirty="0" smtClean="0"/>
              <a:t> </a:t>
            </a:r>
            <a:r>
              <a:rPr lang="en-IE" dirty="0" err="1" smtClean="0"/>
              <a:t>corra</a:t>
            </a:r>
            <a:r>
              <a:rPr lang="en-IE" dirty="0" smtClean="0"/>
              <a:t> (68), </a:t>
            </a:r>
            <a:r>
              <a:rPr lang="en-IE" dirty="0" err="1" smtClean="0"/>
              <a:t>beber</a:t>
            </a:r>
            <a:r>
              <a:rPr lang="en-IE" dirty="0" smtClean="0"/>
              <a:t> </a:t>
            </a:r>
            <a:r>
              <a:rPr lang="en-IE" dirty="0" err="1" smtClean="0"/>
              <a:t>agua</a:t>
            </a:r>
            <a:r>
              <a:rPr lang="en-IE" dirty="0" smtClean="0"/>
              <a:t> (77): </a:t>
            </a:r>
            <a:r>
              <a:rPr lang="en-IE" dirty="0" err="1" smtClean="0"/>
              <a:t>sed</a:t>
            </a:r>
            <a:r>
              <a:rPr lang="en-IE" dirty="0" smtClean="0"/>
              <a:t> de </a:t>
            </a:r>
            <a:r>
              <a:rPr lang="en-IE" dirty="0" err="1" smtClean="0"/>
              <a:t>vida</a:t>
            </a:r>
            <a:endParaRPr lang="en-IE" dirty="0" smtClean="0"/>
          </a:p>
          <a:p>
            <a:pPr marL="0" indent="0">
              <a:buNone/>
            </a:pPr>
            <a:r>
              <a:rPr lang="en-IE" dirty="0"/>
              <a:t>	</a:t>
            </a:r>
            <a:r>
              <a:rPr lang="en-IE" dirty="0" err="1" smtClean="0"/>
              <a:t>cruzar</a:t>
            </a:r>
            <a:r>
              <a:rPr lang="en-IE" dirty="0" smtClean="0"/>
              <a:t> el mar (80) vs. </a:t>
            </a:r>
            <a:r>
              <a:rPr lang="en-IE" dirty="0" err="1" smtClean="0"/>
              <a:t>pozo</a:t>
            </a:r>
            <a:r>
              <a:rPr lang="en-IE" dirty="0" smtClean="0"/>
              <a:t> de </a:t>
            </a:r>
            <a:r>
              <a:rPr lang="en-IE" dirty="0" err="1" smtClean="0"/>
              <a:t>veneno</a:t>
            </a:r>
            <a:r>
              <a:rPr lang="en-IE" dirty="0" smtClean="0"/>
              <a:t> (81)</a:t>
            </a:r>
          </a:p>
          <a:p>
            <a:pPr marL="0" indent="0">
              <a:buNone/>
            </a:pPr>
            <a:r>
              <a:rPr lang="en-IE" dirty="0"/>
              <a:t>	</a:t>
            </a:r>
            <a:r>
              <a:rPr lang="en-IE" dirty="0" smtClean="0"/>
              <a:t>la </a:t>
            </a:r>
            <a:r>
              <a:rPr lang="en-IE" dirty="0" err="1" smtClean="0"/>
              <a:t>abuela</a:t>
            </a:r>
            <a:r>
              <a:rPr lang="en-IE" dirty="0" smtClean="0"/>
              <a:t>: mar (82)</a:t>
            </a:r>
          </a:p>
          <a:p>
            <a:pPr marL="0" indent="0">
              <a:buNone/>
            </a:pPr>
            <a:r>
              <a:rPr lang="en-IE" dirty="0" smtClean="0"/>
              <a:t>	A </a:t>
            </a:r>
            <a:r>
              <a:rPr lang="en-IE" dirty="0" err="1" smtClean="0"/>
              <a:t>los</a:t>
            </a:r>
            <a:r>
              <a:rPr lang="en-IE" dirty="0" smtClean="0"/>
              <a:t> juncos de la </a:t>
            </a:r>
            <a:r>
              <a:rPr lang="en-IE" dirty="0" err="1" smtClean="0"/>
              <a:t>orilla</a:t>
            </a:r>
            <a:r>
              <a:rPr lang="en-IE" dirty="0" smtClean="0"/>
              <a:t>  (87)</a:t>
            </a:r>
          </a:p>
          <a:p>
            <a:pPr marL="0" indent="0">
              <a:buNone/>
            </a:pPr>
            <a:r>
              <a:rPr lang="en-IE" dirty="0"/>
              <a:t>	</a:t>
            </a:r>
            <a:r>
              <a:rPr lang="en-IE" b="1" dirty="0" smtClean="0"/>
              <a:t>RÍO DE SANGRE 90</a:t>
            </a:r>
            <a:endParaRPr lang="en-IE" b="1" dirty="0"/>
          </a:p>
          <a:p>
            <a:pPr marL="0" indent="0">
              <a:buNone/>
            </a:pPr>
            <a:endParaRPr lang="en-IE" dirty="0"/>
          </a:p>
          <a:p>
            <a:pPr marL="0" indent="0">
              <a:buNone/>
            </a:pPr>
            <a:r>
              <a:rPr lang="en-IE" b="1" dirty="0"/>
              <a:t>AIR, WIND vs. CALOR ASFIXIANTE</a:t>
            </a:r>
            <a:r>
              <a:rPr lang="en-IE" dirty="0"/>
              <a:t>: </a:t>
            </a:r>
            <a:r>
              <a:rPr lang="en-IE" dirty="0" err="1" smtClean="0"/>
              <a:t>tomar</a:t>
            </a:r>
            <a:r>
              <a:rPr lang="en-IE" dirty="0" smtClean="0"/>
              <a:t> el fresco 72</a:t>
            </a:r>
            <a:endParaRPr lang="en-IE" dirty="0"/>
          </a:p>
          <a:p>
            <a:pPr marL="0" indent="0">
              <a:buNone/>
            </a:pPr>
            <a:endParaRPr lang="en-IE" dirty="0" smtClean="0"/>
          </a:p>
        </p:txBody>
      </p:sp>
    </p:spTree>
    <p:extLst>
      <p:ext uri="{BB962C8B-B14F-4D97-AF65-F5344CB8AC3E}">
        <p14:creationId xmlns:p14="http://schemas.microsoft.com/office/powerpoint/2010/main" val="40633376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8978900" cy="703606"/>
          </a:xfrm>
        </p:spPr>
        <p:txBody>
          <a:bodyPr>
            <a:normAutofit/>
          </a:bodyPr>
          <a:lstStyle/>
          <a:p>
            <a:r>
              <a:rPr lang="es-ES_tradnl" sz="4000" dirty="0" smtClean="0"/>
              <a:t>El caballo garañón (68-69) </a:t>
            </a:r>
            <a:endParaRPr lang="es-ES_tradnl" sz="4000" dirty="0"/>
          </a:p>
        </p:txBody>
      </p:sp>
      <p:sp>
        <p:nvSpPr>
          <p:cNvPr id="3" name="Content Placeholder 2"/>
          <p:cNvSpPr>
            <a:spLocks noGrp="1"/>
          </p:cNvSpPr>
          <p:nvPr>
            <p:ph idx="1"/>
          </p:nvPr>
        </p:nvSpPr>
        <p:spPr>
          <a:xfrm>
            <a:off x="1066800" y="1518920"/>
            <a:ext cx="10058400" cy="4742180"/>
          </a:xfrm>
        </p:spPr>
        <p:txBody>
          <a:bodyPr>
            <a:normAutofit fontScale="92500" lnSpcReduction="20000"/>
          </a:bodyPr>
          <a:lstStyle/>
          <a:p>
            <a:pPr>
              <a:lnSpc>
                <a:spcPct val="124000"/>
              </a:lnSpc>
            </a:pPr>
            <a:r>
              <a:rPr lang="es-ES_tradnl" dirty="0" smtClean="0"/>
              <a:t>PRUDENCIA: […] (</a:t>
            </a:r>
            <a:r>
              <a:rPr lang="es-ES_tradnl" i="1" dirty="0" smtClean="0"/>
              <a:t>Se oye </a:t>
            </a:r>
            <a:r>
              <a:rPr lang="es-ES_tradnl" b="1" i="1" dirty="0" smtClean="0"/>
              <a:t>un gran golpe</a:t>
            </a:r>
            <a:r>
              <a:rPr lang="es-ES_tradnl" i="1" dirty="0" smtClean="0"/>
              <a:t>, como dado en los muros</a:t>
            </a:r>
            <a:r>
              <a:rPr lang="es-ES_tradnl" dirty="0" smtClean="0"/>
              <a:t>). ¿Qué es eso?</a:t>
            </a:r>
          </a:p>
          <a:p>
            <a:pPr>
              <a:lnSpc>
                <a:spcPct val="124000"/>
              </a:lnSpc>
            </a:pPr>
            <a:r>
              <a:rPr lang="es-ES_tradnl" dirty="0" smtClean="0"/>
              <a:t>BERNARDA: El caballo garañón, que está encerrado y da coces contra el muro. (</a:t>
            </a:r>
            <a:r>
              <a:rPr lang="es-ES_tradnl" i="1" dirty="0" smtClean="0"/>
              <a:t>A voces.</a:t>
            </a:r>
            <a:r>
              <a:rPr lang="es-ES_tradnl" dirty="0" smtClean="0"/>
              <a:t>) ¡Trabadlo y que salga al corral! (</a:t>
            </a:r>
            <a:r>
              <a:rPr lang="es-ES_tradnl" i="1" dirty="0" smtClean="0"/>
              <a:t>En voz baja</a:t>
            </a:r>
            <a:r>
              <a:rPr lang="es-ES_tradnl" dirty="0" smtClean="0"/>
              <a:t>) Debe tener calor.</a:t>
            </a:r>
          </a:p>
          <a:p>
            <a:pPr>
              <a:lnSpc>
                <a:spcPct val="124000"/>
              </a:lnSpc>
            </a:pPr>
            <a:r>
              <a:rPr lang="es-ES_tradnl" dirty="0" smtClean="0"/>
              <a:t>PRUDENCIA: ¿Vais a echarle las potras nuevas?</a:t>
            </a:r>
          </a:p>
          <a:p>
            <a:pPr>
              <a:lnSpc>
                <a:spcPct val="124000"/>
              </a:lnSpc>
            </a:pPr>
            <a:r>
              <a:rPr lang="es-ES_tradnl" dirty="0" smtClean="0"/>
              <a:t>BERNARDA: Al amanecer.</a:t>
            </a:r>
          </a:p>
          <a:p>
            <a:pPr marL="274320" lvl="1" indent="0">
              <a:lnSpc>
                <a:spcPct val="124000"/>
              </a:lnSpc>
              <a:buNone/>
            </a:pPr>
            <a:r>
              <a:rPr lang="es-ES_tradnl" dirty="0" smtClean="0"/>
              <a:t>		…</a:t>
            </a:r>
          </a:p>
          <a:p>
            <a:pPr marL="274320" lvl="1" indent="0">
              <a:lnSpc>
                <a:spcPct val="124000"/>
              </a:lnSpc>
              <a:buNone/>
            </a:pPr>
            <a:r>
              <a:rPr lang="es-ES_tradnl" dirty="0" smtClean="0"/>
              <a:t>(</a:t>
            </a:r>
            <a:r>
              <a:rPr lang="es-ES_tradnl" i="1" dirty="0" smtClean="0"/>
              <a:t>Se oye otra vez el golpe</a:t>
            </a:r>
            <a:r>
              <a:rPr lang="es-ES_tradnl" dirty="0" smtClean="0"/>
              <a:t>)</a:t>
            </a:r>
          </a:p>
          <a:p>
            <a:pPr>
              <a:lnSpc>
                <a:spcPct val="124000"/>
              </a:lnSpc>
            </a:pPr>
            <a:r>
              <a:rPr lang="es-ES_tradnl" dirty="0" smtClean="0"/>
              <a:t>BERNARDA: (</a:t>
            </a:r>
            <a:r>
              <a:rPr lang="es-ES_tradnl" i="1" dirty="0" smtClean="0"/>
              <a:t>Levantándose furiosa). </a:t>
            </a:r>
            <a:r>
              <a:rPr lang="es-ES_tradnl" dirty="0" smtClean="0"/>
              <a:t>¿Hay que decir las cosas dos veces?</a:t>
            </a:r>
            <a:r>
              <a:rPr lang="es-ES_tradnl" i="1" dirty="0" smtClean="0"/>
              <a:t> </a:t>
            </a:r>
            <a:r>
              <a:rPr lang="es-ES_tradnl" dirty="0" smtClean="0"/>
              <a:t>¡Echadlo que se revuelque en los montones de paja! (</a:t>
            </a:r>
            <a:r>
              <a:rPr lang="es-ES_tradnl" i="1" dirty="0" smtClean="0"/>
              <a:t>Pausa, y como hablando con los gañanes</a:t>
            </a:r>
            <a:r>
              <a:rPr lang="es-ES_tradnl" dirty="0" smtClean="0"/>
              <a:t>). </a:t>
            </a:r>
            <a:r>
              <a:rPr lang="es-ES_tradnl" b="1" dirty="0" smtClean="0"/>
              <a:t>Pues encerrad las potras en la cuadra, pero dejadlo libre, no sea que nos eche abajo las paredes.</a:t>
            </a:r>
            <a:r>
              <a:rPr lang="es-ES_tradnl" dirty="0" smtClean="0"/>
              <a:t> […]</a:t>
            </a:r>
          </a:p>
          <a:p>
            <a:pPr>
              <a:lnSpc>
                <a:spcPct val="124000"/>
              </a:lnSpc>
            </a:pPr>
            <a:r>
              <a:rPr lang="es-ES_tradnl" b="1" dirty="0" smtClean="0"/>
              <a:t>PRUDENCIA: Bregando como un hombre</a:t>
            </a:r>
          </a:p>
          <a:p>
            <a:pPr>
              <a:lnSpc>
                <a:spcPct val="124000"/>
              </a:lnSpc>
            </a:pPr>
            <a:r>
              <a:rPr lang="es-ES_tradnl" dirty="0" smtClean="0"/>
              <a:t>BERNARDA: Así es. (</a:t>
            </a:r>
            <a:r>
              <a:rPr lang="es-ES_tradnl" i="1" dirty="0" smtClean="0"/>
              <a:t>Adela se levanta de la mesa</a:t>
            </a:r>
            <a:r>
              <a:rPr lang="es-ES_tradnl" dirty="0" smtClean="0"/>
              <a:t>.) ¿Dónde vas?</a:t>
            </a:r>
          </a:p>
          <a:p>
            <a:pPr>
              <a:lnSpc>
                <a:spcPct val="124000"/>
              </a:lnSpc>
            </a:pPr>
            <a:r>
              <a:rPr lang="es-ES_tradnl" dirty="0" smtClean="0"/>
              <a:t>ADELA: A beber agua.</a:t>
            </a:r>
            <a:endParaRPr lang="es-ES_tradnl" dirty="0"/>
          </a:p>
        </p:txBody>
      </p:sp>
    </p:spTree>
    <p:extLst>
      <p:ext uri="{BB962C8B-B14F-4D97-AF65-F5344CB8AC3E}">
        <p14:creationId xmlns:p14="http://schemas.microsoft.com/office/powerpoint/2010/main" val="4615866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400" y="134594"/>
            <a:ext cx="10058400" cy="1371600"/>
          </a:xfrm>
        </p:spPr>
        <p:txBody>
          <a:bodyPr/>
          <a:lstStyle/>
          <a:p>
            <a:r>
              <a:rPr lang="en-GB" dirty="0" smtClean="0"/>
              <a:t>Harbingers of tragedy</a:t>
            </a:r>
            <a:endParaRPr lang="en-GB" dirty="0"/>
          </a:p>
        </p:txBody>
      </p:sp>
      <p:sp>
        <p:nvSpPr>
          <p:cNvPr id="3" name="Content Placeholder 2"/>
          <p:cNvSpPr>
            <a:spLocks noGrp="1"/>
          </p:cNvSpPr>
          <p:nvPr>
            <p:ph idx="1"/>
          </p:nvPr>
        </p:nvSpPr>
        <p:spPr>
          <a:xfrm>
            <a:off x="774700" y="1513788"/>
            <a:ext cx="10058400" cy="4551680"/>
          </a:xfrm>
        </p:spPr>
        <p:txBody>
          <a:bodyPr>
            <a:normAutofit lnSpcReduction="10000"/>
          </a:bodyPr>
          <a:lstStyle/>
          <a:p>
            <a:r>
              <a:rPr lang="en-GB" dirty="0" smtClean="0"/>
              <a:t>(70) </a:t>
            </a:r>
            <a:r>
              <a:rPr lang="es-ES_tradnl" dirty="0" smtClean="0"/>
              <a:t>el anillo- PRUDENCIA: Tres perlas. Es precioso. En mi tiempo las perlas significaban lágrimas.</a:t>
            </a:r>
          </a:p>
          <a:p>
            <a:r>
              <a:rPr lang="es-ES_tradnl" dirty="0" smtClean="0"/>
              <a:t>(72) </a:t>
            </a:r>
            <a:r>
              <a:rPr lang="es-ES_tradnl" i="1" dirty="0" smtClean="0"/>
              <a:t>Se oyen </a:t>
            </a:r>
            <a:r>
              <a:rPr lang="es-ES_tradnl" i="1" dirty="0" err="1" smtClean="0"/>
              <a:t>lejísimas</a:t>
            </a:r>
            <a:r>
              <a:rPr lang="es-ES_tradnl" i="1" dirty="0" smtClean="0"/>
              <a:t> unas campanas</a:t>
            </a:r>
          </a:p>
          <a:p>
            <a:pPr marL="0" indent="0">
              <a:buNone/>
            </a:pPr>
            <a:r>
              <a:rPr lang="en-GB" i="1" dirty="0"/>
              <a:t>	</a:t>
            </a:r>
            <a:r>
              <a:rPr lang="en-GB" i="1" dirty="0" smtClean="0"/>
              <a:t>…</a:t>
            </a:r>
          </a:p>
          <a:p>
            <a:pPr marL="0" indent="0">
              <a:buNone/>
            </a:pPr>
            <a:r>
              <a:rPr lang="en-GB" dirty="0" smtClean="0"/>
              <a:t>ADELA: </a:t>
            </a:r>
            <a:r>
              <a:rPr lang="en-GB" dirty="0" err="1" smtClean="0"/>
              <a:t>Voy</a:t>
            </a:r>
            <a:r>
              <a:rPr lang="en-GB" dirty="0" smtClean="0"/>
              <a:t> a </a:t>
            </a:r>
            <a:r>
              <a:rPr lang="en-GB" dirty="0" err="1" smtClean="0"/>
              <a:t>llegarme</a:t>
            </a:r>
            <a:r>
              <a:rPr lang="en-GB" dirty="0" smtClean="0"/>
              <a:t> hasta el </a:t>
            </a:r>
            <a:r>
              <a:rPr lang="en-GB" dirty="0" err="1" smtClean="0"/>
              <a:t>portón</a:t>
            </a:r>
            <a:r>
              <a:rPr lang="en-GB" dirty="0" smtClean="0"/>
              <a:t> para </a:t>
            </a:r>
            <a:r>
              <a:rPr lang="en-GB" dirty="0" err="1" smtClean="0"/>
              <a:t>estirar</a:t>
            </a:r>
            <a:r>
              <a:rPr lang="en-GB" dirty="0" smtClean="0"/>
              <a:t> las </a:t>
            </a:r>
            <a:r>
              <a:rPr lang="en-GB" dirty="0" err="1" smtClean="0"/>
              <a:t>piernas</a:t>
            </a:r>
            <a:r>
              <a:rPr lang="en-GB" dirty="0" smtClean="0"/>
              <a:t> y </a:t>
            </a:r>
            <a:r>
              <a:rPr lang="en-GB" dirty="0" err="1" smtClean="0"/>
              <a:t>tomar</a:t>
            </a:r>
            <a:r>
              <a:rPr lang="en-GB" dirty="0" smtClean="0"/>
              <a:t> un </a:t>
            </a:r>
            <a:r>
              <a:rPr lang="en-GB" dirty="0" err="1" smtClean="0"/>
              <a:t>poco</a:t>
            </a:r>
            <a:r>
              <a:rPr lang="en-GB" dirty="0" smtClean="0"/>
              <a:t> el fresco.</a:t>
            </a:r>
          </a:p>
          <a:p>
            <a:pPr marL="0" indent="0">
              <a:buNone/>
            </a:pPr>
            <a:r>
              <a:rPr lang="en-GB" dirty="0" smtClean="0"/>
              <a:t>(75) ADELA: </a:t>
            </a:r>
            <a:r>
              <a:rPr lang="es-ES_tradnl" dirty="0"/>
              <a:t>El caballo </a:t>
            </a:r>
            <a:r>
              <a:rPr lang="es-ES_tradnl" dirty="0" smtClean="0"/>
              <a:t>garañón estaba en el centro del corral, ¡blanco! Doble de grande, llenando lo oscuro.</a:t>
            </a:r>
          </a:p>
          <a:p>
            <a:pPr marL="0" indent="0">
              <a:buNone/>
            </a:pPr>
            <a:r>
              <a:rPr lang="es-ES_tradnl" dirty="0" smtClean="0"/>
              <a:t>AMELIA: Es verdad. Daba miedo. ¡Parecía una aparición!</a:t>
            </a:r>
          </a:p>
          <a:p>
            <a:pPr marL="0" indent="0">
              <a:buNone/>
            </a:pPr>
            <a:r>
              <a:rPr lang="es-ES_tradnl" dirty="0" smtClean="0"/>
              <a:t>ADELA: Tiene el cielo unas estrellas como puños.</a:t>
            </a:r>
          </a:p>
          <a:p>
            <a:pPr marL="0" indent="0">
              <a:buNone/>
            </a:pPr>
            <a:r>
              <a:rPr lang="es-ES_tradnl" dirty="0" smtClean="0"/>
              <a:t>(76) ADELA: Madre, ¿por qué cuando se corre una estrella o luce un relámpago se dice:</a:t>
            </a:r>
          </a:p>
          <a:p>
            <a:pPr marL="0" indent="0">
              <a:buNone/>
            </a:pPr>
            <a:r>
              <a:rPr lang="es-ES_tradnl" dirty="0" smtClean="0"/>
              <a:t>Santa Bárbara bendita, / que en el cielo estás escrita / con papel y agua bendita? (</a:t>
            </a:r>
            <a:r>
              <a:rPr lang="es-ES_tradnl" dirty="0" err="1" smtClean="0"/>
              <a:t>Protection</a:t>
            </a:r>
            <a:r>
              <a:rPr lang="es-ES_tradnl" dirty="0" smtClean="0"/>
              <a:t> </a:t>
            </a:r>
            <a:r>
              <a:rPr lang="es-ES_tradnl" dirty="0" err="1" smtClean="0"/>
              <a:t>against</a:t>
            </a:r>
            <a:r>
              <a:rPr lang="es-ES_tradnl" dirty="0" smtClean="0"/>
              <a:t> </a:t>
            </a:r>
            <a:r>
              <a:rPr lang="es-ES_tradnl" dirty="0" err="1" smtClean="0"/>
              <a:t>death</a:t>
            </a:r>
            <a:r>
              <a:rPr lang="es-ES_tradnl" dirty="0" smtClean="0"/>
              <a:t>)</a:t>
            </a:r>
          </a:p>
          <a:p>
            <a:pPr marL="0" indent="0">
              <a:buNone/>
            </a:pPr>
            <a:r>
              <a:rPr lang="es-ES_tradnl" dirty="0" smtClean="0"/>
              <a:t>(81) Están ladrando los perros.</a:t>
            </a:r>
            <a:endParaRPr lang="en-GB" dirty="0"/>
          </a:p>
        </p:txBody>
      </p:sp>
    </p:spTree>
    <p:extLst>
      <p:ext uri="{BB962C8B-B14F-4D97-AF65-F5344CB8AC3E}">
        <p14:creationId xmlns:p14="http://schemas.microsoft.com/office/powerpoint/2010/main" val="21609121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storm edges closer</a:t>
            </a:r>
            <a:endParaRPr lang="en-GB" dirty="0"/>
          </a:p>
        </p:txBody>
      </p:sp>
      <p:sp>
        <p:nvSpPr>
          <p:cNvPr id="3" name="Content Placeholder 2"/>
          <p:cNvSpPr>
            <a:spLocks noGrp="1"/>
          </p:cNvSpPr>
          <p:nvPr>
            <p:ph idx="1"/>
          </p:nvPr>
        </p:nvSpPr>
        <p:spPr/>
        <p:txBody>
          <a:bodyPr/>
          <a:lstStyle/>
          <a:p>
            <a:r>
              <a:rPr lang="es-ES_tradnl" dirty="0" smtClean="0"/>
              <a:t>(80) PONCIA: Cuando una no puede con el mar lo más fácil es volver las espaldas para no verlo.</a:t>
            </a:r>
          </a:p>
          <a:p>
            <a:r>
              <a:rPr lang="es-ES_tradnl" dirty="0" smtClean="0"/>
              <a:t>CRIADA: Es tan orgullosa que ella misma se pone una venda en los ojos.</a:t>
            </a:r>
          </a:p>
          <a:p>
            <a:r>
              <a:rPr lang="es-ES_tradnl" dirty="0" smtClean="0"/>
              <a:t>PONCIA: Yo no puedo hacer nada. Quise atajar las cosas pero ya me asusten demasiado. </a:t>
            </a:r>
            <a:r>
              <a:rPr lang="es-ES_tradnl" b="1" dirty="0" smtClean="0"/>
              <a:t>¿Tú ves este silencio? Pues hay una tormenta en cada cuarto. El día que estallen nos barrerán a todas. </a:t>
            </a:r>
            <a:r>
              <a:rPr lang="es-ES_tradnl" dirty="0" smtClean="0"/>
              <a:t>Yo he dicho lo que tenía que decir.</a:t>
            </a:r>
          </a:p>
          <a:p>
            <a:endParaRPr lang="en-GB" dirty="0"/>
          </a:p>
        </p:txBody>
      </p:sp>
    </p:spTree>
    <p:extLst>
      <p:ext uri="{BB962C8B-B14F-4D97-AF65-F5344CB8AC3E}">
        <p14:creationId xmlns:p14="http://schemas.microsoft.com/office/powerpoint/2010/main" val="8784508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Women without men 80-81</a:t>
            </a:r>
            <a:endParaRPr lang="en-GB" dirty="0"/>
          </a:p>
        </p:txBody>
      </p:sp>
      <p:sp>
        <p:nvSpPr>
          <p:cNvPr id="3" name="Content Placeholder 2"/>
          <p:cNvSpPr>
            <a:spLocks noGrp="1"/>
          </p:cNvSpPr>
          <p:nvPr>
            <p:ph idx="1"/>
          </p:nvPr>
        </p:nvSpPr>
        <p:spPr>
          <a:xfrm>
            <a:off x="1066800" y="2103120"/>
            <a:ext cx="10058400" cy="4297680"/>
          </a:xfrm>
        </p:spPr>
        <p:txBody>
          <a:bodyPr>
            <a:normAutofit fontScale="92500"/>
          </a:bodyPr>
          <a:lstStyle/>
          <a:p>
            <a:r>
              <a:rPr lang="es-ES_tradnl" dirty="0"/>
              <a:t>CRIADA: Bernarda cree que nadie puede con ella y no sabe la fuerza que tiene un hombre entre mujeres solas.</a:t>
            </a:r>
          </a:p>
          <a:p>
            <a:r>
              <a:rPr lang="es-ES_tradnl" dirty="0"/>
              <a:t>PONCIA: No es toda la culpa de Pepe el Romano. Es verdad que el año pasado anduvo detrás de Adela, y ésta estaba loca por él, pero </a:t>
            </a:r>
            <a:r>
              <a:rPr lang="es-ES_tradnl" b="1" dirty="0"/>
              <a:t>ella debió estarse en su sitio y no provocarlo. Un hombre es un hombre</a:t>
            </a:r>
            <a:r>
              <a:rPr lang="es-ES_tradnl" b="1" dirty="0" smtClean="0"/>
              <a:t>.</a:t>
            </a:r>
          </a:p>
          <a:p>
            <a:pPr marL="0" indent="0">
              <a:buNone/>
            </a:pPr>
            <a:r>
              <a:rPr lang="es-ES_tradnl" b="1" dirty="0"/>
              <a:t>	</a:t>
            </a:r>
            <a:r>
              <a:rPr lang="es-ES_tradnl" b="1" dirty="0" smtClean="0"/>
              <a:t>	…</a:t>
            </a:r>
          </a:p>
          <a:p>
            <a:pPr marL="0" indent="0">
              <a:buNone/>
            </a:pPr>
            <a:r>
              <a:rPr lang="es-ES_tradnl" dirty="0" smtClean="0"/>
              <a:t>PONCIA: Las cosas se han puesto ya demasiado maduras. Adela está decidida a lo que sea, y las demás la vigilen sin descanso.</a:t>
            </a:r>
          </a:p>
          <a:p>
            <a:pPr marL="0" indent="0">
              <a:buNone/>
            </a:pPr>
            <a:r>
              <a:rPr lang="es-ES_tradnl" dirty="0" smtClean="0"/>
              <a:t>CRIADA: ¿Y Martirio también?</a:t>
            </a:r>
          </a:p>
          <a:p>
            <a:pPr marL="0" indent="0">
              <a:buNone/>
            </a:pPr>
            <a:r>
              <a:rPr lang="es-ES_tradnl" dirty="0" smtClean="0"/>
              <a:t>PONCIA: Esa es la peor. </a:t>
            </a:r>
            <a:r>
              <a:rPr lang="es-ES_tradnl" b="1" dirty="0" smtClean="0"/>
              <a:t>Es un pozo de veneno. </a:t>
            </a:r>
            <a:r>
              <a:rPr lang="es-ES_tradnl" dirty="0" smtClean="0"/>
              <a:t>Ve que el Romano no es para ella y hundiría el mundo si estuviera en su mano.</a:t>
            </a:r>
          </a:p>
          <a:p>
            <a:pPr marL="0" indent="0">
              <a:buNone/>
            </a:pPr>
            <a:r>
              <a:rPr lang="es-ES_tradnl" dirty="0" smtClean="0"/>
              <a:t>CRIADA: ¡Es que son malas!</a:t>
            </a:r>
          </a:p>
          <a:p>
            <a:pPr marL="0" indent="0">
              <a:buNone/>
            </a:pPr>
            <a:r>
              <a:rPr lang="es-ES_tradnl" dirty="0" smtClean="0"/>
              <a:t>PONCIA: </a:t>
            </a:r>
            <a:r>
              <a:rPr lang="es-ES_tradnl" b="1" dirty="0" smtClean="0"/>
              <a:t>Son mujeres sin hombre nada más. </a:t>
            </a:r>
            <a:r>
              <a:rPr lang="es-ES_tradnl" dirty="0" smtClean="0"/>
              <a:t>En estás cuestiones se olvida hasta la sangre.</a:t>
            </a:r>
            <a:endParaRPr lang="es-ES_tradnl" dirty="0"/>
          </a:p>
        </p:txBody>
      </p:sp>
    </p:spTree>
    <p:extLst>
      <p:ext uri="{BB962C8B-B14F-4D97-AF65-F5344CB8AC3E}">
        <p14:creationId xmlns:p14="http://schemas.microsoft.com/office/powerpoint/2010/main" val="34862897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426694"/>
            <a:ext cx="9728200" cy="817906"/>
          </a:xfrm>
        </p:spPr>
        <p:txBody>
          <a:bodyPr>
            <a:normAutofit/>
          </a:bodyPr>
          <a:lstStyle/>
          <a:p>
            <a:r>
              <a:rPr lang="en-GB" sz="4000" dirty="0" smtClean="0"/>
              <a:t>Final confrontation 85-89</a:t>
            </a:r>
            <a:endParaRPr lang="en-GB" sz="4000" dirty="0"/>
          </a:p>
        </p:txBody>
      </p:sp>
      <p:sp>
        <p:nvSpPr>
          <p:cNvPr id="3" name="Content Placeholder 2"/>
          <p:cNvSpPr>
            <a:spLocks noGrp="1"/>
          </p:cNvSpPr>
          <p:nvPr>
            <p:ph idx="1"/>
          </p:nvPr>
        </p:nvSpPr>
        <p:spPr>
          <a:xfrm>
            <a:off x="571500" y="1658620"/>
            <a:ext cx="10058400" cy="4246880"/>
          </a:xfrm>
        </p:spPr>
        <p:txBody>
          <a:bodyPr>
            <a:normAutofit fontScale="92500" lnSpcReduction="20000"/>
          </a:bodyPr>
          <a:lstStyle/>
          <a:p>
            <a:pPr>
              <a:lnSpc>
                <a:spcPct val="124000"/>
              </a:lnSpc>
            </a:pPr>
            <a:r>
              <a:rPr lang="es-ES_tradnl" dirty="0" smtClean="0"/>
              <a:t>(86) ADELA: Por eso procuras que no vaya con él. No te importa que abrace a la que no quiere. A mí tampoco. Ya puede estar cien años con Angustias. Pero que me abrace a mí se te hace terrible, porque tú lo quieres también, ¡lo quieres!</a:t>
            </a:r>
          </a:p>
          <a:p>
            <a:pPr>
              <a:lnSpc>
                <a:spcPct val="124000"/>
              </a:lnSpc>
            </a:pPr>
            <a:r>
              <a:rPr lang="es-ES_tradnl" dirty="0" smtClean="0"/>
              <a:t>MARTIRIO: (</a:t>
            </a:r>
            <a:r>
              <a:rPr lang="es-ES_tradnl" i="1" dirty="0" smtClean="0"/>
              <a:t>Dramática.</a:t>
            </a:r>
            <a:r>
              <a:rPr lang="es-ES_tradnl" dirty="0" smtClean="0"/>
              <a:t>) ¡Sí! Déjame decirlo con la cabeza fuera de los embozos.</a:t>
            </a:r>
            <a:r>
              <a:rPr lang="es-ES_tradnl" i="1" dirty="0" smtClean="0"/>
              <a:t> </a:t>
            </a:r>
            <a:r>
              <a:rPr lang="es-ES_tradnl" dirty="0" smtClean="0"/>
              <a:t>¡Sí! </a:t>
            </a:r>
            <a:r>
              <a:rPr lang="es-ES_tradnl" b="1" dirty="0" smtClean="0"/>
              <a:t>Déjame que el pecho se me rompa como una granada de amargura</a:t>
            </a:r>
            <a:r>
              <a:rPr lang="es-ES_tradnl" dirty="0" smtClean="0"/>
              <a:t>. ¡Lo quiero!</a:t>
            </a:r>
          </a:p>
          <a:p>
            <a:pPr marL="0" indent="0">
              <a:lnSpc>
                <a:spcPct val="124000"/>
              </a:lnSpc>
              <a:buNone/>
            </a:pPr>
            <a:r>
              <a:rPr lang="es-ES_tradnl" dirty="0" smtClean="0"/>
              <a:t>		…</a:t>
            </a:r>
          </a:p>
          <a:p>
            <a:pPr marL="0" indent="0">
              <a:lnSpc>
                <a:spcPct val="124000"/>
              </a:lnSpc>
              <a:buNone/>
            </a:pPr>
            <a:r>
              <a:rPr lang="es-ES_tradnl" dirty="0" smtClean="0"/>
              <a:t>ADELA: Aquí no hay ningún remedio. </a:t>
            </a:r>
            <a:r>
              <a:rPr lang="es-ES_tradnl" b="1" dirty="0" smtClean="0"/>
              <a:t>La que tenga que ahogarse que se ahogue. Pepe el Romano es mío. El me lleva a los juncos de la orilla.</a:t>
            </a:r>
          </a:p>
          <a:p>
            <a:pPr marL="0" indent="0">
              <a:lnSpc>
                <a:spcPct val="124000"/>
              </a:lnSpc>
              <a:buNone/>
            </a:pPr>
            <a:r>
              <a:rPr lang="es-ES_tradnl" dirty="0" smtClean="0"/>
              <a:t>[…] Ya no aguanto el horror de estos techos después de haber probado el sabor de su boca. Seré lo que él quiera que sea. Todo el pueblo contra mí, quemándome con sus dedos de lumbre, </a:t>
            </a:r>
            <a:r>
              <a:rPr lang="es-ES_tradnl" b="1" dirty="0" smtClean="0"/>
              <a:t>perseguida por los que dicen que son decentes</a:t>
            </a:r>
            <a:r>
              <a:rPr lang="es-ES_tradnl" dirty="0" smtClean="0"/>
              <a:t>, y me pondré delante de todos </a:t>
            </a:r>
            <a:r>
              <a:rPr lang="es-ES_tradnl" b="1" dirty="0" smtClean="0"/>
              <a:t>la corona de espinas que tienen las que son queridas de algún hombre casado.</a:t>
            </a:r>
          </a:p>
          <a:p>
            <a:pPr marL="0" indent="0">
              <a:buNone/>
            </a:pPr>
            <a:r>
              <a:rPr lang="en-GB" b="1" dirty="0" smtClean="0"/>
              <a:t>Messianic imagery – is the author alleviating Adela’s guilt ?</a:t>
            </a:r>
            <a:endParaRPr lang="en-GB" b="1" dirty="0"/>
          </a:p>
        </p:txBody>
      </p:sp>
    </p:spTree>
    <p:extLst>
      <p:ext uri="{BB962C8B-B14F-4D97-AF65-F5344CB8AC3E}">
        <p14:creationId xmlns:p14="http://schemas.microsoft.com/office/powerpoint/2010/main" val="33452376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Adela </a:t>
            </a:r>
            <a:r>
              <a:rPr lang="en-GB" dirty="0" err="1" smtClean="0"/>
              <a:t>rompe</a:t>
            </a:r>
            <a:r>
              <a:rPr lang="en-GB" dirty="0" smtClean="0"/>
              <a:t> el </a:t>
            </a:r>
            <a:r>
              <a:rPr lang="en-GB" dirty="0" err="1" smtClean="0"/>
              <a:t>bastón</a:t>
            </a:r>
            <a:endParaRPr lang="en-GB" dirty="0"/>
          </a:p>
        </p:txBody>
      </p:sp>
      <p:pic>
        <p:nvPicPr>
          <p:cNvPr id="4" name="Content Placeholder 3"/>
          <p:cNvPicPr>
            <a:picLocks noGrp="1" noChangeAspect="1"/>
          </p:cNvPicPr>
          <p:nvPr>
            <p:ph idx="1"/>
          </p:nvPr>
        </p:nvPicPr>
        <p:blipFill>
          <a:blip r:embed="rId2"/>
          <a:stretch>
            <a:fillRect/>
          </a:stretch>
        </p:blipFill>
        <p:spPr>
          <a:xfrm>
            <a:off x="1158163" y="1887538"/>
            <a:ext cx="9316873" cy="3932237"/>
          </a:xfrm>
          <a:prstGeom prst="rect">
            <a:avLst/>
          </a:prstGeom>
        </p:spPr>
      </p:pic>
      <p:sp>
        <p:nvSpPr>
          <p:cNvPr id="5" name="Rectangle 4"/>
          <p:cNvSpPr/>
          <p:nvPr/>
        </p:nvSpPr>
        <p:spPr>
          <a:xfrm>
            <a:off x="1158162" y="6012934"/>
            <a:ext cx="8620837" cy="369332"/>
          </a:xfrm>
          <a:prstGeom prst="rect">
            <a:avLst/>
          </a:prstGeom>
        </p:spPr>
        <p:txBody>
          <a:bodyPr wrap="square">
            <a:spAutoFit/>
          </a:bodyPr>
          <a:lstStyle/>
          <a:p>
            <a:r>
              <a:rPr lang="en-GB" dirty="0">
                <a:hlinkClick r:id="rId3"/>
              </a:rPr>
              <a:t>https://</a:t>
            </a:r>
            <a:r>
              <a:rPr lang="en-GB" dirty="0" smtClean="0">
                <a:hlinkClick r:id="rId3"/>
              </a:rPr>
              <a:t>www.youtube.com/watch?v=pr73zgEjC60</a:t>
            </a:r>
            <a:r>
              <a:rPr lang="en-GB" dirty="0" smtClean="0"/>
              <a:t> 			1.18 mins</a:t>
            </a:r>
            <a:endParaRPr lang="en-GB" dirty="0"/>
          </a:p>
        </p:txBody>
      </p:sp>
    </p:spTree>
    <p:extLst>
      <p:ext uri="{BB962C8B-B14F-4D97-AF65-F5344CB8AC3E}">
        <p14:creationId xmlns:p14="http://schemas.microsoft.com/office/powerpoint/2010/main" val="38077582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36600" y="731520"/>
            <a:ext cx="10058400" cy="4856480"/>
          </a:xfrm>
        </p:spPr>
        <p:txBody>
          <a:bodyPr/>
          <a:lstStyle/>
          <a:p>
            <a:r>
              <a:rPr lang="es-ES_tradnl" dirty="0" smtClean="0"/>
              <a:t>ADELA: Yo soy su mujer. (A Angustias) Entérate tú y ve al corral a decírselo. </a:t>
            </a:r>
            <a:r>
              <a:rPr lang="es-ES_tradnl" b="1" dirty="0" smtClean="0"/>
              <a:t>El dominará a toda esta casa. Ahí fuera está, respirando como si fuera un león.</a:t>
            </a:r>
          </a:p>
          <a:p>
            <a:pPr marL="0" indent="0">
              <a:buNone/>
            </a:pPr>
            <a:r>
              <a:rPr lang="es-ES_tradnl" b="1" dirty="0"/>
              <a:t>	</a:t>
            </a:r>
            <a:r>
              <a:rPr lang="es-ES_tradnl" b="1" dirty="0" smtClean="0"/>
              <a:t>	…</a:t>
            </a:r>
          </a:p>
          <a:p>
            <a:pPr marL="0" indent="0">
              <a:buNone/>
            </a:pPr>
            <a:r>
              <a:rPr lang="es-ES_tradnl" dirty="0" smtClean="0"/>
              <a:t>(90-91) </a:t>
            </a:r>
            <a:r>
              <a:rPr lang="es-ES_tradnl" dirty="0" err="1" smtClean="0"/>
              <a:t>The</a:t>
            </a:r>
            <a:r>
              <a:rPr lang="es-ES_tradnl" dirty="0" smtClean="0"/>
              <a:t> </a:t>
            </a:r>
            <a:r>
              <a:rPr lang="es-ES_tradnl" dirty="0" err="1" smtClean="0"/>
              <a:t>walls</a:t>
            </a:r>
            <a:r>
              <a:rPr lang="es-ES_tradnl" dirty="0" smtClean="0"/>
              <a:t> </a:t>
            </a:r>
            <a:r>
              <a:rPr lang="es-ES_tradnl" dirty="0" err="1" smtClean="0"/>
              <a:t>begin</a:t>
            </a:r>
            <a:r>
              <a:rPr lang="es-ES_tradnl" dirty="0" smtClean="0"/>
              <a:t> to </a:t>
            </a:r>
            <a:r>
              <a:rPr lang="es-ES_tradnl" dirty="0" err="1" smtClean="0"/>
              <a:t>crumble</a:t>
            </a:r>
            <a:r>
              <a:rPr lang="es-ES_tradnl" dirty="0" smtClean="0"/>
              <a:t>:</a:t>
            </a:r>
          </a:p>
          <a:p>
            <a:pPr marL="0" indent="0">
              <a:buNone/>
            </a:pPr>
            <a:r>
              <a:rPr lang="es-ES_tradnl" dirty="0" smtClean="0"/>
              <a:t>BERNARDA: Abre, no creas que los muros defienden la vergüenza. […] ¡Abre, porque echaré abajo la puerta! […] Trae un martillo!</a:t>
            </a:r>
          </a:p>
          <a:p>
            <a:pPr marL="0" indent="0">
              <a:buNone/>
            </a:pPr>
            <a:endParaRPr lang="es-ES_tradnl" dirty="0"/>
          </a:p>
          <a:p>
            <a:pPr marL="0" indent="0">
              <a:buNone/>
            </a:pPr>
            <a:r>
              <a:rPr lang="es-ES_tradnl" dirty="0" smtClean="0"/>
              <a:t>	…</a:t>
            </a:r>
          </a:p>
          <a:p>
            <a:pPr marL="0" indent="0">
              <a:buNone/>
            </a:pPr>
            <a:r>
              <a:rPr lang="es-ES_tradnl" dirty="0" smtClean="0"/>
              <a:t>BERNARDA: Y no quiero llantos. La muerte hay que mirarla cara a cara. ¡Silencio! (</a:t>
            </a:r>
            <a:r>
              <a:rPr lang="es-ES_tradnl" i="1" dirty="0" smtClean="0"/>
              <a:t>A otra hija.</a:t>
            </a:r>
            <a:r>
              <a:rPr lang="es-ES_tradnl" dirty="0" smtClean="0"/>
              <a:t>) ¡A callar he dicho! (</a:t>
            </a:r>
            <a:r>
              <a:rPr lang="es-ES_tradnl" i="1" dirty="0" smtClean="0"/>
              <a:t>A otra hija) </a:t>
            </a:r>
            <a:r>
              <a:rPr lang="es-ES_tradnl" dirty="0" smtClean="0"/>
              <a:t>Las lágrimas cuando estés sola. </a:t>
            </a:r>
            <a:r>
              <a:rPr lang="es-ES_tradnl" b="1" dirty="0" smtClean="0"/>
              <a:t>Nos hundiremos todas en un mar de luto</a:t>
            </a:r>
            <a:r>
              <a:rPr lang="es-ES_tradnl" dirty="0" smtClean="0"/>
              <a:t>! Ella, la hija menor de Bernarda Alba, ha muerto virgen. </a:t>
            </a:r>
            <a:r>
              <a:rPr lang="en-GB" dirty="0" smtClean="0"/>
              <a:t>¿</a:t>
            </a:r>
            <a:r>
              <a:rPr lang="es-ES_tradnl" dirty="0" smtClean="0"/>
              <a:t>Me habéis oído? ¡Silencio, silencio he dicho! ¡Silencio!</a:t>
            </a:r>
            <a:endParaRPr lang="es-ES_tradnl" dirty="0"/>
          </a:p>
        </p:txBody>
      </p:sp>
    </p:spTree>
    <p:extLst>
      <p:ext uri="{BB962C8B-B14F-4D97-AF65-F5344CB8AC3E}">
        <p14:creationId xmlns:p14="http://schemas.microsoft.com/office/powerpoint/2010/main" val="6317181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747" y="305710"/>
            <a:ext cx="8871284" cy="765101"/>
          </a:xfrm>
        </p:spPr>
        <p:txBody>
          <a:bodyPr>
            <a:normAutofit/>
          </a:bodyPr>
          <a:lstStyle/>
          <a:p>
            <a:r>
              <a:rPr lang="en-GB" sz="3600" dirty="0" smtClean="0"/>
              <a:t>Discussion Questions</a:t>
            </a:r>
            <a:endParaRPr lang="en-GB" sz="3600" dirty="0"/>
          </a:p>
        </p:txBody>
      </p:sp>
      <p:sp>
        <p:nvSpPr>
          <p:cNvPr id="3" name="Content Placeholder 2"/>
          <p:cNvSpPr>
            <a:spLocks noGrp="1"/>
          </p:cNvSpPr>
          <p:nvPr>
            <p:ph idx="1"/>
          </p:nvPr>
        </p:nvSpPr>
        <p:spPr>
          <a:xfrm>
            <a:off x="350593" y="1130532"/>
            <a:ext cx="11301663" cy="5139452"/>
          </a:xfrm>
        </p:spPr>
        <p:txBody>
          <a:bodyPr>
            <a:noAutofit/>
          </a:bodyPr>
          <a:lstStyle/>
          <a:p>
            <a:pPr marL="0" indent="0">
              <a:spcBef>
                <a:spcPts val="0"/>
              </a:spcBef>
              <a:buNone/>
            </a:pPr>
            <a:r>
              <a:rPr lang="en-GB" sz="1400" b="1" dirty="0" smtClean="0"/>
              <a:t>Play as performance</a:t>
            </a:r>
            <a:r>
              <a:rPr lang="en-GB" sz="1400" dirty="0" smtClean="0"/>
              <a:t>: </a:t>
            </a:r>
          </a:p>
          <a:p>
            <a:pPr marL="0" indent="0">
              <a:spcBef>
                <a:spcPts val="0"/>
              </a:spcBef>
              <a:buNone/>
            </a:pPr>
            <a:endParaRPr lang="en-GB" sz="1400" dirty="0" smtClean="0"/>
          </a:p>
          <a:p>
            <a:pPr marL="0" indent="0">
              <a:spcBef>
                <a:spcPts val="0"/>
              </a:spcBef>
              <a:buNone/>
            </a:pPr>
            <a:r>
              <a:rPr lang="en-GB" sz="1400" b="1" dirty="0" smtClean="0"/>
              <a:t>How does a play differ from other types of text? (Prose, poetry etc.) </a:t>
            </a:r>
          </a:p>
          <a:p>
            <a:pPr marL="0" indent="0">
              <a:spcBef>
                <a:spcPts val="0"/>
              </a:spcBef>
              <a:buNone/>
            </a:pPr>
            <a:r>
              <a:rPr lang="en-GB" sz="1400" dirty="0" smtClean="0"/>
              <a:t>Conflation of all the elements of other genres: the cadence of poetry performed orally, the visual impact of fine art, use of sound, the narrative structure of prose and, furthermore, the audience is complicit in the action – particularly given the deliberately claustrophobic staging.</a:t>
            </a:r>
            <a:endParaRPr lang="en-GB" sz="1400" dirty="0"/>
          </a:p>
          <a:p>
            <a:pPr marL="0" indent="0">
              <a:spcBef>
                <a:spcPts val="0"/>
              </a:spcBef>
              <a:buNone/>
            </a:pPr>
            <a:r>
              <a:rPr lang="en-GB" sz="1400" b="1" dirty="0" smtClean="0"/>
              <a:t>How might these differences aid us in engaging students? </a:t>
            </a:r>
          </a:p>
          <a:p>
            <a:pPr marL="0" indent="0">
              <a:spcBef>
                <a:spcPts val="0"/>
              </a:spcBef>
              <a:buNone/>
            </a:pPr>
            <a:r>
              <a:rPr lang="en-GB" sz="1400" dirty="0" smtClean="0"/>
              <a:t>Showing still images of symbolic scenes can help students to visualise the impact of recurring symbols. Showing clips from different productions helps students to conceive of a theatre script as an ‘organic’ piece of cultural production (i.e. something that can be reimagined, reinterpreted and take on a life of its own). </a:t>
            </a:r>
          </a:p>
          <a:p>
            <a:pPr marL="0" indent="0">
              <a:spcBef>
                <a:spcPts val="0"/>
              </a:spcBef>
              <a:buNone/>
            </a:pPr>
            <a:endParaRPr lang="en-GB" sz="1400" dirty="0" smtClean="0"/>
          </a:p>
          <a:p>
            <a:pPr marL="0" indent="0">
              <a:spcBef>
                <a:spcPts val="0"/>
              </a:spcBef>
              <a:buNone/>
            </a:pPr>
            <a:r>
              <a:rPr lang="en-GB" sz="1400" b="1" dirty="0" smtClean="0"/>
              <a:t>Social commentary: 	</a:t>
            </a:r>
          </a:p>
          <a:p>
            <a:pPr marL="0" indent="0">
              <a:spcBef>
                <a:spcPts val="0"/>
              </a:spcBef>
              <a:buNone/>
            </a:pPr>
            <a:endParaRPr lang="en-GB" sz="1400" b="1" dirty="0" smtClean="0"/>
          </a:p>
          <a:p>
            <a:pPr marL="0" indent="0">
              <a:spcBef>
                <a:spcPts val="0"/>
              </a:spcBef>
              <a:buNone/>
            </a:pPr>
            <a:r>
              <a:rPr lang="en-GB" sz="1400" b="1" dirty="0" smtClean="0"/>
              <a:t>What does the play tell us about the disparity between rich and poor at the time of writing? Is this still a relevant message? </a:t>
            </a:r>
          </a:p>
          <a:p>
            <a:pPr marL="0" indent="0">
              <a:spcBef>
                <a:spcPts val="0"/>
              </a:spcBef>
              <a:buNone/>
            </a:pPr>
            <a:r>
              <a:rPr lang="en-GB" sz="1400" dirty="0" smtClean="0"/>
              <a:t>One could comment on the fact that the servant treats ‘la </a:t>
            </a:r>
            <a:r>
              <a:rPr lang="en-GB" sz="1400" dirty="0" err="1" smtClean="0"/>
              <a:t>mendiga</a:t>
            </a:r>
            <a:r>
              <a:rPr lang="en-GB" sz="1400" dirty="0" smtClean="0"/>
              <a:t>’ so poorly, thus the economic disparity and hierarchical structure mirrors the gender inequality as the poor treat the poorest with contempt and women treat other women with contempt – marginalised members of society reinforcing their own marginalisation. One could compare this to the current rising tide in right wing extremism that often leads to the poorest becoming poorer.</a:t>
            </a:r>
          </a:p>
          <a:p>
            <a:pPr marL="0" indent="0">
              <a:spcBef>
                <a:spcPts val="0"/>
              </a:spcBef>
              <a:buNone/>
            </a:pPr>
            <a:r>
              <a:rPr lang="en-GB" sz="1400" b="1" dirty="0" smtClean="0"/>
              <a:t>Does </a:t>
            </a:r>
            <a:r>
              <a:rPr lang="en-GB" sz="1400" b="1" dirty="0"/>
              <a:t>the poet’s involvement in community theatre render this a </a:t>
            </a:r>
            <a:r>
              <a:rPr lang="en-GB" sz="1400" b="1" dirty="0" smtClean="0"/>
              <a:t>work </a:t>
            </a:r>
            <a:r>
              <a:rPr lang="en-GB" sz="1400" b="1" dirty="0"/>
              <a:t>of social justice</a:t>
            </a:r>
            <a:r>
              <a:rPr lang="en-GB" sz="1400" b="1" dirty="0" smtClean="0"/>
              <a:t>? </a:t>
            </a:r>
          </a:p>
          <a:p>
            <a:pPr marL="0" indent="0">
              <a:spcBef>
                <a:spcPts val="0"/>
              </a:spcBef>
              <a:buNone/>
            </a:pPr>
            <a:r>
              <a:rPr lang="en-GB" sz="1400" dirty="0" smtClean="0"/>
              <a:t>When we consider the poet’s trajectory thus far and the fact that he saw theatre as the appropriate medium to bring ‘to the people’ (as opposed to poetry - he gave many lectures on poetry but in much more intellectual settings), it seems fair to argue that this is a work with a deliberately charged social message. Consider the hyperbolic nature of Bernarda’s character, the harrowing tale of la </a:t>
            </a:r>
            <a:r>
              <a:rPr lang="en-GB" sz="1400" dirty="0" err="1" smtClean="0"/>
              <a:t>hija</a:t>
            </a:r>
            <a:r>
              <a:rPr lang="en-GB" sz="1400" dirty="0" smtClean="0"/>
              <a:t> de La </a:t>
            </a:r>
            <a:r>
              <a:rPr lang="en-GB" sz="1400" dirty="0" err="1" smtClean="0"/>
              <a:t>Librada</a:t>
            </a:r>
            <a:r>
              <a:rPr lang="en-GB" sz="1400" dirty="0" smtClean="0"/>
              <a:t> and the play’s position within the rural trilogy which acts as a wider commentary on the struggles facing women.</a:t>
            </a:r>
            <a:endParaRPr lang="en-GB" sz="1400" b="1" dirty="0"/>
          </a:p>
        </p:txBody>
      </p:sp>
    </p:spTree>
    <p:extLst>
      <p:ext uri="{BB962C8B-B14F-4D97-AF65-F5344CB8AC3E}">
        <p14:creationId xmlns:p14="http://schemas.microsoft.com/office/powerpoint/2010/main" val="36558568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8765" y="523703"/>
            <a:ext cx="10626436" cy="6068290"/>
          </a:xfrm>
        </p:spPr>
        <p:txBody>
          <a:bodyPr>
            <a:normAutofit fontScale="85000" lnSpcReduction="10000"/>
          </a:bodyPr>
          <a:lstStyle/>
          <a:p>
            <a:pPr marL="0" indent="0">
              <a:buNone/>
            </a:pPr>
            <a:r>
              <a:rPr lang="en-GB" sz="1700" b="1" dirty="0"/>
              <a:t>Gender</a:t>
            </a:r>
            <a:r>
              <a:rPr lang="en-GB" sz="1700" dirty="0"/>
              <a:t>: 	</a:t>
            </a:r>
            <a:endParaRPr lang="en-GB" sz="1700" dirty="0" smtClean="0"/>
          </a:p>
          <a:p>
            <a:pPr marL="0" indent="0">
              <a:buNone/>
            </a:pPr>
            <a:r>
              <a:rPr lang="en-GB" sz="1700" b="1" dirty="0" smtClean="0"/>
              <a:t>To </a:t>
            </a:r>
            <a:r>
              <a:rPr lang="en-GB" sz="1700" b="1" dirty="0"/>
              <a:t>what extent were the women complicit in their own marginalisation</a:t>
            </a:r>
            <a:r>
              <a:rPr lang="en-GB" sz="1700" b="1" dirty="0" smtClean="0"/>
              <a:t>?</a:t>
            </a:r>
          </a:p>
          <a:p>
            <a:pPr marL="0" indent="0">
              <a:buNone/>
            </a:pPr>
            <a:r>
              <a:rPr lang="en-GB" sz="1700" dirty="0" smtClean="0"/>
              <a:t>It could be argued that the women held equal- if not more-- responsibility than men for their own marginalisation. While men profited from the status quo, the only characters we see on stage perpetuating ideas about the strictures of married life, reprimanding those who crave freedom, enforcing archaic customs and urging the slaughter of those who step outside the boundaries of what is considered to be decent, are women.</a:t>
            </a:r>
          </a:p>
          <a:p>
            <a:pPr marL="0" indent="0">
              <a:buNone/>
            </a:pPr>
            <a:r>
              <a:rPr lang="en-GB" sz="1700" b="1" dirty="0" smtClean="0"/>
              <a:t>What </a:t>
            </a:r>
            <a:r>
              <a:rPr lang="en-GB" sz="1700" b="1" dirty="0"/>
              <a:t>can this tell us about Spanish society at the time</a:t>
            </a:r>
            <a:r>
              <a:rPr lang="en-GB" sz="1700" b="1" dirty="0" smtClean="0"/>
              <a:t>?</a:t>
            </a:r>
          </a:p>
          <a:p>
            <a:pPr marL="0" indent="0">
              <a:buNone/>
            </a:pPr>
            <a:r>
              <a:rPr lang="en-GB" sz="1700" dirty="0" smtClean="0"/>
              <a:t>Lorca here presents 1930s rural Spanish society as cruel and unforgiving in general and hypocritical as regards women. He portrays notions of honour and decency as fundamentally flawed and urges the spectator to feel empathy for those who do not conform to such ideals.</a:t>
            </a:r>
          </a:p>
          <a:p>
            <a:pPr marL="0" indent="0">
              <a:buNone/>
            </a:pPr>
            <a:r>
              <a:rPr lang="en-GB" sz="1700" b="1" dirty="0" smtClean="0"/>
              <a:t>Could </a:t>
            </a:r>
            <a:r>
              <a:rPr lang="en-GB" sz="1700" b="1" dirty="0"/>
              <a:t>this dynamic function as a lens through which to critique </a:t>
            </a:r>
            <a:r>
              <a:rPr lang="en-GB" sz="1700" b="1" dirty="0" smtClean="0"/>
              <a:t>modern-day </a:t>
            </a:r>
            <a:r>
              <a:rPr lang="en-GB" sz="1700" b="1" dirty="0"/>
              <a:t>feminism? </a:t>
            </a:r>
            <a:endParaRPr lang="en-GB" sz="1700" b="1" dirty="0" smtClean="0"/>
          </a:p>
          <a:p>
            <a:pPr marL="0" indent="0">
              <a:spcBef>
                <a:spcPts val="600"/>
              </a:spcBef>
              <a:buNone/>
            </a:pPr>
            <a:r>
              <a:rPr lang="en-GB" sz="1700" dirty="0" smtClean="0"/>
              <a:t>Given that contemporary critiques of feminism tend to focus on perceived misandry, the message in this play could be seen as promoting a more aspirational feminism, i.e. that every member of society is has a part to play in challenging patriarchal order (which can then lead on to conversations about the harmful nature of gendered roles for men, women and non-binary individuals). [A more challenging discussion might be whether the play portrays a patriarchal or matriarchal society – we could argue that Bernarda aspires to be a patriarchal figure (imagery of the </a:t>
            </a:r>
            <a:r>
              <a:rPr lang="en-GB" sz="1700" dirty="0" err="1" smtClean="0"/>
              <a:t>bastón</a:t>
            </a:r>
            <a:r>
              <a:rPr lang="en-GB" sz="1700" dirty="0" smtClean="0"/>
              <a:t> etc.) but the only place she can occupy this role is within her own home thus the hierarchical structure presented here is not representative of the wider social order outside ‘La casa’.]</a:t>
            </a:r>
            <a:r>
              <a:rPr lang="en-GB" sz="2200" dirty="0"/>
              <a:t>	</a:t>
            </a:r>
            <a:endParaRPr lang="en-GB" sz="2200" dirty="0" smtClean="0"/>
          </a:p>
          <a:p>
            <a:pPr marL="0" indent="0">
              <a:spcBef>
                <a:spcPts val="600"/>
              </a:spcBef>
              <a:buNone/>
            </a:pPr>
            <a:r>
              <a:rPr lang="en-GB" sz="1700" b="1" dirty="0" smtClean="0"/>
              <a:t>Should </a:t>
            </a:r>
            <a:r>
              <a:rPr lang="en-GB" sz="1700" b="1" dirty="0"/>
              <a:t>we discuss the playwright’s homosexuality when teaching the play</a:t>
            </a:r>
            <a:r>
              <a:rPr lang="en-GB" sz="1700" b="1" dirty="0" smtClean="0"/>
              <a:t>?</a:t>
            </a:r>
            <a:r>
              <a:rPr lang="en-GB" sz="1700" dirty="0"/>
              <a:t> </a:t>
            </a:r>
            <a:r>
              <a:rPr lang="en-GB" sz="1700" b="1" dirty="0"/>
              <a:t>What bearing might this have on our discussions</a:t>
            </a:r>
            <a:r>
              <a:rPr lang="en-GB" sz="1700" b="1" dirty="0" smtClean="0"/>
              <a:t>?</a:t>
            </a:r>
          </a:p>
          <a:p>
            <a:pPr marL="0" indent="0">
              <a:spcBef>
                <a:spcPts val="600"/>
              </a:spcBef>
              <a:buNone/>
            </a:pPr>
            <a:r>
              <a:rPr lang="en-GB" sz="1700" dirty="0" smtClean="0"/>
              <a:t>Many critics point to Lorca’s own position outside heteronormative culture as a perfect vantage point from which to empathise with other marginalised individuals, in this case women. Indeed, there are hints of the tragedy that befalls those who do not conform to society’s expectations in his earlier works and he openly grapples with his homosexual identity in </a:t>
            </a:r>
            <a:r>
              <a:rPr lang="en-GB" sz="1700" i="1" dirty="0" err="1" smtClean="0"/>
              <a:t>Poeta</a:t>
            </a:r>
            <a:r>
              <a:rPr lang="en-GB" sz="1700" i="1" dirty="0" smtClean="0"/>
              <a:t> </a:t>
            </a:r>
            <a:r>
              <a:rPr lang="en-GB" sz="1700" i="1" dirty="0" err="1" smtClean="0"/>
              <a:t>en</a:t>
            </a:r>
            <a:r>
              <a:rPr lang="en-GB" sz="1700" i="1" dirty="0" smtClean="0"/>
              <a:t> Nueva York</a:t>
            </a:r>
            <a:r>
              <a:rPr lang="en-GB" sz="1700" dirty="0" smtClean="0"/>
              <a:t>, in particular the poem ‘Oda a Walt Whitman’. </a:t>
            </a:r>
            <a:endParaRPr lang="en-GB" sz="1700" dirty="0"/>
          </a:p>
          <a:p>
            <a:pPr marL="0" indent="0">
              <a:spcBef>
                <a:spcPts val="600"/>
              </a:spcBef>
              <a:buNone/>
            </a:pPr>
            <a:endParaRPr lang="en-GB" sz="1400" b="1" dirty="0"/>
          </a:p>
          <a:p>
            <a:pPr marL="1671400" lvl="6" indent="0">
              <a:buNone/>
            </a:pPr>
            <a:r>
              <a:rPr lang="en-GB" dirty="0"/>
              <a:t>		</a:t>
            </a:r>
            <a:endParaRPr lang="en-IE" dirty="0"/>
          </a:p>
        </p:txBody>
      </p:sp>
    </p:spTree>
    <p:extLst>
      <p:ext uri="{BB962C8B-B14F-4D97-AF65-F5344CB8AC3E}">
        <p14:creationId xmlns:p14="http://schemas.microsoft.com/office/powerpoint/2010/main" val="967129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579" y="601579"/>
            <a:ext cx="10403305" cy="2827421"/>
          </a:xfrm>
        </p:spPr>
        <p:txBody>
          <a:bodyPr>
            <a:normAutofit/>
          </a:bodyPr>
          <a:lstStyle/>
          <a:p>
            <a:pPr>
              <a:lnSpc>
                <a:spcPct val="170000"/>
              </a:lnSpc>
            </a:pPr>
            <a:r>
              <a:rPr lang="en-GB" sz="2000" dirty="0" smtClean="0"/>
              <a:t>Herbert Ramsden: The </a:t>
            </a:r>
            <a:r>
              <a:rPr lang="en-GB" sz="2000" dirty="0"/>
              <a:t>‘romance’ tradition was originally intended for singing rather than reading, ‘and Lorca, with his delight and skill in recitation and his misgivings about seeing his poems published (‘</a:t>
            </a:r>
            <a:r>
              <a:rPr lang="en-GB" sz="2000" dirty="0" err="1"/>
              <a:t>muertos</a:t>
            </a:r>
            <a:r>
              <a:rPr lang="en-GB" sz="2000" dirty="0"/>
              <a:t> </a:t>
            </a:r>
            <a:r>
              <a:rPr lang="en-GB" sz="2000" dirty="0" err="1"/>
              <a:t>definitivamente</a:t>
            </a:r>
            <a:r>
              <a:rPr lang="en-GB" sz="2000" dirty="0"/>
              <a:t>’) is commonly likened to a medieval </a:t>
            </a:r>
            <a:r>
              <a:rPr lang="en-GB" sz="2000" i="1" dirty="0" err="1"/>
              <a:t>juglar</a:t>
            </a:r>
            <a:r>
              <a:rPr lang="en-GB" sz="2000" dirty="0"/>
              <a:t> (minstrel).’</a:t>
            </a:r>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smtClean="0"/>
          </a:p>
        </p:txBody>
      </p:sp>
      <p:pic>
        <p:nvPicPr>
          <p:cNvPr id="4" name="Picture 3"/>
          <p:cNvPicPr>
            <a:picLocks noChangeAspect="1"/>
          </p:cNvPicPr>
          <p:nvPr/>
        </p:nvPicPr>
        <p:blipFill>
          <a:blip r:embed="rId2"/>
          <a:stretch>
            <a:fillRect/>
          </a:stretch>
        </p:blipFill>
        <p:spPr>
          <a:xfrm>
            <a:off x="7235374" y="3332747"/>
            <a:ext cx="4454306" cy="3167814"/>
          </a:xfrm>
          <a:prstGeom prst="rect">
            <a:avLst/>
          </a:prstGeom>
        </p:spPr>
      </p:pic>
      <p:sp>
        <p:nvSpPr>
          <p:cNvPr id="5" name="TextBox 4"/>
          <p:cNvSpPr txBox="1"/>
          <p:nvPr/>
        </p:nvSpPr>
        <p:spPr>
          <a:xfrm>
            <a:off x="830179" y="5510463"/>
            <a:ext cx="5269832" cy="1200329"/>
          </a:xfrm>
          <a:prstGeom prst="rect">
            <a:avLst/>
          </a:prstGeom>
          <a:noFill/>
        </p:spPr>
        <p:txBody>
          <a:bodyPr wrap="square" rtlCol="0">
            <a:spAutoFit/>
          </a:bodyPr>
          <a:lstStyle/>
          <a:p>
            <a:r>
              <a:rPr lang="it-IT" dirty="0"/>
              <a:t>Federico García Lorca, </a:t>
            </a:r>
            <a:r>
              <a:rPr lang="it-IT" i="1" dirty="0"/>
              <a:t>Romancero gitano</a:t>
            </a:r>
            <a:r>
              <a:rPr lang="it-IT" dirty="0"/>
              <a:t>, ed. by Herbert Ramsden (Manchester: Manchester University Press, 2008), p. 18. </a:t>
            </a:r>
            <a:endParaRPr lang="en-GB" dirty="0"/>
          </a:p>
          <a:p>
            <a:endParaRPr lang="en-GB" dirty="0"/>
          </a:p>
        </p:txBody>
      </p:sp>
    </p:spTree>
    <p:extLst>
      <p:ext uri="{BB962C8B-B14F-4D97-AF65-F5344CB8AC3E}">
        <p14:creationId xmlns:p14="http://schemas.microsoft.com/office/powerpoint/2010/main" val="128366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257695" y="311938"/>
            <a:ext cx="2569395" cy="5847755"/>
          </a:xfrm>
          <a:prstGeom prst="rect">
            <a:avLst/>
          </a:prstGeom>
        </p:spPr>
        <p:txBody>
          <a:bodyPr wrap="square">
            <a:spAutoFit/>
          </a:bodyPr>
          <a:lstStyle/>
          <a:p>
            <a:r>
              <a:rPr lang="es-ES" sz="800" dirty="0"/>
              <a:t>Federico García Lorca (1898 - 1936) </a:t>
            </a:r>
            <a:endParaRPr lang="es-ES" sz="800" dirty="0" smtClean="0"/>
          </a:p>
          <a:p>
            <a:r>
              <a:rPr lang="es-ES" sz="800" i="1" dirty="0" smtClean="0"/>
              <a:t>Poeta en Nueva York </a:t>
            </a:r>
            <a:r>
              <a:rPr lang="es-ES" sz="800" dirty="0" smtClean="0"/>
              <a:t>(1929-30)</a:t>
            </a:r>
            <a:endParaRPr lang="es-ES" sz="800" i="1" dirty="0"/>
          </a:p>
          <a:p>
            <a:endParaRPr lang="es-ES" sz="800" dirty="0"/>
          </a:p>
          <a:p>
            <a:endParaRPr lang="es-ES" sz="800" dirty="0"/>
          </a:p>
          <a:p>
            <a:r>
              <a:rPr lang="es-ES" sz="900" b="1" dirty="0"/>
              <a:t>ODA A WALT WHITMAN </a:t>
            </a:r>
          </a:p>
          <a:p>
            <a:endParaRPr lang="es-ES" sz="900" dirty="0"/>
          </a:p>
          <a:p>
            <a:r>
              <a:rPr lang="es-ES" sz="900" dirty="0"/>
              <a:t>Por el East </a:t>
            </a:r>
            <a:r>
              <a:rPr lang="es-ES" sz="900" dirty="0" err="1"/>
              <a:t>River</a:t>
            </a:r>
            <a:r>
              <a:rPr lang="es-ES" sz="900" dirty="0"/>
              <a:t> y el Bronx</a:t>
            </a:r>
          </a:p>
          <a:p>
            <a:r>
              <a:rPr lang="es-ES" sz="900" dirty="0"/>
              <a:t> los muchachos cantaban enseñando sus cinturas,</a:t>
            </a:r>
          </a:p>
          <a:p>
            <a:r>
              <a:rPr lang="es-ES" sz="900" dirty="0"/>
              <a:t> con la rueda, el aceite, el cuero y el martillo.</a:t>
            </a:r>
          </a:p>
          <a:p>
            <a:r>
              <a:rPr lang="es-ES" sz="900" dirty="0"/>
              <a:t> Noventa mil mineros sacaban la plata de las rocas</a:t>
            </a:r>
          </a:p>
          <a:p>
            <a:r>
              <a:rPr lang="es-ES" sz="900" dirty="0"/>
              <a:t> y los niños dibujaban escaleras y perspectivas. </a:t>
            </a:r>
          </a:p>
          <a:p>
            <a:endParaRPr lang="es-ES" sz="900" dirty="0"/>
          </a:p>
          <a:p>
            <a:r>
              <a:rPr lang="es-ES" sz="900" dirty="0"/>
              <a:t>Pero ninguno se dormía,</a:t>
            </a:r>
          </a:p>
          <a:p>
            <a:r>
              <a:rPr lang="es-ES" sz="900" dirty="0"/>
              <a:t> ninguno quería ser el río,</a:t>
            </a:r>
          </a:p>
          <a:p>
            <a:r>
              <a:rPr lang="es-ES" sz="900" dirty="0"/>
              <a:t> ninguno amaba las hojas grandes,</a:t>
            </a:r>
          </a:p>
          <a:p>
            <a:r>
              <a:rPr lang="es-ES" sz="900" dirty="0"/>
              <a:t> ninguno la lengua azul de la playa. </a:t>
            </a:r>
          </a:p>
          <a:p>
            <a:endParaRPr lang="es-ES" sz="900" dirty="0"/>
          </a:p>
          <a:p>
            <a:r>
              <a:rPr lang="es-ES" sz="900" dirty="0"/>
              <a:t>Por el East </a:t>
            </a:r>
            <a:r>
              <a:rPr lang="es-ES" sz="900" dirty="0" err="1"/>
              <a:t>River</a:t>
            </a:r>
            <a:r>
              <a:rPr lang="es-ES" sz="900" dirty="0"/>
              <a:t> y el </a:t>
            </a:r>
            <a:r>
              <a:rPr lang="es-ES" sz="900" dirty="0" err="1"/>
              <a:t>Queensborough</a:t>
            </a:r>
            <a:endParaRPr lang="es-ES" sz="900" dirty="0"/>
          </a:p>
          <a:p>
            <a:r>
              <a:rPr lang="es-ES" sz="900" dirty="0"/>
              <a:t> los muchachos luchaban con la industria,</a:t>
            </a:r>
          </a:p>
          <a:p>
            <a:r>
              <a:rPr lang="es-ES" sz="900" dirty="0"/>
              <a:t> y los judíos vendían al fauno del río</a:t>
            </a:r>
          </a:p>
          <a:p>
            <a:r>
              <a:rPr lang="es-ES" sz="900" dirty="0"/>
              <a:t> la rosa de la circuncisión</a:t>
            </a:r>
          </a:p>
          <a:p>
            <a:r>
              <a:rPr lang="es-ES" sz="900" dirty="0"/>
              <a:t> y el cielo desembocaba por los puentes y los tejados</a:t>
            </a:r>
          </a:p>
          <a:p>
            <a:r>
              <a:rPr lang="es-ES" sz="900" dirty="0"/>
              <a:t> manadas de bisontes empujadas por el viento. </a:t>
            </a:r>
          </a:p>
          <a:p>
            <a:endParaRPr lang="es-ES" sz="900" dirty="0"/>
          </a:p>
          <a:p>
            <a:r>
              <a:rPr lang="es-ES" sz="900" dirty="0"/>
              <a:t>Pero ninguno se detenía,</a:t>
            </a:r>
          </a:p>
          <a:p>
            <a:r>
              <a:rPr lang="es-ES" sz="900" dirty="0"/>
              <a:t> ninguno quería ser nube,</a:t>
            </a:r>
          </a:p>
          <a:p>
            <a:r>
              <a:rPr lang="es-ES" sz="900" dirty="0"/>
              <a:t> ninguno buscaba los helechos</a:t>
            </a:r>
          </a:p>
          <a:p>
            <a:r>
              <a:rPr lang="es-ES" sz="900" dirty="0"/>
              <a:t> ni la rueda amarilla del tamboril. </a:t>
            </a:r>
          </a:p>
          <a:p>
            <a:endParaRPr lang="es-ES" sz="900" dirty="0"/>
          </a:p>
          <a:p>
            <a:r>
              <a:rPr lang="es-ES" sz="900" dirty="0"/>
              <a:t>Cuando la luna salga</a:t>
            </a:r>
          </a:p>
          <a:p>
            <a:r>
              <a:rPr lang="es-ES" sz="900" dirty="0"/>
              <a:t> las poleas rodarán para tumbar el cielo;</a:t>
            </a:r>
          </a:p>
          <a:p>
            <a:r>
              <a:rPr lang="es-ES" sz="900" dirty="0"/>
              <a:t> un límite de agujas cercará la memoria</a:t>
            </a:r>
          </a:p>
          <a:p>
            <a:r>
              <a:rPr lang="es-ES" sz="900" dirty="0"/>
              <a:t> y los ataúdes se llevarán a los que no trabajan. </a:t>
            </a:r>
          </a:p>
          <a:p>
            <a:endParaRPr lang="es-ES" sz="900" dirty="0"/>
          </a:p>
          <a:p>
            <a:endParaRPr lang="es-ES" sz="900" dirty="0"/>
          </a:p>
        </p:txBody>
      </p:sp>
      <p:sp>
        <p:nvSpPr>
          <p:cNvPr id="12" name="Rectangle 11"/>
          <p:cNvSpPr/>
          <p:nvPr/>
        </p:nvSpPr>
        <p:spPr>
          <a:xfrm>
            <a:off x="8697915" y="1976238"/>
            <a:ext cx="6096000" cy="4647426"/>
          </a:xfrm>
          <a:prstGeom prst="rect">
            <a:avLst/>
          </a:prstGeom>
        </p:spPr>
        <p:txBody>
          <a:bodyPr>
            <a:spAutoFit/>
          </a:bodyPr>
          <a:lstStyle/>
          <a:p>
            <a:endParaRPr lang="es-ES" sz="800" dirty="0"/>
          </a:p>
          <a:p>
            <a:r>
              <a:rPr lang="es-ES" sz="800" b="1" dirty="0"/>
              <a:t>Contra vosotros siempre, que dais a los muchachos</a:t>
            </a:r>
          </a:p>
          <a:p>
            <a:r>
              <a:rPr lang="es-ES" sz="800" b="1" dirty="0"/>
              <a:t> gotas de sucia muerte con amargo veneno.</a:t>
            </a:r>
          </a:p>
          <a:p>
            <a:r>
              <a:rPr lang="es-ES" sz="800" b="1" dirty="0"/>
              <a:t> Contra vosotros siempre,</a:t>
            </a:r>
          </a:p>
          <a:p>
            <a:r>
              <a:rPr lang="es-ES" sz="800" b="1" dirty="0"/>
              <a:t> </a:t>
            </a:r>
            <a:r>
              <a:rPr lang="es-ES" sz="800" b="1" dirty="0" err="1"/>
              <a:t>Faeries</a:t>
            </a:r>
            <a:r>
              <a:rPr lang="es-ES" sz="800" b="1" dirty="0"/>
              <a:t> de Norteamérica,</a:t>
            </a:r>
          </a:p>
          <a:p>
            <a:r>
              <a:rPr lang="es-ES" sz="800" b="1" dirty="0"/>
              <a:t> Pájaros de la Habana,</a:t>
            </a:r>
          </a:p>
          <a:p>
            <a:r>
              <a:rPr lang="es-ES" sz="800" b="1" dirty="0"/>
              <a:t> Jotos de Méjico,</a:t>
            </a:r>
          </a:p>
          <a:p>
            <a:r>
              <a:rPr lang="es-ES" sz="800" b="1" dirty="0"/>
              <a:t> Sarasas de Cádiz,</a:t>
            </a:r>
          </a:p>
          <a:p>
            <a:r>
              <a:rPr lang="es-ES" sz="800" b="1" dirty="0"/>
              <a:t> </a:t>
            </a:r>
            <a:r>
              <a:rPr lang="es-ES" sz="800" b="1" dirty="0" err="1"/>
              <a:t>Ápios</a:t>
            </a:r>
            <a:r>
              <a:rPr lang="es-ES" sz="800" b="1" dirty="0"/>
              <a:t> de Sevilla,</a:t>
            </a:r>
          </a:p>
          <a:p>
            <a:r>
              <a:rPr lang="es-ES" sz="800" b="1" dirty="0"/>
              <a:t> Cancos de Madrid,</a:t>
            </a:r>
          </a:p>
          <a:p>
            <a:r>
              <a:rPr lang="es-ES" sz="800" b="1" dirty="0"/>
              <a:t> Floras de Alicante,</a:t>
            </a:r>
          </a:p>
          <a:p>
            <a:r>
              <a:rPr lang="es-ES" sz="800" b="1" dirty="0"/>
              <a:t> </a:t>
            </a:r>
            <a:r>
              <a:rPr lang="es-ES" sz="800" b="1" dirty="0" err="1"/>
              <a:t>Adelaidas</a:t>
            </a:r>
            <a:r>
              <a:rPr lang="es-ES" sz="800" b="1" dirty="0"/>
              <a:t> de Portugal. </a:t>
            </a:r>
          </a:p>
          <a:p>
            <a:endParaRPr lang="es-ES" sz="800" dirty="0"/>
          </a:p>
          <a:p>
            <a:r>
              <a:rPr lang="es-ES" sz="800" b="1" dirty="0"/>
              <a:t>¡Maricas de todo el mundo, asesinos de palomas!</a:t>
            </a:r>
          </a:p>
          <a:p>
            <a:r>
              <a:rPr lang="es-ES" sz="800" b="1" dirty="0"/>
              <a:t> Esclavos de la mujer, perras de sus tocadores,</a:t>
            </a:r>
          </a:p>
          <a:p>
            <a:r>
              <a:rPr lang="es-ES" sz="800" b="1" dirty="0"/>
              <a:t> abiertos en las plazas con fiebre de abanico</a:t>
            </a:r>
          </a:p>
          <a:p>
            <a:r>
              <a:rPr lang="es-ES" sz="800" b="1" dirty="0"/>
              <a:t> o emboscadas en yertos paisajes de cicuta. </a:t>
            </a:r>
          </a:p>
          <a:p>
            <a:endParaRPr lang="es-ES" sz="800" dirty="0"/>
          </a:p>
          <a:p>
            <a:r>
              <a:rPr lang="es-ES" sz="800" dirty="0"/>
              <a:t>¡No haya cuartel! La muerte</a:t>
            </a:r>
          </a:p>
          <a:p>
            <a:r>
              <a:rPr lang="es-ES" sz="800" dirty="0"/>
              <a:t> mana de vuestros ojos</a:t>
            </a:r>
          </a:p>
          <a:p>
            <a:r>
              <a:rPr lang="es-ES" sz="800" dirty="0"/>
              <a:t> y agrupa flores grises en la orilla del cieno.</a:t>
            </a:r>
          </a:p>
          <a:p>
            <a:r>
              <a:rPr lang="es-ES" sz="800" dirty="0"/>
              <a:t> ¡No haya cuartel! ¡Alerta!</a:t>
            </a:r>
          </a:p>
          <a:p>
            <a:r>
              <a:rPr lang="es-ES" sz="800" dirty="0"/>
              <a:t> Que los confundidos, los puros,</a:t>
            </a:r>
          </a:p>
          <a:p>
            <a:r>
              <a:rPr lang="es-ES" sz="800" dirty="0"/>
              <a:t> los clásicos, los señalados, los suplicantes</a:t>
            </a:r>
          </a:p>
          <a:p>
            <a:r>
              <a:rPr lang="es-ES" sz="800" dirty="0"/>
              <a:t> os cierren las puertas de la bacanal. </a:t>
            </a:r>
          </a:p>
          <a:p>
            <a:endParaRPr lang="es-ES" sz="800" dirty="0"/>
          </a:p>
          <a:p>
            <a:r>
              <a:rPr lang="es-ES" sz="800" dirty="0"/>
              <a:t>Y tú, bello Walt </a:t>
            </a:r>
            <a:r>
              <a:rPr lang="es-ES" sz="800" dirty="0" err="1"/>
              <a:t>Whitman</a:t>
            </a:r>
            <a:r>
              <a:rPr lang="es-ES" sz="800" dirty="0"/>
              <a:t>, duerme a orillas del Hudson</a:t>
            </a:r>
          </a:p>
          <a:p>
            <a:r>
              <a:rPr lang="es-ES" sz="800" dirty="0"/>
              <a:t> con la barba hacia el polo y las manos abiertas.</a:t>
            </a:r>
          </a:p>
          <a:p>
            <a:r>
              <a:rPr lang="es-ES" sz="800" dirty="0"/>
              <a:t> Arcilla blanda o nieve, tu lengua está llamando</a:t>
            </a:r>
          </a:p>
          <a:p>
            <a:r>
              <a:rPr lang="es-ES" sz="800" dirty="0"/>
              <a:t> camaradas que velen tu gacela sin cuerpo.</a:t>
            </a:r>
          </a:p>
          <a:p>
            <a:r>
              <a:rPr lang="es-ES" sz="800" dirty="0"/>
              <a:t> Duerme, no queda nada.</a:t>
            </a:r>
          </a:p>
          <a:p>
            <a:r>
              <a:rPr lang="es-ES" sz="800" dirty="0"/>
              <a:t> Una danza de muros agita las praderas</a:t>
            </a:r>
          </a:p>
          <a:p>
            <a:r>
              <a:rPr lang="es-ES" sz="800" dirty="0"/>
              <a:t> y América se anega de máquinas y llanto.</a:t>
            </a:r>
          </a:p>
          <a:p>
            <a:r>
              <a:rPr lang="es-ES" sz="800" dirty="0"/>
              <a:t> Quiero que el aire fuerte de la noche más honda</a:t>
            </a:r>
          </a:p>
          <a:p>
            <a:r>
              <a:rPr lang="es-ES" sz="800" dirty="0"/>
              <a:t> quite flores y letras del arco donde duermes</a:t>
            </a:r>
          </a:p>
          <a:p>
            <a:r>
              <a:rPr lang="es-ES" sz="800" dirty="0"/>
              <a:t> y un niño negro anuncie a los blancos del oro</a:t>
            </a:r>
          </a:p>
          <a:p>
            <a:r>
              <a:rPr lang="es-ES" sz="800" dirty="0"/>
              <a:t> la llegada del reino de la espiga.</a:t>
            </a:r>
          </a:p>
        </p:txBody>
      </p:sp>
      <p:sp>
        <p:nvSpPr>
          <p:cNvPr id="13" name="Rectangle 12"/>
          <p:cNvSpPr/>
          <p:nvPr/>
        </p:nvSpPr>
        <p:spPr>
          <a:xfrm>
            <a:off x="2787207" y="109727"/>
            <a:ext cx="2902591" cy="5355312"/>
          </a:xfrm>
          <a:prstGeom prst="rect">
            <a:avLst/>
          </a:prstGeom>
        </p:spPr>
        <p:txBody>
          <a:bodyPr wrap="square">
            <a:spAutoFit/>
          </a:bodyPr>
          <a:lstStyle/>
          <a:p>
            <a:endParaRPr lang="es-ES" sz="900" b="1" dirty="0"/>
          </a:p>
          <a:p>
            <a:r>
              <a:rPr lang="es-ES" sz="900" b="1" dirty="0"/>
              <a:t>Ni un solo momento, viejo hermoso Walt </a:t>
            </a:r>
            <a:r>
              <a:rPr lang="es-ES" sz="900" b="1" dirty="0" err="1"/>
              <a:t>Whitman</a:t>
            </a:r>
            <a:r>
              <a:rPr lang="es-ES" sz="900" b="1" dirty="0"/>
              <a:t>,</a:t>
            </a:r>
          </a:p>
          <a:p>
            <a:r>
              <a:rPr lang="es-ES" sz="900" b="1" dirty="0"/>
              <a:t> he dejado de ver tu barba llena de mariposas,</a:t>
            </a:r>
          </a:p>
          <a:p>
            <a:r>
              <a:rPr lang="es-ES" sz="900" b="1" dirty="0"/>
              <a:t> ni tus hombros de pana gastados por la luna,</a:t>
            </a:r>
          </a:p>
          <a:p>
            <a:r>
              <a:rPr lang="es-ES" sz="900" b="1" dirty="0"/>
              <a:t> ni tus muslos de Apolo virginal,</a:t>
            </a:r>
          </a:p>
          <a:p>
            <a:r>
              <a:rPr lang="es-ES" sz="900" b="1" dirty="0"/>
              <a:t> ni tu voz como una columna de ceniza;</a:t>
            </a:r>
          </a:p>
          <a:p>
            <a:r>
              <a:rPr lang="es-ES" sz="900" b="1" dirty="0"/>
              <a:t> anciano hermoso como la niebla</a:t>
            </a:r>
          </a:p>
          <a:p>
            <a:r>
              <a:rPr lang="es-ES" sz="900" b="1" dirty="0"/>
              <a:t> que gemías igual que un pájaro</a:t>
            </a:r>
          </a:p>
          <a:p>
            <a:r>
              <a:rPr lang="es-ES" sz="900" b="1" dirty="0"/>
              <a:t> con el sexo atravesado por una aguja,</a:t>
            </a:r>
          </a:p>
          <a:p>
            <a:r>
              <a:rPr lang="es-ES" sz="900" b="1" dirty="0"/>
              <a:t> enemigo del sátiro,</a:t>
            </a:r>
          </a:p>
          <a:p>
            <a:r>
              <a:rPr lang="es-ES" sz="900" b="1" dirty="0"/>
              <a:t> enemigo de la vid</a:t>
            </a:r>
          </a:p>
          <a:p>
            <a:r>
              <a:rPr lang="es-ES" sz="900" b="1" dirty="0"/>
              <a:t> y amante de los cuerpos bajo la burda tela.</a:t>
            </a:r>
          </a:p>
          <a:p>
            <a:r>
              <a:rPr lang="es-ES" sz="900" b="1" dirty="0"/>
              <a:t> Ni un solo momento, hermosura viril</a:t>
            </a:r>
          </a:p>
          <a:p>
            <a:r>
              <a:rPr lang="es-ES" sz="900" b="1" dirty="0"/>
              <a:t> que en montes de carbón, anuncios y ferrocarriles,</a:t>
            </a:r>
          </a:p>
          <a:p>
            <a:r>
              <a:rPr lang="es-ES" sz="900" b="1" dirty="0"/>
              <a:t> soñabas ser un río y dormir como un río</a:t>
            </a:r>
          </a:p>
          <a:p>
            <a:r>
              <a:rPr lang="es-ES" sz="900" b="1" dirty="0"/>
              <a:t> con aquel camarada que pondría en tu pecho</a:t>
            </a:r>
          </a:p>
          <a:p>
            <a:r>
              <a:rPr lang="es-ES" sz="900" b="1" dirty="0"/>
              <a:t> un pequeño dolor de ignorante leopardo. </a:t>
            </a:r>
          </a:p>
          <a:p>
            <a:endParaRPr lang="es-ES" sz="900" dirty="0"/>
          </a:p>
          <a:p>
            <a:r>
              <a:rPr lang="es-ES" sz="900" b="1" dirty="0"/>
              <a:t>Ni un sólo momento, Adán de sangre, macho,</a:t>
            </a:r>
          </a:p>
          <a:p>
            <a:r>
              <a:rPr lang="es-ES" sz="900" b="1" dirty="0"/>
              <a:t> hombre solo en el mar, viejo hermoso Walt </a:t>
            </a:r>
            <a:r>
              <a:rPr lang="es-ES" sz="900" b="1" dirty="0" err="1"/>
              <a:t>Whitman</a:t>
            </a:r>
            <a:r>
              <a:rPr lang="es-ES" sz="900" b="1" dirty="0"/>
              <a:t>,</a:t>
            </a:r>
          </a:p>
          <a:p>
            <a:r>
              <a:rPr lang="es-ES" sz="900" dirty="0"/>
              <a:t> porque por las azoteas,</a:t>
            </a:r>
          </a:p>
          <a:p>
            <a:r>
              <a:rPr lang="es-ES" sz="900" dirty="0"/>
              <a:t> agrupados en los bares,</a:t>
            </a:r>
          </a:p>
          <a:p>
            <a:r>
              <a:rPr lang="es-ES" sz="900" dirty="0"/>
              <a:t> saliendo en racimos de las alcantarillas,</a:t>
            </a:r>
          </a:p>
          <a:p>
            <a:r>
              <a:rPr lang="es-ES" sz="900" dirty="0"/>
              <a:t> temblando entre las piernas de los </a:t>
            </a:r>
            <a:r>
              <a:rPr lang="es-ES" sz="900" dirty="0" err="1"/>
              <a:t>chauffeurs</a:t>
            </a:r>
            <a:endParaRPr lang="es-ES" sz="900" dirty="0"/>
          </a:p>
          <a:p>
            <a:r>
              <a:rPr lang="es-ES" sz="900" dirty="0"/>
              <a:t> o girando en las plataformas del ajenjo,</a:t>
            </a:r>
          </a:p>
          <a:p>
            <a:r>
              <a:rPr lang="es-ES" sz="900" dirty="0"/>
              <a:t> los maricas, Walt </a:t>
            </a:r>
            <a:r>
              <a:rPr lang="es-ES" sz="900" dirty="0" err="1"/>
              <a:t>Whitman</a:t>
            </a:r>
            <a:r>
              <a:rPr lang="es-ES" sz="900" dirty="0"/>
              <a:t>, te soñaban. </a:t>
            </a:r>
          </a:p>
          <a:p>
            <a:endParaRPr lang="es-ES" sz="900" dirty="0"/>
          </a:p>
          <a:p>
            <a:r>
              <a:rPr lang="es-ES" sz="900" dirty="0"/>
              <a:t>¡También ese! ¡También! Y se despeñan</a:t>
            </a:r>
          </a:p>
          <a:p>
            <a:r>
              <a:rPr lang="es-ES" sz="900" dirty="0"/>
              <a:t> sobre tu barba luminosa y casta,</a:t>
            </a:r>
          </a:p>
          <a:p>
            <a:r>
              <a:rPr lang="es-ES" sz="900" dirty="0"/>
              <a:t> rubios del norte, negros de la arena,</a:t>
            </a:r>
          </a:p>
          <a:p>
            <a:r>
              <a:rPr lang="es-ES" sz="900" dirty="0"/>
              <a:t> muchedumbres de gritos y ademanes,</a:t>
            </a:r>
          </a:p>
          <a:p>
            <a:r>
              <a:rPr lang="es-ES" sz="900" dirty="0"/>
              <a:t> como gatos y como las serpientes,</a:t>
            </a:r>
          </a:p>
          <a:p>
            <a:r>
              <a:rPr lang="es-ES" sz="900" dirty="0"/>
              <a:t> los maricas, Walt </a:t>
            </a:r>
            <a:r>
              <a:rPr lang="es-ES" sz="900" dirty="0" err="1"/>
              <a:t>Whitman</a:t>
            </a:r>
            <a:r>
              <a:rPr lang="es-ES" sz="900" dirty="0"/>
              <a:t>, los maricas</a:t>
            </a:r>
          </a:p>
          <a:p>
            <a:r>
              <a:rPr lang="es-ES" sz="900" dirty="0"/>
              <a:t> turbios de lágrimas, carne para fusta,</a:t>
            </a:r>
          </a:p>
          <a:p>
            <a:r>
              <a:rPr lang="es-ES" sz="900" dirty="0"/>
              <a:t> bota o mordisco de los domadores. </a:t>
            </a:r>
          </a:p>
        </p:txBody>
      </p:sp>
      <p:sp>
        <p:nvSpPr>
          <p:cNvPr id="14" name="Rectangle 13"/>
          <p:cNvSpPr/>
          <p:nvPr/>
        </p:nvSpPr>
        <p:spPr>
          <a:xfrm>
            <a:off x="214231" y="5792667"/>
            <a:ext cx="2656322" cy="1061829"/>
          </a:xfrm>
          <a:prstGeom prst="rect">
            <a:avLst/>
          </a:prstGeom>
        </p:spPr>
        <p:txBody>
          <a:bodyPr wrap="square">
            <a:spAutoFit/>
          </a:bodyPr>
          <a:lstStyle/>
          <a:p>
            <a:r>
              <a:rPr lang="es-ES" sz="900" dirty="0"/>
              <a:t>Nueva York de cieno,</a:t>
            </a:r>
          </a:p>
          <a:p>
            <a:r>
              <a:rPr lang="es-ES" sz="900" dirty="0"/>
              <a:t> Nueva York de alambres y de muerte.</a:t>
            </a:r>
          </a:p>
          <a:p>
            <a:r>
              <a:rPr lang="es-ES" sz="900" dirty="0"/>
              <a:t> ¿Qué ángel llevas oculto en la mejilla?</a:t>
            </a:r>
          </a:p>
          <a:p>
            <a:r>
              <a:rPr lang="es-ES" sz="900" dirty="0"/>
              <a:t> ¿Qué voz perfecta dirá las verdades del trigo?</a:t>
            </a:r>
          </a:p>
          <a:p>
            <a:r>
              <a:rPr lang="es-ES" sz="900" dirty="0"/>
              <a:t> ¿Quién el sueño terrible de sus anémonas manchadas? </a:t>
            </a:r>
          </a:p>
        </p:txBody>
      </p:sp>
      <p:sp>
        <p:nvSpPr>
          <p:cNvPr id="15" name="Rectangle 14"/>
          <p:cNvSpPr/>
          <p:nvPr/>
        </p:nvSpPr>
        <p:spPr>
          <a:xfrm>
            <a:off x="2827090" y="5299809"/>
            <a:ext cx="2656322" cy="1369606"/>
          </a:xfrm>
          <a:prstGeom prst="rect">
            <a:avLst/>
          </a:prstGeom>
        </p:spPr>
        <p:txBody>
          <a:bodyPr wrap="square">
            <a:spAutoFit/>
          </a:bodyPr>
          <a:lstStyle/>
          <a:p>
            <a:endParaRPr lang="es-ES" sz="900" dirty="0"/>
          </a:p>
          <a:p>
            <a:r>
              <a:rPr lang="es-ES" sz="900" dirty="0"/>
              <a:t>¡También ése! ¡También! Dedos teñidos</a:t>
            </a:r>
          </a:p>
          <a:p>
            <a:r>
              <a:rPr lang="es-ES" sz="900" dirty="0"/>
              <a:t> apuntan a la orilla de tu sueño</a:t>
            </a:r>
          </a:p>
          <a:p>
            <a:r>
              <a:rPr lang="es-ES" sz="900" dirty="0"/>
              <a:t> cuando el amigo come tu manzana</a:t>
            </a:r>
          </a:p>
          <a:p>
            <a:r>
              <a:rPr lang="es-ES" sz="900" dirty="0"/>
              <a:t> con un leve sabor de gasolina</a:t>
            </a:r>
          </a:p>
          <a:p>
            <a:r>
              <a:rPr lang="es-ES" sz="900" dirty="0"/>
              <a:t> y el sol canta por los ombligos</a:t>
            </a:r>
          </a:p>
          <a:p>
            <a:r>
              <a:rPr lang="es-ES" sz="900" dirty="0"/>
              <a:t> de los muchachos que juegan bajo los puentes. </a:t>
            </a:r>
          </a:p>
          <a:p>
            <a:endParaRPr lang="es-ES" sz="1100" dirty="0"/>
          </a:p>
        </p:txBody>
      </p:sp>
      <p:sp>
        <p:nvSpPr>
          <p:cNvPr id="16" name="Rectangle 15"/>
          <p:cNvSpPr/>
          <p:nvPr/>
        </p:nvSpPr>
        <p:spPr>
          <a:xfrm>
            <a:off x="5654230" y="311938"/>
            <a:ext cx="2410628" cy="2723823"/>
          </a:xfrm>
          <a:prstGeom prst="rect">
            <a:avLst/>
          </a:prstGeom>
        </p:spPr>
        <p:txBody>
          <a:bodyPr wrap="square">
            <a:spAutoFit/>
          </a:bodyPr>
          <a:lstStyle/>
          <a:p>
            <a:r>
              <a:rPr lang="es-ES" sz="900" dirty="0" smtClean="0"/>
              <a:t>Pero tú no buscabas los ojos arañados,</a:t>
            </a:r>
          </a:p>
          <a:p>
            <a:r>
              <a:rPr lang="es-ES" sz="900" dirty="0" smtClean="0"/>
              <a:t> ni el pantano oscurísimo donde sumergen a los niños,</a:t>
            </a:r>
          </a:p>
          <a:p>
            <a:r>
              <a:rPr lang="es-ES" sz="900" dirty="0" smtClean="0"/>
              <a:t> ni la saliva helada,</a:t>
            </a:r>
          </a:p>
          <a:p>
            <a:r>
              <a:rPr lang="es-ES" sz="900" dirty="0" smtClean="0"/>
              <a:t> ni las curvas heridas como panza de sapo</a:t>
            </a:r>
          </a:p>
          <a:p>
            <a:r>
              <a:rPr lang="es-ES" sz="900" dirty="0" smtClean="0"/>
              <a:t> que llevan los maricas en coches y terrazas</a:t>
            </a:r>
          </a:p>
          <a:p>
            <a:r>
              <a:rPr lang="es-ES" sz="900" dirty="0" smtClean="0"/>
              <a:t> mientras la luna los azota por las esquinas del terror. </a:t>
            </a:r>
          </a:p>
          <a:p>
            <a:endParaRPr lang="es-ES" sz="900" dirty="0" smtClean="0"/>
          </a:p>
          <a:p>
            <a:r>
              <a:rPr lang="es-ES" sz="900" dirty="0" smtClean="0"/>
              <a:t>Tú buscabas un desnudo que fuera como un río,</a:t>
            </a:r>
          </a:p>
          <a:p>
            <a:r>
              <a:rPr lang="es-ES" sz="900" dirty="0" smtClean="0"/>
              <a:t> toro y sueño que junte la rueda con el alga,</a:t>
            </a:r>
          </a:p>
          <a:p>
            <a:r>
              <a:rPr lang="es-ES" sz="900" dirty="0" smtClean="0"/>
              <a:t> padre de tu agonía, camelia de tu muerte,</a:t>
            </a:r>
          </a:p>
          <a:p>
            <a:r>
              <a:rPr lang="es-ES" sz="900" dirty="0" smtClean="0"/>
              <a:t> y gimiera en las llamas de tu ecuador oculto. </a:t>
            </a:r>
            <a:endParaRPr lang="es-ES" sz="900" dirty="0"/>
          </a:p>
        </p:txBody>
      </p:sp>
      <p:sp>
        <p:nvSpPr>
          <p:cNvPr id="17" name="Rectangle 16"/>
          <p:cNvSpPr/>
          <p:nvPr/>
        </p:nvSpPr>
        <p:spPr>
          <a:xfrm>
            <a:off x="5615504" y="3035761"/>
            <a:ext cx="2950319" cy="3162404"/>
          </a:xfrm>
          <a:prstGeom prst="rect">
            <a:avLst/>
          </a:prstGeom>
        </p:spPr>
        <p:txBody>
          <a:bodyPr wrap="square">
            <a:spAutoFit/>
          </a:bodyPr>
          <a:lstStyle/>
          <a:p>
            <a:r>
              <a:rPr lang="es-ES" sz="900" b="1" dirty="0"/>
              <a:t>Porque es justo que el hombre no busque su deleite</a:t>
            </a:r>
          </a:p>
          <a:p>
            <a:r>
              <a:rPr lang="es-ES" sz="900" b="1" dirty="0"/>
              <a:t> en la selva de sangre de la mañana próxima.</a:t>
            </a:r>
          </a:p>
          <a:p>
            <a:r>
              <a:rPr lang="es-ES" sz="900" dirty="0"/>
              <a:t> El cielo tiene playas donde evitar la vida</a:t>
            </a:r>
          </a:p>
          <a:p>
            <a:r>
              <a:rPr lang="es-ES" sz="900" dirty="0"/>
              <a:t> y hay cuerpos que no deben repetirse en la aurora. </a:t>
            </a:r>
          </a:p>
          <a:p>
            <a:endParaRPr lang="es-ES" sz="900" dirty="0"/>
          </a:p>
          <a:p>
            <a:r>
              <a:rPr lang="es-ES" sz="900" dirty="0"/>
              <a:t>Agonía, agonía, sueño, fermento y sueño.</a:t>
            </a:r>
          </a:p>
          <a:p>
            <a:r>
              <a:rPr lang="es-ES" sz="900" dirty="0"/>
              <a:t> Éste es el mundo, amigo, agonía, agonía.</a:t>
            </a:r>
          </a:p>
          <a:p>
            <a:r>
              <a:rPr lang="es-ES" sz="900" dirty="0"/>
              <a:t> Los muertos se descomponen bajo el reloj de las ciudades,</a:t>
            </a:r>
          </a:p>
          <a:p>
            <a:r>
              <a:rPr lang="es-ES" sz="900" dirty="0"/>
              <a:t> la guerra pasa llorando con un millón de ratas grises,</a:t>
            </a:r>
          </a:p>
          <a:p>
            <a:r>
              <a:rPr lang="es-ES" sz="900" dirty="0"/>
              <a:t> los ricos dan a sus queridas</a:t>
            </a:r>
          </a:p>
          <a:p>
            <a:r>
              <a:rPr lang="es-ES" sz="900" dirty="0"/>
              <a:t> pequeños moribundos iluminados,</a:t>
            </a:r>
          </a:p>
          <a:p>
            <a:r>
              <a:rPr lang="es-ES" sz="900" dirty="0"/>
              <a:t> y la vida no es noble, ni buena, ni sagrada. </a:t>
            </a:r>
          </a:p>
          <a:p>
            <a:endParaRPr lang="es-ES" sz="900" dirty="0"/>
          </a:p>
          <a:p>
            <a:r>
              <a:rPr lang="es-ES" sz="900" dirty="0"/>
              <a:t>Puede el hombre, si quiere, conducir su deseo</a:t>
            </a:r>
          </a:p>
          <a:p>
            <a:r>
              <a:rPr lang="es-ES" sz="900" dirty="0"/>
              <a:t> por vena de coral o celeste desnudo.</a:t>
            </a:r>
          </a:p>
          <a:p>
            <a:r>
              <a:rPr lang="es-ES" sz="900" dirty="0"/>
              <a:t> Mañana los amores serán rocas y el Tiempo</a:t>
            </a:r>
          </a:p>
          <a:p>
            <a:r>
              <a:rPr lang="es-ES" sz="900" dirty="0"/>
              <a:t> una brisa que viene dormida por las ramas. </a:t>
            </a:r>
          </a:p>
          <a:p>
            <a:endParaRPr lang="es-ES" sz="1050" dirty="0"/>
          </a:p>
        </p:txBody>
      </p:sp>
      <p:sp>
        <p:nvSpPr>
          <p:cNvPr id="18" name="Rectangle 17"/>
          <p:cNvSpPr/>
          <p:nvPr/>
        </p:nvSpPr>
        <p:spPr>
          <a:xfrm>
            <a:off x="8654452" y="420813"/>
            <a:ext cx="6096000" cy="1692771"/>
          </a:xfrm>
          <a:prstGeom prst="rect">
            <a:avLst/>
          </a:prstGeom>
        </p:spPr>
        <p:txBody>
          <a:bodyPr>
            <a:spAutoFit/>
          </a:bodyPr>
          <a:lstStyle/>
          <a:p>
            <a:r>
              <a:rPr lang="es-ES" sz="800" dirty="0"/>
              <a:t>Por eso no levanto mi voz, viejo Walt </a:t>
            </a:r>
            <a:r>
              <a:rPr lang="es-ES" sz="800" dirty="0" err="1"/>
              <a:t>Whítman</a:t>
            </a:r>
            <a:r>
              <a:rPr lang="es-ES" sz="800" dirty="0"/>
              <a:t>,</a:t>
            </a:r>
          </a:p>
          <a:p>
            <a:r>
              <a:rPr lang="es-ES" sz="800" dirty="0"/>
              <a:t> contra el niño que escribe</a:t>
            </a:r>
          </a:p>
          <a:p>
            <a:r>
              <a:rPr lang="es-ES" sz="800" dirty="0"/>
              <a:t> nombre de niña en su almohada,</a:t>
            </a:r>
          </a:p>
          <a:p>
            <a:r>
              <a:rPr lang="es-ES" sz="800" dirty="0"/>
              <a:t> ni contra el muchacho que se viste de novia</a:t>
            </a:r>
          </a:p>
          <a:p>
            <a:r>
              <a:rPr lang="es-ES" sz="800" dirty="0"/>
              <a:t> en la oscuridad del ropero,</a:t>
            </a:r>
          </a:p>
          <a:p>
            <a:r>
              <a:rPr lang="es-ES" sz="800" dirty="0"/>
              <a:t> ni contra los solitarios de los casinos</a:t>
            </a:r>
          </a:p>
          <a:p>
            <a:r>
              <a:rPr lang="es-ES" sz="800" dirty="0"/>
              <a:t> que beben con asco el agua de la prostitución,</a:t>
            </a:r>
          </a:p>
          <a:p>
            <a:r>
              <a:rPr lang="es-ES" sz="800" dirty="0"/>
              <a:t> ni contra los hombres de mirada verde</a:t>
            </a:r>
          </a:p>
          <a:p>
            <a:r>
              <a:rPr lang="es-ES" sz="800" dirty="0"/>
              <a:t> que aman al hombre y queman sus labios en silencio.</a:t>
            </a:r>
          </a:p>
          <a:p>
            <a:r>
              <a:rPr lang="es-ES" sz="800" dirty="0"/>
              <a:t> </a:t>
            </a:r>
            <a:r>
              <a:rPr lang="es-ES" sz="800" b="1" dirty="0"/>
              <a:t>Pero sí contra vosotros, maricas de las ciudades,</a:t>
            </a:r>
          </a:p>
          <a:p>
            <a:r>
              <a:rPr lang="es-ES" sz="800" b="1" dirty="0"/>
              <a:t> de carne tumefacta y pensamiento inmundo,</a:t>
            </a:r>
          </a:p>
          <a:p>
            <a:r>
              <a:rPr lang="es-ES" sz="800" b="1" dirty="0"/>
              <a:t> madres de lodo, arpías, enemigos sin sueño</a:t>
            </a:r>
          </a:p>
          <a:p>
            <a:r>
              <a:rPr lang="es-ES" sz="800" b="1" dirty="0"/>
              <a:t> del Amor que reparte coronas de alegría. </a:t>
            </a:r>
          </a:p>
        </p:txBody>
      </p:sp>
    </p:spTree>
    <p:extLst>
      <p:ext uri="{BB962C8B-B14F-4D97-AF65-F5344CB8AC3E}">
        <p14:creationId xmlns:p14="http://schemas.microsoft.com/office/powerpoint/2010/main" val="1453357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lorca dali dibujo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75" y="1584743"/>
            <a:ext cx="3724275" cy="4762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lorca dali dibuj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2150" y="1054100"/>
            <a:ext cx="3576232" cy="4970964"/>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266700" y="248894"/>
            <a:ext cx="8648700" cy="970306"/>
          </a:xfrm>
        </p:spPr>
        <p:txBody>
          <a:bodyPr/>
          <a:lstStyle/>
          <a:p>
            <a:r>
              <a:rPr lang="en-GB" dirty="0" smtClean="0"/>
              <a:t>Image and Text</a:t>
            </a:r>
            <a:endParaRPr lang="en-GB" dirty="0"/>
          </a:p>
        </p:txBody>
      </p:sp>
      <p:sp>
        <p:nvSpPr>
          <p:cNvPr id="6" name="TextBox 5"/>
          <p:cNvSpPr txBox="1"/>
          <p:nvPr/>
        </p:nvSpPr>
        <p:spPr>
          <a:xfrm>
            <a:off x="4762500" y="4660900"/>
            <a:ext cx="2108200" cy="646331"/>
          </a:xfrm>
          <a:prstGeom prst="rect">
            <a:avLst/>
          </a:prstGeom>
          <a:noFill/>
        </p:spPr>
        <p:txBody>
          <a:bodyPr wrap="square" rtlCol="0">
            <a:spAutoFit/>
          </a:bodyPr>
          <a:lstStyle/>
          <a:p>
            <a:r>
              <a:rPr lang="en-GB" dirty="0" smtClean="0"/>
              <a:t>Lorca, </a:t>
            </a:r>
            <a:r>
              <a:rPr lang="en-GB" i="1" dirty="0" smtClean="0"/>
              <a:t>El </a:t>
            </a:r>
            <a:r>
              <a:rPr lang="en-GB" i="1" dirty="0" err="1" smtClean="0"/>
              <a:t>beso</a:t>
            </a:r>
            <a:r>
              <a:rPr lang="en-GB" dirty="0" smtClean="0"/>
              <a:t>, 1927</a:t>
            </a:r>
            <a:endParaRPr lang="en-GB" dirty="0"/>
          </a:p>
        </p:txBody>
      </p:sp>
    </p:spTree>
    <p:extLst>
      <p:ext uri="{BB962C8B-B14F-4D97-AF65-F5344CB8AC3E}">
        <p14:creationId xmlns:p14="http://schemas.microsoft.com/office/powerpoint/2010/main" val="8338724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444080" y="2813582"/>
            <a:ext cx="2574324" cy="3875868"/>
          </a:xfrm>
          <a:prstGeom prst="rect">
            <a:avLst/>
          </a:prstGeom>
        </p:spPr>
      </p:pic>
      <p:pic>
        <p:nvPicPr>
          <p:cNvPr id="5" name="Picture 4"/>
          <p:cNvPicPr>
            <a:picLocks noChangeAspect="1"/>
          </p:cNvPicPr>
          <p:nvPr/>
        </p:nvPicPr>
        <p:blipFill>
          <a:blip r:embed="rId3"/>
          <a:stretch>
            <a:fillRect/>
          </a:stretch>
        </p:blipFill>
        <p:spPr>
          <a:xfrm>
            <a:off x="411350" y="3138435"/>
            <a:ext cx="2105797" cy="2785988"/>
          </a:xfrm>
          <a:prstGeom prst="rect">
            <a:avLst/>
          </a:prstGeom>
        </p:spPr>
      </p:pic>
      <p:pic>
        <p:nvPicPr>
          <p:cNvPr id="6" name="Picture 5"/>
          <p:cNvPicPr>
            <a:picLocks noChangeAspect="1"/>
          </p:cNvPicPr>
          <p:nvPr/>
        </p:nvPicPr>
        <p:blipFill>
          <a:blip r:embed="rId4"/>
          <a:stretch>
            <a:fillRect/>
          </a:stretch>
        </p:blipFill>
        <p:spPr>
          <a:xfrm>
            <a:off x="230876" y="163376"/>
            <a:ext cx="3207222" cy="2147247"/>
          </a:xfrm>
          <a:prstGeom prst="rect">
            <a:avLst/>
          </a:prstGeom>
        </p:spPr>
      </p:pic>
      <p:pic>
        <p:nvPicPr>
          <p:cNvPr id="2050" name="Picture 2" descr="Image result for lorca dibujo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6354" y="163376"/>
            <a:ext cx="3781425" cy="48672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a:stretch>
            <a:fillRect/>
          </a:stretch>
        </p:blipFill>
        <p:spPr>
          <a:xfrm>
            <a:off x="2864389" y="2326391"/>
            <a:ext cx="3495675" cy="4410075"/>
          </a:xfrm>
          <a:prstGeom prst="rect">
            <a:avLst/>
          </a:prstGeom>
        </p:spPr>
      </p:pic>
    </p:spTree>
    <p:extLst>
      <p:ext uri="{BB962C8B-B14F-4D97-AF65-F5344CB8AC3E}">
        <p14:creationId xmlns:p14="http://schemas.microsoft.com/office/powerpoint/2010/main" val="33647620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Savon</Template>
  <TotalTime>1830</TotalTime>
  <Words>7353</Words>
  <Application>Microsoft Office PowerPoint</Application>
  <PresentationFormat>Custom</PresentationFormat>
  <Paragraphs>617</Paragraphs>
  <Slides>70</Slides>
  <Notes>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Savon</vt:lpstr>
      <vt:lpstr>LA CASA DE BERNARDA ALBA  DR TARA PLUNKETT  UNIVERSITY COLLEGE DUBLIN  22ND MARCH 2017</vt:lpstr>
      <vt:lpstr>Workshop: La casa de Bernarda Alba</vt:lpstr>
      <vt:lpstr>INTRODUCTION</vt:lpstr>
      <vt:lpstr>PowerPoint Presentation</vt:lpstr>
      <vt:lpstr>PowerPoint Presentation</vt:lpstr>
      <vt:lpstr>PowerPoint Presentation</vt:lpstr>
      <vt:lpstr>PowerPoint Presentation</vt:lpstr>
      <vt:lpstr>Image and Text</vt:lpstr>
      <vt:lpstr>PowerPoint Presentation</vt:lpstr>
      <vt:lpstr>PowerPoint Presentation</vt:lpstr>
      <vt:lpstr>PowerPoint Presentation</vt:lpstr>
      <vt:lpstr>Lorca and the avant-garde</vt:lpstr>
      <vt:lpstr>PowerPoint Presentation</vt:lpstr>
      <vt:lpstr>PowerPoint Presentation</vt:lpstr>
      <vt:lpstr>Lorca’s Lectures</vt:lpstr>
      <vt:lpstr>PowerPoint Presentation</vt:lpstr>
      <vt:lpstr>PowerPoint Presentation</vt:lpstr>
      <vt:lpstr>La Barraca: Theatre with a Social Conscience</vt:lpstr>
      <vt:lpstr>Lorca: The Rural Trilogy</vt:lpstr>
      <vt:lpstr>The Rural Trilogy: Bodas de sangre</vt:lpstr>
      <vt:lpstr>The Rural Trilogy: Yerma</vt:lpstr>
      <vt:lpstr>PowerPoint Presentation</vt:lpstr>
      <vt:lpstr>La Casa de Bernarda Alba</vt:lpstr>
      <vt:lpstr>PowerPoint Presentation</vt:lpstr>
      <vt:lpstr>Style: Realism or Poetry?</vt:lpstr>
      <vt:lpstr>Brief Plot Summary</vt:lpstr>
      <vt:lpstr>PowerPoint Presentation</vt:lpstr>
      <vt:lpstr>Characters</vt:lpstr>
      <vt:lpstr>PowerPoint Presentation</vt:lpstr>
      <vt:lpstr>Staging</vt:lpstr>
      <vt:lpstr>Imagery</vt:lpstr>
      <vt:lpstr>Opening Scenes</vt:lpstr>
      <vt:lpstr>ACT I</vt:lpstr>
      <vt:lpstr>Interior vs exterior spaces</vt:lpstr>
      <vt:lpstr>PowerPoint Presentation</vt:lpstr>
      <vt:lpstr>“Muros gruesos”</vt:lpstr>
      <vt:lpstr>Contempt for the poor</vt:lpstr>
      <vt:lpstr>Bernarda as a tyrant (pp. 5-6) “Monster delay”</vt:lpstr>
      <vt:lpstr>Freedom vs Stricture: La abuela</vt:lpstr>
      <vt:lpstr>PowerPoint Presentation</vt:lpstr>
      <vt:lpstr>Suffocating heat</vt:lpstr>
      <vt:lpstr>PowerPoint Presentation</vt:lpstr>
      <vt:lpstr>Water imagery</vt:lpstr>
      <vt:lpstr>The gaze</vt:lpstr>
      <vt:lpstr>El papel de la mujer</vt:lpstr>
      <vt:lpstr>PowerPoint Presentation</vt:lpstr>
      <vt:lpstr>Paca la Roseta</vt:lpstr>
      <vt:lpstr>Pepe el Romano (pp. 26-29)</vt:lpstr>
      <vt:lpstr>PowerPoint Presentation</vt:lpstr>
      <vt:lpstr>Close of Act 1</vt:lpstr>
      <vt:lpstr>ACT II</vt:lpstr>
      <vt:lpstr>Married Life</vt:lpstr>
      <vt:lpstr>A Storm is Brewing…</vt:lpstr>
      <vt:lpstr>Los segadores (47-48)</vt:lpstr>
      <vt:lpstr>La canción de los segadores</vt:lpstr>
      <vt:lpstr>El retrato de Pepe</vt:lpstr>
      <vt:lpstr>Sound and silence (p. 53)</vt:lpstr>
      <vt:lpstr>Bernarda’s refusal to see the truth</vt:lpstr>
      <vt:lpstr>La hija de La Librada (65)</vt:lpstr>
      <vt:lpstr>ACT III</vt:lpstr>
      <vt:lpstr>El caballo garañón (68-69) </vt:lpstr>
      <vt:lpstr>Harbingers of tragedy</vt:lpstr>
      <vt:lpstr>The storm edges closer</vt:lpstr>
      <vt:lpstr>Women without men 80-81</vt:lpstr>
      <vt:lpstr>Final confrontation 85-89</vt:lpstr>
      <vt:lpstr>Adela rompe el bastón</vt:lpstr>
      <vt:lpstr>PowerPoint Presentation</vt:lpstr>
      <vt:lpstr>Discussion Questions</vt:lpstr>
      <vt:lpstr>PowerPoint Presentation</vt:lpstr>
      <vt:lpstr>PowerPoint Presentation</vt:lpstr>
    </vt:vector>
  </TitlesOfParts>
  <Company>UCD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CASA DE BERNARDA ALBA</dc:title>
  <dc:creator>Tara</dc:creator>
  <cp:lastModifiedBy>Louisa Gibson</cp:lastModifiedBy>
  <cp:revision>103</cp:revision>
  <dcterms:created xsi:type="dcterms:W3CDTF">2016-03-31T17:37:53Z</dcterms:created>
  <dcterms:modified xsi:type="dcterms:W3CDTF">2017-03-27T11:23:21Z</dcterms:modified>
</cp:coreProperties>
</file>