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0" r:id="rId6"/>
    <p:sldId id="271" r:id="rId7"/>
    <p:sldId id="272" r:id="rId8"/>
    <p:sldId id="273" r:id="rId9"/>
    <p:sldId id="274" r:id="rId10"/>
    <p:sldId id="275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9" autoAdjust="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6F3B-14D9-6A4C-B14E-7AACFDBE08F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2DF-7F99-3D4B-9B07-95B3BACC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6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6F3B-14D9-6A4C-B14E-7AACFDBE08F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2DF-7F99-3D4B-9B07-95B3BACC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4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6F3B-14D9-6A4C-B14E-7AACFDBE08F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2DF-7F99-3D4B-9B07-95B3BACC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56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0465F-AE7C-4046-90A0-8E7A7D5E72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782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9550" y="1981200"/>
            <a:ext cx="76263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9550" y="4114800"/>
            <a:ext cx="762635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7F5E-220E-7243-A4F9-41A2D94EC7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58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3" y="304800"/>
            <a:ext cx="75644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0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F1211-1286-E947-B233-E95E89A21A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6F3B-14D9-6A4C-B14E-7AACFDBE08F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2DF-7F99-3D4B-9B07-95B3BACC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0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6F3B-14D9-6A4C-B14E-7AACFDBE08F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2DF-7F99-3D4B-9B07-95B3BACC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7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6F3B-14D9-6A4C-B14E-7AACFDBE08F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2DF-7F99-3D4B-9B07-95B3BACC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1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6F3B-14D9-6A4C-B14E-7AACFDBE08F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2DF-7F99-3D4B-9B07-95B3BACC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0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6F3B-14D9-6A4C-B14E-7AACFDBE08F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2DF-7F99-3D4B-9B07-95B3BACC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6F3B-14D9-6A4C-B14E-7AACFDBE08F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2DF-7F99-3D4B-9B07-95B3BACC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4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6F3B-14D9-6A4C-B14E-7AACFDBE08F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2DF-7F99-3D4B-9B07-95B3BACC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4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6F3B-14D9-6A4C-B14E-7AACFDBE08F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5E2DF-7F99-3D4B-9B07-95B3BACC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96F3B-14D9-6A4C-B14E-7AACFDBE08F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E2DF-7F99-3D4B-9B07-95B3BACC2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arcel-pagnol.com/le-monde-de-marcel-pagnol/articles.php3?session=KRLwWglu&amp;ItemID=160&amp;rayon_cat=Posters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ignoux.be/dossiers/105/#texte1" TargetMode="External"/><Relationship Id="rId2" Type="http://schemas.openxmlformats.org/officeDocument/2006/relationships/hyperlink" Target="http://www.ac-strasbourg.fr/pedago/lettres/lecture/Pagnolbio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verbes-citations.com/citations-de-marcel-pagnol.shtml#.WdjDvGJSzOE" TargetMode="External"/><Relationship Id="rId5" Type="http://schemas.openxmlformats.org/officeDocument/2006/relationships/hyperlink" Target="http://www.carte-france.info/ville-13400-aubagne/" TargetMode="External"/><Relationship Id="rId4" Type="http://schemas.openxmlformats.org/officeDocument/2006/relationships/hyperlink" Target="http://www.web-provence.com/balades/manon-pratique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arcel-pagnol.com/le-monde-de-marcel-pagnol/articles.php3?session=KRLwWglu&amp;ItemID=158&amp;rayon_cat=Poster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arcel-pagnol.com/fr/homme/amours.htm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Marcel </a:t>
            </a:r>
            <a:r>
              <a:rPr lang="en-US" dirty="0" err="1" smtClean="0"/>
              <a:t>Pagnol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Part 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2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0" smtClean="0">
                <a:cs typeface="+mj-cs"/>
              </a:rPr>
              <a:t>Les Talents de Marcel Pagnol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>
                <a:cs typeface="+mn-cs"/>
              </a:rPr>
              <a:t>cinéaste</a:t>
            </a:r>
          </a:p>
          <a:p>
            <a:pPr eaLnBrk="1" hangingPunct="1">
              <a:defRPr/>
            </a:pPr>
            <a:r>
              <a:rPr lang="en-GB" sz="2800" smtClean="0">
                <a:cs typeface="+mn-cs"/>
              </a:rPr>
              <a:t>romancier</a:t>
            </a:r>
          </a:p>
          <a:p>
            <a:pPr eaLnBrk="1" hangingPunct="1">
              <a:defRPr/>
            </a:pPr>
            <a:r>
              <a:rPr lang="en-GB" sz="2800" smtClean="0">
                <a:cs typeface="+mn-cs"/>
              </a:rPr>
              <a:t>dramaturge</a:t>
            </a:r>
          </a:p>
          <a:p>
            <a:pPr eaLnBrk="1" hangingPunct="1">
              <a:defRPr/>
            </a:pPr>
            <a:r>
              <a:rPr lang="en-GB" sz="2800" smtClean="0">
                <a:cs typeface="+mn-cs"/>
              </a:rPr>
              <a:t>scénariste</a:t>
            </a:r>
          </a:p>
          <a:p>
            <a:pPr eaLnBrk="1" hangingPunct="1">
              <a:defRPr/>
            </a:pPr>
            <a:r>
              <a:rPr lang="en-GB" sz="2800" smtClean="0">
                <a:cs typeface="+mn-cs"/>
              </a:rPr>
              <a:t>historien,</a:t>
            </a:r>
          </a:p>
          <a:p>
            <a:pPr eaLnBrk="1" hangingPunct="1">
              <a:defRPr/>
            </a:pPr>
            <a:r>
              <a:rPr lang="en-GB" sz="2800" smtClean="0">
                <a:cs typeface="+mn-cs"/>
              </a:rPr>
              <a:t>traducteur</a:t>
            </a:r>
          </a:p>
          <a:p>
            <a:pPr eaLnBrk="1" hangingPunct="1">
              <a:defRPr/>
            </a:pPr>
            <a:r>
              <a:rPr lang="en-GB" sz="2800" smtClean="0">
                <a:cs typeface="+mn-cs"/>
              </a:rPr>
              <a:t>essayiste </a:t>
            </a:r>
          </a:p>
          <a:p>
            <a:pPr eaLnBrk="1" hangingPunct="1">
              <a:defRPr/>
            </a:pPr>
            <a:r>
              <a:rPr lang="en-GB" sz="2800" smtClean="0">
                <a:cs typeface="+mn-cs"/>
              </a:rPr>
              <a:t>poète</a:t>
            </a:r>
          </a:p>
        </p:txBody>
      </p:sp>
      <p:grpSp>
        <p:nvGrpSpPr>
          <p:cNvPr id="43011" name="Group 8"/>
          <p:cNvGrpSpPr>
            <a:grpSpLocks/>
          </p:cNvGrpSpPr>
          <p:nvPr/>
        </p:nvGrpSpPr>
        <p:grpSpPr bwMode="auto">
          <a:xfrm>
            <a:off x="857250" y="1546225"/>
            <a:ext cx="7429500" cy="3765550"/>
            <a:chOff x="0" y="0"/>
            <a:chExt cx="4680" cy="2372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68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680" cy="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GB" sz="1000" dirty="0">
                  <a:solidFill>
                    <a:srgbClr val="FFFFFF"/>
                  </a:solidFill>
                  <a:cs typeface="Times New Roman" charset="0"/>
                </a:rPr>
                <a:t>  </a:t>
              </a:r>
              <a:r>
                <a:rPr lang="en-GB" sz="23100" dirty="0">
                  <a:solidFill>
                    <a:srgbClr val="FFFFFF"/>
                  </a:solidFill>
                  <a:cs typeface="Times New Roman" charset="0"/>
                </a:rPr>
                <a:t> </a:t>
              </a:r>
              <a:r>
                <a:rPr lang="en-GB" sz="1000" dirty="0">
                  <a:solidFill>
                    <a:srgbClr val="FFFFFF"/>
                  </a:solidFill>
                  <a:cs typeface="Times New Roman" charset="0"/>
                </a:rPr>
                <a:t>                                                                    </a:t>
              </a:r>
            </a:p>
            <a:p>
              <a:pPr algn="ctr" eaLnBrk="0" hangingPunct="0">
                <a:defRPr/>
              </a:pPr>
              <a:endParaRPr lang="en-GB" sz="1000" dirty="0">
                <a:solidFill>
                  <a:srgbClr val="FFFFFF"/>
                </a:solidFill>
                <a:cs typeface="Times New Roman" charset="0"/>
              </a:endParaRPr>
            </a:p>
          </p:txBody>
        </p:sp>
      </p:grpSp>
      <p:pic>
        <p:nvPicPr>
          <p:cNvPr id="4" name="ClipArt Placeholder 3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215" b="-30215"/>
          <a:stretch>
            <a:fillRect/>
          </a:stretch>
        </p:blipFill>
        <p:spPr>
          <a:xfrm>
            <a:off x="1692275" y="1773238"/>
            <a:ext cx="3736975" cy="4114800"/>
          </a:xfrm>
        </p:spPr>
      </p:pic>
    </p:spTree>
    <p:extLst>
      <p:ext uri="{BB962C8B-B14F-4D97-AF65-F5344CB8AC3E}">
        <p14:creationId xmlns:p14="http://schemas.microsoft.com/office/powerpoint/2010/main" val="35853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2800" i="0" dirty="0" smtClean="0"/>
              <a:t>LES FILMS </a:t>
            </a:r>
            <a:r>
              <a:rPr lang="en-US" sz="2800" dirty="0" smtClean="0"/>
              <a:t>JEAN DE FLORETTE </a:t>
            </a:r>
            <a:r>
              <a:rPr lang="en-US" sz="2800" i="0" dirty="0" smtClean="0"/>
              <a:t>ET</a:t>
            </a:r>
            <a:r>
              <a:rPr lang="en-US" sz="2800" dirty="0" smtClean="0"/>
              <a:t> MANON DES SOURCES</a:t>
            </a:r>
            <a:endParaRPr lang="en-US" sz="2800" dirty="0"/>
          </a:p>
        </p:txBody>
      </p:sp>
      <p:pic>
        <p:nvPicPr>
          <p:cNvPr id="5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Metteur</a:t>
            </a:r>
            <a:r>
              <a:rPr lang="en-US" dirty="0" smtClean="0"/>
              <a:t> en scène: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 smtClean="0"/>
              <a:t>Claude </a:t>
            </a:r>
            <a:r>
              <a:rPr lang="en-US" dirty="0" err="1" smtClean="0"/>
              <a:t>Berri</a:t>
            </a:r>
            <a:r>
              <a:rPr lang="en-US" sz="1800" dirty="0"/>
              <a:t> </a:t>
            </a:r>
            <a:r>
              <a:rPr lang="en-US" sz="1800" dirty="0" smtClean="0"/>
              <a:t> (1934-2009).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 err="1" smtClean="0"/>
              <a:t>Ecrivain</a:t>
            </a:r>
            <a:r>
              <a:rPr lang="en-US" sz="1800" dirty="0" smtClean="0"/>
              <a:t>, </a:t>
            </a:r>
            <a:r>
              <a:rPr lang="en-US" sz="1800" dirty="0" err="1" smtClean="0"/>
              <a:t>directeur</a:t>
            </a:r>
            <a:r>
              <a:rPr lang="en-US" sz="1800" dirty="0" smtClean="0"/>
              <a:t>, </a:t>
            </a:r>
            <a:r>
              <a:rPr lang="en-US" sz="1800" dirty="0" err="1" smtClean="0"/>
              <a:t>acteur</a:t>
            </a:r>
            <a:r>
              <a:rPr lang="en-US" sz="1800" dirty="0" smtClean="0"/>
              <a:t>, </a:t>
            </a:r>
            <a:r>
              <a:rPr lang="en-US" sz="1800" dirty="0" err="1" smtClean="0"/>
              <a:t>distributeur</a:t>
            </a:r>
            <a:r>
              <a:rPr lang="en-US" sz="1800" dirty="0" smtClean="0"/>
              <a:t>.</a:t>
            </a:r>
          </a:p>
          <a:p>
            <a:pPr marL="0" indent="0">
              <a:buFont typeface="Wingdings" charset="0"/>
              <a:buNone/>
              <a:defRPr/>
            </a:pPr>
            <a:endParaRPr lang="en-US" sz="1800" dirty="0"/>
          </a:p>
          <a:p>
            <a:pPr marL="0" indent="0">
              <a:buFont typeface="Wingdings" charset="0"/>
              <a:buNone/>
              <a:defRPr/>
            </a:pPr>
            <a:r>
              <a:rPr lang="en-US" sz="1800" dirty="0" err="1" smtClean="0"/>
              <a:t>Autres</a:t>
            </a:r>
            <a:r>
              <a:rPr lang="en-US" sz="1800" dirty="0" smtClean="0"/>
              <a:t> films: </a:t>
            </a:r>
            <a:r>
              <a:rPr lang="en-US" sz="1800" i="1" dirty="0" smtClean="0"/>
              <a:t>Uranus</a:t>
            </a:r>
            <a:r>
              <a:rPr lang="en-US" sz="1800" dirty="0" smtClean="0"/>
              <a:t> (1990)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	 </a:t>
            </a:r>
            <a:r>
              <a:rPr lang="en-US" sz="1800" dirty="0" smtClean="0"/>
              <a:t>     </a:t>
            </a:r>
            <a:r>
              <a:rPr lang="en-US" sz="1800" i="1" dirty="0" smtClean="0"/>
              <a:t>Germinal </a:t>
            </a:r>
            <a:r>
              <a:rPr lang="en-US" sz="1800" dirty="0" smtClean="0"/>
              <a:t>(1993)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      </a:t>
            </a:r>
            <a:r>
              <a:rPr lang="en-US" sz="1800" i="1" dirty="0" smtClean="0"/>
              <a:t>Lucie </a:t>
            </a:r>
            <a:r>
              <a:rPr lang="en-US" sz="1800" i="1" dirty="0" err="1"/>
              <a:t>A</a:t>
            </a:r>
            <a:r>
              <a:rPr lang="en-US" sz="1800" i="1" dirty="0" err="1" smtClean="0"/>
              <a:t>ubrac</a:t>
            </a:r>
            <a:r>
              <a:rPr lang="en-US" sz="1800" i="1" dirty="0" smtClean="0"/>
              <a:t> </a:t>
            </a:r>
            <a:r>
              <a:rPr lang="en-US" sz="1800" dirty="0" smtClean="0"/>
              <a:t>(1996)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81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800" b="1" smtClean="0">
                <a:solidFill>
                  <a:srgbClr val="990000"/>
                </a:solidFill>
                <a:cs typeface="+mj-cs"/>
              </a:rPr>
              <a:t>Jean de Florette</a:t>
            </a:r>
            <a:r>
              <a:rPr lang="en-GB" sz="4800" b="1" i="0" smtClean="0">
                <a:solidFill>
                  <a:srgbClr val="990000"/>
                </a:solidFill>
                <a:cs typeface="+mj-cs"/>
              </a:rPr>
              <a:t/>
            </a:r>
            <a:br>
              <a:rPr lang="en-GB" sz="4800" b="1" i="0" smtClean="0">
                <a:solidFill>
                  <a:srgbClr val="990000"/>
                </a:solidFill>
                <a:cs typeface="+mj-cs"/>
              </a:rPr>
            </a:br>
            <a:r>
              <a:rPr lang="en-GB" sz="3600" b="1" i="0" smtClean="0">
                <a:solidFill>
                  <a:srgbClr val="990000"/>
                </a:solidFill>
                <a:cs typeface="+mj-cs"/>
              </a:rPr>
              <a:t>L</a:t>
            </a:r>
            <a:r>
              <a:rPr lang="ja-JP" altLang="en-GB" sz="3600" b="1" i="0" smtClean="0">
                <a:solidFill>
                  <a:srgbClr val="990000"/>
                </a:solidFill>
                <a:latin typeface="Arial"/>
                <a:cs typeface="+mj-cs"/>
              </a:rPr>
              <a:t>’</a:t>
            </a:r>
            <a:r>
              <a:rPr lang="en-GB" sz="3600" b="1" i="0" smtClean="0">
                <a:solidFill>
                  <a:srgbClr val="990000"/>
                </a:solidFill>
                <a:cs typeface="+mj-cs"/>
              </a:rPr>
              <a:t>intrigue  - au début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28775"/>
            <a:ext cx="8229600" cy="21891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GB" sz="2400" b="1" smtClean="0">
              <a:solidFill>
                <a:srgbClr val="FFFFE5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smtClean="0">
                <a:solidFill>
                  <a:srgbClr val="FFFFE5"/>
                </a:solidFill>
                <a:cs typeface="+mn-cs"/>
              </a:rPr>
              <a:t>César Soubeyran et son neveu, Ugolin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smtClean="0">
                <a:solidFill>
                  <a:srgbClr val="FFFFE5"/>
                </a:solidFill>
                <a:cs typeface="+mn-cs"/>
              </a:rPr>
              <a:t>En quête d</a:t>
            </a:r>
            <a:r>
              <a:rPr lang="ja-JP" altLang="en-GB" sz="2400" b="1" smtClean="0">
                <a:solidFill>
                  <a:srgbClr val="FFFFE5"/>
                </a:solidFill>
                <a:cs typeface="+mn-cs"/>
              </a:rPr>
              <a:t>’</a:t>
            </a:r>
            <a:r>
              <a:rPr lang="en-GB" sz="2400" b="1" smtClean="0">
                <a:solidFill>
                  <a:srgbClr val="FFFFE5"/>
                </a:solidFill>
                <a:cs typeface="+mn-cs"/>
              </a:rPr>
              <a:t>une source d</a:t>
            </a:r>
            <a:r>
              <a:rPr lang="ja-JP" altLang="en-GB" sz="2400" b="1" smtClean="0">
                <a:solidFill>
                  <a:srgbClr val="FFFFE5"/>
                </a:solidFill>
                <a:cs typeface="+mn-cs"/>
              </a:rPr>
              <a:t>’</a:t>
            </a:r>
            <a:r>
              <a:rPr lang="en-GB" sz="2400" b="1" smtClean="0">
                <a:solidFill>
                  <a:srgbClr val="FFFFE5"/>
                </a:solidFill>
                <a:cs typeface="+mn-cs"/>
              </a:rPr>
              <a:t>eau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smtClean="0">
                <a:solidFill>
                  <a:srgbClr val="FFFFE5"/>
                </a:solidFill>
                <a:cs typeface="+mn-cs"/>
              </a:rPr>
              <a:t>La rentabilité de la cultivation d</a:t>
            </a:r>
            <a:r>
              <a:rPr lang="ja-JP" altLang="en-GB" sz="2400" b="1" smtClean="0">
                <a:solidFill>
                  <a:srgbClr val="FFFFE5"/>
                </a:solidFill>
                <a:cs typeface="+mn-cs"/>
              </a:rPr>
              <a:t>’</a:t>
            </a:r>
            <a:r>
              <a:rPr lang="en-US" sz="2400" b="1" smtClean="0">
                <a:solidFill>
                  <a:srgbClr val="FFFFE5"/>
                </a:solidFill>
                <a:cs typeface="Times New Roman" charset="0"/>
              </a:rPr>
              <a:t>œ</a:t>
            </a:r>
            <a:r>
              <a:rPr lang="en-GB" sz="2400" b="1" smtClean="0">
                <a:solidFill>
                  <a:srgbClr val="FFFFE5"/>
                </a:solidFill>
                <a:cs typeface="+mn-cs"/>
              </a:rPr>
              <a:t>illets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smtClean="0">
                <a:solidFill>
                  <a:srgbClr val="FFFFE5"/>
                </a:solidFill>
                <a:cs typeface="+mn-cs"/>
              </a:rPr>
              <a:t>La mort de leur voisin (Marius / Pique-Bouffigue)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b="1" smtClean="0">
                <a:solidFill>
                  <a:srgbClr val="FFFFE5"/>
                </a:solidFill>
                <a:cs typeface="+mn-cs"/>
              </a:rPr>
              <a:t>Le nouveau propriétaire - Jean Cadoret</a:t>
            </a:r>
          </a:p>
        </p:txBody>
      </p:sp>
      <p:pic>
        <p:nvPicPr>
          <p:cNvPr id="5124" name="Picture 4" descr="1986_Jean_de_Floret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2800" y="4191000"/>
            <a:ext cx="1828800" cy="2667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546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 b="1" smtClean="0">
                <a:solidFill>
                  <a:srgbClr val="990000"/>
                </a:solidFill>
                <a:cs typeface="+mj-cs"/>
              </a:rPr>
              <a:t>Les Personnages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9550" y="1981200"/>
            <a:ext cx="7626350" cy="2379663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smtClean="0">
                <a:solidFill>
                  <a:srgbClr val="FFFFE5"/>
                </a:solidFill>
                <a:cs typeface="+mn-cs"/>
              </a:rPr>
              <a:t>Les personnages-cl</a:t>
            </a:r>
            <a:r>
              <a:rPr lang="en-US" sz="2400" b="1" smtClean="0">
                <a:solidFill>
                  <a:srgbClr val="FFFFE5"/>
                </a:solidFill>
                <a:cs typeface="Times New Roman" charset="0"/>
              </a:rPr>
              <a:t>és:</a:t>
            </a:r>
          </a:p>
          <a:p>
            <a:pPr lvl="1" eaLnBrk="1" hangingPunct="1">
              <a:defRPr/>
            </a:pPr>
            <a:r>
              <a:rPr lang="en-US" sz="2400" b="1" smtClean="0">
                <a:solidFill>
                  <a:srgbClr val="FFFFE5"/>
                </a:solidFill>
                <a:cs typeface="Times New Roman" charset="0"/>
              </a:rPr>
              <a:t>Les nouveux propriétaires - La famille Cadoret</a:t>
            </a:r>
          </a:p>
          <a:p>
            <a:pPr lvl="2" eaLnBrk="1" hangingPunct="1">
              <a:defRPr/>
            </a:pPr>
            <a:r>
              <a:rPr lang="en-US" b="1" smtClean="0">
                <a:solidFill>
                  <a:srgbClr val="FFFFE5"/>
                </a:solidFill>
                <a:cs typeface="Times New Roman" charset="0"/>
              </a:rPr>
              <a:t>Jean de Florette / Jean Cadoret</a:t>
            </a:r>
          </a:p>
          <a:p>
            <a:pPr lvl="2" eaLnBrk="1" hangingPunct="1">
              <a:defRPr/>
            </a:pPr>
            <a:r>
              <a:rPr lang="en-US" b="1" smtClean="0">
                <a:solidFill>
                  <a:srgbClr val="FFFFE5"/>
                </a:solidFill>
                <a:cs typeface="Times New Roman" charset="0"/>
              </a:rPr>
              <a:t>Sa femme, Aimée</a:t>
            </a:r>
          </a:p>
          <a:p>
            <a:pPr lvl="2" eaLnBrk="1" hangingPunct="1">
              <a:defRPr/>
            </a:pPr>
            <a:r>
              <a:rPr lang="en-US" b="1" smtClean="0">
                <a:solidFill>
                  <a:srgbClr val="FFFFE5"/>
                </a:solidFill>
                <a:cs typeface="Times New Roman" charset="0"/>
              </a:rPr>
              <a:t>Sa petite fille, Manon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8313" y="4005263"/>
            <a:ext cx="79200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Clr>
                <a:schemeClr val="tx2"/>
              </a:buClr>
              <a:buSzPct val="125000"/>
              <a:buFont typeface="Wingdings" charset="0"/>
              <a:buNone/>
              <a:defRPr/>
            </a:pPr>
            <a:r>
              <a:rPr lang="en-GB" sz="2800">
                <a:cs typeface="+mn-cs"/>
              </a:rPr>
              <a:t>		</a:t>
            </a:r>
            <a:r>
              <a:rPr lang="en-GB" b="1">
                <a:solidFill>
                  <a:srgbClr val="FFFFE5"/>
                </a:solidFill>
                <a:cs typeface="+mn-cs"/>
              </a:rPr>
              <a:t>Paysan proven</a:t>
            </a:r>
            <a:r>
              <a:rPr lang="en-US" b="1">
                <a:solidFill>
                  <a:srgbClr val="FFFFE5"/>
                </a:solidFill>
                <a:cs typeface="Times New Roman" charset="0"/>
              </a:rPr>
              <a:t>ç</a:t>
            </a:r>
            <a:r>
              <a:rPr lang="en-GB" b="1">
                <a:solidFill>
                  <a:srgbClr val="FFFFE5"/>
                </a:solidFill>
                <a:cs typeface="+mn-cs"/>
              </a:rPr>
              <a:t>al</a:t>
            </a:r>
          </a:p>
          <a:p>
            <a:pPr lvl="2">
              <a:buClr>
                <a:schemeClr val="folHlink"/>
              </a:buClr>
              <a:buSzPct val="115000"/>
              <a:buFont typeface="Wingdings" charset="0"/>
              <a:buNone/>
              <a:defRPr/>
            </a:pPr>
            <a:r>
              <a:rPr lang="en-GB" b="1">
                <a:solidFill>
                  <a:srgbClr val="FFFFE5"/>
                </a:solidFill>
                <a:cs typeface="+mn-cs"/>
              </a:rPr>
              <a:t>		Ugolin de Zulma / Soubeyran</a:t>
            </a:r>
          </a:p>
        </p:txBody>
      </p:sp>
    </p:spTree>
    <p:extLst>
      <p:ext uri="{BB962C8B-B14F-4D97-AF65-F5344CB8AC3E}">
        <p14:creationId xmlns:p14="http://schemas.microsoft.com/office/powerpoint/2010/main" val="12888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0" smtClean="0">
                <a:cs typeface="+mj-cs"/>
              </a:rPr>
              <a:t>Jean Cadoret (Jean de Florette)</a:t>
            </a:r>
            <a:br>
              <a:rPr lang="en-GB" i="0" smtClean="0">
                <a:cs typeface="+mj-cs"/>
              </a:rPr>
            </a:br>
            <a:r>
              <a:rPr lang="en-GB" sz="2000" i="0" smtClean="0">
                <a:cs typeface="+mj-cs"/>
              </a:rPr>
              <a:t>joué par Gérard Depardieu</a:t>
            </a:r>
          </a:p>
        </p:txBody>
      </p:sp>
      <p:pic>
        <p:nvPicPr>
          <p:cNvPr id="39940" name="Picture 4" descr="jean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40088" y="2338388"/>
            <a:ext cx="4105275" cy="34004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61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Ugolin </a:t>
            </a:r>
            <a:br>
              <a:rPr lang="en-GB" smtClean="0">
                <a:cs typeface="+mj-cs"/>
              </a:rPr>
            </a:br>
            <a:r>
              <a:rPr lang="en-GB" sz="2000" smtClean="0">
                <a:cs typeface="+mj-cs"/>
              </a:rPr>
              <a:t>joué par Daniel Auteuil</a:t>
            </a:r>
          </a:p>
        </p:txBody>
      </p:sp>
      <p:pic>
        <p:nvPicPr>
          <p:cNvPr id="40964" name="Picture 4" descr="ugolin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1163" y="2809875"/>
            <a:ext cx="2143125" cy="24574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813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767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Papet (César Soubeyran)</a:t>
            </a:r>
            <a:br>
              <a:rPr lang="en-GB" smtClean="0">
                <a:cs typeface="+mj-cs"/>
              </a:rPr>
            </a:br>
            <a:r>
              <a:rPr lang="en-GB" sz="2000" smtClean="0">
                <a:cs typeface="+mj-cs"/>
              </a:rPr>
              <a:t>joué par Yves Montand</a:t>
            </a:r>
          </a:p>
        </p:txBody>
      </p:sp>
      <p:pic>
        <p:nvPicPr>
          <p:cNvPr id="41988" name="Picture 4" descr="cesar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7325" y="2700338"/>
            <a:ext cx="2590800" cy="26765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Manon, fille de Jean et Aimée</a:t>
            </a:r>
          </a:p>
        </p:txBody>
      </p:sp>
      <p:pic>
        <p:nvPicPr>
          <p:cNvPr id="43012" name="Picture 4" descr="manon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30688" y="2714625"/>
            <a:ext cx="2124075" cy="26479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9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990000"/>
                </a:solidFill>
                <a:cs typeface="+mj-cs"/>
              </a:rPr>
              <a:t>La technique cinématographique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La </a:t>
            </a:r>
            <a:r>
              <a:rPr lang="en-GB" sz="2400" b="1" dirty="0" err="1" smtClean="0">
                <a:solidFill>
                  <a:srgbClr val="FF0000"/>
                </a:solidFill>
                <a:cs typeface="+mn-cs"/>
              </a:rPr>
              <a:t>région</a:t>
            </a: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 de Provence - le </a:t>
            </a:r>
            <a:r>
              <a:rPr lang="en-GB" sz="2400" b="1" dirty="0" err="1" smtClean="0">
                <a:solidFill>
                  <a:srgbClr val="FF0000"/>
                </a:solidFill>
                <a:cs typeface="+mn-cs"/>
              </a:rPr>
              <a:t>paysage</a:t>
            </a: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, les </a:t>
            </a:r>
            <a:r>
              <a:rPr lang="en-GB" sz="2400" b="1" dirty="0" err="1" smtClean="0">
                <a:solidFill>
                  <a:srgbClr val="FF0000"/>
                </a:solidFill>
                <a:cs typeface="+mn-cs"/>
              </a:rPr>
              <a:t>acteurs</a:t>
            </a: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, les </a:t>
            </a:r>
            <a:r>
              <a:rPr lang="en-GB" sz="2400" b="1" dirty="0" err="1" smtClean="0">
                <a:solidFill>
                  <a:srgbClr val="FF0000"/>
                </a:solidFill>
                <a:cs typeface="+mn-cs"/>
              </a:rPr>
              <a:t>noms</a:t>
            </a: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, les accents (</a:t>
            </a:r>
            <a:r>
              <a:rPr lang="en-GB" sz="2400" b="1" dirty="0" err="1" smtClean="0">
                <a:solidFill>
                  <a:srgbClr val="FF0000"/>
                </a:solidFill>
                <a:cs typeface="+mn-cs"/>
              </a:rPr>
              <a:t>échantillon</a:t>
            </a: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 du DVD - début) </a:t>
            </a:r>
          </a:p>
          <a:p>
            <a:pPr eaLnBrk="1" hangingPunct="1">
              <a:defRPr/>
            </a:pPr>
            <a:endParaRPr lang="en-GB" sz="24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La </a:t>
            </a:r>
            <a:r>
              <a:rPr lang="en-GB" sz="2400" b="1" dirty="0" err="1" smtClean="0">
                <a:solidFill>
                  <a:srgbClr val="FF0000"/>
                </a:solidFill>
                <a:cs typeface="+mn-cs"/>
              </a:rPr>
              <a:t>représentation</a:t>
            </a: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 des </a:t>
            </a:r>
            <a:r>
              <a:rPr lang="en-GB" sz="2400" b="1" dirty="0" err="1" smtClean="0">
                <a:solidFill>
                  <a:srgbClr val="FF0000"/>
                </a:solidFill>
                <a:cs typeface="+mn-cs"/>
              </a:rPr>
              <a:t>personnages</a:t>
            </a: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 - Jean, </a:t>
            </a:r>
            <a:r>
              <a:rPr lang="en-GB" sz="2400" b="1" dirty="0" err="1" smtClean="0">
                <a:solidFill>
                  <a:srgbClr val="FF0000"/>
                </a:solidFill>
                <a:cs typeface="+mn-cs"/>
              </a:rPr>
              <a:t>Ugolin</a:t>
            </a:r>
            <a:endParaRPr lang="en-GB" sz="24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endParaRPr lang="en-GB" sz="24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Les rapports entre les </a:t>
            </a:r>
            <a:r>
              <a:rPr lang="en-GB" sz="2400" b="1" dirty="0" err="1" smtClean="0">
                <a:solidFill>
                  <a:srgbClr val="FF0000"/>
                </a:solidFill>
                <a:cs typeface="+mn-cs"/>
              </a:rPr>
              <a:t>personnages</a:t>
            </a: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 - Jean et </a:t>
            </a:r>
            <a:r>
              <a:rPr lang="en-GB" sz="2400" b="1" dirty="0" err="1" smtClean="0">
                <a:solidFill>
                  <a:srgbClr val="FF0000"/>
                </a:solidFill>
                <a:cs typeface="+mn-cs"/>
              </a:rPr>
              <a:t>Aimée</a:t>
            </a: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, Jean et </a:t>
            </a:r>
            <a:r>
              <a:rPr lang="en-GB" sz="2400" b="1" dirty="0" err="1" smtClean="0">
                <a:solidFill>
                  <a:srgbClr val="FF0000"/>
                </a:solidFill>
                <a:cs typeface="+mn-cs"/>
              </a:rPr>
              <a:t>Manon</a:t>
            </a:r>
            <a:r>
              <a:rPr lang="en-GB" sz="2400" b="1" smtClean="0">
                <a:solidFill>
                  <a:srgbClr val="FF0000"/>
                </a:solidFill>
                <a:cs typeface="+mn-cs"/>
              </a:rPr>
              <a:t> 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GB" sz="24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Les techniques </a:t>
            </a:r>
            <a:r>
              <a:rPr lang="en-GB" sz="2400" b="1" dirty="0" err="1" smtClean="0">
                <a:solidFill>
                  <a:srgbClr val="FF0000"/>
                </a:solidFill>
                <a:cs typeface="+mn-cs"/>
              </a:rPr>
              <a:t>employées</a:t>
            </a: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 - la </a:t>
            </a:r>
            <a:r>
              <a:rPr lang="en-GB" sz="2400" b="1" dirty="0" err="1" smtClean="0">
                <a:solidFill>
                  <a:srgbClr val="FF0000"/>
                </a:solidFill>
                <a:cs typeface="+mn-cs"/>
              </a:rPr>
              <a:t>musique</a:t>
            </a:r>
            <a:r>
              <a:rPr lang="en-GB" sz="2400" b="1" dirty="0" smtClean="0">
                <a:solidFill>
                  <a:srgbClr val="FF0000"/>
                </a:solidFill>
                <a:cs typeface="+mn-cs"/>
              </a:rPr>
              <a:t>, la                          </a:t>
            </a:r>
            <a:r>
              <a:rPr lang="en-GB" sz="2400" b="1" dirty="0" err="1" smtClean="0">
                <a:solidFill>
                  <a:srgbClr val="FF0000"/>
                </a:solidFill>
                <a:cs typeface="+mn-cs"/>
              </a:rPr>
              <a:t>réalisation</a:t>
            </a:r>
            <a:endParaRPr lang="en-GB" sz="24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endParaRPr lang="en-GB" sz="2400" b="1" dirty="0" smtClean="0">
              <a:solidFill>
                <a:srgbClr val="FFFFE5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022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mtClean="0">
                <a:cs typeface="+mj-cs"/>
              </a:rPr>
              <a:t>FIN</a:t>
            </a:r>
          </a:p>
        </p:txBody>
      </p:sp>
      <p:pic>
        <p:nvPicPr>
          <p:cNvPr id="52226" name="Picture 3" descr="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349500"/>
            <a:ext cx="2540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7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0" dirty="0" smtClean="0">
                <a:cs typeface="+mj-cs"/>
              </a:rPr>
              <a:t>FILMS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3399"/>
                </a:solidFill>
                <a:latin typeface="Verdana" charset="0"/>
                <a:cs typeface="+mn-cs"/>
              </a:rPr>
              <a:t>1934 - 1940</a:t>
            </a:r>
            <a:br>
              <a:rPr lang="en-GB" sz="2400" b="1" dirty="0" smtClean="0">
                <a:solidFill>
                  <a:srgbClr val="003399"/>
                </a:solidFill>
                <a:latin typeface="Verdana" charset="0"/>
                <a:cs typeface="+mn-cs"/>
              </a:rPr>
            </a:br>
            <a:r>
              <a:rPr lang="en-GB" sz="2000" dirty="0" smtClean="0">
                <a:solidFill>
                  <a:srgbClr val="000000"/>
                </a:solidFill>
                <a:latin typeface="Verdana" charset="0"/>
                <a:cs typeface="+mn-cs"/>
              </a:rPr>
              <a:t>Marcel </a:t>
            </a:r>
            <a:r>
              <a:rPr lang="en-GB" sz="2000" dirty="0" err="1" smtClean="0">
                <a:solidFill>
                  <a:srgbClr val="000000"/>
                </a:solidFill>
                <a:latin typeface="Verdana" charset="0"/>
                <a:cs typeface="+mn-cs"/>
              </a:rPr>
              <a:t>Pagnol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  <a:cs typeface="+mn-cs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Verdana" charset="0"/>
                <a:cs typeface="+mn-cs"/>
              </a:rPr>
              <a:t>réalise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  <a:cs typeface="+mn-cs"/>
              </a:rPr>
              <a:t> les films : "JOFROI", "ANGELE", "MERLUSSE", "CIGALON", "TOPAZE" (</a:t>
            </a:r>
            <a:r>
              <a:rPr lang="en-GB" sz="2000" dirty="0" err="1" smtClean="0">
                <a:solidFill>
                  <a:srgbClr val="000000"/>
                </a:solidFill>
                <a:latin typeface="Verdana" charset="0"/>
                <a:cs typeface="+mn-cs"/>
              </a:rPr>
              <a:t>deuxième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  <a:cs typeface="+mn-cs"/>
              </a:rPr>
              <a:t> version), "REGAIN", "CESAR", "LE SCHPOUNTZ", "LA FEMME DU BOULANGER", "LA FILLE DU PUISATIER". </a:t>
            </a:r>
            <a:endParaRPr lang="en-GB" sz="2000" b="1" dirty="0" smtClean="0">
              <a:solidFill>
                <a:srgbClr val="003399"/>
              </a:solidFill>
              <a:latin typeface="Verdana" charset="0"/>
              <a:cs typeface="+mn-cs"/>
            </a:endParaRPr>
          </a:p>
          <a:p>
            <a:pPr eaLnBrk="1" hangingPunct="1">
              <a:defRPr/>
            </a:pPr>
            <a:endParaRPr lang="en-GB" sz="2000" dirty="0" smtClean="0">
              <a:cs typeface="+mn-cs"/>
            </a:endParaRPr>
          </a:p>
        </p:txBody>
      </p:sp>
      <p:grpSp>
        <p:nvGrpSpPr>
          <p:cNvPr id="34819" name="Group 10"/>
          <p:cNvGrpSpPr>
            <a:grpSpLocks/>
          </p:cNvGrpSpPr>
          <p:nvPr/>
        </p:nvGrpSpPr>
        <p:grpSpPr bwMode="auto">
          <a:xfrm>
            <a:off x="6400800" y="2667000"/>
            <a:ext cx="1398588" cy="2667000"/>
            <a:chOff x="-11" y="-11"/>
            <a:chExt cx="4097" cy="944"/>
          </a:xfrm>
        </p:grpSpPr>
        <p:grpSp>
          <p:nvGrpSpPr>
            <p:cNvPr id="34821" name="Group 8"/>
            <p:cNvGrpSpPr>
              <a:grpSpLocks/>
            </p:cNvGrpSpPr>
            <p:nvPr/>
          </p:nvGrpSpPr>
          <p:grpSpPr bwMode="auto">
            <a:xfrm>
              <a:off x="0" y="0"/>
              <a:ext cx="4075" cy="922"/>
              <a:chOff x="0" y="0"/>
              <a:chExt cx="4075" cy="922"/>
            </a:xfrm>
          </p:grpSpPr>
          <p:sp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078" cy="9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n-GB" sz="1100">
                    <a:solidFill>
                      <a:srgbClr val="30278A"/>
                    </a:solidFill>
                    <a:latin typeface="Arial" charset="0"/>
                    <a:cs typeface="Arial" charset="0"/>
                    <a:hlinkClick r:id="rId2"/>
                  </a:rPr>
                  <a:t>  </a:t>
                </a:r>
                <a:endParaRPr lang="en-GB" sz="1100">
                  <a:solidFill>
                    <a:srgbClr val="30278A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03" name="Rectangle 7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078" cy="92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-11" y="-11"/>
              <a:ext cx="4097" cy="944"/>
            </a:xfrm>
            <a:prstGeom prst="rect">
              <a:avLst/>
            </a:prstGeom>
            <a:noFill/>
            <a:ln w="34925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29707" name="Picture 11" descr="Cliquer pour en savoir plus !!!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1175" y="1981200"/>
            <a:ext cx="3292475" cy="411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smtClean="0">
                <a:cs typeface="+mj-cs"/>
              </a:rPr>
              <a:t>Useful website addresses</a:t>
            </a:r>
            <a:r>
              <a:rPr lang="en-GB" sz="4000" smtClean="0">
                <a:cs typeface="+mj-cs"/>
                <a:hlinkClick r:id="rId2"/>
              </a:rPr>
              <a:t/>
            </a:r>
            <a:br>
              <a:rPr lang="en-GB" sz="4000" smtClean="0">
                <a:cs typeface="+mj-cs"/>
                <a:hlinkClick r:id="rId2"/>
              </a:rPr>
            </a:br>
            <a:endParaRPr lang="en-GB" sz="4000" smtClean="0">
              <a:cs typeface="+mj-cs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GB" sz="12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1600" dirty="0">
                <a:cs typeface="+mn-cs"/>
              </a:rPr>
              <a:t>	</a:t>
            </a:r>
            <a:r>
              <a:rPr lang="en-GB" sz="1600" dirty="0">
                <a:solidFill>
                  <a:schemeClr val="tx2"/>
                </a:solidFill>
                <a:cs typeface="+mn-cs"/>
              </a:rPr>
              <a:t>https://</a:t>
            </a:r>
            <a:r>
              <a:rPr lang="en-GB" sz="1600" dirty="0" err="1">
                <a:solidFill>
                  <a:schemeClr val="tx2"/>
                </a:solidFill>
                <a:cs typeface="+mn-cs"/>
              </a:rPr>
              <a:t>fr.wikipedia.org</a:t>
            </a:r>
            <a:r>
              <a:rPr lang="en-GB" sz="1600" dirty="0">
                <a:solidFill>
                  <a:schemeClr val="tx2"/>
                </a:solidFill>
                <a:cs typeface="+mn-cs"/>
              </a:rPr>
              <a:t>/wiki/</a:t>
            </a:r>
            <a:r>
              <a:rPr lang="en-GB" sz="1600" dirty="0" err="1">
                <a:solidFill>
                  <a:schemeClr val="tx2"/>
                </a:solidFill>
                <a:cs typeface="+mn-cs"/>
              </a:rPr>
              <a:t>Marcel_Pagnol</a:t>
            </a:r>
            <a:r>
              <a:rPr lang="en-GB" sz="1600" dirty="0">
                <a:solidFill>
                  <a:schemeClr val="tx2"/>
                </a:solidFill>
                <a:cs typeface="+mn-cs"/>
              </a:rPr>
              <a:t> </a:t>
            </a:r>
            <a:endParaRPr lang="en-GB" sz="1600" dirty="0" smtClean="0">
              <a:solidFill>
                <a:schemeClr val="tx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1600" dirty="0">
                <a:cs typeface="+mn-cs"/>
              </a:rPr>
              <a:t>	</a:t>
            </a:r>
            <a:r>
              <a:rPr lang="en-GB" sz="1600" dirty="0" smtClean="0">
                <a:cs typeface="+mn-cs"/>
              </a:rPr>
              <a:t>(</a:t>
            </a:r>
            <a:r>
              <a:rPr lang="en-GB" sz="1600" dirty="0" err="1" smtClean="0">
                <a:cs typeface="+mn-cs"/>
              </a:rPr>
              <a:t>biographie</a:t>
            </a:r>
            <a:r>
              <a:rPr lang="en-GB" sz="1600" dirty="0" smtClean="0">
                <a:cs typeface="+mn-cs"/>
              </a:rPr>
              <a:t> de </a:t>
            </a:r>
            <a:r>
              <a:rPr lang="en-GB" sz="1600" dirty="0" err="1" smtClean="0">
                <a:cs typeface="+mn-cs"/>
              </a:rPr>
              <a:t>Pagnol</a:t>
            </a:r>
            <a:r>
              <a:rPr lang="en-GB" sz="1600" dirty="0" smtClean="0">
                <a:cs typeface="+mn-cs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GB" sz="16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1600" dirty="0" smtClean="0">
                <a:cs typeface="+mn-cs"/>
              </a:rPr>
              <a:t>	</a:t>
            </a:r>
            <a:r>
              <a:rPr lang="en-GB" sz="1600" dirty="0">
                <a:solidFill>
                  <a:srgbClr val="3366FF"/>
                </a:solidFill>
                <a:hlinkClick r:id="rId3"/>
              </a:rPr>
              <a:t>http://www.grignoux.be/dossiers/105/#texte1</a:t>
            </a:r>
            <a:endParaRPr lang="en-GB" sz="1600" dirty="0">
              <a:solidFill>
                <a:srgbClr val="3366FF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1600" dirty="0" smtClean="0">
                <a:cs typeface="+mn-cs"/>
              </a:rPr>
              <a:t>	(</a:t>
            </a:r>
            <a:r>
              <a:rPr lang="en-GB" sz="1600" dirty="0">
                <a:cs typeface="+mn-cs"/>
              </a:rPr>
              <a:t>dossier </a:t>
            </a:r>
            <a:r>
              <a:rPr lang="en-GB" sz="1600" dirty="0" err="1">
                <a:cs typeface="+mn-cs"/>
              </a:rPr>
              <a:t>pédagogique</a:t>
            </a:r>
            <a:r>
              <a:rPr lang="en-GB" sz="1600" dirty="0">
                <a:cs typeface="+mn-cs"/>
              </a:rPr>
              <a:t> </a:t>
            </a:r>
            <a:r>
              <a:rPr lang="en-GB" sz="1600" dirty="0" err="1">
                <a:cs typeface="+mn-cs"/>
              </a:rPr>
              <a:t>sur</a:t>
            </a:r>
            <a:r>
              <a:rPr lang="en-GB" sz="1600" dirty="0">
                <a:cs typeface="+mn-cs"/>
              </a:rPr>
              <a:t> </a:t>
            </a:r>
            <a:r>
              <a:rPr lang="en-GB" sz="1600" i="1" dirty="0">
                <a:cs typeface="+mn-cs"/>
              </a:rPr>
              <a:t>Jean de </a:t>
            </a:r>
            <a:r>
              <a:rPr lang="en-GB" sz="1600" i="1" dirty="0" err="1">
                <a:cs typeface="+mn-cs"/>
              </a:rPr>
              <a:t>Florette</a:t>
            </a:r>
            <a:r>
              <a:rPr lang="en-GB" sz="1600" dirty="0" smtClean="0">
                <a:cs typeface="+mn-cs"/>
              </a:rPr>
              <a:t>)</a:t>
            </a:r>
            <a:endParaRPr lang="en-GB" sz="1600" dirty="0" smtClean="0">
              <a:solidFill>
                <a:srgbClr val="3366FF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1600" dirty="0" smtClean="0">
                <a:cs typeface="+mn-cs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1600" dirty="0" smtClean="0">
                <a:cs typeface="+mn-cs"/>
              </a:rPr>
              <a:t>	</a:t>
            </a:r>
            <a:r>
              <a:rPr lang="en-GB" sz="1600" dirty="0" smtClean="0">
                <a:solidFill>
                  <a:srgbClr val="FF0000"/>
                </a:solidFill>
                <a:cs typeface="+mn-cs"/>
                <a:hlinkClick r:id="rId4"/>
              </a:rPr>
              <a:t>http://www.web-provence.com/balades/manon-pratique.htm</a:t>
            </a:r>
            <a:endParaRPr lang="en-GB" sz="1600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1600" dirty="0" smtClean="0">
                <a:cs typeface="+mn-cs"/>
              </a:rPr>
              <a:t>	(carte de la Provence)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GB" sz="16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1600" dirty="0" smtClean="0">
                <a:cs typeface="+mn-cs"/>
              </a:rPr>
              <a:t>	</a:t>
            </a:r>
            <a:r>
              <a:rPr lang="en-GB" sz="1600" dirty="0" smtClean="0">
                <a:cs typeface="+mn-cs"/>
                <a:hlinkClick r:id="rId5"/>
              </a:rPr>
              <a:t>http://www.carte-france.info/ville-13400-aubagne/</a:t>
            </a:r>
            <a:endParaRPr lang="en-GB" sz="16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1600" dirty="0" smtClean="0">
                <a:cs typeface="+mn-cs"/>
              </a:rPr>
              <a:t>	(carte d</a:t>
            </a:r>
            <a:r>
              <a:rPr lang="ja-JP" altLang="en-GB" sz="1600" dirty="0" smtClean="0">
                <a:latin typeface="Arial"/>
                <a:cs typeface="+mn-cs"/>
              </a:rPr>
              <a:t>’</a:t>
            </a:r>
            <a:r>
              <a:rPr lang="en-GB" sz="1600" dirty="0" err="1" smtClean="0">
                <a:cs typeface="+mn-cs"/>
              </a:rPr>
              <a:t>Aubagne</a:t>
            </a:r>
            <a:r>
              <a:rPr lang="en-GB" sz="1600" dirty="0" smtClean="0">
                <a:cs typeface="+mn-cs"/>
              </a:rPr>
              <a:t>)</a:t>
            </a:r>
            <a:endParaRPr lang="en-GB" sz="16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1600" dirty="0" smtClean="0">
                <a:cs typeface="+mn-cs"/>
              </a:rPr>
              <a:t>	</a:t>
            </a:r>
            <a:r>
              <a:rPr lang="en-GB" sz="1600" dirty="0">
                <a:cs typeface="+mn-cs"/>
                <a:hlinkClick r:id="rId6"/>
              </a:rPr>
              <a:t>http://www.proverbes-citations.com/citations-de-marcel-pagnol.shtml#.WdjDvGJSzOE</a:t>
            </a:r>
            <a:endParaRPr lang="en-GB" sz="16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en-GB" sz="1600" dirty="0" smtClean="0">
                <a:cs typeface="+mn-cs"/>
              </a:rPr>
              <a:t>	(</a:t>
            </a:r>
            <a:r>
              <a:rPr lang="en-GB" sz="1600" dirty="0" err="1" smtClean="0">
                <a:cs typeface="+mn-cs"/>
              </a:rPr>
              <a:t>proverbes</a:t>
            </a:r>
            <a:r>
              <a:rPr lang="en-GB" sz="1600" dirty="0" smtClean="0">
                <a:cs typeface="+mn-cs"/>
              </a:rPr>
              <a:t> et citations de Marcel </a:t>
            </a:r>
            <a:r>
              <a:rPr lang="en-GB" sz="1600" dirty="0" err="1" smtClean="0">
                <a:cs typeface="+mn-cs"/>
              </a:rPr>
              <a:t>Pagnol</a:t>
            </a:r>
            <a:r>
              <a:rPr lang="en-GB" sz="1600" dirty="0" smtClean="0">
                <a:cs typeface="+mn-cs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GB" sz="1600" dirty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GB" sz="16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GB" sz="16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4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La Femme du </a:t>
            </a:r>
            <a:r>
              <a:rPr lang="en-GB" dirty="0" err="1" smtClean="0">
                <a:cs typeface="+mj-cs"/>
              </a:rPr>
              <a:t>boulanger</a:t>
            </a:r>
            <a:r>
              <a:rPr lang="en-GB" dirty="0" smtClean="0">
                <a:cs typeface="+mj-cs"/>
              </a:rPr>
              <a:t>  </a:t>
            </a:r>
            <a:r>
              <a:rPr lang="en-GB" sz="3600" i="0" dirty="0" smtClean="0">
                <a:cs typeface="+mj-cs"/>
              </a:rPr>
              <a:t>(1938 )</a:t>
            </a:r>
            <a:endParaRPr lang="en-GB" i="0" dirty="0" smtClean="0">
              <a:cs typeface="+mj-cs"/>
            </a:endParaRPr>
          </a:p>
        </p:txBody>
      </p:sp>
      <p:grpSp>
        <p:nvGrpSpPr>
          <p:cNvPr id="35842" name="Group 8"/>
          <p:cNvGrpSpPr>
            <a:grpSpLocks/>
          </p:cNvGrpSpPr>
          <p:nvPr/>
        </p:nvGrpSpPr>
        <p:grpSpPr bwMode="auto">
          <a:xfrm>
            <a:off x="1320800" y="2984500"/>
            <a:ext cx="6503988" cy="889000"/>
            <a:chOff x="-11" y="-11"/>
            <a:chExt cx="4097" cy="560"/>
          </a:xfrm>
        </p:grpSpPr>
        <p:grpSp>
          <p:nvGrpSpPr>
            <p:cNvPr id="35844" name="Group 6"/>
            <p:cNvGrpSpPr>
              <a:grpSpLocks/>
            </p:cNvGrpSpPr>
            <p:nvPr/>
          </p:nvGrpSpPr>
          <p:grpSpPr bwMode="auto">
            <a:xfrm>
              <a:off x="0" y="0"/>
              <a:ext cx="4075" cy="538"/>
              <a:chOff x="0" y="0"/>
              <a:chExt cx="4075" cy="538"/>
            </a:xfrm>
          </p:grpSpPr>
          <p:sp>
            <p:nvSpPr>
              <p:cNvPr id="32771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075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n-GB" sz="1100">
                    <a:solidFill>
                      <a:srgbClr val="30278A"/>
                    </a:solidFill>
                    <a:latin typeface="Arial" charset="0"/>
                    <a:cs typeface="Arial" charset="0"/>
                    <a:hlinkClick r:id="rId2"/>
                  </a:rPr>
                  <a:t>  </a:t>
                </a:r>
                <a:r>
                  <a:rPr lang="en-GB" sz="5000">
                    <a:solidFill>
                      <a:srgbClr val="30278A"/>
                    </a:solidFill>
                    <a:latin typeface="Arial" charset="0"/>
                    <a:cs typeface="Arial" charset="0"/>
                  </a:rPr>
                  <a:t> </a:t>
                </a:r>
                <a:r>
                  <a:rPr lang="en-GB" sz="1100">
                    <a:solidFill>
                      <a:srgbClr val="30278A"/>
                    </a:solidFill>
                    <a:latin typeface="Arial" charset="0"/>
                    <a:cs typeface="Arial" charset="0"/>
                  </a:rPr>
                  <a:t>                             </a:t>
                </a:r>
              </a:p>
            </p:txBody>
          </p:sp>
          <p:sp>
            <p:nvSpPr>
              <p:cNvPr id="3277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075" cy="53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-11" y="-11"/>
              <a:ext cx="4097" cy="560"/>
            </a:xfrm>
            <a:prstGeom prst="rect">
              <a:avLst/>
            </a:prstGeom>
            <a:noFill/>
            <a:ln w="34925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35843" name="Picture 4" descr="Cliquer pour en savoir plus !!!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629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>
                <a:cs typeface="+mj-cs"/>
              </a:rPr>
              <a:t>Mariage</a:t>
            </a:r>
            <a:r>
              <a:rPr lang="en-GB" sz="3600" dirty="0" smtClean="0">
                <a:cs typeface="+mj-cs"/>
              </a:rPr>
              <a:t>    1945</a:t>
            </a:r>
            <a:endParaRPr lang="en-GB" dirty="0" smtClean="0">
              <a:cs typeface="+mj-cs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cs typeface="+mn-cs"/>
              </a:rPr>
              <a:t>Avec Jacqueline </a:t>
            </a:r>
            <a:r>
              <a:rPr lang="en-GB" sz="2800" dirty="0" err="1" smtClean="0">
                <a:cs typeface="+mn-cs"/>
              </a:rPr>
              <a:t>Bouvier</a:t>
            </a:r>
            <a:endParaRPr lang="en-GB" sz="2800" dirty="0" smtClean="0">
              <a:cs typeface="+mn-cs"/>
            </a:endParaRPr>
          </a:p>
          <a:p>
            <a:pPr eaLnBrk="1" hangingPunct="1">
              <a:defRPr/>
            </a:pPr>
            <a:endParaRPr lang="en-GB" sz="2800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GB" sz="2800" dirty="0" smtClean="0">
                <a:cs typeface="+mn-cs"/>
              </a:rPr>
              <a:t>qui </a:t>
            </a:r>
            <a:r>
              <a:rPr lang="en-GB" sz="2800" dirty="0" err="1" smtClean="0">
                <a:cs typeface="+mn-cs"/>
              </a:rPr>
              <a:t>jouera</a:t>
            </a:r>
            <a:r>
              <a:rPr lang="en-GB" sz="2800" dirty="0" smtClean="0">
                <a:cs typeface="+mn-cs"/>
              </a:rPr>
              <a:t> </a:t>
            </a:r>
            <a:r>
              <a:rPr lang="en-GB" sz="2800" dirty="0" err="1" smtClean="0">
                <a:cs typeface="+mn-cs"/>
              </a:rPr>
              <a:t>Manon</a:t>
            </a:r>
            <a:r>
              <a:rPr lang="en-GB" sz="2800" dirty="0" smtClean="0">
                <a:cs typeface="+mn-cs"/>
              </a:rPr>
              <a:t> des sources (1952)</a:t>
            </a:r>
          </a:p>
        </p:txBody>
      </p:sp>
      <p:grpSp>
        <p:nvGrpSpPr>
          <p:cNvPr id="36867" name="Group 8"/>
          <p:cNvGrpSpPr>
            <a:grpSpLocks/>
          </p:cNvGrpSpPr>
          <p:nvPr/>
        </p:nvGrpSpPr>
        <p:grpSpPr bwMode="auto">
          <a:xfrm>
            <a:off x="623888" y="2903538"/>
            <a:ext cx="7897812" cy="1052512"/>
            <a:chOff x="0" y="0"/>
            <a:chExt cx="4975" cy="663"/>
          </a:xfrm>
        </p:grpSpPr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97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975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GB" sz="1000">
                  <a:solidFill>
                    <a:srgbClr val="FFFFFF"/>
                  </a:solidFill>
                  <a:cs typeface="Times New Roman" charset="0"/>
                  <a:hlinkClick r:id="rId2"/>
                </a:rPr>
                <a:t>  </a:t>
              </a:r>
              <a:r>
                <a:rPr lang="en-GB" sz="5300">
                  <a:solidFill>
                    <a:srgbClr val="FFFFFF"/>
                  </a:solidFill>
                  <a:cs typeface="Times New Roman" charset="0"/>
                </a:rPr>
                <a:t> </a:t>
              </a:r>
              <a:r>
                <a:rPr lang="en-GB" sz="1000">
                  <a:solidFill>
                    <a:srgbClr val="FFFFFF"/>
                  </a:solidFill>
                  <a:cs typeface="Times New Roman" charset="0"/>
                </a:rPr>
                <a:t>                        </a:t>
              </a:r>
            </a:p>
            <a:p>
              <a:pPr algn="ctr" eaLnBrk="0" hangingPunct="0">
                <a:defRPr/>
              </a:pPr>
              <a:endParaRPr lang="en-GB" sz="1000">
                <a:solidFill>
                  <a:srgbClr val="FFFFFF"/>
                </a:solidFill>
                <a:cs typeface="Times New Roman" charset="0"/>
              </a:endParaRPr>
            </a:p>
          </p:txBody>
        </p:sp>
      </p:grpSp>
      <p:pic>
        <p:nvPicPr>
          <p:cNvPr id="368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2768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3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L</a:t>
            </a:r>
            <a:r>
              <a:rPr lang="ja-JP" altLang="en-GB" dirty="0" smtClean="0">
                <a:latin typeface="Arial"/>
                <a:cs typeface="+mj-cs"/>
              </a:rPr>
              <a:t>’</a:t>
            </a:r>
            <a:r>
              <a:rPr lang="en-GB" dirty="0" err="1" smtClean="0">
                <a:cs typeface="+mj-cs"/>
              </a:rPr>
              <a:t>Académie</a:t>
            </a:r>
            <a:r>
              <a:rPr lang="en-GB" dirty="0" smtClean="0">
                <a:cs typeface="+mj-cs"/>
              </a:rPr>
              <a:t> </a:t>
            </a:r>
            <a:r>
              <a:rPr lang="en-GB" dirty="0" err="1" smtClean="0">
                <a:cs typeface="+mj-cs"/>
              </a:rPr>
              <a:t>Française</a:t>
            </a:r>
            <a:endParaRPr lang="en-GB" dirty="0" smtClean="0">
              <a:cs typeface="+mj-cs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rgbClr val="FFFFE5"/>
                </a:solidFill>
                <a:cs typeface="+mn-cs"/>
              </a:rPr>
              <a:t>1946 – </a:t>
            </a:r>
            <a:r>
              <a:rPr lang="en-GB" sz="2800" b="1" dirty="0" err="1" smtClean="0">
                <a:solidFill>
                  <a:srgbClr val="FFFFE5"/>
                </a:solidFill>
                <a:cs typeface="+mn-cs"/>
              </a:rPr>
              <a:t>devient</a:t>
            </a:r>
            <a:r>
              <a:rPr lang="en-GB" sz="2800" b="1" dirty="0" smtClean="0">
                <a:solidFill>
                  <a:srgbClr val="FFFFE5"/>
                </a:solidFill>
                <a:cs typeface="+mn-cs"/>
              </a:rPr>
              <a:t> </a:t>
            </a:r>
            <a:r>
              <a:rPr lang="en-GB" sz="2800" b="1" dirty="0" err="1" smtClean="0">
                <a:solidFill>
                  <a:srgbClr val="FFFFE5"/>
                </a:solidFill>
                <a:cs typeface="+mn-cs"/>
              </a:rPr>
              <a:t>membre</a:t>
            </a:r>
            <a:r>
              <a:rPr lang="en-GB" sz="2800" b="1" dirty="0" smtClean="0">
                <a:solidFill>
                  <a:srgbClr val="FFFFE5"/>
                </a:solidFill>
                <a:cs typeface="+mn-cs"/>
              </a:rPr>
              <a:t> de L</a:t>
            </a:r>
            <a:r>
              <a:rPr lang="ja-JP" altLang="en-GB" sz="2800" b="1" dirty="0" smtClean="0">
                <a:solidFill>
                  <a:srgbClr val="FFFFE5"/>
                </a:solidFill>
                <a:cs typeface="+mn-cs"/>
              </a:rPr>
              <a:t>’</a:t>
            </a:r>
            <a:r>
              <a:rPr lang="en-GB" sz="2800" b="1" dirty="0" err="1" smtClean="0">
                <a:solidFill>
                  <a:srgbClr val="FFFFE5"/>
                </a:solidFill>
                <a:cs typeface="+mn-cs"/>
              </a:rPr>
              <a:t>Académie</a:t>
            </a:r>
            <a:r>
              <a:rPr lang="en-GB" sz="2800" b="1" dirty="0" smtClean="0">
                <a:solidFill>
                  <a:srgbClr val="FFFFE5"/>
                </a:solidFill>
                <a:cs typeface="+mn-cs"/>
              </a:rPr>
              <a:t> </a:t>
            </a:r>
            <a:r>
              <a:rPr lang="en-GB" sz="2800" b="1" dirty="0" err="1" smtClean="0">
                <a:solidFill>
                  <a:srgbClr val="FFFFE5"/>
                </a:solidFill>
                <a:cs typeface="+mn-cs"/>
              </a:rPr>
              <a:t>française</a:t>
            </a:r>
            <a:endParaRPr lang="en-GB" sz="2800" b="1" dirty="0" smtClean="0">
              <a:solidFill>
                <a:srgbClr val="FFFFE5"/>
              </a:solidFill>
              <a:cs typeface="+mn-cs"/>
            </a:endParaRPr>
          </a:p>
          <a:p>
            <a:pPr eaLnBrk="1" hangingPunct="1">
              <a:defRPr/>
            </a:pPr>
            <a:endParaRPr lang="en-GB" sz="2800" b="1" dirty="0" smtClean="0">
              <a:solidFill>
                <a:srgbClr val="FFFFE5"/>
              </a:solidFill>
              <a:cs typeface="+mn-cs"/>
            </a:endParaRPr>
          </a:p>
          <a:p>
            <a:pPr eaLnBrk="1" hangingPunct="1">
              <a:defRPr/>
            </a:pPr>
            <a:endParaRPr lang="en-GB" sz="2800" b="1" dirty="0" smtClean="0">
              <a:solidFill>
                <a:srgbClr val="FFFFE5"/>
              </a:solidFill>
              <a:cs typeface="+mn-cs"/>
            </a:endParaRPr>
          </a:p>
          <a:p>
            <a:pPr eaLnBrk="1" hangingPunct="1">
              <a:defRPr/>
            </a:pPr>
            <a:r>
              <a:rPr lang="en-GB" sz="2800" b="1" dirty="0" smtClean="0">
                <a:solidFill>
                  <a:srgbClr val="FFFFE5"/>
                </a:solidFill>
                <a:cs typeface="+mn-cs"/>
              </a:rPr>
              <a:t>Naissance de son </a:t>
            </a:r>
            <a:r>
              <a:rPr lang="en-GB" sz="2800" b="1" dirty="0" err="1" smtClean="0">
                <a:solidFill>
                  <a:srgbClr val="FFFFE5"/>
                </a:solidFill>
                <a:cs typeface="+mn-cs"/>
              </a:rPr>
              <a:t>fils</a:t>
            </a:r>
            <a:r>
              <a:rPr lang="en-GB" sz="2800" b="1" dirty="0" smtClean="0">
                <a:solidFill>
                  <a:srgbClr val="FFFFE5"/>
                </a:solidFill>
                <a:cs typeface="+mn-cs"/>
              </a:rPr>
              <a:t>, </a:t>
            </a:r>
            <a:r>
              <a:rPr lang="en-GB" sz="2800" b="1" dirty="0" err="1" smtClean="0">
                <a:solidFill>
                  <a:srgbClr val="FFFFE5"/>
                </a:solidFill>
                <a:cs typeface="+mn-cs"/>
              </a:rPr>
              <a:t>Frédéric</a:t>
            </a:r>
            <a:endParaRPr lang="en-GB" sz="2800" b="1" dirty="0" smtClean="0">
              <a:solidFill>
                <a:srgbClr val="FFFFE5"/>
              </a:solidFill>
              <a:cs typeface="+mn-cs"/>
            </a:endParaRPr>
          </a:p>
        </p:txBody>
      </p:sp>
      <p:grpSp>
        <p:nvGrpSpPr>
          <p:cNvPr id="37891" name="Group 8"/>
          <p:cNvGrpSpPr>
            <a:grpSpLocks/>
          </p:cNvGrpSpPr>
          <p:nvPr/>
        </p:nvGrpSpPr>
        <p:grpSpPr bwMode="auto">
          <a:xfrm>
            <a:off x="623888" y="2408238"/>
            <a:ext cx="7897812" cy="2043112"/>
            <a:chOff x="0" y="0"/>
            <a:chExt cx="4975" cy="1287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97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975" cy="1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GB" sz="1000">
                  <a:solidFill>
                    <a:srgbClr val="FFFFFF"/>
                  </a:solidFill>
                  <a:cs typeface="Times New Roman" charset="0"/>
                </a:rPr>
                <a:t>  </a:t>
              </a:r>
              <a:r>
                <a:rPr lang="en-GB" sz="11800">
                  <a:solidFill>
                    <a:srgbClr val="FFFFFF"/>
                  </a:solidFill>
                  <a:cs typeface="Times New Roman" charset="0"/>
                </a:rPr>
                <a:t> </a:t>
              </a:r>
              <a:r>
                <a:rPr lang="en-GB" sz="1000">
                  <a:solidFill>
                    <a:srgbClr val="FFFFFF"/>
                  </a:solidFill>
                  <a:cs typeface="Times New Roman" charset="0"/>
                </a:rPr>
                <a:t>                                                                  </a:t>
              </a:r>
            </a:p>
            <a:p>
              <a:pPr algn="ctr" eaLnBrk="0" hangingPunct="0">
                <a:defRPr/>
              </a:pPr>
              <a:endParaRPr lang="en-GB" sz="1000">
                <a:solidFill>
                  <a:srgbClr val="FFFFFF"/>
                </a:solidFill>
                <a:cs typeface="Times New Roman" charset="0"/>
              </a:endParaRPr>
            </a:p>
          </p:txBody>
        </p:sp>
      </p:grpSp>
      <p:pic>
        <p:nvPicPr>
          <p:cNvPr id="24585" name="Picture 9" descr="jacqueline_academ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9550" y="2398713"/>
            <a:ext cx="3736975" cy="32781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4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i="0" dirty="0" smtClean="0">
                <a:cs typeface="+mj-cs"/>
              </a:rPr>
              <a:t>(1957)</a:t>
            </a:r>
            <a:r>
              <a:rPr lang="en-GB" dirty="0" smtClean="0">
                <a:cs typeface="+mj-cs"/>
              </a:rPr>
              <a:t>  Souvenirs d</a:t>
            </a:r>
            <a:r>
              <a:rPr lang="ja-JP" altLang="en-GB" dirty="0" smtClean="0">
                <a:latin typeface="Arial"/>
                <a:cs typeface="+mj-cs"/>
              </a:rPr>
              <a:t>’</a:t>
            </a:r>
            <a:r>
              <a:rPr lang="en-GB" dirty="0" err="1" smtClean="0">
                <a:cs typeface="+mj-cs"/>
              </a:rPr>
              <a:t>enfance</a:t>
            </a:r>
            <a:endParaRPr lang="en-GB" dirty="0" smtClean="0">
              <a:cs typeface="+mj-cs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i="1" dirty="0" smtClean="0">
                <a:cs typeface="+mn-cs"/>
              </a:rPr>
              <a:t>La </a:t>
            </a:r>
            <a:r>
              <a:rPr lang="en-GB" sz="3600" i="1" dirty="0" err="1" smtClean="0">
                <a:cs typeface="+mn-cs"/>
              </a:rPr>
              <a:t>Gloire</a:t>
            </a:r>
            <a:r>
              <a:rPr lang="en-GB" sz="3600" i="1" dirty="0" smtClean="0">
                <a:cs typeface="+mn-cs"/>
              </a:rPr>
              <a:t> de </a:t>
            </a:r>
            <a:r>
              <a:rPr lang="en-GB" sz="3600" i="1" dirty="0" err="1" smtClean="0">
                <a:cs typeface="+mn-cs"/>
              </a:rPr>
              <a:t>mon</a:t>
            </a:r>
            <a:r>
              <a:rPr lang="en-GB" sz="3600" i="1" dirty="0" smtClean="0">
                <a:cs typeface="+mn-cs"/>
              </a:rPr>
              <a:t> </a:t>
            </a:r>
            <a:r>
              <a:rPr lang="en-GB" sz="3600" i="1" dirty="0" err="1" smtClean="0">
                <a:cs typeface="+mn-cs"/>
              </a:rPr>
              <a:t>père</a:t>
            </a:r>
            <a:r>
              <a:rPr lang="en-GB" sz="3600" dirty="0" smtClean="0">
                <a:cs typeface="+mn-cs"/>
              </a:rPr>
              <a:t> </a:t>
            </a:r>
            <a:r>
              <a:rPr lang="en-GB" sz="1800" dirty="0" smtClean="0">
                <a:cs typeface="+mn-cs"/>
              </a:rPr>
              <a:t>(1957)</a:t>
            </a:r>
            <a:endParaRPr lang="en-GB" sz="3600" dirty="0" smtClean="0">
              <a:cs typeface="+mn-cs"/>
            </a:endParaRPr>
          </a:p>
          <a:p>
            <a:pPr eaLnBrk="1" hangingPunct="1">
              <a:defRPr/>
            </a:pPr>
            <a:endParaRPr lang="en-GB" sz="3600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GB" sz="2800" dirty="0" smtClean="0">
                <a:cs typeface="+mn-cs"/>
              </a:rPr>
              <a:t>et </a:t>
            </a:r>
          </a:p>
          <a:p>
            <a:pPr eaLnBrk="1" hangingPunct="1">
              <a:defRPr/>
            </a:pPr>
            <a:endParaRPr lang="en-GB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GB" sz="3600" i="1" dirty="0" smtClean="0">
                <a:cs typeface="+mn-cs"/>
              </a:rPr>
              <a:t>Le Château de ma </a:t>
            </a:r>
            <a:r>
              <a:rPr lang="en-GB" sz="3600" i="1" dirty="0" err="1" smtClean="0">
                <a:cs typeface="+mn-cs"/>
              </a:rPr>
              <a:t>mère</a:t>
            </a:r>
            <a:r>
              <a:rPr lang="en-GB" sz="1800" i="1" dirty="0" smtClean="0">
                <a:cs typeface="+mn-cs"/>
              </a:rPr>
              <a:t>  </a:t>
            </a:r>
            <a:r>
              <a:rPr lang="en-GB" sz="1800" dirty="0" smtClean="0">
                <a:cs typeface="+mn-cs"/>
              </a:rPr>
              <a:t>(1958)</a:t>
            </a:r>
            <a:endParaRPr lang="en-GB" sz="3600" i="1" dirty="0" smtClean="0">
              <a:cs typeface="+mn-cs"/>
            </a:endParaRPr>
          </a:p>
        </p:txBody>
      </p:sp>
      <p:pic>
        <p:nvPicPr>
          <p:cNvPr id="25605" name="Picture 5" descr="293 best of Le ch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5538" y="2705100"/>
            <a:ext cx="1905000" cy="2667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Le Temps des secrets </a:t>
            </a:r>
            <a:r>
              <a:rPr lang="en-GB" sz="3600" i="0" dirty="0" smtClean="0">
                <a:cs typeface="+mj-cs"/>
              </a:rPr>
              <a:t>(1960)</a:t>
            </a:r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 err="1" smtClean="0">
                <a:cs typeface="+mn-cs"/>
              </a:rPr>
              <a:t>Troisième</a:t>
            </a:r>
            <a:r>
              <a:rPr lang="en-GB" sz="2800" dirty="0" smtClean="0">
                <a:cs typeface="+mn-cs"/>
              </a:rPr>
              <a:t> volume des </a:t>
            </a:r>
            <a:r>
              <a:rPr lang="en-GB" sz="2800" i="1" dirty="0" smtClean="0">
                <a:cs typeface="+mn-cs"/>
              </a:rPr>
              <a:t>Souvenirs</a:t>
            </a: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76475"/>
            <a:ext cx="24384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lipArt Placeholder 3"/>
          <p:cNvPicPr>
            <a:picLocks noGrp="1" noChangeAspect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72" r="-15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90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L</a:t>
            </a:r>
            <a:r>
              <a:rPr lang="ja-JP" altLang="en-GB" dirty="0" smtClean="0">
                <a:latin typeface="Arial"/>
                <a:cs typeface="+mj-cs"/>
              </a:rPr>
              <a:t>’</a:t>
            </a:r>
            <a:r>
              <a:rPr lang="en-GB" dirty="0" smtClean="0">
                <a:cs typeface="+mj-cs"/>
              </a:rPr>
              <a:t>Eau des </a:t>
            </a:r>
            <a:r>
              <a:rPr lang="en-GB" dirty="0" err="1" smtClean="0">
                <a:cs typeface="+mj-cs"/>
              </a:rPr>
              <a:t>Collines</a:t>
            </a:r>
            <a:r>
              <a:rPr lang="en-GB" dirty="0" smtClean="0">
                <a:cs typeface="+mj-cs"/>
              </a:rPr>
              <a:t> </a:t>
            </a:r>
            <a:r>
              <a:rPr lang="en-GB" sz="3600" i="0" dirty="0" smtClean="0">
                <a:cs typeface="+mj-cs"/>
              </a:rPr>
              <a:t>(1963)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1" smtClean="0">
                <a:cs typeface="+mn-cs"/>
              </a:rPr>
              <a:t>Jean de Florette</a:t>
            </a:r>
          </a:p>
          <a:p>
            <a:pPr eaLnBrk="1" hangingPunct="1">
              <a:defRPr/>
            </a:pPr>
            <a:endParaRPr lang="en-GB" i="1" smtClean="0">
              <a:cs typeface="+mn-cs"/>
            </a:endParaRPr>
          </a:p>
          <a:p>
            <a:pPr eaLnBrk="1" hangingPunct="1">
              <a:defRPr/>
            </a:pPr>
            <a:endParaRPr lang="en-GB" i="1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GB" sz="2800" smtClean="0">
                <a:cs typeface="+mn-cs"/>
              </a:rPr>
              <a:t>et </a:t>
            </a:r>
          </a:p>
          <a:p>
            <a:pPr eaLnBrk="1" hangingPunct="1">
              <a:buFont typeface="Wingdings" charset="0"/>
              <a:buNone/>
              <a:defRPr/>
            </a:pPr>
            <a:endParaRPr lang="en-GB" sz="280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GB" sz="280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GB" i="1" smtClean="0">
                <a:cs typeface="+mn-cs"/>
              </a:rPr>
              <a:t>Manon des Sources</a:t>
            </a:r>
          </a:p>
        </p:txBody>
      </p:sp>
      <p:pic>
        <p:nvPicPr>
          <p:cNvPr id="409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49500"/>
            <a:ext cx="340518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76375" y="1700213"/>
            <a:ext cx="3736975" cy="4968875"/>
          </a:xfrm>
        </p:spPr>
      </p:sp>
    </p:spTree>
    <p:extLst>
      <p:ext uri="{BB962C8B-B14F-4D97-AF65-F5344CB8AC3E}">
        <p14:creationId xmlns:p14="http://schemas.microsoft.com/office/powerpoint/2010/main" val="14988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0" smtClean="0">
                <a:cs typeface="+mj-cs"/>
              </a:rPr>
              <a:t>Mort de Marcel Pagnol</a:t>
            </a:r>
            <a:r>
              <a:rPr lang="en-GB" smtClean="0">
                <a:cs typeface="+mj-cs"/>
              </a:rPr>
              <a:t> </a:t>
            </a:r>
            <a:r>
              <a:rPr lang="en-GB" sz="3600" i="0" smtClean="0">
                <a:cs typeface="+mj-cs"/>
              </a:rPr>
              <a:t>(1974)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>
                <a:cs typeface="+mn-cs"/>
              </a:rPr>
              <a:t>1977  </a:t>
            </a:r>
            <a:r>
              <a:rPr lang="en-GB" sz="2800" i="1" smtClean="0">
                <a:cs typeface="+mn-cs"/>
              </a:rPr>
              <a:t>Le Temps des amours</a:t>
            </a:r>
          </a:p>
          <a:p>
            <a:pPr eaLnBrk="1" hangingPunct="1">
              <a:defRPr/>
            </a:pPr>
            <a:endParaRPr lang="en-GB" sz="2800" i="1" smtClean="0">
              <a:cs typeface="+mn-cs"/>
            </a:endParaRPr>
          </a:p>
          <a:p>
            <a:pPr eaLnBrk="1" hangingPunct="1">
              <a:defRPr/>
            </a:pPr>
            <a:r>
              <a:rPr lang="en-GB" sz="2800" smtClean="0">
                <a:cs typeface="+mn-cs"/>
              </a:rPr>
              <a:t>Quatrième volume des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GB" sz="2800" i="1" smtClean="0">
                <a:cs typeface="+mn-cs"/>
              </a:rPr>
              <a:t>Souvenirs d</a:t>
            </a:r>
            <a:r>
              <a:rPr lang="ja-JP" altLang="en-GB" sz="2800" i="1" smtClean="0">
                <a:latin typeface="Arial"/>
                <a:cs typeface="+mn-cs"/>
              </a:rPr>
              <a:t>’</a:t>
            </a:r>
            <a:r>
              <a:rPr lang="en-GB" sz="2800" i="1" smtClean="0">
                <a:cs typeface="+mn-cs"/>
              </a:rPr>
              <a:t>enfance</a:t>
            </a:r>
            <a:r>
              <a:rPr lang="en-GB" sz="2800" smtClean="0">
                <a:cs typeface="+mn-cs"/>
              </a:rPr>
              <a:t> </a:t>
            </a:r>
          </a:p>
        </p:txBody>
      </p:sp>
      <p:pic>
        <p:nvPicPr>
          <p:cNvPr id="4" name="ClipArt Placeholder 3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57" b="74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85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C49EE678891844A3C250FBDCC18BBC" ma:contentTypeVersion="0" ma:contentTypeDescription="Create a new document." ma:contentTypeScope="" ma:versionID="f299fc80afd48d081aecec5a6b1b42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606E32-539B-4EEC-A1D0-2C754BBB0828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B40EF57-5AA1-4534-BFC5-49341D6C45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8C343D-DA1E-4CF0-B1CE-D488318BF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321</Words>
  <Application>Microsoft Office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Times New Roman</vt:lpstr>
      <vt:lpstr>Verdana</vt:lpstr>
      <vt:lpstr>Wingdings</vt:lpstr>
      <vt:lpstr>Office Theme</vt:lpstr>
      <vt:lpstr>Marcel Pagnol</vt:lpstr>
      <vt:lpstr>FILMS</vt:lpstr>
      <vt:lpstr>La Femme du boulanger  (1938 )</vt:lpstr>
      <vt:lpstr>Mariage    1945</vt:lpstr>
      <vt:lpstr>L’Académie Française</vt:lpstr>
      <vt:lpstr>(1957)  Souvenirs d’enfance</vt:lpstr>
      <vt:lpstr>Le Temps des secrets (1960)</vt:lpstr>
      <vt:lpstr>L’Eau des Collines (1963)</vt:lpstr>
      <vt:lpstr>Mort de Marcel Pagnol (1974)</vt:lpstr>
      <vt:lpstr>Les Talents de Marcel Pagnol</vt:lpstr>
      <vt:lpstr>LES FILMS JEAN DE FLORETTE ET MANON DES SOURCES</vt:lpstr>
      <vt:lpstr>Jean de Florette L’intrigue  - au début</vt:lpstr>
      <vt:lpstr>Les Personnages</vt:lpstr>
      <vt:lpstr>Jean Cadoret (Jean de Florette) joué par Gérard Depardieu</vt:lpstr>
      <vt:lpstr>Ugolin  joué par Daniel Auteuil</vt:lpstr>
      <vt:lpstr>Papet (César Soubeyran) joué par Yves Montand</vt:lpstr>
      <vt:lpstr>Manon, fille de Jean et Aimée</vt:lpstr>
      <vt:lpstr>La technique cinématographique</vt:lpstr>
      <vt:lpstr>FIN</vt:lpstr>
      <vt:lpstr>Useful website addresses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Peter Tame</dc:creator>
  <cp:keywords/>
  <dc:description/>
  <cp:lastModifiedBy>Judith Paxton</cp:lastModifiedBy>
  <cp:revision>4</cp:revision>
  <dcterms:created xsi:type="dcterms:W3CDTF">2017-10-18T14:54:29Z</dcterms:created>
  <dcterms:modified xsi:type="dcterms:W3CDTF">2017-10-27T09:13:07Z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0x010100C3C49EE678891844A3C250FBDCC18BBC</vt:lpwstr>
  </property>
</Properties>
</file>