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25" r:id="rId2"/>
    <p:sldId id="256" r:id="rId3"/>
    <p:sldId id="257" r:id="rId4"/>
    <p:sldId id="258" r:id="rId5"/>
    <p:sldId id="264" r:id="rId6"/>
    <p:sldId id="266" r:id="rId7"/>
    <p:sldId id="263" r:id="rId8"/>
    <p:sldId id="259" r:id="rId9"/>
    <p:sldId id="260" r:id="rId10"/>
    <p:sldId id="265" r:id="rId11"/>
    <p:sldId id="261" r:id="rId12"/>
    <p:sldId id="262" r:id="rId13"/>
    <p:sldId id="267" r:id="rId14"/>
    <p:sldId id="268" r:id="rId15"/>
    <p:sldId id="277" r:id="rId16"/>
    <p:sldId id="281" r:id="rId17"/>
    <p:sldId id="278" r:id="rId18"/>
    <p:sldId id="279" r:id="rId19"/>
    <p:sldId id="328" r:id="rId20"/>
    <p:sldId id="280" r:id="rId21"/>
    <p:sldId id="282" r:id="rId22"/>
    <p:sldId id="327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329" r:id="rId32"/>
    <p:sldId id="28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1427C-68E6-974D-ACFE-74AF478B42F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2BC5F-809D-1846-B062-2A77FFF8C8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8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136A5-4886-8947-9681-4FF25855D593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EE643-D227-8B4E-A6B7-6A0950E492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21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5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3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1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3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4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4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9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1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schauspielhaus.ch/de/play/716-der-besuch-der-alten-dam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bundesmuseen.ch/cdn/index.html?lang=e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1mBmFwtiLQ" TargetMode="External"/><Relationship Id="rId2" Type="http://schemas.openxmlformats.org/officeDocument/2006/relationships/hyperlink" Target="https://www.youtube.com/watch?v=w2RV5Dj3BSk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lehrerfortbildung-bw.de/u_sprachlit/deutsch/bs/spt/duerrenmatt/index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tersg.ch/presse/der-besuch-der-alten-dam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1"/>
            <a:ext cx="8229600" cy="25812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err="1" smtClean="0"/>
              <a:t>Siobhán</a:t>
            </a:r>
            <a:r>
              <a:rPr lang="en-US" sz="3600" dirty="0" smtClean="0"/>
              <a:t> Donovan</a:t>
            </a:r>
            <a:br>
              <a:rPr lang="en-US" sz="3600" dirty="0" smtClean="0"/>
            </a:br>
            <a:r>
              <a:rPr lang="en-US" sz="3600" dirty="0" smtClean="0"/>
              <a:t>Sarah </a:t>
            </a:r>
            <a:r>
              <a:rPr lang="en-US" sz="3600" dirty="0" err="1" smtClean="0"/>
              <a:t>McEvoy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Gillian Pye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8362"/>
            <a:ext cx="8229600" cy="39878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German Section, School of Languages, Cultures and Linguistics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Friedrich </a:t>
            </a:r>
            <a:r>
              <a:rPr lang="en-US" dirty="0" err="1" smtClean="0"/>
              <a:t>Dürrenmatt</a:t>
            </a:r>
            <a:r>
              <a:rPr lang="en-US" dirty="0" smtClean="0"/>
              <a:t>: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Besuch</a:t>
            </a:r>
            <a:r>
              <a:rPr lang="en-US" dirty="0" smtClean="0"/>
              <a:t> der </a:t>
            </a:r>
            <a:r>
              <a:rPr lang="en-US" dirty="0" err="1" smtClean="0"/>
              <a:t>alten</a:t>
            </a:r>
            <a:r>
              <a:rPr lang="en-US" dirty="0" smtClean="0"/>
              <a:t> Dame</a:t>
            </a:r>
          </a:p>
          <a:p>
            <a:pPr marL="0" indent="0">
              <a:buNone/>
            </a:pPr>
            <a:r>
              <a:rPr lang="en-US" dirty="0" smtClean="0"/>
              <a:t>QUB, 22 March</a:t>
            </a:r>
            <a:r>
              <a:rPr lang="en-US" smtClean="0"/>
              <a:t>, </a:t>
            </a:r>
            <a:r>
              <a:rPr lang="en-US" smtClean="0"/>
              <a:t>2017- PART 1</a:t>
            </a:r>
            <a:endParaRPr lang="en-US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siobhan.donovan@ucd.ie, smcevoy2@ucd.ie, gillian.pye@ucd.ie </a:t>
            </a:r>
            <a:endParaRPr lang="en-US" sz="2400" dirty="0"/>
          </a:p>
        </p:txBody>
      </p:sp>
      <p:pic>
        <p:nvPicPr>
          <p:cNvPr id="4" name="Picture 3" descr="UCD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452" y="127000"/>
            <a:ext cx="17716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smtClean="0"/>
              <a:t>Wolfgang </a:t>
            </a:r>
            <a:r>
              <a:rPr lang="en-US" b="0" dirty="0" err="1" smtClean="0"/>
              <a:t>Kraßnitzer</a:t>
            </a:r>
            <a:r>
              <a:rPr lang="en-US" b="0" dirty="0" smtClean="0"/>
              <a:t> as Alfred Ill, Bad </a:t>
            </a:r>
            <a:r>
              <a:rPr lang="en-US" b="0" dirty="0" err="1" smtClean="0"/>
              <a:t>Hersfeld</a:t>
            </a:r>
            <a:r>
              <a:rPr lang="en-US" b="0" dirty="0" smtClean="0"/>
              <a:t>, 2004 (Dir. Josef </a:t>
            </a:r>
            <a:r>
              <a:rPr lang="en-US" b="0" dirty="0" err="1" smtClean="0"/>
              <a:t>Schildknecht</a:t>
            </a:r>
            <a:r>
              <a:rPr lang="en-US" b="0" dirty="0" smtClean="0"/>
              <a:t>)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Act II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ILL: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bin </a:t>
            </a:r>
            <a:r>
              <a:rPr lang="en-US" dirty="0" err="1" smtClean="0"/>
              <a:t>verloren</a:t>
            </a:r>
            <a:r>
              <a:rPr lang="en-US" dirty="0" smtClean="0"/>
              <a:t>! (II, 84)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olfgang Kraßnitzer as 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7593"/>
            <a:ext cx="2702151" cy="40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 III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DER LEHRER: </a:t>
            </a:r>
            <a:r>
              <a:rPr lang="en-US" dirty="0" smtClean="0"/>
              <a:t>Die </a:t>
            </a:r>
            <a:r>
              <a:rPr lang="en-US" dirty="0" err="1" smtClean="0"/>
              <a:t>Güllener</a:t>
            </a:r>
            <a:r>
              <a:rPr lang="en-US" dirty="0" smtClean="0"/>
              <a:t> </a:t>
            </a:r>
            <a:r>
              <a:rPr lang="en-US" dirty="0" err="1" smtClean="0"/>
              <a:t>haben</a:t>
            </a:r>
            <a:r>
              <a:rPr lang="en-US" dirty="0" smtClean="0"/>
              <a:t> </a:t>
            </a:r>
            <a:r>
              <a:rPr lang="en-US" dirty="0" err="1" smtClean="0"/>
              <a:t>sich</a:t>
            </a:r>
            <a:r>
              <a:rPr lang="en-US" dirty="0" smtClean="0"/>
              <a:t> </a:t>
            </a:r>
            <a:r>
              <a:rPr lang="en-US" dirty="0" err="1" smtClean="0"/>
              <a:t>leider</a:t>
            </a:r>
            <a:r>
              <a:rPr lang="en-US" dirty="0" smtClean="0"/>
              <a:t> </a:t>
            </a:r>
            <a:r>
              <a:rPr lang="en-US" dirty="0" err="1" smtClean="0"/>
              <a:t>leider</a:t>
            </a:r>
            <a:r>
              <a:rPr lang="en-US" dirty="0" smtClean="0"/>
              <a:t> </a:t>
            </a:r>
            <a:r>
              <a:rPr lang="en-US" dirty="0" err="1" smtClean="0"/>
              <a:t>verschiedenes</a:t>
            </a:r>
            <a:r>
              <a:rPr lang="en-US" dirty="0" smtClean="0"/>
              <a:t> </a:t>
            </a:r>
            <a:r>
              <a:rPr lang="en-US" dirty="0" err="1" smtClean="0"/>
              <a:t>angeschafft</a:t>
            </a:r>
            <a:r>
              <a:rPr lang="en-US" dirty="0" smtClean="0"/>
              <a:t>. [</a:t>
            </a:r>
            <a:r>
              <a:rPr lang="mr-IN" dirty="0" smtClean="0"/>
              <a:t>…</a:t>
            </a:r>
            <a:r>
              <a:rPr lang="en-GB" dirty="0" smtClean="0"/>
              <a:t>]</a:t>
            </a:r>
          </a:p>
          <a:p>
            <a:pPr marL="0" indent="0">
              <a:buNone/>
            </a:pPr>
            <a:r>
              <a:rPr lang="en-US" b="1" dirty="0" smtClean="0"/>
              <a:t>CLAIRE ZACHANASSIAN: </a:t>
            </a:r>
            <a:r>
              <a:rPr lang="en-US" dirty="0" err="1" smtClean="0"/>
              <a:t>Verschuldet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b="1" dirty="0" smtClean="0"/>
              <a:t>DER LEHRER: </a:t>
            </a:r>
            <a:r>
              <a:rPr lang="en-US" dirty="0" err="1"/>
              <a:t>H</a:t>
            </a:r>
            <a:r>
              <a:rPr lang="en-US" dirty="0" err="1" smtClean="0"/>
              <a:t>offnungslos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mr-IN" dirty="0" smtClean="0"/>
              <a:t>…</a:t>
            </a:r>
            <a:r>
              <a:rPr lang="en-GB" dirty="0" smtClean="0"/>
              <a:t>] </a:t>
            </a:r>
            <a:r>
              <a:rPr lang="en-GB" dirty="0" err="1" smtClean="0"/>
              <a:t>Wir</a:t>
            </a:r>
            <a:r>
              <a:rPr lang="en-GB" dirty="0" smtClean="0"/>
              <a:t> bitten </a:t>
            </a:r>
            <a:r>
              <a:rPr lang="en-GB" dirty="0" err="1" smtClean="0"/>
              <a:t>nicht</a:t>
            </a:r>
            <a:r>
              <a:rPr lang="en-GB" dirty="0" smtClean="0"/>
              <a:t> um </a:t>
            </a:r>
            <a:r>
              <a:rPr lang="en-GB" dirty="0" err="1" smtClean="0"/>
              <a:t>Almosen</a:t>
            </a:r>
            <a:r>
              <a:rPr lang="en-GB" dirty="0" smtClean="0"/>
              <a:t>, </a:t>
            </a:r>
            <a:r>
              <a:rPr lang="en-GB" dirty="0" err="1" smtClean="0"/>
              <a:t>wir</a:t>
            </a:r>
            <a:r>
              <a:rPr lang="en-GB" dirty="0" smtClean="0"/>
              <a:t> </a:t>
            </a:r>
            <a:r>
              <a:rPr lang="en-GB" dirty="0" err="1" smtClean="0"/>
              <a:t>bieten</a:t>
            </a:r>
            <a:r>
              <a:rPr lang="en-GB" dirty="0" smtClean="0"/>
              <a:t> </a:t>
            </a:r>
            <a:r>
              <a:rPr lang="en-GB" dirty="0" err="1" smtClean="0"/>
              <a:t>ein</a:t>
            </a:r>
            <a:r>
              <a:rPr lang="en-GB" dirty="0" smtClean="0"/>
              <a:t> </a:t>
            </a:r>
            <a:r>
              <a:rPr lang="en-GB" dirty="0" err="1" smtClean="0"/>
              <a:t>Geschäft</a:t>
            </a:r>
            <a:r>
              <a:rPr lang="en-GB" dirty="0" smtClean="0"/>
              <a:t>. (II, 89-90)</a:t>
            </a:r>
          </a:p>
        </p:txBody>
      </p:sp>
    </p:spTree>
    <p:extLst>
      <p:ext uri="{BB962C8B-B14F-4D97-AF65-F5344CB8AC3E}">
        <p14:creationId xmlns:p14="http://schemas.microsoft.com/office/powerpoint/2010/main" val="20738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 III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CLAIRE ZACHANASSIAN: </a:t>
            </a: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kann</a:t>
            </a:r>
            <a:r>
              <a:rPr lang="en-US" dirty="0" smtClean="0"/>
              <a:t> die </a:t>
            </a:r>
            <a:r>
              <a:rPr lang="en-US" dirty="0" err="1" smtClean="0"/>
              <a:t>Platz</a:t>
            </a:r>
            <a:r>
              <a:rPr lang="en-US" dirty="0" smtClean="0"/>
              <a:t>-an-der </a:t>
            </a:r>
            <a:r>
              <a:rPr lang="en-US" dirty="0" err="1" smtClean="0"/>
              <a:t>Sonne-Hütte</a:t>
            </a:r>
            <a:r>
              <a:rPr lang="en-US" dirty="0" smtClean="0"/>
              <a:t> </a:t>
            </a:r>
            <a:r>
              <a:rPr lang="en-US" dirty="0" err="1" smtClean="0"/>
              <a:t>nicht</a:t>
            </a:r>
            <a:r>
              <a:rPr lang="en-US" dirty="0" smtClean="0"/>
              <a:t> </a:t>
            </a:r>
            <a:r>
              <a:rPr lang="en-US" dirty="0" err="1" smtClean="0"/>
              <a:t>kaufen</a:t>
            </a:r>
            <a:r>
              <a:rPr lang="en-US" dirty="0" smtClean="0"/>
              <a:t>, </a:t>
            </a:r>
            <a:r>
              <a:rPr lang="en-US" dirty="0" err="1" smtClean="0"/>
              <a:t>weil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mir</a:t>
            </a:r>
            <a:r>
              <a:rPr lang="en-US" dirty="0" smtClean="0"/>
              <a:t> </a:t>
            </a:r>
            <a:r>
              <a:rPr lang="en-US" dirty="0" err="1" smtClean="0"/>
              <a:t>schon</a:t>
            </a:r>
            <a:r>
              <a:rPr lang="en-US" dirty="0" smtClean="0"/>
              <a:t> </a:t>
            </a:r>
            <a:r>
              <a:rPr lang="en-US" dirty="0" err="1" smtClean="0"/>
              <a:t>gehört</a:t>
            </a:r>
            <a:r>
              <a:rPr lang="en-US" dirty="0" smtClean="0"/>
              <a:t> [</a:t>
            </a:r>
            <a:r>
              <a:rPr lang="mr-IN" dirty="0" smtClean="0"/>
              <a:t>…</a:t>
            </a:r>
            <a:r>
              <a:rPr lang="en-GB" dirty="0" smtClean="0"/>
              <a:t>] das </a:t>
            </a:r>
            <a:r>
              <a:rPr lang="en-GB" dirty="0" err="1" smtClean="0"/>
              <a:t>Städchen</a:t>
            </a:r>
            <a:r>
              <a:rPr lang="en-GB" dirty="0" smtClean="0"/>
              <a:t>, </a:t>
            </a:r>
            <a:r>
              <a:rPr lang="en-GB" dirty="0" err="1" smtClean="0"/>
              <a:t>Straße</a:t>
            </a:r>
            <a:r>
              <a:rPr lang="en-GB" dirty="0" smtClean="0"/>
              <a:t> um </a:t>
            </a:r>
            <a:r>
              <a:rPr lang="en-GB" dirty="0" err="1" smtClean="0"/>
              <a:t>Straße</a:t>
            </a:r>
            <a:r>
              <a:rPr lang="en-GB" dirty="0" smtClean="0"/>
              <a:t>, </a:t>
            </a:r>
            <a:r>
              <a:rPr lang="en-GB" dirty="0" err="1" smtClean="0"/>
              <a:t>Haus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</a:t>
            </a:r>
            <a:r>
              <a:rPr lang="en-GB" dirty="0" err="1" smtClean="0"/>
              <a:t>Haus</a:t>
            </a:r>
            <a:r>
              <a:rPr lang="en-GB" dirty="0" smtClean="0"/>
              <a:t>. </a:t>
            </a:r>
            <a:r>
              <a:rPr lang="en-GB" dirty="0" err="1" smtClean="0"/>
              <a:t>Eure</a:t>
            </a:r>
            <a:r>
              <a:rPr lang="en-GB" dirty="0" smtClean="0"/>
              <a:t> </a:t>
            </a:r>
            <a:r>
              <a:rPr lang="en-GB" dirty="0" err="1" smtClean="0"/>
              <a:t>Hoffnung</a:t>
            </a:r>
            <a:r>
              <a:rPr lang="en-GB" dirty="0" smtClean="0"/>
              <a:t> war </a:t>
            </a:r>
            <a:r>
              <a:rPr lang="en-GB" dirty="0" err="1" smtClean="0"/>
              <a:t>ein</a:t>
            </a:r>
            <a:r>
              <a:rPr lang="en-GB" dirty="0" smtClean="0"/>
              <a:t> </a:t>
            </a:r>
            <a:r>
              <a:rPr lang="en-GB" dirty="0" err="1" smtClean="0"/>
              <a:t>Wahn</a:t>
            </a:r>
            <a:r>
              <a:rPr lang="en-GB" dirty="0"/>
              <a:t> </a:t>
            </a:r>
            <a:r>
              <a:rPr lang="en-GB" dirty="0" smtClean="0"/>
              <a:t>[</a:t>
            </a:r>
            <a:r>
              <a:rPr lang="mr-IN" dirty="0" smtClean="0"/>
              <a:t>…</a:t>
            </a:r>
            <a:r>
              <a:rPr lang="en-GB" dirty="0" smtClean="0"/>
              <a:t>]. (III, 90)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US" b="1" dirty="0" smtClean="0"/>
              <a:t>CLAIRE ZACHANASSIAN: </a:t>
            </a:r>
            <a:r>
              <a:rPr lang="en-US" dirty="0" smtClean="0"/>
              <a:t>Die Welt </a:t>
            </a:r>
            <a:r>
              <a:rPr lang="en-US" dirty="0" err="1" smtClean="0"/>
              <a:t>machte</a:t>
            </a:r>
            <a:r>
              <a:rPr lang="en-US" dirty="0" smtClean="0"/>
              <a:t> </a:t>
            </a:r>
            <a:r>
              <a:rPr lang="en-US" dirty="0" err="1" smtClean="0"/>
              <a:t>mich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einer</a:t>
            </a:r>
            <a:r>
              <a:rPr lang="en-US" dirty="0" smtClean="0"/>
              <a:t> </a:t>
            </a:r>
            <a:r>
              <a:rPr lang="en-US" dirty="0" err="1" smtClean="0"/>
              <a:t>Hure</a:t>
            </a:r>
            <a:r>
              <a:rPr lang="en-US" dirty="0" smtClean="0"/>
              <a:t>, nun </a:t>
            </a:r>
            <a:r>
              <a:rPr lang="en-US" dirty="0" err="1" smtClean="0"/>
              <a:t>mache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einem</a:t>
            </a:r>
            <a:r>
              <a:rPr lang="en-US" dirty="0" smtClean="0"/>
              <a:t> </a:t>
            </a:r>
            <a:r>
              <a:rPr lang="en-US" dirty="0" err="1" smtClean="0"/>
              <a:t>Bordell</a:t>
            </a:r>
            <a:r>
              <a:rPr lang="en-US" dirty="0" smtClean="0"/>
              <a:t>. (III, 91)</a:t>
            </a:r>
            <a:endParaRPr lang="en-GB" dirty="0"/>
          </a:p>
          <a:p>
            <a:endParaRPr lang="en-GB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56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hlinkClick r:id="rId2"/>
              </a:rPr>
              <a:t>http://www.schauspielhaus.ch/de/play/716-der-besuch-der-alten-</a:t>
            </a:r>
            <a:r>
              <a:rPr lang="en-US" sz="1600" dirty="0" smtClean="0">
                <a:hlinkClick r:id="rId2"/>
              </a:rPr>
              <a:t>dame</a:t>
            </a:r>
            <a:r>
              <a:rPr lang="en-US" sz="1600" dirty="0" smtClean="0"/>
              <a:t>, Zürich (current season, Jan 2017),</a:t>
            </a:r>
            <a:r>
              <a:rPr lang="en-US" sz="1600" dirty="0"/>
              <a:t> </a:t>
            </a:r>
            <a:r>
              <a:rPr lang="en-US" sz="1600" dirty="0" err="1" smtClean="0"/>
              <a:t>dir</a:t>
            </a:r>
            <a:r>
              <a:rPr lang="en-US" sz="1600" dirty="0" smtClean="0"/>
              <a:t> Viktor </a:t>
            </a:r>
            <a:r>
              <a:rPr lang="en-US" sz="1600" dirty="0" err="1" smtClean="0"/>
              <a:t>Bodó</a:t>
            </a:r>
            <a:r>
              <a:rPr lang="en-US" sz="1600" dirty="0" smtClean="0"/>
              <a:t>, Klaus </a:t>
            </a:r>
            <a:r>
              <a:rPr lang="en-US" sz="1600" dirty="0" err="1" smtClean="0"/>
              <a:t>Brömmelmeier</a:t>
            </a:r>
            <a:r>
              <a:rPr lang="en-US" sz="1600" dirty="0" smtClean="0"/>
              <a:t> as Alfred Ill </a:t>
            </a:r>
            <a:endParaRPr lang="en-US" sz="1600" dirty="0"/>
          </a:p>
        </p:txBody>
      </p:sp>
      <p:pic>
        <p:nvPicPr>
          <p:cNvPr id="4" name="Content Placeholder 3" descr="Zürich insz Il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1" b="-27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48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 III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DER ARZT: </a:t>
            </a:r>
            <a:r>
              <a:rPr lang="en-US" dirty="0" err="1" smtClean="0"/>
              <a:t>Herzschlag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DER BÜRGERMEISTER: </a:t>
            </a:r>
            <a:r>
              <a:rPr lang="en-US" dirty="0" err="1" smtClean="0"/>
              <a:t>Tod</a:t>
            </a:r>
            <a:r>
              <a:rPr lang="en-US" dirty="0" smtClean="0"/>
              <a:t> </a:t>
            </a:r>
            <a:r>
              <a:rPr lang="en-US" dirty="0" err="1" smtClean="0"/>
              <a:t>aus</a:t>
            </a:r>
            <a:r>
              <a:rPr lang="en-US" dirty="0" smtClean="0"/>
              <a:t> </a:t>
            </a:r>
            <a:r>
              <a:rPr lang="en-US" dirty="0" err="1" smtClean="0"/>
              <a:t>Freude</a:t>
            </a:r>
            <a:r>
              <a:rPr lang="en-US" dirty="0" smtClean="0"/>
              <a:t>. (III, 130)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/>
              <a:t>Friedrich </a:t>
            </a:r>
            <a:r>
              <a:rPr lang="en-US" sz="3200" b="1" dirty="0" err="1" smtClean="0"/>
              <a:t>Dürrenmatt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> (b.1921 </a:t>
            </a:r>
            <a:r>
              <a:rPr lang="en-US" sz="3200" dirty="0" err="1" smtClean="0"/>
              <a:t>Konolfingen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d. 1990 Neuchâtel, Switzerland)</a:t>
            </a:r>
            <a:endParaRPr lang="en-US" sz="3200" dirty="0"/>
          </a:p>
        </p:txBody>
      </p:sp>
      <p:pic>
        <p:nvPicPr>
          <p:cNvPr id="4" name="Content Placeholder 3" descr="Friedrich_duerrenmatt_198904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21" r="-50521"/>
          <a:stretch>
            <a:fillRect/>
          </a:stretch>
        </p:blipFill>
        <p:spPr>
          <a:xfrm>
            <a:off x="-215699" y="1600200"/>
            <a:ext cx="9187955" cy="5053021"/>
          </a:xfrm>
        </p:spPr>
      </p:pic>
    </p:spTree>
    <p:extLst>
      <p:ext uri="{BB962C8B-B14F-4D97-AF65-F5344CB8AC3E}">
        <p14:creationId xmlns:p14="http://schemas.microsoft.com/office/powerpoint/2010/main" val="5925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79" y="270675"/>
            <a:ext cx="8229600" cy="541353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See Centre Dürrenmatt website for detailed biographical information</a:t>
            </a:r>
            <a:br>
              <a:rPr lang="en-US" sz="2000" b="1" dirty="0" smtClean="0">
                <a:solidFill>
                  <a:srgbClr val="000000"/>
                </a:solidFill>
              </a:rPr>
            </a:b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://www.bundesmuseen.ch/cdn/index.html?lang=</a:t>
            </a:r>
            <a:r>
              <a:rPr lang="en-US" sz="2000" dirty="0" smtClean="0">
                <a:hlinkClick r:id="rId2"/>
              </a:rPr>
              <a:t>en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Content Placeholder 3" descr="Screen Shot 2017-03-20 at 16.45.2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" b="1477"/>
          <a:stretch>
            <a:fillRect/>
          </a:stretch>
        </p:blipFill>
        <p:spPr>
          <a:xfrm>
            <a:off x="457200" y="99638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151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961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err="1" smtClean="0"/>
              <a:t>Dürrenmatt’s</a:t>
            </a:r>
            <a:r>
              <a:rPr lang="en-US" sz="2800" b="1" dirty="0" smtClean="0"/>
              <a:t> career: 5 phases (G. Knapp)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300" dirty="0"/>
              <a:t>Gerhard P Knapp Friedrich </a:t>
            </a:r>
            <a:r>
              <a:rPr lang="en-US" sz="1300" dirty="0" err="1"/>
              <a:t>Dürrenmatt</a:t>
            </a:r>
            <a:r>
              <a:rPr lang="en-US" sz="1300" dirty="0"/>
              <a:t>, Stuttgart/ Weimar: Metzler, 1993 (2. </a:t>
            </a:r>
            <a:r>
              <a:rPr lang="en-US" sz="1300" dirty="0" err="1"/>
              <a:t>überarbeitete</a:t>
            </a:r>
            <a:r>
              <a:rPr lang="en-US" sz="1300" dirty="0"/>
              <a:t> und </a:t>
            </a:r>
            <a:r>
              <a:rPr lang="en-US" sz="1300" dirty="0" err="1"/>
              <a:t>erweiterte</a:t>
            </a:r>
            <a:r>
              <a:rPr lang="en-US" sz="1300" dirty="0"/>
              <a:t> </a:t>
            </a:r>
            <a:r>
              <a:rPr lang="en-US" sz="1300" dirty="0" err="1"/>
              <a:t>Auflage</a:t>
            </a:r>
            <a:r>
              <a:rPr lang="en-US" sz="1300" dirty="0"/>
              <a:t>)</a:t>
            </a:r>
            <a:r>
              <a:rPr lang="en-IE" sz="1300" dirty="0"/>
              <a:t>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78599"/>
            <a:ext cx="8473423" cy="55800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3400" b="1" dirty="0" smtClean="0">
                <a:solidFill>
                  <a:srgbClr val="000000"/>
                </a:solidFill>
              </a:rPr>
              <a:t>1943-51   </a:t>
            </a:r>
            <a:r>
              <a:rPr lang="en-US" sz="3400" dirty="0" smtClean="0">
                <a:solidFill>
                  <a:srgbClr val="000000"/>
                </a:solidFill>
              </a:rPr>
              <a:t>early works (e.g. novel: </a:t>
            </a:r>
            <a:r>
              <a:rPr lang="en-US" sz="3400" i="1" dirty="0" smtClean="0">
                <a:solidFill>
                  <a:srgbClr val="000000"/>
                </a:solidFill>
              </a:rPr>
              <a:t>Der Richter und </a:t>
            </a:r>
            <a:r>
              <a:rPr lang="en-US" sz="3400" i="1" dirty="0" err="1" smtClean="0">
                <a:solidFill>
                  <a:srgbClr val="000000"/>
                </a:solidFill>
              </a:rPr>
              <a:t>sein</a:t>
            </a:r>
            <a:r>
              <a:rPr lang="en-US" sz="3400" i="1" dirty="0" smtClean="0">
                <a:solidFill>
                  <a:srgbClr val="000000"/>
                </a:solidFill>
              </a:rPr>
              <a:t> 			  			</a:t>
            </a:r>
            <a:r>
              <a:rPr lang="en-US" sz="3400" i="1" dirty="0" err="1" smtClean="0">
                <a:solidFill>
                  <a:srgbClr val="000000"/>
                </a:solidFill>
              </a:rPr>
              <a:t>Henker</a:t>
            </a:r>
            <a:r>
              <a:rPr lang="en-US" sz="3400" dirty="0" smtClean="0">
                <a:solidFill>
                  <a:srgbClr val="000000"/>
                </a:solidFill>
              </a:rPr>
              <a:t>, 1950)</a:t>
            </a:r>
          </a:p>
          <a:p>
            <a:pPr marL="0" indent="0">
              <a:buNone/>
            </a:pPr>
            <a:endParaRPr lang="en-US" sz="3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400" b="1" dirty="0" smtClean="0">
                <a:solidFill>
                  <a:srgbClr val="000000"/>
                </a:solidFill>
              </a:rPr>
              <a:t>1952-66 </a:t>
            </a:r>
            <a:r>
              <a:rPr lang="en-US" sz="3400" dirty="0" smtClean="0">
                <a:solidFill>
                  <a:srgbClr val="000000"/>
                </a:solidFill>
              </a:rPr>
              <a:t>	breakthrough period: improvement of financial 					situation</a:t>
            </a:r>
          </a:p>
          <a:p>
            <a:pPr marL="0" indent="0">
              <a:buNone/>
            </a:pPr>
            <a:endParaRPr lang="en-US" sz="3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400" b="1" dirty="0" smtClean="0">
                <a:solidFill>
                  <a:srgbClr val="000000"/>
                </a:solidFill>
              </a:rPr>
              <a:t>1967-72    </a:t>
            </a:r>
            <a:r>
              <a:rPr lang="en-US" sz="3400" dirty="0" err="1" smtClean="0">
                <a:solidFill>
                  <a:srgbClr val="000000"/>
                </a:solidFill>
              </a:rPr>
              <a:t>radicalisation</a:t>
            </a:r>
            <a:r>
              <a:rPr lang="en-US" sz="3400" dirty="0" smtClean="0">
                <a:solidFill>
                  <a:srgbClr val="000000"/>
                </a:solidFill>
              </a:rPr>
              <a:t> of anti-bourgeois 					   	     		</a:t>
            </a:r>
            <a:r>
              <a:rPr lang="en-US" sz="3400" dirty="0">
                <a:solidFill>
                  <a:srgbClr val="000000"/>
                </a:solidFill>
              </a:rPr>
              <a:t>	</a:t>
            </a:r>
            <a:r>
              <a:rPr lang="en-US" sz="3400" dirty="0" smtClean="0">
                <a:solidFill>
                  <a:srgbClr val="000000"/>
                </a:solidFill>
              </a:rPr>
              <a:t> stance, practical </a:t>
            </a:r>
            <a:r>
              <a:rPr lang="en-US" sz="3400" dirty="0">
                <a:solidFill>
                  <a:srgbClr val="000000"/>
                </a:solidFill>
              </a:rPr>
              <a:t>theatre </a:t>
            </a:r>
            <a:r>
              <a:rPr lang="en-US" sz="3400" dirty="0" smtClean="0">
                <a:solidFill>
                  <a:srgbClr val="000000"/>
                </a:solidFill>
              </a:rPr>
              <a:t>work</a:t>
            </a:r>
          </a:p>
          <a:p>
            <a:pPr marL="0" indent="0">
              <a:buNone/>
            </a:pPr>
            <a:endParaRPr lang="en-US" sz="3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400" b="1" dirty="0" smtClean="0">
                <a:solidFill>
                  <a:srgbClr val="000000"/>
                </a:solidFill>
              </a:rPr>
              <a:t>1973-80	</a:t>
            </a:r>
            <a:r>
              <a:rPr lang="en-US" sz="3400" dirty="0" smtClean="0">
                <a:solidFill>
                  <a:srgbClr val="000000"/>
                </a:solidFill>
              </a:rPr>
              <a:t>public </a:t>
            </a:r>
            <a:r>
              <a:rPr lang="en-US" sz="3400" dirty="0" err="1" smtClean="0">
                <a:solidFill>
                  <a:srgbClr val="000000"/>
                </a:solidFill>
              </a:rPr>
              <a:t>honours</a:t>
            </a:r>
            <a:r>
              <a:rPr lang="en-US" sz="3400" dirty="0" smtClean="0">
                <a:solidFill>
                  <a:srgbClr val="000000"/>
                </a:solidFill>
              </a:rPr>
              <a:t>, but tense relationship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00000"/>
                </a:solidFill>
              </a:rPr>
              <a:t>	</a:t>
            </a:r>
            <a:r>
              <a:rPr lang="en-US" sz="3400" dirty="0" smtClean="0">
                <a:solidFill>
                  <a:srgbClr val="000000"/>
                </a:solidFill>
              </a:rPr>
              <a:t>		with critics</a:t>
            </a:r>
          </a:p>
          <a:p>
            <a:pPr marL="0" indent="0">
              <a:buNone/>
            </a:pPr>
            <a:endParaRPr lang="en-US" sz="3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400" b="1" dirty="0" smtClean="0">
                <a:solidFill>
                  <a:srgbClr val="000000"/>
                </a:solidFill>
              </a:rPr>
              <a:t>1981-90</a:t>
            </a:r>
            <a:r>
              <a:rPr lang="en-US" sz="3400" dirty="0" smtClean="0">
                <a:solidFill>
                  <a:srgbClr val="000000"/>
                </a:solidFill>
              </a:rPr>
              <a:t>	‘</a:t>
            </a:r>
            <a:r>
              <a:rPr lang="en-US" sz="3400" dirty="0" err="1" smtClean="0">
                <a:solidFill>
                  <a:srgbClr val="000000"/>
                </a:solidFill>
              </a:rPr>
              <a:t>Achterloo</a:t>
            </a:r>
            <a:r>
              <a:rPr lang="en-US" sz="3400" dirty="0" smtClean="0">
                <a:solidFill>
                  <a:srgbClr val="000000"/>
                </a:solidFill>
              </a:rPr>
              <a:t>’  debacle, death of </a:t>
            </a:r>
            <a:r>
              <a:rPr lang="en-US" sz="3400" dirty="0" err="1" smtClean="0">
                <a:solidFill>
                  <a:srgbClr val="000000"/>
                </a:solidFill>
              </a:rPr>
              <a:t>Lotti</a:t>
            </a:r>
            <a:r>
              <a:rPr lang="en-US" sz="3400" dirty="0" smtClean="0">
                <a:solidFill>
                  <a:srgbClr val="000000"/>
                </a:solidFill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</a:rPr>
              <a:t>Dürrenmatt</a:t>
            </a:r>
            <a:r>
              <a:rPr lang="en-US" sz="3400" dirty="0">
                <a:solidFill>
                  <a:srgbClr val="000000"/>
                </a:solidFill>
              </a:rPr>
              <a:t> </a:t>
            </a:r>
            <a:r>
              <a:rPr lang="en-US" sz="3400" dirty="0" smtClean="0">
                <a:solidFill>
                  <a:srgbClr val="000000"/>
                </a:solidFill>
              </a:rPr>
              <a:t>				(1983) and marriage to Charlotte Kerr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6801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29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Phase 2: 1952</a:t>
            </a:r>
            <a:r>
              <a:rPr lang="en-US" b="1" dirty="0"/>
              <a:t>-</a:t>
            </a:r>
            <a:r>
              <a:rPr lang="en-US" b="1" dirty="0" smtClean="0"/>
              <a:t>1966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7634"/>
            <a:ext cx="8229600" cy="53927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Dramas: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/>
              <a:t>steht</a:t>
            </a:r>
            <a:r>
              <a:rPr lang="en-US" dirty="0" smtClean="0"/>
              <a:t> </a:t>
            </a:r>
            <a:r>
              <a:rPr lang="en-US" dirty="0" err="1" smtClean="0"/>
              <a:t>geschrieben</a:t>
            </a:r>
            <a:r>
              <a:rPr lang="en-US" dirty="0" smtClean="0"/>
              <a:t> (1947)</a:t>
            </a:r>
          </a:p>
          <a:p>
            <a:pPr marL="0" indent="0">
              <a:buNone/>
            </a:pPr>
            <a:r>
              <a:rPr lang="en-US" dirty="0" smtClean="0"/>
              <a:t>Der </a:t>
            </a:r>
            <a:r>
              <a:rPr lang="en-US" dirty="0" err="1" smtClean="0"/>
              <a:t>Blinde</a:t>
            </a:r>
            <a:r>
              <a:rPr lang="en-US" dirty="0" smtClean="0"/>
              <a:t> (1948)</a:t>
            </a:r>
          </a:p>
          <a:p>
            <a:pPr marL="0" indent="0">
              <a:buNone/>
            </a:pPr>
            <a:r>
              <a:rPr lang="en-US" dirty="0" smtClean="0"/>
              <a:t>Romulus der </a:t>
            </a:r>
            <a:r>
              <a:rPr lang="en-US" dirty="0" err="1" smtClean="0"/>
              <a:t>Große</a:t>
            </a:r>
            <a:r>
              <a:rPr lang="en-US" dirty="0" smtClean="0"/>
              <a:t> (1948)</a:t>
            </a:r>
          </a:p>
          <a:p>
            <a:pPr marL="0" indent="0">
              <a:buNone/>
            </a:pPr>
            <a:r>
              <a:rPr lang="en-US" dirty="0" smtClean="0"/>
              <a:t>Die </a:t>
            </a:r>
            <a:r>
              <a:rPr lang="en-US" dirty="0" err="1" smtClean="0"/>
              <a:t>Ehe</a:t>
            </a:r>
            <a:r>
              <a:rPr lang="en-US" dirty="0" smtClean="0"/>
              <a:t> des </a:t>
            </a:r>
            <a:r>
              <a:rPr lang="en-US" dirty="0" err="1" smtClean="0"/>
              <a:t>Herrn</a:t>
            </a:r>
            <a:r>
              <a:rPr lang="en-US" dirty="0" smtClean="0"/>
              <a:t> Mississippi (1952)</a:t>
            </a:r>
          </a:p>
          <a:p>
            <a:pPr marL="0" indent="0">
              <a:buNone/>
            </a:pPr>
            <a:r>
              <a:rPr lang="en-US" dirty="0" smtClean="0"/>
              <a:t>Der </a:t>
            </a:r>
            <a:r>
              <a:rPr lang="en-US" dirty="0" err="1" smtClean="0"/>
              <a:t>Besuch</a:t>
            </a:r>
            <a:r>
              <a:rPr lang="en-US" dirty="0" smtClean="0"/>
              <a:t> der </a:t>
            </a:r>
            <a:r>
              <a:rPr lang="en-US" dirty="0" err="1" smtClean="0"/>
              <a:t>alten</a:t>
            </a:r>
            <a:r>
              <a:rPr lang="en-US" dirty="0" smtClean="0"/>
              <a:t> Dame (1955, UA 1956)</a:t>
            </a:r>
          </a:p>
          <a:p>
            <a:pPr marL="0" indent="0">
              <a:buNone/>
            </a:pPr>
            <a:r>
              <a:rPr lang="en-US" dirty="0" smtClean="0"/>
              <a:t>Andorra (1961)</a:t>
            </a:r>
          </a:p>
          <a:p>
            <a:pPr marL="0" indent="0">
              <a:buNone/>
            </a:pPr>
            <a:r>
              <a:rPr lang="en-US" dirty="0" smtClean="0"/>
              <a:t>Die </a:t>
            </a:r>
            <a:r>
              <a:rPr lang="en-US" dirty="0" err="1" smtClean="0"/>
              <a:t>Physiker</a:t>
            </a:r>
            <a:r>
              <a:rPr lang="en-US" dirty="0" smtClean="0"/>
              <a:t> (1961: 1962/63 season: 1598 performances)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First theoretical works on theatre:</a:t>
            </a:r>
          </a:p>
          <a:p>
            <a:pPr marL="0" indent="0">
              <a:buNone/>
            </a:pPr>
            <a:r>
              <a:rPr lang="en-US" dirty="0" err="1" smtClean="0"/>
              <a:t>Anmerkungen</a:t>
            </a:r>
            <a:r>
              <a:rPr lang="en-US" dirty="0" smtClean="0"/>
              <a:t> </a:t>
            </a:r>
            <a:r>
              <a:rPr lang="en-US" dirty="0" err="1" smtClean="0"/>
              <a:t>zur</a:t>
            </a:r>
            <a:r>
              <a:rPr lang="en-US" dirty="0" smtClean="0"/>
              <a:t> </a:t>
            </a:r>
            <a:r>
              <a:rPr lang="en-US" dirty="0" err="1" smtClean="0"/>
              <a:t>Komödie</a:t>
            </a:r>
            <a:r>
              <a:rPr lang="en-US" dirty="0" smtClean="0"/>
              <a:t> (1952)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Theaterprobleme</a:t>
            </a:r>
            <a:r>
              <a:rPr lang="en-US" dirty="0" smtClean="0"/>
              <a:t> (1954)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First professional experience of staging a play: </a:t>
            </a:r>
            <a:r>
              <a:rPr lang="en-US" dirty="0" smtClean="0"/>
              <a:t>1952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7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E" b="1" dirty="0" smtClean="0"/>
              <a:t>Interest in variety of media</a:t>
            </a:r>
          </a:p>
          <a:p>
            <a:r>
              <a:rPr lang="en-IE" dirty="0" smtClean="0"/>
              <a:t>Radio plays</a:t>
            </a:r>
          </a:p>
          <a:p>
            <a:r>
              <a:rPr lang="en-IE" dirty="0" smtClean="0"/>
              <a:t>Prose (detective fiction and novels)</a:t>
            </a:r>
          </a:p>
          <a:p>
            <a:r>
              <a:rPr lang="en-IE" dirty="0" smtClean="0"/>
              <a:t>Journalism (commentary on affairs of his day, travel notes)</a:t>
            </a:r>
          </a:p>
          <a:p>
            <a:r>
              <a:rPr lang="en-IE" dirty="0" smtClean="0"/>
              <a:t>Public speaking</a:t>
            </a:r>
          </a:p>
          <a:p>
            <a:pPr>
              <a:buNone/>
            </a:pPr>
            <a:endParaRPr lang="en-IE" dirty="0" smtClean="0"/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Friedrich </a:t>
            </a:r>
            <a:r>
              <a:rPr lang="en-US" b="1" dirty="0" err="1" smtClean="0"/>
              <a:t>Dürrenmatt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Der </a:t>
            </a:r>
            <a:r>
              <a:rPr lang="en-US" b="1" dirty="0" err="1" smtClean="0"/>
              <a:t>Besuch</a:t>
            </a:r>
            <a:r>
              <a:rPr lang="en-US" b="1" dirty="0" smtClean="0"/>
              <a:t> der </a:t>
            </a:r>
            <a:r>
              <a:rPr lang="en-US" b="1" dirty="0" err="1" smtClean="0"/>
              <a:t>alten</a:t>
            </a:r>
            <a:r>
              <a:rPr lang="en-US" b="1" dirty="0" smtClean="0"/>
              <a:t> Dame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Premiere: Zürich, 1956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Edn</a:t>
            </a:r>
            <a:r>
              <a:rPr lang="en-US" sz="2400" dirty="0" smtClean="0">
                <a:solidFill>
                  <a:schemeClr val="tx1"/>
                </a:solidFill>
              </a:rPr>
              <a:t> cited: </a:t>
            </a:r>
            <a:r>
              <a:rPr lang="en-US" sz="2400" dirty="0" err="1" smtClean="0">
                <a:solidFill>
                  <a:schemeClr val="tx1"/>
                </a:solidFill>
              </a:rPr>
              <a:t>Neufassung</a:t>
            </a:r>
            <a:r>
              <a:rPr lang="en-US" sz="2400" dirty="0" smtClean="0">
                <a:solidFill>
                  <a:schemeClr val="tx1"/>
                </a:solidFill>
              </a:rPr>
              <a:t> 1980 (Zürich: Diogenes, 1980)=</a:t>
            </a:r>
            <a:r>
              <a:rPr lang="en-US" sz="2400" dirty="0" err="1" smtClean="0">
                <a:solidFill>
                  <a:schemeClr val="tx1"/>
                </a:solidFill>
              </a:rPr>
              <a:t>Werkausgabe</a:t>
            </a:r>
            <a:r>
              <a:rPr lang="en-US" sz="2400" dirty="0" smtClean="0">
                <a:solidFill>
                  <a:schemeClr val="tx1"/>
                </a:solidFill>
              </a:rPr>
              <a:t> in 30 </a:t>
            </a:r>
            <a:r>
              <a:rPr lang="en-US" sz="2400" dirty="0" err="1" smtClean="0">
                <a:solidFill>
                  <a:schemeClr val="tx1"/>
                </a:solidFill>
              </a:rPr>
              <a:t>Bänden</a:t>
            </a:r>
            <a:r>
              <a:rPr lang="en-US" sz="2400" dirty="0" smtClean="0">
                <a:solidFill>
                  <a:schemeClr val="tx1"/>
                </a:solidFill>
              </a:rPr>
              <a:t>, Bd. 5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0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390152" cy="68313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Context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7778"/>
            <a:ext cx="8390153" cy="516838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Postwar German-language drama: ‘vacuum’ after first generation of returnees (e.g. </a:t>
            </a:r>
            <a:r>
              <a:rPr lang="en-US" dirty="0" err="1" smtClean="0"/>
              <a:t>Bertolt</a:t>
            </a:r>
            <a:r>
              <a:rPr lang="en-US" dirty="0" smtClean="0"/>
              <a:t> Brecht, Wolfgang </a:t>
            </a:r>
            <a:r>
              <a:rPr lang="en-US" dirty="0" err="1" smtClean="0"/>
              <a:t>Borchert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err="1" smtClean="0"/>
              <a:t>Dürrenmatt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Son of Lutheran pastor, upbringing in small town (</a:t>
            </a:r>
            <a:r>
              <a:rPr lang="en-US" dirty="0" err="1" smtClean="0"/>
              <a:t>centre</a:t>
            </a:r>
            <a:r>
              <a:rPr lang="en-US" dirty="0" smtClean="0"/>
              <a:t> of milk industry)</a:t>
            </a:r>
          </a:p>
          <a:p>
            <a:r>
              <a:rPr lang="en-US" dirty="0" smtClean="0"/>
              <a:t>1935: financial crisis - move to Bern</a:t>
            </a:r>
          </a:p>
          <a:p>
            <a:r>
              <a:rPr lang="en-US" dirty="0" smtClean="0"/>
              <a:t>1951: University studies (Zürich and Bern: </a:t>
            </a:r>
            <a:r>
              <a:rPr lang="en-US" dirty="0" err="1" smtClean="0"/>
              <a:t>Germanistik</a:t>
            </a:r>
            <a:r>
              <a:rPr lang="en-US" dirty="0" smtClean="0"/>
              <a:t>, philosophy, </a:t>
            </a:r>
            <a:r>
              <a:rPr lang="en-US" dirty="0" err="1" smtClean="0"/>
              <a:t>Naturwissenschaften</a:t>
            </a:r>
            <a:r>
              <a:rPr lang="en-US" dirty="0" smtClean="0"/>
              <a:t>. Interest in Kierkegaard and Aristophanes)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29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Context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454"/>
            <a:ext cx="8229600" cy="5122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Post war politics: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arms race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east-west </a:t>
            </a:r>
            <a:r>
              <a:rPr lang="en-US" dirty="0" err="1" smtClean="0"/>
              <a:t>polarisation</a:t>
            </a:r>
            <a:r>
              <a:rPr lang="en-US" dirty="0" smtClean="0"/>
              <a:t> and emerging </a:t>
            </a:r>
            <a:r>
              <a:rPr lang="en-US" dirty="0"/>
              <a:t>C</a:t>
            </a:r>
            <a:r>
              <a:rPr lang="en-US" dirty="0" smtClean="0"/>
              <a:t>old 	War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division of Germany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‘</a:t>
            </a:r>
            <a:r>
              <a:rPr lang="en-US" dirty="0" err="1" smtClean="0"/>
              <a:t>Wirtschaftswunder</a:t>
            </a:r>
            <a:r>
              <a:rPr lang="en-US" dirty="0" smtClean="0"/>
              <a:t>’ – consumerism and 	individualism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4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Dürrenmatt</a:t>
            </a:r>
            <a:r>
              <a:rPr lang="en-US" dirty="0" smtClean="0"/>
              <a:t>: highly critical of communism, but also of capitalism </a:t>
            </a:r>
          </a:p>
          <a:p>
            <a:r>
              <a:rPr lang="en-US" dirty="0" smtClean="0"/>
              <a:t>Critique of ‘</a:t>
            </a:r>
            <a:r>
              <a:rPr lang="en-US" dirty="0" err="1" smtClean="0"/>
              <a:t>Kleinkrämergeist</a:t>
            </a:r>
            <a:r>
              <a:rPr lang="en-US" dirty="0" smtClean="0"/>
              <a:t>’ of Switzerland and of Swiss ‘neutrality’(political and not a moral strategy)</a:t>
            </a:r>
          </a:p>
          <a:p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 err="1" smtClean="0"/>
              <a:t>Dürrenmatt</a:t>
            </a:r>
            <a:r>
              <a:rPr lang="en-US" dirty="0" smtClean="0"/>
              <a:t> still relevant today?</a:t>
            </a:r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7246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3600" b="1" dirty="0" err="1" smtClean="0"/>
              <a:t>BdaD</a:t>
            </a:r>
            <a:r>
              <a:rPr lang="en-US" sz="3600" b="1" dirty="0" smtClean="0"/>
              <a:t> today</a:t>
            </a:r>
            <a:r>
              <a:rPr lang="mr-IN" sz="3600" b="1" dirty="0" smtClean="0"/>
              <a:t>…</a:t>
            </a:r>
            <a:r>
              <a:rPr lang="en-GB" sz="3600" b="1" dirty="0" smtClean="0"/>
              <a:t> 2016/17 season</a:t>
            </a:r>
            <a:r>
              <a:rPr lang="mr-IN" sz="3600" b="1" dirty="0" smtClean="0"/>
              <a:t>…</a:t>
            </a:r>
            <a:r>
              <a:rPr lang="en-GB" sz="3600" b="1" dirty="0" smtClean="0"/>
              <a:t>.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US" sz="2000" dirty="0" err="1" smtClean="0"/>
              <a:t>Wiebke</a:t>
            </a:r>
            <a:r>
              <a:rPr lang="en-US" sz="2000" dirty="0" smtClean="0"/>
              <a:t> </a:t>
            </a:r>
            <a:r>
              <a:rPr lang="en-US" sz="2000" dirty="0" err="1"/>
              <a:t>Mollenhauer</a:t>
            </a:r>
            <a:r>
              <a:rPr lang="en-US" sz="2000" dirty="0"/>
              <a:t> as Claire </a:t>
            </a:r>
            <a:r>
              <a:rPr lang="en-US" sz="2000" dirty="0" err="1"/>
              <a:t>Zachanassian</a:t>
            </a:r>
            <a:r>
              <a:rPr lang="en-US" sz="2000" dirty="0"/>
              <a:t>, </a:t>
            </a:r>
            <a:r>
              <a:rPr lang="en-US" sz="2000" dirty="0" err="1"/>
              <a:t>Deutsches</a:t>
            </a:r>
            <a:r>
              <a:rPr lang="en-US" sz="2000" dirty="0"/>
              <a:t> Theater, </a:t>
            </a:r>
            <a:r>
              <a:rPr lang="en-US" sz="2000" dirty="0" err="1"/>
              <a:t>dir</a:t>
            </a:r>
            <a:r>
              <a:rPr lang="en-US" sz="2000" dirty="0"/>
              <a:t> Bastian Kraft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besuch_der_alten_dame_2069 kra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4" y="1396817"/>
            <a:ext cx="7807269" cy="51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 err="1" smtClean="0"/>
              <a:t>Schauspiel</a:t>
            </a:r>
            <a:r>
              <a:rPr lang="en-US" sz="2700" b="1" dirty="0" smtClean="0"/>
              <a:t> Stuttgart, </a:t>
            </a:r>
            <a:r>
              <a:rPr lang="en-US" sz="2700" b="1" dirty="0" err="1" smtClean="0"/>
              <a:t>dir</a:t>
            </a:r>
            <a:r>
              <a:rPr lang="en-US" sz="2700" b="1" dirty="0" smtClean="0"/>
              <a:t> Armin </a:t>
            </a:r>
            <a:r>
              <a:rPr lang="en-US" sz="2700" b="1" dirty="0" err="1" smtClean="0"/>
              <a:t>Petras</a:t>
            </a:r>
            <a:r>
              <a:rPr lang="en-US" sz="2700" b="1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https</a:t>
            </a:r>
            <a:r>
              <a:rPr lang="en-US" sz="2400" dirty="0"/>
              <a:t>://</a:t>
            </a:r>
            <a:r>
              <a:rPr lang="en-US" sz="2400" dirty="0" err="1"/>
              <a:t>www.schauspiel-stuttgart.de</a:t>
            </a:r>
            <a:r>
              <a:rPr lang="en-US" sz="2400" dirty="0"/>
              <a:t>/</a:t>
            </a:r>
            <a:r>
              <a:rPr lang="en-US" sz="2400" dirty="0" err="1"/>
              <a:t>spielplan</a:t>
            </a:r>
            <a:r>
              <a:rPr lang="en-US" sz="2400" dirty="0"/>
              <a:t>/der-</a:t>
            </a:r>
            <a:r>
              <a:rPr lang="en-US" sz="2400" dirty="0" err="1"/>
              <a:t>besuch</a:t>
            </a:r>
            <a:r>
              <a:rPr lang="en-US" sz="2400" dirty="0"/>
              <a:t>-der-</a:t>
            </a:r>
            <a:r>
              <a:rPr lang="en-US" sz="2400" dirty="0" err="1"/>
              <a:t>alten</a:t>
            </a:r>
            <a:r>
              <a:rPr lang="en-US" sz="2400" dirty="0"/>
              <a:t>-dame/</a:t>
            </a:r>
          </a:p>
        </p:txBody>
      </p:sp>
      <p:pic>
        <p:nvPicPr>
          <p:cNvPr id="4" name="Content Placeholder 3" descr="Stuttgart Armin Petras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127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 err="1" smtClean="0"/>
              <a:t>Schauspielhaus</a:t>
            </a:r>
            <a:r>
              <a:rPr lang="en-US" sz="2700" b="1" dirty="0" smtClean="0"/>
              <a:t> Bochum, </a:t>
            </a:r>
            <a:r>
              <a:rPr lang="en-US" sz="2700" b="1" dirty="0" err="1" smtClean="0"/>
              <a:t>dir</a:t>
            </a:r>
            <a:r>
              <a:rPr lang="en-US" sz="2700" b="1" dirty="0" smtClean="0"/>
              <a:t> Anselm Weber,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Mechthild</a:t>
            </a:r>
            <a:r>
              <a:rPr lang="en-US" sz="2400" dirty="0" smtClean="0"/>
              <a:t> </a:t>
            </a:r>
            <a:r>
              <a:rPr lang="en-US" sz="2400" dirty="0" err="1" smtClean="0"/>
              <a:t>Großmann</a:t>
            </a:r>
            <a:r>
              <a:rPr lang="en-US" sz="2400" dirty="0" smtClean="0"/>
              <a:t> as </a:t>
            </a:r>
            <a:r>
              <a:rPr lang="en-US" sz="2400" dirty="0" err="1" smtClean="0"/>
              <a:t>Zachanassian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dirty="0"/>
              <a:t>http://</a:t>
            </a:r>
            <a:r>
              <a:rPr lang="en-US" sz="2400" dirty="0" err="1"/>
              <a:t>www.schauspielhausbochum.de</a:t>
            </a:r>
            <a:r>
              <a:rPr lang="en-US" sz="2400" dirty="0"/>
              <a:t>/</a:t>
            </a:r>
            <a:r>
              <a:rPr lang="en-US" sz="2400" dirty="0" err="1"/>
              <a:t>spielplan</a:t>
            </a:r>
            <a:r>
              <a:rPr lang="en-US" sz="2400" dirty="0"/>
              <a:t>/der-</a:t>
            </a:r>
            <a:r>
              <a:rPr lang="en-US" sz="2400" dirty="0" err="1"/>
              <a:t>besuch</a:t>
            </a:r>
            <a:r>
              <a:rPr lang="en-US" sz="2400" dirty="0"/>
              <a:t>-der-</a:t>
            </a:r>
            <a:r>
              <a:rPr lang="en-US" sz="2400" dirty="0" err="1"/>
              <a:t>alten</a:t>
            </a:r>
            <a:r>
              <a:rPr lang="en-US" sz="2400" dirty="0"/>
              <a:t>-dame/</a:t>
            </a:r>
          </a:p>
        </p:txBody>
      </p:sp>
      <p:pic>
        <p:nvPicPr>
          <p:cNvPr id="4" name="Content Placeholder 3" descr="mechthild grossmann bochum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95" r="-104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65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err="1" smtClean="0"/>
              <a:t>Konzert</a:t>
            </a:r>
            <a:r>
              <a:rPr lang="en-US" sz="2400" b="1" dirty="0" smtClean="0"/>
              <a:t> Theater Bern, </a:t>
            </a:r>
            <a:r>
              <a:rPr lang="en-US" sz="2400" b="1" dirty="0" err="1" smtClean="0"/>
              <a:t>dir</a:t>
            </a:r>
            <a:r>
              <a:rPr lang="en-US" sz="2400" b="1" dirty="0" smtClean="0"/>
              <a:t> Ingo </a:t>
            </a:r>
            <a:r>
              <a:rPr lang="en-US" sz="2400" b="1" dirty="0" err="1" smtClean="0"/>
              <a:t>Berk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dirty="0" smtClean="0"/>
              <a:t>Nikola </a:t>
            </a:r>
            <a:r>
              <a:rPr lang="en-US" sz="2400" dirty="0" err="1" smtClean="0"/>
              <a:t>Weisse</a:t>
            </a:r>
            <a:r>
              <a:rPr lang="en-US" sz="2400" dirty="0" smtClean="0"/>
              <a:t> as </a:t>
            </a:r>
            <a:r>
              <a:rPr lang="en-US" sz="2400" dirty="0" err="1" smtClean="0"/>
              <a:t>Zachanassian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1200" dirty="0"/>
              <a:t>http://</a:t>
            </a:r>
            <a:r>
              <a:rPr lang="en-US" sz="1200" dirty="0" err="1"/>
              <a:t>www.konzerttheaterbern.ch</a:t>
            </a:r>
            <a:r>
              <a:rPr lang="en-US" sz="1200" dirty="0"/>
              <a:t>/</a:t>
            </a:r>
            <a:r>
              <a:rPr lang="en-US" sz="1200" dirty="0" err="1"/>
              <a:t>schauspiel</a:t>
            </a:r>
            <a:r>
              <a:rPr lang="en-US" sz="1200" dirty="0"/>
              <a:t>/</a:t>
            </a:r>
            <a:r>
              <a:rPr lang="en-US" sz="1200" dirty="0" err="1"/>
              <a:t>uebersicht</a:t>
            </a:r>
            <a:r>
              <a:rPr lang="en-US" sz="1200" dirty="0"/>
              <a:t>/</a:t>
            </a:r>
            <a:r>
              <a:rPr lang="en-US" sz="1200" dirty="0" err="1"/>
              <a:t>veranstaltung</a:t>
            </a:r>
            <a:r>
              <a:rPr lang="en-US" sz="1200" dirty="0"/>
              <a:t>/-621a2a93bc/?month=201703&amp;date=1488495600</a:t>
            </a:r>
          </a:p>
        </p:txBody>
      </p:sp>
      <p:pic>
        <p:nvPicPr>
          <p:cNvPr id="4" name="Content Placeholder 3" descr="Bern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61" r="-105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985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 smtClean="0"/>
              <a:t>Kellertheater</a:t>
            </a:r>
            <a:r>
              <a:rPr lang="en-US" sz="2400" b="1" dirty="0" smtClean="0"/>
              <a:t> Hamburg, </a:t>
            </a:r>
            <a:r>
              <a:rPr lang="en-US" sz="2400" b="1" dirty="0" err="1" smtClean="0"/>
              <a:t>dir</a:t>
            </a:r>
            <a:r>
              <a:rPr lang="en-US" sz="2400" b="1" dirty="0" smtClean="0"/>
              <a:t> Günter </a:t>
            </a:r>
            <a:r>
              <a:rPr lang="en-US" sz="2400" b="1" dirty="0" err="1" smtClean="0"/>
              <a:t>Schäfer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000" dirty="0" err="1" smtClean="0"/>
              <a:t>Biggi</a:t>
            </a:r>
            <a:r>
              <a:rPr lang="en-US" sz="2000" dirty="0" smtClean="0"/>
              <a:t> </a:t>
            </a:r>
            <a:r>
              <a:rPr lang="en-US" sz="2000" dirty="0" err="1" smtClean="0"/>
              <a:t>Riemenschneider</a:t>
            </a:r>
            <a:r>
              <a:rPr lang="en-US" sz="2000" dirty="0" smtClean="0"/>
              <a:t> as Claire </a:t>
            </a:r>
            <a:r>
              <a:rPr lang="en-US" sz="2000" dirty="0" err="1" smtClean="0"/>
              <a:t>Zachanassian</a:t>
            </a:r>
            <a:r>
              <a:rPr lang="en-US" sz="2000" dirty="0" smtClean="0"/>
              <a:t>, </a:t>
            </a:r>
            <a:r>
              <a:rPr lang="en-US" sz="2000" dirty="0" err="1" smtClean="0"/>
              <a:t>Tilmann</a:t>
            </a:r>
            <a:r>
              <a:rPr lang="en-US" sz="2000" dirty="0" smtClean="0"/>
              <a:t> </a:t>
            </a:r>
            <a:r>
              <a:rPr lang="en-US" sz="2000" dirty="0" err="1" smtClean="0"/>
              <a:t>Lünenbürger</a:t>
            </a:r>
            <a:r>
              <a:rPr lang="en-US" sz="2000" dirty="0" smtClean="0"/>
              <a:t> as Alfred </a:t>
            </a:r>
            <a:r>
              <a:rPr lang="en-US" sz="2000" dirty="0" err="1" smtClean="0"/>
              <a:t>Illhttp</a:t>
            </a:r>
            <a:r>
              <a:rPr lang="en-US" sz="2000" dirty="0"/>
              <a:t>://</a:t>
            </a:r>
            <a:r>
              <a:rPr lang="en-US" sz="2000" dirty="0" err="1"/>
              <a:t>kellertheater.de</a:t>
            </a:r>
            <a:r>
              <a:rPr lang="en-US" sz="2000" dirty="0"/>
              <a:t>/repertoire/der-</a:t>
            </a:r>
            <a:r>
              <a:rPr lang="en-US" sz="2000" dirty="0" err="1"/>
              <a:t>besuch</a:t>
            </a:r>
            <a:r>
              <a:rPr lang="en-US" sz="2000" dirty="0"/>
              <a:t>-der-</a:t>
            </a:r>
            <a:r>
              <a:rPr lang="en-US" sz="2000" dirty="0" err="1"/>
              <a:t>alten</a:t>
            </a:r>
            <a:r>
              <a:rPr lang="en-US" sz="2000" dirty="0"/>
              <a:t>-dame</a:t>
            </a:r>
          </a:p>
        </p:txBody>
      </p:sp>
      <p:pic>
        <p:nvPicPr>
          <p:cNvPr id="4" name="Content Placeholder 3" descr="hambur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3" b="301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69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72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Tiroler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Landestheater</a:t>
            </a:r>
            <a:r>
              <a:rPr lang="en-US" sz="2400" b="1" dirty="0" smtClean="0"/>
              <a:t> Innsbruck, </a:t>
            </a:r>
            <a:r>
              <a:rPr lang="en-US" sz="2400" b="1" dirty="0" err="1" smtClean="0"/>
              <a:t>dir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Irmgard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Lübke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dirty="0" smtClean="0"/>
              <a:t>Antje Weiser as Claire </a:t>
            </a:r>
            <a:r>
              <a:rPr lang="en-US" sz="2400" dirty="0" err="1" smtClean="0"/>
              <a:t>Zachanassian</a:t>
            </a:r>
            <a:r>
              <a:rPr lang="en-US" sz="2400" dirty="0" smtClean="0"/>
              <a:t>, Günter Lieder as der Butler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1300" dirty="0"/>
              <a:t>http://</a:t>
            </a:r>
            <a:r>
              <a:rPr lang="en-US" sz="1300" dirty="0" err="1"/>
              <a:t>presse.landestheater.at</a:t>
            </a:r>
            <a:r>
              <a:rPr lang="en-US" sz="1300" dirty="0"/>
              <a:t>/main.php?g2_itemId=40020</a:t>
            </a:r>
          </a:p>
        </p:txBody>
      </p:sp>
      <p:pic>
        <p:nvPicPr>
          <p:cNvPr id="4" name="Content Placeholder 3" descr="Innsbrucj Antje Weiser Günter Lied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68" r="-86568"/>
          <a:stretch>
            <a:fillRect/>
          </a:stretch>
        </p:blipFill>
        <p:spPr>
          <a:xfrm>
            <a:off x="0" y="1269720"/>
            <a:ext cx="8830515" cy="4856443"/>
          </a:xfrm>
        </p:spPr>
      </p:pic>
    </p:spTree>
    <p:extLst>
      <p:ext uri="{BB962C8B-B14F-4D97-AF65-F5344CB8AC3E}">
        <p14:creationId xmlns:p14="http://schemas.microsoft.com/office/powerpoint/2010/main" val="34666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dirty="0" smtClean="0"/>
              <a:t>Theater Heilbronn, </a:t>
            </a:r>
            <a:r>
              <a:rPr lang="en-US" sz="2400" b="1" dirty="0" err="1" smtClean="0"/>
              <a:t>dir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Koschel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Katharina </a:t>
            </a:r>
            <a:r>
              <a:rPr lang="en-US" sz="2400" b="1" dirty="0" err="1" smtClean="0"/>
              <a:t>Voß</a:t>
            </a:r>
            <a:r>
              <a:rPr lang="en-US" sz="2400" b="1" dirty="0" smtClean="0"/>
              <a:t> as Claire </a:t>
            </a:r>
            <a:r>
              <a:rPr lang="en-US" sz="2400" b="1" dirty="0" err="1" smtClean="0"/>
              <a:t>Zachanassian</a:t>
            </a:r>
            <a:r>
              <a:rPr lang="en-US" sz="2400" b="1" dirty="0" smtClean="0"/>
              <a:t>, </a:t>
            </a:r>
            <a:br>
              <a:rPr lang="en-US" sz="2400" b="1" dirty="0" smtClean="0"/>
            </a:br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err="1"/>
              <a:t>www.theater-heilbronn.de</a:t>
            </a:r>
            <a:r>
              <a:rPr lang="en-US" sz="1200" dirty="0"/>
              <a:t>/</a:t>
            </a:r>
            <a:r>
              <a:rPr lang="en-US" sz="1200" dirty="0" err="1"/>
              <a:t>spielplan</a:t>
            </a:r>
            <a:r>
              <a:rPr lang="en-US" sz="1200" dirty="0"/>
              <a:t>/</a:t>
            </a:r>
            <a:r>
              <a:rPr lang="en-US" sz="1200" dirty="0" err="1"/>
              <a:t>premieren</a:t>
            </a:r>
            <a:r>
              <a:rPr lang="en-US" sz="1200" dirty="0"/>
              <a:t>/</a:t>
            </a:r>
            <a:r>
              <a:rPr lang="en-US" sz="1200" dirty="0" err="1"/>
              <a:t>premieren</a:t>
            </a:r>
            <a:r>
              <a:rPr lang="en-US" sz="1200" dirty="0"/>
              <a:t>-detail/</a:t>
            </a:r>
            <a:r>
              <a:rPr lang="en-US" sz="1200" dirty="0" err="1"/>
              <a:t>inszenierung</a:t>
            </a:r>
            <a:r>
              <a:rPr lang="en-US" sz="1200" dirty="0"/>
              <a:t>/der-</a:t>
            </a:r>
            <a:r>
              <a:rPr lang="en-US" sz="1200" dirty="0" err="1"/>
              <a:t>besuch</a:t>
            </a:r>
            <a:r>
              <a:rPr lang="en-US" sz="1200" dirty="0"/>
              <a:t>-der-</a:t>
            </a:r>
            <a:r>
              <a:rPr lang="en-US" sz="1200" dirty="0" err="1"/>
              <a:t>alten</a:t>
            </a:r>
            <a:r>
              <a:rPr lang="en-US" sz="1200" dirty="0"/>
              <a:t>-</a:t>
            </a:r>
            <a:r>
              <a:rPr lang="en-US" sz="1200" dirty="0" err="1"/>
              <a:t>dame.html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4" name="Content Placeholder 3" descr="Heilbronn Katharina Voß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07" r="-861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019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069473" cy="1599276"/>
          </a:xfrm>
        </p:spPr>
        <p:txBody>
          <a:bodyPr>
            <a:normAutofit/>
          </a:bodyPr>
          <a:lstStyle/>
          <a:p>
            <a:r>
              <a:rPr lang="en-US" b="1" dirty="0" smtClean="0"/>
              <a:t>Act I: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5170"/>
            <a:ext cx="8069473" cy="53248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err="1" smtClean="0"/>
              <a:t>Glockenton</a:t>
            </a:r>
            <a:r>
              <a:rPr lang="en-US" i="1" dirty="0" smtClean="0"/>
              <a:t> </a:t>
            </a:r>
            <a:r>
              <a:rPr lang="en-US" i="1" dirty="0" err="1" smtClean="0"/>
              <a:t>eines</a:t>
            </a:r>
            <a:r>
              <a:rPr lang="en-US" i="1" dirty="0" smtClean="0"/>
              <a:t> </a:t>
            </a:r>
            <a:r>
              <a:rPr lang="en-US" i="1" dirty="0" err="1" smtClean="0"/>
              <a:t>Bahnhofs</a:t>
            </a:r>
            <a:r>
              <a:rPr lang="en-US" i="1" dirty="0" smtClean="0"/>
              <a:t>, </a:t>
            </a:r>
            <a:r>
              <a:rPr lang="en-US" i="1" dirty="0" err="1" smtClean="0"/>
              <a:t>bevor</a:t>
            </a:r>
            <a:r>
              <a:rPr lang="en-US" i="1" dirty="0" smtClean="0"/>
              <a:t> der </a:t>
            </a:r>
            <a:r>
              <a:rPr lang="en-US" i="1" dirty="0" err="1" smtClean="0"/>
              <a:t>Vorhang</a:t>
            </a:r>
            <a:r>
              <a:rPr lang="en-US" i="1" dirty="0" smtClean="0"/>
              <a:t> </a:t>
            </a:r>
            <a:r>
              <a:rPr lang="en-US" i="1" dirty="0" err="1" smtClean="0"/>
              <a:t>aufgeht</a:t>
            </a:r>
            <a:r>
              <a:rPr lang="en-US" i="1" dirty="0" smtClean="0"/>
              <a:t>. </a:t>
            </a:r>
            <a:r>
              <a:rPr lang="en-US" i="1" dirty="0" err="1" smtClean="0"/>
              <a:t>Dann</a:t>
            </a:r>
            <a:r>
              <a:rPr lang="en-US" i="1" dirty="0" smtClean="0"/>
              <a:t> die </a:t>
            </a:r>
            <a:r>
              <a:rPr lang="en-US" i="1" dirty="0" err="1" smtClean="0"/>
              <a:t>Inschrift</a:t>
            </a:r>
            <a:r>
              <a:rPr lang="en-US" i="1" dirty="0" smtClean="0"/>
              <a:t>: </a:t>
            </a:r>
            <a:r>
              <a:rPr lang="en-US" i="1" dirty="0" err="1" smtClean="0"/>
              <a:t>Güllen</a:t>
            </a:r>
            <a:r>
              <a:rPr lang="en-US" i="1" dirty="0" smtClean="0"/>
              <a:t>. </a:t>
            </a:r>
            <a:r>
              <a:rPr lang="en-US" i="1" dirty="0" err="1" smtClean="0"/>
              <a:t>Offenbar</a:t>
            </a:r>
            <a:r>
              <a:rPr lang="en-US" i="1" dirty="0" smtClean="0"/>
              <a:t> der Name der </a:t>
            </a:r>
            <a:r>
              <a:rPr lang="en-US" i="1" dirty="0" err="1" smtClean="0"/>
              <a:t>kleinen</a:t>
            </a:r>
            <a:r>
              <a:rPr lang="en-US" i="1" dirty="0" smtClean="0"/>
              <a:t> </a:t>
            </a:r>
            <a:r>
              <a:rPr lang="en-US" i="1" dirty="0" err="1" smtClean="0"/>
              <a:t>Stadt</a:t>
            </a:r>
            <a:r>
              <a:rPr lang="en-US" i="1" dirty="0" smtClean="0"/>
              <a:t>, die </a:t>
            </a:r>
            <a:r>
              <a:rPr lang="en-US" i="1" dirty="0" err="1" smtClean="0"/>
              <a:t>im</a:t>
            </a:r>
            <a:r>
              <a:rPr lang="en-US" i="1" dirty="0" smtClean="0"/>
              <a:t> </a:t>
            </a:r>
            <a:r>
              <a:rPr lang="en-US" i="1" dirty="0" err="1" smtClean="0"/>
              <a:t>Hintergrund</a:t>
            </a:r>
            <a:r>
              <a:rPr lang="en-US" i="1" dirty="0" smtClean="0"/>
              <a:t> </a:t>
            </a:r>
            <a:r>
              <a:rPr lang="en-US" i="1" dirty="0" err="1" smtClean="0"/>
              <a:t>angedeutet</a:t>
            </a:r>
            <a:r>
              <a:rPr lang="en-US" i="1" dirty="0" smtClean="0"/>
              <a:t> </a:t>
            </a:r>
            <a:r>
              <a:rPr lang="en-US" i="1" dirty="0" err="1" smtClean="0"/>
              <a:t>ist</a:t>
            </a:r>
            <a:r>
              <a:rPr lang="en-US" i="1" dirty="0" smtClean="0"/>
              <a:t>, </a:t>
            </a:r>
            <a:r>
              <a:rPr lang="en-US" i="1" dirty="0" err="1" smtClean="0"/>
              <a:t>ruiniert</a:t>
            </a:r>
            <a:r>
              <a:rPr lang="en-US" i="1" dirty="0" smtClean="0"/>
              <a:t>, </a:t>
            </a:r>
            <a:r>
              <a:rPr lang="en-US" i="1" dirty="0" err="1" smtClean="0"/>
              <a:t>zerfallen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BÜRGERMEISTER: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Einuhrdreizehn-Personenzug</a:t>
            </a:r>
            <a:r>
              <a:rPr lang="en-US" dirty="0" smtClean="0"/>
              <a:t> von </a:t>
            </a:r>
            <a:r>
              <a:rPr lang="en-US" dirty="0" err="1" smtClean="0"/>
              <a:t>Kalberstadt</a:t>
            </a:r>
            <a:r>
              <a:rPr lang="en-US" dirty="0" smtClean="0"/>
              <a:t> </a:t>
            </a:r>
            <a:r>
              <a:rPr lang="en-US" dirty="0" err="1" smtClean="0"/>
              <a:t>kommt</a:t>
            </a:r>
            <a:r>
              <a:rPr lang="en-US" dirty="0" smtClean="0"/>
              <a:t> der </a:t>
            </a:r>
            <a:r>
              <a:rPr lang="en-US" dirty="0" err="1" smtClean="0"/>
              <a:t>hohe</a:t>
            </a:r>
            <a:r>
              <a:rPr lang="en-US" dirty="0" smtClean="0"/>
              <a:t> </a:t>
            </a:r>
            <a:r>
              <a:rPr lang="en-US" dirty="0" err="1" smtClean="0"/>
              <a:t>Gast</a:t>
            </a:r>
            <a:r>
              <a:rPr lang="en-US" dirty="0" smtClean="0"/>
              <a:t>. (I, 19)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and as a musical</a:t>
            </a:r>
            <a:r>
              <a:rPr lang="mr-IN" sz="2400" dirty="0" smtClean="0"/>
              <a:t>…</a:t>
            </a:r>
            <a:r>
              <a:rPr lang="en-GB" sz="2400" dirty="0" smtClean="0"/>
              <a:t>. d</a:t>
            </a:r>
            <a:r>
              <a:rPr lang="en-US" sz="2400" dirty="0" err="1" smtClean="0"/>
              <a:t>ir</a:t>
            </a:r>
            <a:r>
              <a:rPr lang="en-US" sz="2400" dirty="0" smtClean="0"/>
              <a:t> Andreas </a:t>
            </a:r>
            <a:r>
              <a:rPr lang="en-US" sz="2400" dirty="0" err="1" smtClean="0"/>
              <a:t>Gergen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https</a:t>
            </a:r>
            <a:r>
              <a:rPr lang="en-US" sz="1200" dirty="0"/>
              <a:t>://</a:t>
            </a:r>
            <a:r>
              <a:rPr lang="en-US" sz="1200" dirty="0" err="1"/>
              <a:t>www.musicalvienna.at</a:t>
            </a:r>
            <a:r>
              <a:rPr lang="en-US" sz="1200" dirty="0"/>
              <a:t>/de/</a:t>
            </a:r>
            <a:r>
              <a:rPr lang="en-US" sz="1200" dirty="0" err="1"/>
              <a:t>spielplan</a:t>
            </a:r>
            <a:r>
              <a:rPr lang="en-US" sz="1200" dirty="0"/>
              <a:t>-und-tickets/</a:t>
            </a:r>
            <a:r>
              <a:rPr lang="en-US" sz="1200" dirty="0" err="1"/>
              <a:t>spielplan</a:t>
            </a:r>
            <a:r>
              <a:rPr lang="en-US" sz="1200" dirty="0"/>
              <a:t>/production/10/Der-</a:t>
            </a:r>
            <a:r>
              <a:rPr lang="en-US" sz="1200" dirty="0" err="1"/>
              <a:t>Besuch</a:t>
            </a:r>
            <a:r>
              <a:rPr lang="en-US" sz="1200" dirty="0"/>
              <a:t>-der-</a:t>
            </a:r>
            <a:r>
              <a:rPr lang="en-US" sz="1200" dirty="0" err="1"/>
              <a:t>alten</a:t>
            </a:r>
            <a:r>
              <a:rPr lang="en-US" sz="1200" dirty="0"/>
              <a:t>-Dame</a:t>
            </a:r>
          </a:p>
        </p:txBody>
      </p:sp>
      <p:pic>
        <p:nvPicPr>
          <p:cNvPr id="4" name="Der Besuch der alten Dame - Das Musical im Ronacher - Trailer - VBW 2014 90 sec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50719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 smtClean="0"/>
              <a:t>BdaD a multimedia experience</a:t>
            </a:r>
            <a:endParaRPr lang="en-I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IE" b="1" dirty="0" err="1" smtClean="0"/>
              <a:t>Besuch</a:t>
            </a:r>
            <a:r>
              <a:rPr lang="en-IE" b="1" dirty="0" smtClean="0"/>
              <a:t> </a:t>
            </a:r>
            <a:r>
              <a:rPr lang="en-IE" b="1" dirty="0" err="1" smtClean="0"/>
              <a:t>der</a:t>
            </a:r>
            <a:r>
              <a:rPr lang="en-IE" b="1" dirty="0" smtClean="0"/>
              <a:t> </a:t>
            </a:r>
            <a:r>
              <a:rPr lang="en-IE" b="1" dirty="0" err="1" smtClean="0"/>
              <a:t>alten</a:t>
            </a:r>
            <a:r>
              <a:rPr lang="en-IE" b="1" dirty="0" smtClean="0"/>
              <a:t> Dame:</a:t>
            </a:r>
          </a:p>
          <a:p>
            <a:pPr>
              <a:buNone/>
            </a:pPr>
            <a:r>
              <a:rPr lang="en-IE" b="1" dirty="0" smtClean="0"/>
              <a:t>e.g. </a:t>
            </a:r>
          </a:p>
          <a:p>
            <a:r>
              <a:rPr lang="en-IE" dirty="0" smtClean="0"/>
              <a:t>Inspiration drawn from Dürrenmatt’searly 1950s prose narrative (Mondfinsternis </a:t>
            </a:r>
            <a:r>
              <a:rPr lang="mr-IN" dirty="0" smtClean="0"/>
              <a:t>–</a:t>
            </a:r>
            <a:r>
              <a:rPr lang="en-IE" dirty="0" smtClean="0"/>
              <a:t> in Stoffe, Bd 1)</a:t>
            </a:r>
          </a:p>
          <a:p>
            <a:r>
              <a:rPr lang="en-IE" dirty="0" smtClean="0">
                <a:hlinkClick r:id="rId2"/>
              </a:rPr>
              <a:t>TV film (1959)</a:t>
            </a:r>
            <a:endParaRPr lang="en-IE" dirty="0" smtClean="0"/>
          </a:p>
          <a:p>
            <a:r>
              <a:rPr lang="en-IE" dirty="0" smtClean="0">
                <a:hlinkClick r:id="rId3"/>
              </a:rPr>
              <a:t>Film</a:t>
            </a:r>
            <a:r>
              <a:rPr lang="en-IE" dirty="0" smtClean="0"/>
              <a:t> adaptation (2008: NB deviates from play)</a:t>
            </a:r>
          </a:p>
          <a:p>
            <a:r>
              <a:rPr lang="en-IE" dirty="0" smtClean="0"/>
              <a:t>Opera Gottfried von </a:t>
            </a:r>
            <a:r>
              <a:rPr lang="en-IE" dirty="0" err="1" smtClean="0"/>
              <a:t>Einem</a:t>
            </a:r>
            <a:r>
              <a:rPr lang="en-IE" dirty="0" smtClean="0"/>
              <a:t> (1971, libretto Friedrich </a:t>
            </a:r>
            <a:r>
              <a:rPr lang="en-IE" dirty="0" err="1" smtClean="0"/>
              <a:t>Dürrenmatt</a:t>
            </a:r>
            <a:r>
              <a:rPr lang="en-IE" dirty="0" smtClean="0"/>
              <a:t>)</a:t>
            </a:r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study/stage </a:t>
            </a:r>
            <a:r>
              <a:rPr lang="en-US" b="1" dirty="0" err="1" smtClean="0"/>
              <a:t>BdaD</a:t>
            </a:r>
            <a:r>
              <a:rPr lang="en-US" b="1" dirty="0" smtClean="0"/>
              <a:t> in 2017?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27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2016</a:t>
            </a:r>
            <a:r>
              <a:rPr lang="en-US" dirty="0" smtClean="0"/>
              <a:t>: 60</a:t>
            </a:r>
            <a:r>
              <a:rPr lang="en-US" baseline="30000" dirty="0" smtClean="0"/>
              <a:t>th</a:t>
            </a:r>
            <a:r>
              <a:rPr lang="en-US" dirty="0" smtClean="0"/>
              <a:t> anniversary of première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‘</a:t>
            </a:r>
            <a:r>
              <a:rPr lang="en-US" b="1" dirty="0" err="1" smtClean="0"/>
              <a:t>Pflichtlektüre</a:t>
            </a:r>
            <a:r>
              <a:rPr lang="en-US" b="1" dirty="0" smtClean="0"/>
              <a:t>’ </a:t>
            </a:r>
            <a:r>
              <a:rPr lang="en-US" dirty="0" smtClean="0"/>
              <a:t>for German-speaking schoolchildren (9. </a:t>
            </a:r>
            <a:r>
              <a:rPr lang="en-US" dirty="0" err="1" smtClean="0"/>
              <a:t>Klasse</a:t>
            </a:r>
            <a:r>
              <a:rPr lang="en-US" dirty="0" smtClean="0"/>
              <a:t> </a:t>
            </a:r>
            <a:r>
              <a:rPr lang="en-US" dirty="0" err="1" smtClean="0"/>
              <a:t>ca</a:t>
            </a:r>
            <a:r>
              <a:rPr lang="en-US" dirty="0" smtClean="0"/>
              <a:t> 14/15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hlinkClick r:id="rId2"/>
              </a:rPr>
              <a:t>Link</a:t>
            </a:r>
            <a:r>
              <a:rPr lang="en-US" dirty="0" smtClean="0"/>
              <a:t> to teachers’ materials for German schools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Literary historical: </a:t>
            </a:r>
            <a:r>
              <a:rPr lang="en-GB" dirty="0" smtClean="0"/>
              <a:t>post-war literature, post-</a:t>
            </a:r>
            <a:r>
              <a:rPr lang="en-GB" dirty="0" err="1" smtClean="0"/>
              <a:t>Brechtian</a:t>
            </a:r>
            <a:r>
              <a:rPr lang="en-GB" dirty="0" smtClean="0"/>
              <a:t> theatre, draws on classical (Greek) tradition and on the post-war theatre of the absurd</a:t>
            </a:r>
            <a:r>
              <a:rPr lang="mr-IN" dirty="0" smtClean="0"/>
              <a:t>…</a:t>
            </a:r>
            <a:r>
              <a:rPr lang="en-GB" dirty="0" smtClean="0"/>
              <a:t>..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7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112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5763"/>
            <a:ext cx="8229600" cy="5603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ILL:</a:t>
            </a:r>
            <a:r>
              <a:rPr lang="en-US" dirty="0"/>
              <a:t> [</a:t>
            </a:r>
            <a:r>
              <a:rPr lang="mr-IN" dirty="0"/>
              <a:t>…</a:t>
            </a:r>
            <a:r>
              <a:rPr lang="en-GB" dirty="0"/>
              <a:t>] </a:t>
            </a: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waren</a:t>
            </a:r>
            <a:r>
              <a:rPr lang="en-GB" dirty="0"/>
              <a:t> die </a:t>
            </a:r>
            <a:r>
              <a:rPr lang="en-GB" dirty="0" err="1"/>
              <a:t>besten</a:t>
            </a:r>
            <a:r>
              <a:rPr lang="en-GB" dirty="0"/>
              <a:t> </a:t>
            </a:r>
            <a:r>
              <a:rPr lang="en-GB" dirty="0" err="1"/>
              <a:t>Freunde</a:t>
            </a:r>
            <a:r>
              <a:rPr lang="en-GB" dirty="0"/>
              <a:t> 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dirty="0" err="1"/>
              <a:t>jung</a:t>
            </a:r>
            <a:r>
              <a:rPr lang="en-GB" dirty="0"/>
              <a:t> und </a:t>
            </a:r>
            <a:r>
              <a:rPr lang="en-GB" dirty="0" err="1"/>
              <a:t>hitzig</a:t>
            </a:r>
            <a:r>
              <a:rPr lang="en-GB" dirty="0"/>
              <a:t> </a:t>
            </a:r>
            <a:r>
              <a:rPr lang="mr-IN" dirty="0"/>
              <a:t>–</a:t>
            </a:r>
            <a:r>
              <a:rPr lang="en-GB" dirty="0"/>
              <a:t> war </a:t>
            </a:r>
            <a:r>
              <a:rPr lang="en-GB" dirty="0" err="1"/>
              <a:t>schließlich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Kerl</a:t>
            </a:r>
            <a:r>
              <a:rPr lang="en-GB" dirty="0"/>
              <a:t> </a:t>
            </a:r>
            <a:r>
              <a:rPr lang="en-GB" dirty="0" err="1"/>
              <a:t>meine</a:t>
            </a:r>
            <a:r>
              <a:rPr lang="en-GB" dirty="0"/>
              <a:t> </a:t>
            </a:r>
            <a:r>
              <a:rPr lang="en-GB" dirty="0" err="1"/>
              <a:t>Herren</a:t>
            </a:r>
            <a:r>
              <a:rPr lang="en-GB" dirty="0"/>
              <a:t> [</a:t>
            </a:r>
            <a:r>
              <a:rPr lang="mr-IN" dirty="0"/>
              <a:t>…</a:t>
            </a:r>
            <a:r>
              <a:rPr lang="en-GB" dirty="0"/>
              <a:t>] und </a:t>
            </a:r>
            <a:r>
              <a:rPr lang="en-GB" dirty="0" err="1"/>
              <a:t>sie</a:t>
            </a:r>
            <a:r>
              <a:rPr lang="en-GB" dirty="0"/>
              <a:t>, die </a:t>
            </a:r>
            <a:r>
              <a:rPr lang="en-GB" dirty="0" err="1"/>
              <a:t>Klara</a:t>
            </a:r>
            <a:r>
              <a:rPr lang="en-GB" dirty="0"/>
              <a:t>, [</a:t>
            </a:r>
            <a:r>
              <a:rPr lang="mr-IN" dirty="0"/>
              <a:t>…</a:t>
            </a:r>
            <a:r>
              <a:rPr lang="en-GB" dirty="0"/>
              <a:t>]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verteufelt</a:t>
            </a:r>
            <a:r>
              <a:rPr lang="en-GB" dirty="0"/>
              <a:t> </a:t>
            </a:r>
            <a:r>
              <a:rPr lang="en-GB" dirty="0" err="1"/>
              <a:t>schöne</a:t>
            </a:r>
            <a:r>
              <a:rPr lang="en-GB" dirty="0"/>
              <a:t> </a:t>
            </a:r>
            <a:r>
              <a:rPr lang="en-GB" dirty="0" err="1"/>
              <a:t>Hexe</a:t>
            </a:r>
            <a:r>
              <a:rPr lang="en-GB" dirty="0"/>
              <a:t>. Das </a:t>
            </a:r>
            <a:r>
              <a:rPr lang="en-GB" dirty="0" err="1"/>
              <a:t>leben</a:t>
            </a:r>
            <a:r>
              <a:rPr lang="en-GB" dirty="0"/>
              <a:t> </a:t>
            </a:r>
            <a:r>
              <a:rPr lang="en-GB" dirty="0" err="1"/>
              <a:t>trennte</a:t>
            </a:r>
            <a:r>
              <a:rPr lang="en-GB" dirty="0"/>
              <a:t> us, </a:t>
            </a:r>
            <a:r>
              <a:rPr lang="en-GB" dirty="0" err="1"/>
              <a:t>nur</a:t>
            </a:r>
            <a:r>
              <a:rPr lang="en-GB" dirty="0"/>
              <a:t> das </a:t>
            </a:r>
            <a:r>
              <a:rPr lang="en-GB" dirty="0" err="1"/>
              <a:t>Leben</a:t>
            </a:r>
            <a:r>
              <a:rPr lang="en-GB" dirty="0"/>
              <a:t>,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eben</a:t>
            </a:r>
            <a:r>
              <a:rPr lang="en-GB" dirty="0"/>
              <a:t> </a:t>
            </a:r>
            <a:r>
              <a:rPr lang="en-GB" dirty="0" err="1"/>
              <a:t>kommt</a:t>
            </a:r>
            <a:r>
              <a:rPr lang="en-GB" dirty="0"/>
              <a:t>. (I, 18)</a:t>
            </a:r>
            <a:endParaRPr lang="en-US" dirty="0"/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ILL: </a:t>
            </a:r>
            <a:r>
              <a:rPr lang="en-GB" dirty="0" smtClean="0"/>
              <a:t>[</a:t>
            </a:r>
            <a:r>
              <a:rPr lang="mr-IN" dirty="0" smtClean="0"/>
              <a:t>…</a:t>
            </a:r>
            <a:r>
              <a:rPr lang="en-GB" dirty="0" smtClean="0"/>
              <a:t>] </a:t>
            </a:r>
            <a:r>
              <a:rPr lang="en-US" dirty="0" smtClean="0"/>
              <a:t>Die </a:t>
            </a:r>
            <a:r>
              <a:rPr lang="en-US" dirty="0" err="1" smtClean="0"/>
              <a:t>Zachanassian</a:t>
            </a:r>
            <a:r>
              <a:rPr lang="en-US" dirty="0" smtClean="0"/>
              <a:t> </a:t>
            </a:r>
            <a:r>
              <a:rPr lang="en-US" dirty="0" err="1" smtClean="0"/>
              <a:t>soll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ihren</a:t>
            </a:r>
            <a:r>
              <a:rPr lang="en-US" dirty="0" smtClean="0"/>
              <a:t> </a:t>
            </a:r>
            <a:r>
              <a:rPr lang="en-US" dirty="0" err="1" smtClean="0"/>
              <a:t>Millionen</a:t>
            </a:r>
            <a:r>
              <a:rPr lang="en-US" dirty="0" smtClean="0"/>
              <a:t> </a:t>
            </a:r>
            <a:r>
              <a:rPr lang="en-US" dirty="0" err="1" smtClean="0"/>
              <a:t>herausrücken</a:t>
            </a:r>
            <a:r>
              <a:rPr lang="en-US" dirty="0" smtClean="0"/>
              <a:t>. (I, 19)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5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792288" y="5367337"/>
            <a:ext cx="5486400" cy="45719"/>
          </a:xfrm>
        </p:spPr>
        <p:txBody>
          <a:bodyPr>
            <a:noAutofit/>
          </a:bodyPr>
          <a:lstStyle/>
          <a:p>
            <a:endParaRPr lang="en-US" sz="1800" dirty="0"/>
          </a:p>
        </p:txBody>
      </p:sp>
      <p:pic>
        <p:nvPicPr>
          <p:cNvPr id="6" name="Content Placeholder 5" descr="Theater St Galle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33" r="-49833"/>
          <a:stretch>
            <a:fillRect/>
          </a:stretch>
        </p:blipFill>
        <p:spPr>
          <a:xfrm>
            <a:off x="1409292" y="612775"/>
            <a:ext cx="6062803" cy="4547102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Christian </a:t>
            </a:r>
            <a:r>
              <a:rPr lang="en-US" dirty="0" err="1" smtClean="0"/>
              <a:t>Hettkamp</a:t>
            </a:r>
            <a:r>
              <a:rPr lang="en-US" dirty="0" smtClean="0"/>
              <a:t> (</a:t>
            </a:r>
            <a:r>
              <a:rPr lang="en-US" dirty="0" err="1" smtClean="0"/>
              <a:t>Gatte</a:t>
            </a:r>
            <a:r>
              <a:rPr lang="en-US" dirty="0" smtClean="0"/>
              <a:t> VII) und Heidi Maria </a:t>
            </a:r>
            <a:r>
              <a:rPr lang="en-US" dirty="0" err="1" smtClean="0"/>
              <a:t>Glössner</a:t>
            </a:r>
            <a:r>
              <a:rPr lang="en-US" dirty="0" smtClean="0"/>
              <a:t> (Claire </a:t>
            </a:r>
            <a:r>
              <a:rPr lang="en-US" dirty="0" err="1" smtClean="0"/>
              <a:t>Zachanassian</a:t>
            </a:r>
            <a:r>
              <a:rPr lang="en-US" dirty="0" smtClean="0"/>
              <a:t>, Theater St. </a:t>
            </a:r>
            <a:r>
              <a:rPr lang="en-US" dirty="0" err="1" smtClean="0"/>
              <a:t>Gallen</a:t>
            </a:r>
            <a:r>
              <a:rPr lang="en-US" dirty="0" smtClean="0"/>
              <a:t>, 2014, director Josef </a:t>
            </a:r>
            <a:r>
              <a:rPr lang="en-US" dirty="0" err="1" smtClean="0"/>
              <a:t>Schildknecht</a:t>
            </a:r>
            <a:r>
              <a:rPr lang="en-US" dirty="0" smtClean="0"/>
              <a:t>. </a:t>
            </a:r>
            <a:r>
              <a:rPr lang="en-US" dirty="0" smtClean="0">
                <a:hlinkClick r:id="rId3"/>
              </a:rPr>
              <a:t>http://www.theatersg.ch/presse/der-besuch-der-alten-dame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Luzian</a:t>
            </a:r>
            <a:r>
              <a:rPr lang="en-US" sz="1800" dirty="0"/>
              <a:t> </a:t>
            </a:r>
            <a:r>
              <a:rPr lang="en-US" sz="1800" dirty="0" err="1"/>
              <a:t>Hirzel</a:t>
            </a:r>
            <a:r>
              <a:rPr lang="en-US" sz="1800" dirty="0"/>
              <a:t> (</a:t>
            </a:r>
            <a:r>
              <a:rPr lang="en-US" sz="1800" dirty="0" err="1"/>
              <a:t>Koby</a:t>
            </a:r>
            <a:r>
              <a:rPr lang="en-US" sz="1800" dirty="0"/>
              <a:t>) und Sven </a:t>
            </a:r>
            <a:r>
              <a:rPr lang="en-US" sz="1800" dirty="0" err="1"/>
              <a:t>Sorring</a:t>
            </a:r>
            <a:r>
              <a:rPr lang="en-US" sz="1800" dirty="0"/>
              <a:t> (</a:t>
            </a:r>
            <a:r>
              <a:rPr lang="en-US" sz="1800" dirty="0" err="1"/>
              <a:t>Loby</a:t>
            </a:r>
            <a:r>
              <a:rPr lang="en-US" sz="1800" dirty="0"/>
              <a:t>) | (c) Theater </a:t>
            </a:r>
            <a:r>
              <a:rPr lang="en-US" sz="1800" dirty="0" err="1" smtClean="0"/>
              <a:t>St.Gallen</a:t>
            </a:r>
            <a:r>
              <a:rPr lang="en-US" sz="1800" dirty="0" smtClean="0"/>
              <a:t>, 2014, director Josef </a:t>
            </a:r>
            <a:r>
              <a:rPr lang="en-US" sz="1800" dirty="0" err="1" smtClean="0"/>
              <a:t>Schildknecht</a:t>
            </a:r>
            <a:r>
              <a:rPr lang="en-US" sz="1800" dirty="0" smtClean="0"/>
              <a:t>. http://</a:t>
            </a:r>
            <a:r>
              <a:rPr lang="en-US" sz="1800" dirty="0" err="1" smtClean="0"/>
              <a:t>www.theatersg.ch</a:t>
            </a:r>
            <a:r>
              <a:rPr lang="en-US" sz="1800" dirty="0" smtClean="0"/>
              <a:t>/</a:t>
            </a:r>
            <a:r>
              <a:rPr lang="en-US" sz="1800" dirty="0" err="1" smtClean="0"/>
              <a:t>presse</a:t>
            </a:r>
            <a:r>
              <a:rPr lang="en-US" sz="1800" dirty="0" smtClean="0"/>
              <a:t>/der-</a:t>
            </a:r>
            <a:r>
              <a:rPr lang="en-US" sz="1800" dirty="0" err="1" smtClean="0"/>
              <a:t>besuch</a:t>
            </a:r>
            <a:r>
              <a:rPr lang="en-US" sz="1800" dirty="0" smtClean="0"/>
              <a:t>-der-</a:t>
            </a:r>
            <a:r>
              <a:rPr lang="en-US" sz="1800" dirty="0" err="1" smtClean="0"/>
              <a:t>alten</a:t>
            </a:r>
            <a:r>
              <a:rPr lang="en-US" sz="1800" dirty="0" smtClean="0"/>
              <a:t>-dame</a:t>
            </a:r>
            <a:endParaRPr lang="en-US" sz="1800" dirty="0"/>
          </a:p>
        </p:txBody>
      </p:sp>
      <p:pic>
        <p:nvPicPr>
          <p:cNvPr id="6" name="Content Placeholder 5" descr="Koby Loby St Gall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8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67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CLAIRE ZACHANASSIAN: </a:t>
            </a:r>
            <a:r>
              <a:rPr lang="en-GB" dirty="0" err="1" smtClean="0"/>
              <a:t>Ich</a:t>
            </a:r>
            <a:r>
              <a:rPr lang="en-GB" dirty="0" smtClean="0"/>
              <a:t> </a:t>
            </a:r>
            <a:r>
              <a:rPr lang="en-GB" dirty="0" err="1" smtClean="0"/>
              <a:t>gebe</a:t>
            </a:r>
            <a:r>
              <a:rPr lang="en-GB" dirty="0" smtClean="0"/>
              <a:t> </a:t>
            </a:r>
            <a:r>
              <a:rPr lang="en-GB" dirty="0" err="1" smtClean="0"/>
              <a:t>euch</a:t>
            </a:r>
            <a:r>
              <a:rPr lang="en-GB" dirty="0" smtClean="0"/>
              <a:t> </a:t>
            </a:r>
            <a:r>
              <a:rPr lang="en-GB" dirty="0" err="1" smtClean="0"/>
              <a:t>eine</a:t>
            </a:r>
            <a:r>
              <a:rPr lang="en-GB" dirty="0" smtClean="0"/>
              <a:t> </a:t>
            </a:r>
            <a:r>
              <a:rPr lang="en-GB" dirty="0" err="1" smtClean="0"/>
              <a:t>Milliarde</a:t>
            </a:r>
            <a:r>
              <a:rPr lang="en-GB" dirty="0" smtClean="0"/>
              <a:t> und </a:t>
            </a:r>
            <a:r>
              <a:rPr lang="en-GB" dirty="0" err="1" smtClean="0"/>
              <a:t>kaufe</a:t>
            </a:r>
            <a:r>
              <a:rPr lang="en-GB" dirty="0" smtClean="0"/>
              <a:t> </a:t>
            </a:r>
            <a:r>
              <a:rPr lang="en-GB" dirty="0" err="1" smtClean="0"/>
              <a:t>mir</a:t>
            </a:r>
            <a:r>
              <a:rPr lang="en-GB" dirty="0" smtClean="0"/>
              <a:t> </a:t>
            </a:r>
            <a:r>
              <a:rPr lang="en-GB" dirty="0" err="1" smtClean="0"/>
              <a:t>dafür</a:t>
            </a:r>
            <a:r>
              <a:rPr lang="en-GB" dirty="0" smtClean="0"/>
              <a:t> die </a:t>
            </a:r>
            <a:r>
              <a:rPr lang="en-GB" dirty="0" err="1" smtClean="0"/>
              <a:t>Gerechtigkeit</a:t>
            </a:r>
            <a:r>
              <a:rPr lang="en-GB" dirty="0" smtClean="0"/>
              <a:t>. (I, 45)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DER BUTLER: </a:t>
            </a:r>
            <a:r>
              <a:rPr lang="en-GB" dirty="0" err="1" smtClean="0"/>
              <a:t>Es</a:t>
            </a:r>
            <a:r>
              <a:rPr lang="en-GB" dirty="0" smtClean="0"/>
              <a:t> war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jahre</a:t>
            </a:r>
            <a:r>
              <a:rPr lang="en-GB" dirty="0" smtClean="0"/>
              <a:t> 1910. </a:t>
            </a:r>
            <a:r>
              <a:rPr lang="en-GB" dirty="0" err="1" smtClean="0"/>
              <a:t>Ich</a:t>
            </a:r>
            <a:r>
              <a:rPr lang="en-GB" dirty="0" smtClean="0"/>
              <a:t> war </a:t>
            </a:r>
            <a:r>
              <a:rPr lang="en-GB" dirty="0" err="1" smtClean="0"/>
              <a:t>Oberrichter</a:t>
            </a:r>
            <a:r>
              <a:rPr lang="en-GB" dirty="0" smtClean="0"/>
              <a:t> in </a:t>
            </a:r>
            <a:r>
              <a:rPr lang="en-GB" dirty="0" err="1" smtClean="0"/>
              <a:t>Güllen</a:t>
            </a:r>
            <a:r>
              <a:rPr lang="en-GB" dirty="0" smtClean="0"/>
              <a:t> und </a:t>
            </a:r>
            <a:r>
              <a:rPr lang="en-GB" dirty="0" err="1" smtClean="0"/>
              <a:t>hatte</a:t>
            </a:r>
            <a:r>
              <a:rPr lang="en-GB" dirty="0" smtClean="0"/>
              <a:t> </a:t>
            </a:r>
            <a:r>
              <a:rPr lang="en-GB" dirty="0" err="1" smtClean="0"/>
              <a:t>eine</a:t>
            </a:r>
            <a:r>
              <a:rPr lang="en-GB" dirty="0" smtClean="0"/>
              <a:t> </a:t>
            </a:r>
            <a:r>
              <a:rPr lang="en-GB" dirty="0" err="1" smtClean="0"/>
              <a:t>Vaterschaftsanklage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behandeln</a:t>
            </a:r>
            <a:r>
              <a:rPr lang="en-GB" dirty="0" smtClean="0"/>
              <a:t>. Claire </a:t>
            </a:r>
            <a:r>
              <a:rPr lang="en-GB" dirty="0" err="1" smtClean="0"/>
              <a:t>Zachanassian</a:t>
            </a:r>
            <a:r>
              <a:rPr lang="en-GB" dirty="0" smtClean="0"/>
              <a:t>, </a:t>
            </a:r>
            <a:r>
              <a:rPr lang="en-GB" dirty="0" err="1" smtClean="0"/>
              <a:t>damals</a:t>
            </a:r>
            <a:r>
              <a:rPr lang="en-GB" dirty="0" smtClean="0"/>
              <a:t> </a:t>
            </a:r>
            <a:r>
              <a:rPr lang="en-GB" dirty="0" err="1" smtClean="0"/>
              <a:t>Klara</a:t>
            </a:r>
            <a:r>
              <a:rPr lang="en-GB" dirty="0" smtClean="0"/>
              <a:t> </a:t>
            </a:r>
            <a:r>
              <a:rPr lang="en-GB" dirty="0" err="1" smtClean="0"/>
              <a:t>Wäscher</a:t>
            </a:r>
            <a:r>
              <a:rPr lang="en-GB" dirty="0" smtClean="0"/>
              <a:t>, </a:t>
            </a:r>
            <a:r>
              <a:rPr lang="en-GB" dirty="0" err="1" smtClean="0"/>
              <a:t>klagte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 Herr Ill an, der </a:t>
            </a:r>
            <a:r>
              <a:rPr lang="en-GB" dirty="0" err="1" smtClean="0"/>
              <a:t>Vater</a:t>
            </a:r>
            <a:r>
              <a:rPr lang="en-GB" dirty="0" smtClean="0"/>
              <a:t> </a:t>
            </a:r>
            <a:r>
              <a:rPr lang="en-GB" dirty="0" err="1" smtClean="0"/>
              <a:t>Ihres</a:t>
            </a:r>
            <a:r>
              <a:rPr lang="en-GB" dirty="0" smtClean="0"/>
              <a:t> </a:t>
            </a:r>
            <a:r>
              <a:rPr lang="en-GB" dirty="0" err="1" smtClean="0"/>
              <a:t>Kindes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sein</a:t>
            </a:r>
            <a:r>
              <a:rPr lang="en-GB" dirty="0" smtClean="0"/>
              <a:t>. [</a:t>
            </a:r>
            <a:r>
              <a:rPr lang="mr-IN" dirty="0" smtClean="0"/>
              <a:t>…</a:t>
            </a:r>
            <a:r>
              <a:rPr lang="en-GB" dirty="0" smtClean="0"/>
              <a:t>] </a:t>
            </a:r>
            <a:r>
              <a:rPr lang="en-GB" dirty="0" err="1" smtClean="0"/>
              <a:t>Sie</a:t>
            </a:r>
            <a:r>
              <a:rPr lang="en-GB" dirty="0" smtClean="0"/>
              <a:t> </a:t>
            </a:r>
            <a:r>
              <a:rPr lang="en-GB" dirty="0" err="1" smtClean="0"/>
              <a:t>bestritten</a:t>
            </a:r>
            <a:r>
              <a:rPr lang="en-GB" dirty="0" smtClean="0"/>
              <a:t> </a:t>
            </a:r>
            <a:r>
              <a:rPr lang="en-GB" dirty="0" err="1" smtClean="0"/>
              <a:t>damals</a:t>
            </a:r>
            <a:r>
              <a:rPr lang="en-GB" dirty="0" smtClean="0"/>
              <a:t> die </a:t>
            </a:r>
            <a:r>
              <a:rPr lang="en-GB" dirty="0" err="1" smtClean="0"/>
              <a:t>Vaterschaft</a:t>
            </a:r>
            <a:r>
              <a:rPr lang="en-GB" dirty="0" smtClean="0"/>
              <a:t>, Herr Ill. </a:t>
            </a:r>
            <a:r>
              <a:rPr lang="en-GB" dirty="0" err="1" smtClean="0"/>
              <a:t>Sie</a:t>
            </a:r>
            <a:r>
              <a:rPr lang="en-GB" dirty="0" smtClean="0"/>
              <a:t> </a:t>
            </a:r>
            <a:r>
              <a:rPr lang="en-GB" dirty="0" err="1" smtClean="0"/>
              <a:t>hatten</a:t>
            </a:r>
            <a:r>
              <a:rPr lang="en-GB" dirty="0" smtClean="0"/>
              <a:t> </a:t>
            </a:r>
            <a:r>
              <a:rPr lang="en-GB" dirty="0" err="1" smtClean="0"/>
              <a:t>zwei</a:t>
            </a:r>
            <a:r>
              <a:rPr lang="en-GB" dirty="0" smtClean="0"/>
              <a:t> </a:t>
            </a:r>
            <a:r>
              <a:rPr lang="en-GB" dirty="0" err="1" smtClean="0"/>
              <a:t>Zeugen</a:t>
            </a:r>
            <a:r>
              <a:rPr lang="en-GB" dirty="0" smtClean="0"/>
              <a:t> </a:t>
            </a:r>
            <a:r>
              <a:rPr lang="en-GB" dirty="0" err="1" smtClean="0"/>
              <a:t>mitgebracht</a:t>
            </a:r>
            <a:r>
              <a:rPr lang="en-GB" dirty="0" smtClean="0"/>
              <a:t>. (I, 46)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112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7322"/>
            <a:ext cx="8229600" cy="5442056"/>
          </a:xfrm>
        </p:spPr>
        <p:txBody>
          <a:bodyPr>
            <a:normAutofit/>
          </a:bodyPr>
          <a:lstStyle/>
          <a:p>
            <a:r>
              <a:rPr lang="en-US" b="1" dirty="0" smtClean="0"/>
              <a:t>CLAIRE ZACHANASSIAN: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Milliarde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Güllen</a:t>
            </a:r>
            <a:r>
              <a:rPr lang="en-US" dirty="0" smtClean="0"/>
              <a:t>, </a:t>
            </a:r>
            <a:r>
              <a:rPr lang="en-US" dirty="0" err="1" smtClean="0"/>
              <a:t>wenn</a:t>
            </a:r>
            <a:r>
              <a:rPr lang="en-US" dirty="0" smtClean="0"/>
              <a:t> </a:t>
            </a:r>
            <a:r>
              <a:rPr lang="en-US" dirty="0" err="1" smtClean="0"/>
              <a:t>jemand</a:t>
            </a:r>
            <a:r>
              <a:rPr lang="en-US" dirty="0" smtClean="0"/>
              <a:t> Alfred Ill </a:t>
            </a:r>
            <a:r>
              <a:rPr lang="en-US" dirty="0" err="1" smtClean="0"/>
              <a:t>tötet</a:t>
            </a:r>
            <a:r>
              <a:rPr lang="en-US" dirty="0" smtClean="0"/>
              <a:t>. (I, 49)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hauburg 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2322752"/>
            <a:ext cx="6079323" cy="421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ILL: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neue</a:t>
            </a:r>
            <a:r>
              <a:rPr lang="en-US" dirty="0" smtClean="0"/>
              <a:t> </a:t>
            </a:r>
            <a:r>
              <a:rPr lang="en-US" dirty="0" err="1" smtClean="0"/>
              <a:t>Krawatte</a:t>
            </a:r>
            <a:r>
              <a:rPr lang="en-US" dirty="0" smtClean="0"/>
              <a:t>? [</a:t>
            </a:r>
            <a:r>
              <a:rPr lang="mr-IN" dirty="0" smtClean="0"/>
              <a:t>…</a:t>
            </a:r>
            <a:r>
              <a:rPr lang="en-GB" dirty="0" smtClean="0"/>
              <a:t>] Und </a:t>
            </a:r>
            <a:r>
              <a:rPr lang="en-GB" dirty="0" err="1" smtClean="0"/>
              <a:t>Schuhe</a:t>
            </a:r>
            <a:r>
              <a:rPr lang="en-GB" dirty="0" smtClean="0"/>
              <a:t> </a:t>
            </a:r>
            <a:r>
              <a:rPr lang="en-GB" dirty="0" err="1" smtClean="0"/>
              <a:t>haben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 </a:t>
            </a:r>
            <a:r>
              <a:rPr lang="en-GB" dirty="0" err="1" smtClean="0"/>
              <a:t>wohl</a:t>
            </a:r>
            <a:r>
              <a:rPr lang="en-GB" dirty="0" smtClean="0"/>
              <a:t> </a:t>
            </a:r>
            <a:r>
              <a:rPr lang="en-GB" dirty="0" err="1" smtClean="0"/>
              <a:t>auch</a:t>
            </a:r>
            <a:r>
              <a:rPr lang="en-GB" dirty="0" smtClean="0"/>
              <a:t> </a:t>
            </a:r>
            <a:r>
              <a:rPr lang="en-GB" dirty="0" err="1" smtClean="0"/>
              <a:t>gekauft</a:t>
            </a:r>
            <a:r>
              <a:rPr lang="en-GB" dirty="0" smtClean="0"/>
              <a:t>? [</a:t>
            </a:r>
            <a:r>
              <a:rPr lang="mr-IN" dirty="0" smtClean="0"/>
              <a:t>…</a:t>
            </a:r>
            <a:r>
              <a:rPr lang="en-GB" dirty="0" smtClean="0"/>
              <a:t>] [</a:t>
            </a:r>
            <a:r>
              <a:rPr lang="mr-IN" dirty="0" smtClean="0"/>
              <a:t>…</a:t>
            </a:r>
            <a:r>
              <a:rPr lang="en-GB" dirty="0" smtClean="0"/>
              <a:t>] </a:t>
            </a:r>
            <a:r>
              <a:rPr lang="en-GB" dirty="0" err="1" smtClean="0"/>
              <a:t>Ich</a:t>
            </a:r>
            <a:r>
              <a:rPr lang="en-GB" dirty="0" smtClean="0"/>
              <a:t> </a:t>
            </a:r>
            <a:r>
              <a:rPr lang="en-GB" dirty="0" err="1" smtClean="0"/>
              <a:t>fürchte</a:t>
            </a:r>
            <a:r>
              <a:rPr lang="en-GB" dirty="0" smtClean="0"/>
              <a:t> </a:t>
            </a:r>
            <a:r>
              <a:rPr lang="en-GB" dirty="0" err="1" smtClean="0"/>
              <a:t>mich.</a:t>
            </a:r>
            <a:r>
              <a:rPr lang="en-GB" dirty="0" smtClean="0"/>
              <a:t> [</a:t>
            </a:r>
            <a:r>
              <a:rPr lang="mr-IN" dirty="0" smtClean="0"/>
              <a:t>…</a:t>
            </a:r>
            <a:r>
              <a:rPr lang="en-GB" dirty="0" smtClean="0"/>
              <a:t>] Der </a:t>
            </a:r>
            <a:r>
              <a:rPr lang="en-GB" dirty="0" err="1" smtClean="0"/>
              <a:t>Wohlstand</a:t>
            </a:r>
            <a:r>
              <a:rPr lang="en-GB" dirty="0" smtClean="0"/>
              <a:t> </a:t>
            </a:r>
            <a:r>
              <a:rPr lang="en-GB" dirty="0" err="1" smtClean="0"/>
              <a:t>steigt</a:t>
            </a:r>
            <a:r>
              <a:rPr lang="en-GB" dirty="0" smtClean="0"/>
              <a:t> [</a:t>
            </a:r>
            <a:r>
              <a:rPr lang="mr-IN" dirty="0" smtClean="0"/>
              <a:t>…</a:t>
            </a:r>
            <a:r>
              <a:rPr lang="en-GB" dirty="0" smtClean="0"/>
              <a:t>] </a:t>
            </a:r>
            <a:r>
              <a:rPr lang="en-GB" dirty="0" err="1" smtClean="0"/>
              <a:t>Ich</a:t>
            </a:r>
            <a:r>
              <a:rPr lang="en-GB" dirty="0" smtClean="0"/>
              <a:t> </a:t>
            </a:r>
            <a:r>
              <a:rPr lang="en-GB" dirty="0" err="1" smtClean="0"/>
              <a:t>verlange</a:t>
            </a:r>
            <a:r>
              <a:rPr lang="en-GB" dirty="0" smtClean="0"/>
              <a:t> den </a:t>
            </a:r>
            <a:r>
              <a:rPr lang="en-GB" dirty="0" err="1" smtClean="0"/>
              <a:t>Schutz</a:t>
            </a:r>
            <a:r>
              <a:rPr lang="en-GB" dirty="0" smtClean="0"/>
              <a:t> der </a:t>
            </a:r>
            <a:r>
              <a:rPr lang="en-GB" dirty="0" err="1" smtClean="0"/>
              <a:t>Behörde</a:t>
            </a:r>
            <a:r>
              <a:rPr lang="en-GB" dirty="0" smtClean="0"/>
              <a:t> (II, 68)</a:t>
            </a:r>
          </a:p>
          <a:p>
            <a:endParaRPr lang="en-GB" dirty="0" smtClean="0"/>
          </a:p>
          <a:p>
            <a:r>
              <a:rPr lang="en-GB" b="1" dirty="0" smtClean="0"/>
              <a:t>DER BÜRGERMEISTER: </a:t>
            </a:r>
            <a:r>
              <a:rPr lang="en-GB" dirty="0" smtClean="0"/>
              <a:t>Das </a:t>
            </a:r>
            <a:r>
              <a:rPr lang="en-GB" dirty="0" err="1" smtClean="0"/>
              <a:t>Vorgehen</a:t>
            </a:r>
            <a:r>
              <a:rPr lang="en-GB" dirty="0" smtClean="0"/>
              <a:t> der Dame </a:t>
            </a:r>
            <a:r>
              <a:rPr lang="en-GB" dirty="0" err="1" smtClean="0"/>
              <a:t>ist</a:t>
            </a:r>
            <a:r>
              <a:rPr lang="en-GB" dirty="0" smtClean="0"/>
              <a:t> </a:t>
            </a:r>
            <a:r>
              <a:rPr lang="en-GB" dirty="0" err="1" smtClean="0"/>
              <a:t>weiß</a:t>
            </a:r>
            <a:r>
              <a:rPr lang="en-GB" dirty="0" smtClean="0"/>
              <a:t> </a:t>
            </a:r>
            <a:r>
              <a:rPr lang="en-GB" dirty="0" err="1" smtClean="0"/>
              <a:t>Gott</a:t>
            </a:r>
            <a:r>
              <a:rPr lang="en-GB" dirty="0" smtClean="0"/>
              <a:t> </a:t>
            </a:r>
            <a:r>
              <a:rPr lang="en-GB" dirty="0" err="1" smtClean="0"/>
              <a:t>nicht</a:t>
            </a:r>
            <a:r>
              <a:rPr lang="en-GB" dirty="0" smtClean="0"/>
              <a:t> </a:t>
            </a:r>
            <a:r>
              <a:rPr lang="en-GB" dirty="0" err="1" smtClean="0"/>
              <a:t>ganz</a:t>
            </a:r>
            <a:r>
              <a:rPr lang="en-GB" dirty="0" smtClean="0"/>
              <a:t> so </a:t>
            </a:r>
            <a:r>
              <a:rPr lang="en-GB" dirty="0" err="1" smtClean="0"/>
              <a:t>unverständlich</a:t>
            </a:r>
            <a:r>
              <a:rPr lang="en-GB" dirty="0" smtClean="0"/>
              <a:t>. </a:t>
            </a:r>
            <a:r>
              <a:rPr lang="en-GB" dirty="0" err="1" smtClean="0"/>
              <a:t>Sie</a:t>
            </a:r>
            <a:r>
              <a:rPr lang="en-GB" dirty="0" smtClean="0"/>
              <a:t> </a:t>
            </a:r>
            <a:r>
              <a:rPr lang="en-GB" dirty="0" err="1" smtClean="0"/>
              <a:t>haben</a:t>
            </a:r>
            <a:r>
              <a:rPr lang="en-GB" dirty="0" smtClean="0"/>
              <a:t> </a:t>
            </a:r>
            <a:r>
              <a:rPr lang="en-GB" dirty="0" err="1" smtClean="0"/>
              <a:t>schließlich</a:t>
            </a:r>
            <a:r>
              <a:rPr lang="en-GB" dirty="0" smtClean="0"/>
              <a:t> </a:t>
            </a:r>
            <a:r>
              <a:rPr lang="en-GB" dirty="0" err="1" smtClean="0"/>
              <a:t>zwei</a:t>
            </a:r>
            <a:r>
              <a:rPr lang="en-GB" dirty="0" smtClean="0"/>
              <a:t> </a:t>
            </a:r>
            <a:r>
              <a:rPr lang="en-GB" dirty="0" err="1" smtClean="0"/>
              <a:t>Burschen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Meineidangestiftet</a:t>
            </a:r>
            <a:r>
              <a:rPr lang="en-GB" dirty="0" smtClean="0"/>
              <a:t> und </a:t>
            </a:r>
            <a:r>
              <a:rPr lang="en-GB" dirty="0" err="1" smtClean="0"/>
              <a:t>ein</a:t>
            </a:r>
            <a:r>
              <a:rPr lang="en-GB" dirty="0" smtClean="0"/>
              <a:t> </a:t>
            </a:r>
            <a:r>
              <a:rPr lang="en-GB" dirty="0" err="1" smtClean="0"/>
              <a:t>Mädchen</a:t>
            </a:r>
            <a:r>
              <a:rPr lang="en-GB" dirty="0" smtClean="0"/>
              <a:t> ins </a:t>
            </a:r>
            <a:r>
              <a:rPr lang="en-GB" dirty="0" err="1" smtClean="0"/>
              <a:t>nackte</a:t>
            </a:r>
            <a:r>
              <a:rPr lang="en-GB" dirty="0" smtClean="0"/>
              <a:t> </a:t>
            </a:r>
            <a:r>
              <a:rPr lang="en-GB" dirty="0" err="1" smtClean="0"/>
              <a:t>Elend</a:t>
            </a:r>
            <a:r>
              <a:rPr lang="en-GB" dirty="0" smtClean="0"/>
              <a:t> </a:t>
            </a:r>
            <a:r>
              <a:rPr lang="en-GB" dirty="0" err="1" smtClean="0"/>
              <a:t>gestoßen</a:t>
            </a:r>
            <a:r>
              <a:rPr lang="en-GB" dirty="0" smtClean="0"/>
              <a:t>. (II, 69)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01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1014</Words>
  <Application>Microsoft Office PowerPoint</Application>
  <PresentationFormat>On-screen Show (4:3)</PresentationFormat>
  <Paragraphs>136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Mangal</vt:lpstr>
      <vt:lpstr>Office Theme</vt:lpstr>
      <vt:lpstr> Siobhán Donovan Sarah McEvoy  Gillian Pye  </vt:lpstr>
      <vt:lpstr>Friedrich Dürrenmatt Der Besuch der alten Dame</vt:lpstr>
      <vt:lpstr>Act I: </vt:lpstr>
      <vt:lpstr>PowerPoint Presentation</vt:lpstr>
      <vt:lpstr>PowerPoint Presentation</vt:lpstr>
      <vt:lpstr>Luzian Hirzel (Koby) und Sven Sorring (Loby) | (c) Theater St.Gallen, 2014, director Josef Schildknecht. http://www.theatersg.ch/presse/der-besuch-der-alten-dame</vt:lpstr>
      <vt:lpstr>Act I</vt:lpstr>
      <vt:lpstr>PowerPoint Presentation</vt:lpstr>
      <vt:lpstr>Act II</vt:lpstr>
      <vt:lpstr>Wolfgang Kraßnitzer as Alfred Ill, Bad Hersfeld, 2004 (Dir. Josef Schildknecht)</vt:lpstr>
      <vt:lpstr>Act III</vt:lpstr>
      <vt:lpstr>Act III</vt:lpstr>
      <vt:lpstr>http://www.schauspielhaus.ch/de/play/716-der-besuch-der-alten-dame, Zürich (current season, Jan 2017), dir Viktor Bodó, Klaus Brömmelmeier as Alfred Ill </vt:lpstr>
      <vt:lpstr>Act III</vt:lpstr>
      <vt:lpstr>Friedrich Dürrenmatt  (b.1921 Konolfingen  d. 1990 Neuchâtel, Switzerland)</vt:lpstr>
      <vt:lpstr>See Centre Dürrenmatt website for detailed biographical information http://www.bundesmuseen.ch/cdn/index.html?lang=en </vt:lpstr>
      <vt:lpstr> Dürrenmatt’s career: 5 phases (G. Knapp)  Gerhard P Knapp Friedrich Dürrenmatt, Stuttgart/ Weimar: Metzler, 1993 (2. überarbeitete und erweiterte Auflage)  </vt:lpstr>
      <vt:lpstr> Phase 2: 1952-1966 </vt:lpstr>
      <vt:lpstr>PowerPoint Presentation</vt:lpstr>
      <vt:lpstr>Context</vt:lpstr>
      <vt:lpstr>Context</vt:lpstr>
      <vt:lpstr>PowerPoint Presentation</vt:lpstr>
      <vt:lpstr>  BdaD today… 2016/17 season…. Wiebke Mollenhauer as Claire Zachanassian, Deutsches Theater, dir Bastian Kraft </vt:lpstr>
      <vt:lpstr>Schauspiel Stuttgart, dir Armin Petras  https://www.schauspiel-stuttgart.de/spielplan/der-besuch-der-alten-dame/</vt:lpstr>
      <vt:lpstr>Schauspielhaus Bochum, dir Anselm Weber,  Mechthild Großmann as Zachanassian  http://www.schauspielhausbochum.de/spielplan/der-besuch-der-alten-dame/</vt:lpstr>
      <vt:lpstr>Konzert Theater Bern, dir Ingo Berk Nikola Weisse as Zachanassian  http://www.konzerttheaterbern.ch/schauspiel/uebersicht/veranstaltung/-621a2a93bc/?month=201703&amp;date=1488495600</vt:lpstr>
      <vt:lpstr>Kellertheater Hamburg, dir Günter Schäfer Biggi Riemenschneider as Claire Zachanassian, Tilmann Lünenbürger as Alfred Illhttp://kellertheater.de/repertoire/der-besuch-der-alten-dame</vt:lpstr>
      <vt:lpstr>Tiroler Landestheater Innsbruck, dir Irmgard Lübke Antje Weiser as Claire Zachanassian, Günter Lieder as der Butler http://presse.landestheater.at/main.php?g2_itemId=40020</vt:lpstr>
      <vt:lpstr>Theater Heilbronn, dir Uta Koschel  Katharina Voß as Claire Zachanassian,  http://www.theater-heilbronn.de/spielplan/premieren/premieren-detail/inszenierung/der-besuch-der-alten-dame.html </vt:lpstr>
      <vt:lpstr> and as a musical…. dir Andreas Gergen https://www.musicalvienna.at/de/spielplan-und-tickets/spielplan/production/10/Der-Besuch-der-alten-Dame</vt:lpstr>
      <vt:lpstr>BdaD a multimedia experience</vt:lpstr>
      <vt:lpstr>Why study/stage BdaD in 2017?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Friedrich Dürrenmatt Der Besuch der alten Dame</dc:title>
  <dc:creator>Gillian Pye</dc:creator>
  <cp:lastModifiedBy>Judith Paxton</cp:lastModifiedBy>
  <cp:revision>88</cp:revision>
  <cp:lastPrinted>2017-03-20T22:13:14Z</cp:lastPrinted>
  <dcterms:created xsi:type="dcterms:W3CDTF">2017-03-20T11:41:01Z</dcterms:created>
  <dcterms:modified xsi:type="dcterms:W3CDTF">2017-11-08T09:43:47Z</dcterms:modified>
</cp:coreProperties>
</file>