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25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93" r:id="rId10"/>
    <p:sldId id="292" r:id="rId11"/>
    <p:sldId id="301" r:id="rId12"/>
    <p:sldId id="330" r:id="rId13"/>
    <p:sldId id="294" r:id="rId14"/>
    <p:sldId id="295" r:id="rId15"/>
    <p:sldId id="296" r:id="rId16"/>
    <p:sldId id="320" r:id="rId17"/>
    <p:sldId id="300" r:id="rId18"/>
    <p:sldId id="304" r:id="rId19"/>
    <p:sldId id="305" r:id="rId20"/>
    <p:sldId id="321" r:id="rId21"/>
    <p:sldId id="302" r:id="rId22"/>
    <p:sldId id="318" r:id="rId23"/>
    <p:sldId id="297" r:id="rId24"/>
    <p:sldId id="298" r:id="rId25"/>
    <p:sldId id="299" r:id="rId26"/>
    <p:sldId id="332" r:id="rId27"/>
    <p:sldId id="307" r:id="rId28"/>
    <p:sldId id="309" r:id="rId29"/>
    <p:sldId id="310" r:id="rId30"/>
    <p:sldId id="308" r:id="rId31"/>
    <p:sldId id="312" r:id="rId32"/>
    <p:sldId id="313" r:id="rId33"/>
    <p:sldId id="315" r:id="rId34"/>
    <p:sldId id="314" r:id="rId35"/>
    <p:sldId id="316" r:id="rId36"/>
    <p:sldId id="317" r:id="rId37"/>
    <p:sldId id="319" r:id="rId38"/>
    <p:sldId id="322" r:id="rId39"/>
    <p:sldId id="323" r:id="rId40"/>
    <p:sldId id="324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gray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41427C-68E6-974D-ACFE-74AF478B42F4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2BC5F-809D-1846-B062-2A77FFF8C8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58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136A5-4886-8947-9681-4FF25855D593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EE643-D227-8B4E-A6B7-6A0950E492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21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A713-3C94-0842-BC39-5C70DEC4CD72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2C80-38C7-5641-934C-4D61C2B72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A713-3C94-0842-BC39-5C70DEC4CD72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2C80-38C7-5641-934C-4D61C2B72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57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A713-3C94-0842-BC39-5C70DEC4CD72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2C80-38C7-5641-934C-4D61C2B72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38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A713-3C94-0842-BC39-5C70DEC4CD72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2C80-38C7-5641-934C-4D61C2B72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18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A713-3C94-0842-BC39-5C70DEC4CD72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2C80-38C7-5641-934C-4D61C2B72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31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A713-3C94-0842-BC39-5C70DEC4CD72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2C80-38C7-5641-934C-4D61C2B72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A713-3C94-0842-BC39-5C70DEC4CD72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2C80-38C7-5641-934C-4D61C2B72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3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A713-3C94-0842-BC39-5C70DEC4CD72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2C80-38C7-5641-934C-4D61C2B72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34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A713-3C94-0842-BC39-5C70DEC4CD72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2C80-38C7-5641-934C-4D61C2B72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4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A713-3C94-0842-BC39-5C70DEC4CD72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2C80-38C7-5641-934C-4D61C2B72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40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A713-3C94-0842-BC39-5C70DEC4CD72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2C80-38C7-5641-934C-4D61C2B72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92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DA713-3C94-0842-BC39-5C70DEC4CD72}" type="datetimeFigureOut">
              <a:rPr lang="en-US" smtClean="0"/>
              <a:pPr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22C80-38C7-5641-934C-4D61C2B72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1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classics.mit.edu/Aristotle/poetics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rf.ch/sendungen/myschool/autoren-erzaehlen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hyperlink" Target="https://www.youtube.com/watch?v=VNriKtzsOs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vOtW8yErks" TargetMode="External"/><Relationship Id="rId2" Type="http://schemas.openxmlformats.org/officeDocument/2006/relationships/hyperlink" Target="https://www.youtube.com/watch?v=w2RV5Dj3BS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wr.de/swr2/programm/sendungen/wissen/klasssiker-der-schullektuere-3-3-friedrich-duerrenmatt-der-besuch-der-alten-dame/-/id=660374/did=18803496/nid=660374/7v3s0j/index.htm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utschestheater.de/programm/a-z/besuch_der_alten_dame/" TargetMode="External"/><Relationship Id="rId2" Type="http://schemas.openxmlformats.org/officeDocument/2006/relationships/hyperlink" Target="http://www.schauspielhausbochum.de/download/7375/begleitmaterial_der_besuch_der_alten_dame_junges_schauspielhaus_bochum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chauburg.net/produktion/der-besuch-der-alten-dam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lehrerfortbildung-bw.de/u_sprachlit/deutsch/bs/spt/duerrenmatt/index.html" TargetMode="External"/><Relationship Id="rId3" Type="http://schemas.openxmlformats.org/officeDocument/2006/relationships/hyperlink" Target="http://zigzageducation.co.uk/synopses/4014-Der-Besuch-Der-Alten-Dame-Study-Guide.asp" TargetMode="External"/><Relationship Id="rId7" Type="http://schemas.openxmlformats.org/officeDocument/2006/relationships/hyperlink" Target="http://www.lerndeutsch.org.uk/besuch.htm" TargetMode="External"/><Relationship Id="rId2" Type="http://schemas.openxmlformats.org/officeDocument/2006/relationships/hyperlink" Target="http://www.dolanguages.com/mod/book/view.php?id=2388&amp;chapterid=12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ilestore.aqa.org.uk/resources/languages/AQA-MFL-ASANDALEVEL-TG-STF.PDF" TargetMode="External"/><Relationship Id="rId5" Type="http://schemas.openxmlformats.org/officeDocument/2006/relationships/hyperlink" Target="http://www.ocr.org.uk/Images/281621-the-visit-teacher-guide.pdf" TargetMode="External"/><Relationship Id="rId4" Type="http://schemas.openxmlformats.org/officeDocument/2006/relationships/hyperlink" Target="https://www.tes.com/teaching-resource/der-besuch-der-alten-dame-6304142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hauburg.net/produktion/der-besuch-der-alten-dame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eutschestheater.de/programm/a-z/besuch_der_alten_dame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1"/>
            <a:ext cx="8229600" cy="258127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err="1" smtClean="0"/>
              <a:t>Siobhán</a:t>
            </a:r>
            <a:r>
              <a:rPr lang="en-US" sz="3600" dirty="0" smtClean="0"/>
              <a:t> Donovan</a:t>
            </a:r>
            <a:br>
              <a:rPr lang="en-US" sz="3600" dirty="0" smtClean="0"/>
            </a:br>
            <a:r>
              <a:rPr lang="en-US" sz="3600" dirty="0" smtClean="0"/>
              <a:t>Sarah </a:t>
            </a:r>
            <a:r>
              <a:rPr lang="en-US" sz="3600" dirty="0" err="1" smtClean="0"/>
              <a:t>McEvoy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smtClean="0"/>
              <a:t>Gillian Pye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8362"/>
            <a:ext cx="8229600" cy="39878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German Section, School of Languages, Cultures and Linguistics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Friedrich </a:t>
            </a:r>
            <a:r>
              <a:rPr lang="en-US" dirty="0" err="1" smtClean="0"/>
              <a:t>Dürrenmatt</a:t>
            </a:r>
            <a:r>
              <a:rPr lang="en-US" dirty="0" smtClean="0"/>
              <a:t>: </a:t>
            </a:r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Besuch</a:t>
            </a:r>
            <a:r>
              <a:rPr lang="en-US" dirty="0" smtClean="0"/>
              <a:t> der </a:t>
            </a:r>
            <a:r>
              <a:rPr lang="en-US" dirty="0" err="1" smtClean="0"/>
              <a:t>alten</a:t>
            </a:r>
            <a:r>
              <a:rPr lang="en-US" dirty="0" smtClean="0"/>
              <a:t> Dame</a:t>
            </a:r>
          </a:p>
          <a:p>
            <a:pPr marL="0" indent="0">
              <a:buNone/>
            </a:pPr>
            <a:r>
              <a:rPr lang="en-US" dirty="0" smtClean="0"/>
              <a:t>QUB, 22 March, </a:t>
            </a:r>
            <a:r>
              <a:rPr lang="en-US" dirty="0" smtClean="0"/>
              <a:t>2017- PART 2</a:t>
            </a:r>
            <a:endParaRPr lang="en-US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siobhan.donovan@ucd.ie, smcevoy2@ucd.ie, gillian.pye@ucd.ie </a:t>
            </a:r>
            <a:endParaRPr lang="en-US" sz="2400" dirty="0"/>
          </a:p>
        </p:txBody>
      </p:sp>
      <p:pic>
        <p:nvPicPr>
          <p:cNvPr id="4" name="Picture 3" descr="UCD 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452" y="127000"/>
            <a:ext cx="17716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7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Function of tragedy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9276"/>
            <a:ext cx="8229600" cy="522613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Arouse: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pity </a:t>
            </a:r>
            <a:r>
              <a:rPr lang="en-US" dirty="0" smtClean="0"/>
              <a:t>“</a:t>
            </a:r>
            <a:r>
              <a:rPr lang="en-US" dirty="0"/>
              <a:t>for the man who does not deserve his misfortune” 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/>
              <a:t>f</a:t>
            </a:r>
            <a:r>
              <a:rPr lang="en-US" b="1" dirty="0" smtClean="0"/>
              <a:t>ear </a:t>
            </a:r>
            <a:r>
              <a:rPr lang="en-US" dirty="0" smtClean="0"/>
              <a:t>“</a:t>
            </a:r>
            <a:r>
              <a:rPr lang="en-US" dirty="0"/>
              <a:t>for the man who is like ourselves”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err="1">
                <a:solidFill>
                  <a:srgbClr val="000000"/>
                </a:solidFill>
              </a:rPr>
              <a:t>K</a:t>
            </a:r>
            <a:r>
              <a:rPr lang="en-US" b="1" dirty="0" err="1" smtClean="0">
                <a:solidFill>
                  <a:srgbClr val="000000"/>
                </a:solidFill>
              </a:rPr>
              <a:t>atharsis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mr-IN" dirty="0" smtClean="0"/>
              <a:t>–</a:t>
            </a:r>
            <a:r>
              <a:rPr lang="en-US" dirty="0" smtClean="0"/>
              <a:t> purging of the soul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Identity-building </a:t>
            </a:r>
            <a:r>
              <a:rPr lang="en-US" dirty="0" smtClean="0"/>
              <a:t>function, </a:t>
            </a:r>
            <a:r>
              <a:rPr lang="en-US" b="1" dirty="0" smtClean="0"/>
              <a:t>political education</a:t>
            </a:r>
            <a:endParaRPr lang="en-US" b="1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Aristotle</a:t>
            </a:r>
            <a:r>
              <a:rPr lang="en-US" sz="2000" dirty="0"/>
              <a:t>. Aristotle in 23 Volumes, Vol. 23, translated by W.H. Fyfe. Cambridge, MA, Harvard University Press; London, William Heinemann Ltd. 1932. Here: (</a:t>
            </a:r>
            <a:r>
              <a:rPr lang="en-US" sz="2000" dirty="0" smtClean="0"/>
              <a:t>Poetics Sections </a:t>
            </a:r>
            <a:r>
              <a:rPr lang="en-US" sz="2000" dirty="0"/>
              <a:t>1452b and 1453a ) </a:t>
            </a:r>
          </a:p>
          <a:p>
            <a:pPr marL="0" indent="0">
              <a:buNone/>
            </a:pPr>
            <a:r>
              <a:rPr lang="en-US" sz="2000" dirty="0"/>
              <a:t>Online text at </a:t>
            </a:r>
            <a:r>
              <a:rPr lang="en-US" sz="2000" dirty="0" smtClean="0">
                <a:hlinkClick r:id="rId2"/>
              </a:rPr>
              <a:t>http://classics.mit.edu/Aristotle/poetics.html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72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Basis for tragedy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6812"/>
            <a:ext cx="8229600" cy="4939352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Sympathy with the fallen man (admiration for qualities – tragic fall from a height)</a:t>
            </a:r>
          </a:p>
          <a:p>
            <a:r>
              <a:rPr lang="en-US" dirty="0" smtClean="0"/>
              <a:t>Causality of events </a:t>
            </a:r>
            <a:r>
              <a:rPr lang="mr-IN" dirty="0" smtClean="0"/>
              <a:t>–</a:t>
            </a:r>
            <a:r>
              <a:rPr lang="en-US" dirty="0" smtClean="0"/>
              <a:t> ‘fate’ (whether steered by  gods, God, a hostile world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r>
              <a:rPr lang="en-US" dirty="0" smtClean="0"/>
              <a:t>Underlying sense of possibility of wholeness and meaning, of human dignity.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4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Basis for tragedy?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Post-war world:</a:t>
            </a:r>
          </a:p>
          <a:p>
            <a:r>
              <a:rPr lang="en-US" dirty="0" smtClean="0"/>
              <a:t>Western bloc: loss of faith in human </a:t>
            </a:r>
            <a:r>
              <a:rPr lang="en-US" dirty="0" err="1" smtClean="0"/>
              <a:t>civilisation</a:t>
            </a:r>
            <a:r>
              <a:rPr lang="en-US" dirty="0" smtClean="0"/>
              <a:t>, decline of meta-narratives</a:t>
            </a:r>
          </a:p>
          <a:p>
            <a:r>
              <a:rPr lang="en-US" dirty="0" smtClean="0"/>
              <a:t>Eastern bloc: (Communism) </a:t>
            </a:r>
            <a:r>
              <a:rPr lang="en-US" dirty="0" err="1" smtClean="0"/>
              <a:t>idealisation</a:t>
            </a:r>
            <a:r>
              <a:rPr lang="en-US" dirty="0" smtClean="0"/>
              <a:t> of communist future and faith in technology</a:t>
            </a:r>
          </a:p>
          <a:p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Bertolt</a:t>
            </a:r>
            <a:r>
              <a:rPr lang="en-US" b="1" dirty="0" smtClean="0"/>
              <a:t> Brecht (1898-1956)</a:t>
            </a:r>
            <a:br>
              <a:rPr lang="en-US" b="1" dirty="0" smtClean="0"/>
            </a:br>
            <a:r>
              <a:rPr lang="en-US" b="1" dirty="0" smtClean="0"/>
              <a:t>Critique </a:t>
            </a:r>
            <a:r>
              <a:rPr lang="en-US" b="1" dirty="0"/>
              <a:t>of tragedy</a:t>
            </a:r>
            <a:br>
              <a:rPr lang="en-US" b="1" dirty="0"/>
            </a:br>
            <a:r>
              <a:rPr lang="en-US" sz="1300" b="1" dirty="0"/>
              <a:t>https://</a:t>
            </a:r>
            <a:r>
              <a:rPr lang="en-US" sz="1300" b="1" dirty="0" err="1"/>
              <a:t>commons.wikimedia.org</a:t>
            </a:r>
            <a:r>
              <a:rPr lang="en-US" sz="1300" b="1" dirty="0"/>
              <a:t>/wiki/</a:t>
            </a:r>
            <a:r>
              <a:rPr lang="en-US" sz="1300" b="1" dirty="0" err="1"/>
              <a:t>File:Bertolt-Brecht.jpg</a:t>
            </a:r>
            <a:endParaRPr lang="en-US" sz="1300" b="1" dirty="0"/>
          </a:p>
        </p:txBody>
      </p:sp>
      <p:pic>
        <p:nvPicPr>
          <p:cNvPr id="4" name="Content Placeholder 3" descr="Bertolt-Brecht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65" r="-15065"/>
          <a:stretch>
            <a:fillRect/>
          </a:stretch>
        </p:blipFill>
        <p:spPr/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Need for critical stance</a:t>
            </a:r>
          </a:p>
          <a:p>
            <a:endParaRPr lang="en-US" dirty="0"/>
          </a:p>
          <a:p>
            <a:r>
              <a:rPr lang="en-US" dirty="0" smtClean="0"/>
              <a:t>Identification with tragic hero prevents audience from thinking</a:t>
            </a:r>
          </a:p>
          <a:p>
            <a:endParaRPr lang="en-US" dirty="0"/>
          </a:p>
          <a:p>
            <a:r>
              <a:rPr lang="en-US" dirty="0" smtClean="0"/>
              <a:t>Causality of classical drama suggests an inescapable fate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72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Brecht on critical theatre: </a:t>
            </a:r>
            <a:endParaRPr lang="en-US" sz="40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“Da das </a:t>
            </a:r>
            <a:r>
              <a:rPr lang="en-US" dirty="0" err="1"/>
              <a:t>Publikum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eingeladen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wird</a:t>
            </a:r>
            <a:r>
              <a:rPr lang="en-US" dirty="0"/>
              <a:t>, </a:t>
            </a:r>
            <a:r>
              <a:rPr lang="en-US" dirty="0" err="1"/>
              <a:t>sich</a:t>
            </a:r>
            <a:r>
              <a:rPr lang="en-US" dirty="0"/>
              <a:t> in die </a:t>
            </a:r>
            <a:r>
              <a:rPr lang="en-US" dirty="0" err="1"/>
              <a:t>Fabel</a:t>
            </a:r>
            <a:r>
              <a:rPr lang="en-US" dirty="0"/>
              <a:t> </a:t>
            </a:r>
            <a:r>
              <a:rPr lang="en-US" dirty="0" err="1"/>
              <a:t>wie</a:t>
            </a:r>
            <a:r>
              <a:rPr lang="en-US" dirty="0"/>
              <a:t> in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smtClean="0"/>
              <a:t>Fluβ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werfen</a:t>
            </a:r>
            <a:r>
              <a:rPr lang="en-US" dirty="0"/>
              <a:t>, um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hierhin</a:t>
            </a:r>
            <a:r>
              <a:rPr lang="en-US" dirty="0"/>
              <a:t> und </a:t>
            </a:r>
          </a:p>
          <a:p>
            <a:pPr marL="0" indent="0">
              <a:buNone/>
            </a:pPr>
            <a:r>
              <a:rPr lang="en-US" dirty="0" err="1"/>
              <a:t>dorthin</a:t>
            </a:r>
            <a:r>
              <a:rPr lang="en-US" dirty="0"/>
              <a:t> </a:t>
            </a:r>
            <a:r>
              <a:rPr lang="en-US" dirty="0" err="1" smtClean="0"/>
              <a:t>unbestimmt</a:t>
            </a:r>
            <a:r>
              <a:rPr lang="en-US" dirty="0" smtClean="0"/>
              <a:t> </a:t>
            </a:r>
            <a:r>
              <a:rPr lang="en-US" dirty="0" err="1"/>
              <a:t>treiben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 smtClean="0"/>
              <a:t>lassen</a:t>
            </a:r>
            <a:r>
              <a:rPr lang="en-US" dirty="0"/>
              <a:t>, </a:t>
            </a:r>
            <a:r>
              <a:rPr lang="en-US" dirty="0" err="1"/>
              <a:t>müssen</a:t>
            </a:r>
            <a:r>
              <a:rPr lang="en-US" dirty="0"/>
              <a:t> die </a:t>
            </a:r>
            <a:r>
              <a:rPr lang="en-US" dirty="0" err="1"/>
              <a:t>einzelnen</a:t>
            </a:r>
            <a:r>
              <a:rPr lang="en-US" dirty="0"/>
              <a:t> </a:t>
            </a:r>
            <a:r>
              <a:rPr lang="en-US" dirty="0" err="1" smtClean="0"/>
              <a:t>Geschehnisse</a:t>
            </a:r>
            <a:r>
              <a:rPr lang="en-US" dirty="0" smtClean="0"/>
              <a:t> </a:t>
            </a:r>
            <a:r>
              <a:rPr lang="en-US" dirty="0"/>
              <a:t>so </a:t>
            </a:r>
            <a:r>
              <a:rPr lang="en-US" dirty="0" err="1" smtClean="0"/>
              <a:t>veknüpft</a:t>
            </a:r>
            <a:r>
              <a:rPr lang="en-US" dirty="0" smtClean="0"/>
              <a:t> </a:t>
            </a:r>
            <a:r>
              <a:rPr lang="en-US" dirty="0" err="1"/>
              <a:t>sein</a:t>
            </a:r>
            <a:r>
              <a:rPr lang="en-US" dirty="0"/>
              <a:t>, </a:t>
            </a:r>
            <a:r>
              <a:rPr lang="en-US" dirty="0" err="1"/>
              <a:t>dass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die </a:t>
            </a:r>
            <a:r>
              <a:rPr lang="en-US" dirty="0" err="1"/>
              <a:t>Knoten</a:t>
            </a:r>
            <a:r>
              <a:rPr lang="en-US" dirty="0"/>
              <a:t> </a:t>
            </a:r>
            <a:r>
              <a:rPr lang="en-US" dirty="0" err="1"/>
              <a:t>auffällig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.”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‘</a:t>
            </a:r>
            <a:r>
              <a:rPr lang="en-US" dirty="0" err="1"/>
              <a:t>Kleines</a:t>
            </a:r>
            <a:r>
              <a:rPr lang="en-US" dirty="0"/>
              <a:t> </a:t>
            </a:r>
            <a:r>
              <a:rPr lang="en-US" dirty="0" err="1"/>
              <a:t>Organon</a:t>
            </a:r>
            <a:r>
              <a:rPr lang="en-US" dirty="0"/>
              <a:t> </a:t>
            </a:r>
            <a:r>
              <a:rPr lang="en-US" dirty="0" err="1"/>
              <a:t>für</a:t>
            </a:r>
            <a:r>
              <a:rPr lang="en-US" dirty="0"/>
              <a:t> das Theater</a:t>
            </a:r>
            <a:r>
              <a:rPr lang="en-US" dirty="0" smtClean="0"/>
              <a:t>’ </a:t>
            </a:r>
            <a:r>
              <a:rPr lang="en-US" dirty="0"/>
              <a:t>in </a:t>
            </a:r>
            <a:r>
              <a:rPr lang="en-US" i="1" dirty="0" err="1" smtClean="0"/>
              <a:t>Schriften</a:t>
            </a:r>
            <a:r>
              <a:rPr lang="en-US" i="1" dirty="0" smtClean="0"/>
              <a:t> </a:t>
            </a:r>
            <a:r>
              <a:rPr lang="en-US" i="1" dirty="0" err="1"/>
              <a:t>zum</a:t>
            </a:r>
            <a:r>
              <a:rPr lang="en-US" i="1" dirty="0"/>
              <a:t> Theater</a:t>
            </a:r>
            <a:r>
              <a:rPr lang="en-US" dirty="0"/>
              <a:t>, </a:t>
            </a:r>
            <a:r>
              <a:rPr lang="en-US" dirty="0" err="1"/>
              <a:t>Suhrkamp</a:t>
            </a:r>
            <a:r>
              <a:rPr lang="en-US" dirty="0"/>
              <a:t>: Frankfurt am Main: 1957, </a:t>
            </a:r>
            <a:r>
              <a:rPr lang="en-US" dirty="0" smtClean="0"/>
              <a:t>pp.</a:t>
            </a:r>
            <a:r>
              <a:rPr lang="en-US" dirty="0"/>
              <a:t>128-73 </a:t>
            </a:r>
          </a:p>
          <a:p>
            <a:pPr marL="0" indent="0">
              <a:buNone/>
            </a:pPr>
            <a:r>
              <a:rPr lang="en-US" dirty="0" smtClean="0"/>
              <a:t>p.</a:t>
            </a:r>
            <a:r>
              <a:rPr lang="en-US" dirty="0"/>
              <a:t>166)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40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/>
              <a:t>Brechtian</a:t>
            </a:r>
            <a:r>
              <a:rPr lang="en-US" sz="4000" b="1" dirty="0" smtClean="0"/>
              <a:t> strategies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‘</a:t>
            </a:r>
            <a:r>
              <a:rPr lang="en-US" b="1" dirty="0" err="1" smtClean="0"/>
              <a:t>Verfremdungseffekte</a:t>
            </a:r>
            <a:r>
              <a:rPr lang="en-US" b="1" dirty="0" smtClean="0"/>
              <a:t>’</a:t>
            </a:r>
          </a:p>
          <a:p>
            <a:r>
              <a:rPr lang="en-US" dirty="0" smtClean="0"/>
              <a:t>Focus attention on theatre as theatre/ break with illusion</a:t>
            </a:r>
          </a:p>
          <a:p>
            <a:pPr marL="0" indent="0">
              <a:buNone/>
            </a:pPr>
            <a:r>
              <a:rPr lang="en-US" dirty="0" smtClean="0"/>
              <a:t>	e.g. slogans or textual commentary, masks, 	music, obvious theatricality/ playfulness (often 	comedy)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Alienate audiences from the action e.g. historically and geographically distant locations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1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/>
              <a:t>Dürrenmatt</a:t>
            </a:r>
            <a:r>
              <a:rPr lang="en-US" sz="4000" b="1" dirty="0"/>
              <a:t> on tragedy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‘Die </a:t>
            </a:r>
            <a:r>
              <a:rPr lang="en-US" dirty="0" err="1" smtClean="0"/>
              <a:t>Tragödie</a:t>
            </a:r>
            <a:r>
              <a:rPr lang="en-US" dirty="0" smtClean="0"/>
              <a:t> </a:t>
            </a:r>
            <a:r>
              <a:rPr lang="en-US" dirty="0" err="1" smtClean="0"/>
              <a:t>setzt</a:t>
            </a:r>
            <a:r>
              <a:rPr lang="en-US" dirty="0" smtClean="0"/>
              <a:t> </a:t>
            </a:r>
            <a:r>
              <a:rPr lang="en-US" dirty="0" err="1" smtClean="0"/>
              <a:t>Schuld</a:t>
            </a:r>
            <a:r>
              <a:rPr lang="en-US" dirty="0" smtClean="0"/>
              <a:t>, Not, </a:t>
            </a:r>
            <a:r>
              <a:rPr lang="en-US" dirty="0" err="1" smtClean="0"/>
              <a:t>Maß</a:t>
            </a:r>
            <a:r>
              <a:rPr lang="en-US" dirty="0" smtClean="0"/>
              <a:t>, </a:t>
            </a:r>
            <a:r>
              <a:rPr lang="en-US" dirty="0" err="1" smtClean="0"/>
              <a:t>Übersicht</a:t>
            </a:r>
            <a:r>
              <a:rPr lang="en-US" dirty="0" smtClean="0"/>
              <a:t>, </a:t>
            </a:r>
            <a:r>
              <a:rPr lang="en-US" dirty="0" err="1" smtClean="0"/>
              <a:t>Verantwortung</a:t>
            </a:r>
            <a:r>
              <a:rPr lang="en-US" dirty="0" smtClean="0"/>
              <a:t> </a:t>
            </a:r>
            <a:r>
              <a:rPr lang="en-US" dirty="0" err="1" smtClean="0"/>
              <a:t>voraus</a:t>
            </a:r>
            <a:r>
              <a:rPr lang="en-US" dirty="0" smtClean="0"/>
              <a:t>’ (Theater-</a:t>
            </a:r>
            <a:r>
              <a:rPr lang="en-US" dirty="0" err="1" smtClean="0"/>
              <a:t>Schriften</a:t>
            </a:r>
            <a:r>
              <a:rPr lang="en-US" dirty="0" smtClean="0"/>
              <a:t>, S.122)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FD agrees with Brecht that tragedy is no longer </a:t>
            </a:r>
            <a:r>
              <a:rPr lang="en-US" dirty="0">
                <a:solidFill>
                  <a:srgbClr val="000000"/>
                </a:solidFill>
              </a:rPr>
              <a:t>possible BUT doesn’t agree with the solutions </a:t>
            </a:r>
            <a:r>
              <a:rPr lang="en-US" dirty="0"/>
              <a:t>proposed by Brecht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4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Dürrenmatt</a:t>
            </a:r>
            <a:r>
              <a:rPr lang="en-US" dirty="0" smtClean="0"/>
              <a:t> on tragedy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967" y="141763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World no longer makes sense</a:t>
            </a:r>
          </a:p>
          <a:p>
            <a:pPr marL="0" indent="0">
              <a:buNone/>
            </a:pPr>
            <a:r>
              <a:rPr lang="en-US" dirty="0"/>
              <a:t>N</a:t>
            </a:r>
            <a:r>
              <a:rPr lang="en-US" dirty="0" smtClean="0"/>
              <a:t>ot possible to determine causality.</a:t>
            </a:r>
          </a:p>
          <a:p>
            <a:pPr marL="0" indent="0">
              <a:buNone/>
            </a:pPr>
            <a:r>
              <a:rPr lang="en-US" dirty="0" smtClean="0"/>
              <a:t>Humans are small and helpless </a:t>
            </a:r>
            <a:r>
              <a:rPr lang="mr-IN" dirty="0" smtClean="0"/>
              <a:t>–</a:t>
            </a:r>
            <a:r>
              <a:rPr lang="en-US" dirty="0" smtClean="0"/>
              <a:t> not capable of tragic greatness.</a:t>
            </a:r>
          </a:p>
          <a:p>
            <a:pPr marL="0" indent="0">
              <a:buNone/>
            </a:pPr>
            <a:r>
              <a:rPr lang="en-GB" dirty="0"/>
              <a:t>A</a:t>
            </a:r>
            <a:r>
              <a:rPr lang="en-US" dirty="0" smtClean="0"/>
              <a:t>t the end of the Enlightenment lies the </a:t>
            </a:r>
            <a:r>
              <a:rPr lang="en-US" dirty="0" err="1" smtClean="0"/>
              <a:t>realisation</a:t>
            </a:r>
            <a:r>
              <a:rPr lang="en-US" dirty="0" smtClean="0"/>
              <a:t> that human life is pointless.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38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‘Die </a:t>
            </a:r>
            <a:r>
              <a:rPr lang="en-US" dirty="0" err="1"/>
              <a:t>Vorstellung</a:t>
            </a:r>
            <a:r>
              <a:rPr lang="en-US" dirty="0"/>
              <a:t> von der Welt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durchschaubare</a:t>
            </a:r>
            <a:r>
              <a:rPr lang="en-US" dirty="0"/>
              <a:t> </a:t>
            </a:r>
            <a:r>
              <a:rPr lang="en-US" dirty="0" err="1"/>
              <a:t>Kausalkette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mythische</a:t>
            </a:r>
            <a:r>
              <a:rPr lang="en-US" dirty="0"/>
              <a:t> </a:t>
            </a:r>
            <a:r>
              <a:rPr lang="en-US" dirty="0" err="1"/>
              <a:t>Schöpfung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beide</a:t>
            </a:r>
            <a:r>
              <a:rPr lang="en-US" dirty="0"/>
              <a:t> </a:t>
            </a:r>
            <a:r>
              <a:rPr lang="en-US" dirty="0" err="1"/>
              <a:t>Ideologisierungen</a:t>
            </a:r>
            <a:r>
              <a:rPr lang="en-US" dirty="0"/>
              <a:t> der </a:t>
            </a:r>
            <a:r>
              <a:rPr lang="en-US" dirty="0" err="1"/>
              <a:t>Wirklichkeit</a:t>
            </a:r>
            <a:r>
              <a:rPr lang="en-US" dirty="0"/>
              <a:t>’  (Michael Winter)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100" dirty="0"/>
              <a:t>Michael Winter, ‘Friedrich </a:t>
            </a:r>
            <a:r>
              <a:rPr lang="en-US" sz="2100" dirty="0" err="1"/>
              <a:t>Dürrenmatt</a:t>
            </a:r>
            <a:r>
              <a:rPr lang="en-US" sz="2100" dirty="0"/>
              <a:t>: </a:t>
            </a:r>
            <a:r>
              <a:rPr lang="en-US" sz="2100" dirty="0" err="1"/>
              <a:t>Positionen</a:t>
            </a:r>
            <a:r>
              <a:rPr lang="en-US" sz="2100" dirty="0"/>
              <a:t> </a:t>
            </a:r>
            <a:r>
              <a:rPr lang="en-US" sz="2100" dirty="0" err="1"/>
              <a:t>einer</a:t>
            </a:r>
            <a:r>
              <a:rPr lang="en-US" sz="2100" dirty="0"/>
              <a:t> </a:t>
            </a:r>
            <a:r>
              <a:rPr lang="en-US" sz="2100" dirty="0" err="1"/>
              <a:t>radikalen</a:t>
            </a:r>
            <a:r>
              <a:rPr lang="en-US" sz="2100" dirty="0"/>
              <a:t> </a:t>
            </a:r>
            <a:r>
              <a:rPr lang="en-US" sz="2100" dirty="0" err="1"/>
              <a:t>Aufklärung</a:t>
            </a:r>
            <a:r>
              <a:rPr lang="en-US" sz="2100" dirty="0"/>
              <a:t>’ in Gerhard P Knapp, </a:t>
            </a:r>
            <a:r>
              <a:rPr lang="en-US" sz="2100" dirty="0" err="1"/>
              <a:t>Gerd</a:t>
            </a:r>
            <a:r>
              <a:rPr lang="en-US" sz="2100" dirty="0"/>
              <a:t> </a:t>
            </a:r>
            <a:r>
              <a:rPr lang="en-US" sz="2100" dirty="0" err="1"/>
              <a:t>Labroisse</a:t>
            </a:r>
            <a:r>
              <a:rPr lang="en-US" sz="2100" dirty="0"/>
              <a:t> (</a:t>
            </a:r>
            <a:r>
              <a:rPr lang="en-US" sz="2100" dirty="0" err="1"/>
              <a:t>eds</a:t>
            </a:r>
            <a:r>
              <a:rPr lang="en-US" sz="2100" dirty="0"/>
              <a:t>) </a:t>
            </a:r>
            <a:r>
              <a:rPr lang="en-US" sz="2100" dirty="0" err="1"/>
              <a:t>Facetten</a:t>
            </a:r>
            <a:r>
              <a:rPr lang="en-US" sz="2100" dirty="0"/>
              <a:t>: </a:t>
            </a:r>
            <a:r>
              <a:rPr lang="en-US" sz="2100" dirty="0" err="1"/>
              <a:t>Studien</a:t>
            </a:r>
            <a:r>
              <a:rPr lang="en-US" sz="2100" dirty="0"/>
              <a:t> </a:t>
            </a:r>
            <a:r>
              <a:rPr lang="en-US" sz="2100" dirty="0" err="1"/>
              <a:t>zum</a:t>
            </a:r>
            <a:r>
              <a:rPr lang="en-US" sz="2100" dirty="0"/>
              <a:t> 60. </a:t>
            </a:r>
            <a:r>
              <a:rPr lang="en-US" sz="2100" dirty="0" err="1"/>
              <a:t>Geburtstag</a:t>
            </a:r>
            <a:r>
              <a:rPr lang="en-US" sz="2100" dirty="0"/>
              <a:t> Friedrich </a:t>
            </a:r>
            <a:r>
              <a:rPr lang="en-US" sz="2100" dirty="0" err="1"/>
              <a:t>Dürrenmatts</a:t>
            </a:r>
            <a:r>
              <a:rPr lang="en-US" sz="2100" dirty="0"/>
              <a:t>  pp.9-39, here p.16-17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61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9276"/>
            <a:ext cx="8229600" cy="487688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‘great’ men of the twentieth century are ‘</a:t>
            </a:r>
            <a:r>
              <a:rPr lang="en-US" dirty="0" err="1" smtClean="0"/>
              <a:t>Weltmetzger</a:t>
            </a:r>
            <a:r>
              <a:rPr lang="en-US" dirty="0" smtClean="0"/>
              <a:t>’ rather than ‘</a:t>
            </a:r>
            <a:r>
              <a:rPr lang="en-US" dirty="0" err="1" smtClean="0"/>
              <a:t>Wallensteine</a:t>
            </a:r>
            <a:r>
              <a:rPr lang="en-US" dirty="0" smtClean="0"/>
              <a:t>’ </a:t>
            </a:r>
            <a:r>
              <a:rPr lang="en-US" sz="2200" dirty="0" smtClean="0"/>
              <a:t>(Theater-</a:t>
            </a:r>
            <a:r>
              <a:rPr lang="en-US" sz="2200" dirty="0" err="1" smtClean="0"/>
              <a:t>Schriften</a:t>
            </a:r>
            <a:r>
              <a:rPr lang="en-US" sz="2200" dirty="0" smtClean="0"/>
              <a:t>, p.119)</a:t>
            </a:r>
          </a:p>
          <a:p>
            <a:endParaRPr lang="en-US" dirty="0"/>
          </a:p>
          <a:p>
            <a:r>
              <a:rPr lang="en-US" dirty="0"/>
              <a:t>Those in power are not afraid of pathos, but they are afraid of ridicule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Society is lazy, individualistic and complacent - GATTE VIII (actor) on the small town: ‘</a:t>
            </a:r>
            <a:r>
              <a:rPr lang="en-US" dirty="0" err="1" smtClean="0"/>
              <a:t>Sattheit</a:t>
            </a:r>
            <a:r>
              <a:rPr lang="en-US" dirty="0" smtClean="0"/>
              <a:t>, </a:t>
            </a:r>
            <a:r>
              <a:rPr lang="en-US" dirty="0" err="1" smtClean="0"/>
              <a:t>Gemütlichkeit</a:t>
            </a:r>
            <a:r>
              <a:rPr lang="en-US" dirty="0" smtClean="0"/>
              <a:t>. </a:t>
            </a:r>
            <a:r>
              <a:rPr lang="en-US" dirty="0" err="1" smtClean="0"/>
              <a:t>Kein</a:t>
            </a:r>
            <a:r>
              <a:rPr lang="en-US" dirty="0" smtClean="0"/>
              <a:t> </a:t>
            </a:r>
            <a:r>
              <a:rPr lang="en-US" dirty="0" err="1" smtClean="0"/>
              <a:t>Größe</a:t>
            </a:r>
            <a:r>
              <a:rPr lang="en-US" dirty="0" smtClean="0"/>
              <a:t>, </a:t>
            </a:r>
            <a:r>
              <a:rPr lang="en-US" dirty="0" err="1" smtClean="0"/>
              <a:t>keine</a:t>
            </a:r>
            <a:r>
              <a:rPr lang="en-US" dirty="0" smtClean="0"/>
              <a:t> </a:t>
            </a:r>
            <a:r>
              <a:rPr lang="en-US" dirty="0" err="1" smtClean="0"/>
              <a:t>Tragik</a:t>
            </a:r>
            <a:r>
              <a:rPr lang="en-US" dirty="0" smtClean="0"/>
              <a:t>.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fehlt</a:t>
            </a:r>
            <a:r>
              <a:rPr lang="en-US" dirty="0" smtClean="0"/>
              <a:t> die </a:t>
            </a:r>
            <a:r>
              <a:rPr lang="en-US" dirty="0" err="1" smtClean="0"/>
              <a:t>sittliche</a:t>
            </a:r>
            <a:r>
              <a:rPr lang="en-US" dirty="0" smtClean="0"/>
              <a:t> </a:t>
            </a:r>
            <a:r>
              <a:rPr lang="en-US" dirty="0" err="1" smtClean="0"/>
              <a:t>Bestimmung</a:t>
            </a:r>
            <a:r>
              <a:rPr lang="en-US" dirty="0" smtClean="0"/>
              <a:t> </a:t>
            </a:r>
            <a:r>
              <a:rPr lang="en-US" dirty="0" err="1" smtClean="0"/>
              <a:t>einer</a:t>
            </a:r>
            <a:r>
              <a:rPr lang="en-US" dirty="0" smtClean="0"/>
              <a:t> </a:t>
            </a:r>
            <a:r>
              <a:rPr lang="en-US" dirty="0" err="1" smtClean="0"/>
              <a:t>großen</a:t>
            </a:r>
            <a:r>
              <a:rPr lang="en-US" dirty="0" smtClean="0"/>
              <a:t> </a:t>
            </a:r>
            <a:r>
              <a:rPr lang="en-US" dirty="0" err="1" smtClean="0"/>
              <a:t>Zeit</a:t>
            </a:r>
            <a:r>
              <a:rPr lang="en-US" dirty="0" smtClean="0"/>
              <a:t>.’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98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545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Universal themes </a:t>
            </a:r>
            <a:br>
              <a:rPr lang="en-US" b="1" dirty="0" smtClean="0"/>
            </a:br>
            <a:r>
              <a:rPr lang="en-US" sz="2700" dirty="0" err="1" smtClean="0"/>
              <a:t>Nikiphoros</a:t>
            </a:r>
            <a:r>
              <a:rPr lang="en-US" sz="2700" dirty="0" smtClean="0"/>
              <a:t> </a:t>
            </a:r>
            <a:r>
              <a:rPr lang="en-US" sz="2700" dirty="0" err="1" smtClean="0"/>
              <a:t>Lytras</a:t>
            </a:r>
            <a:r>
              <a:rPr lang="en-US" sz="2700" dirty="0" smtClean="0"/>
              <a:t>, Antigone (</a:t>
            </a:r>
            <a:r>
              <a:rPr lang="en-US" sz="2700" dirty="0"/>
              <a:t>1856)</a:t>
            </a:r>
            <a:r>
              <a:rPr lang="en-US" sz="2700" dirty="0" smtClean="0"/>
              <a:t>,</a:t>
            </a:r>
            <a:br>
              <a:rPr lang="en-US" sz="2700" dirty="0" smtClean="0"/>
            </a:br>
            <a:r>
              <a:rPr lang="en-US" sz="1800" dirty="0" smtClean="0"/>
              <a:t>https</a:t>
            </a:r>
            <a:r>
              <a:rPr lang="en-US" sz="1800" dirty="0"/>
              <a:t>://</a:t>
            </a:r>
            <a:r>
              <a:rPr lang="en-US" sz="1800" dirty="0" err="1"/>
              <a:t>commons.wikimedia.org</a:t>
            </a:r>
            <a:r>
              <a:rPr lang="en-US" sz="1800" dirty="0"/>
              <a:t>/wiki/</a:t>
            </a:r>
            <a:r>
              <a:rPr lang="en-US" sz="1800" dirty="0" err="1"/>
              <a:t>File:Lytras_nikiforos_antigone_polynices.jpeg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096"/>
            <a:ext cx="8229600" cy="485606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							</a:t>
            </a:r>
            <a:r>
              <a:rPr lang="en-US" sz="3600" b="1" dirty="0" smtClean="0">
                <a:solidFill>
                  <a:srgbClr val="000000"/>
                </a:solidFill>
              </a:rPr>
              <a:t>Justice</a:t>
            </a:r>
            <a:r>
              <a:rPr lang="en-US" b="1" dirty="0" smtClean="0">
                <a:solidFill>
                  <a:srgbClr val="000000"/>
                </a:solidFill>
              </a:rPr>
              <a:t>				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ntigo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68" y="2128721"/>
            <a:ext cx="6286826" cy="427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Uns</a:t>
            </a:r>
            <a:r>
              <a:rPr lang="en-US" dirty="0"/>
              <a:t> </a:t>
            </a:r>
            <a:r>
              <a:rPr lang="en-US" dirty="0" err="1"/>
              <a:t>kommt</a:t>
            </a:r>
            <a:r>
              <a:rPr lang="en-US" dirty="0"/>
              <a:t> 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noch</a:t>
            </a:r>
            <a:r>
              <a:rPr lang="en-US" dirty="0"/>
              <a:t> die </a:t>
            </a:r>
            <a:r>
              <a:rPr lang="en-US" dirty="0" err="1"/>
              <a:t>Komödie</a:t>
            </a:r>
            <a:r>
              <a:rPr lang="en-US" dirty="0"/>
              <a:t> </a:t>
            </a:r>
            <a:r>
              <a:rPr lang="en-US" dirty="0" err="1" smtClean="0"/>
              <a:t>bei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b</a:t>
            </a:r>
            <a:r>
              <a:rPr lang="en-US" dirty="0" smtClean="0"/>
              <a:t>ut that in itself is deeply disturbing</a:t>
            </a:r>
            <a:r>
              <a:rPr lang="mr-IN" dirty="0" smtClean="0"/>
              <a:t>……</a:t>
            </a:r>
            <a:r>
              <a:rPr lang="en-GB" dirty="0" smtClean="0"/>
              <a:t>..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BdAB</a:t>
            </a:r>
            <a:r>
              <a:rPr lang="en-US" dirty="0" smtClean="0"/>
              <a:t> </a:t>
            </a:r>
            <a:r>
              <a:rPr lang="en-US" dirty="0"/>
              <a:t>= ‘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tragische</a:t>
            </a:r>
            <a:r>
              <a:rPr lang="en-US" dirty="0"/>
              <a:t> </a:t>
            </a:r>
            <a:r>
              <a:rPr lang="en-US" dirty="0" err="1"/>
              <a:t>Komödie</a:t>
            </a:r>
            <a:r>
              <a:rPr lang="en-US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49762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Potential of comedy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</a:t>
            </a:r>
            <a:r>
              <a:rPr lang="en-US" b="1" dirty="0" smtClean="0"/>
              <a:t>omedy can attract attention, but also encourages (incredulous) thought: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“Das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für</a:t>
            </a:r>
            <a:r>
              <a:rPr lang="en-US" dirty="0"/>
              <a:t> </a:t>
            </a:r>
            <a:r>
              <a:rPr lang="en-US" dirty="0" err="1"/>
              <a:t>mich</a:t>
            </a:r>
            <a:r>
              <a:rPr lang="en-US" dirty="0"/>
              <a:t> Humor, dieses </a:t>
            </a:r>
            <a:r>
              <a:rPr lang="en-US" dirty="0" err="1"/>
              <a:t>ungeheure</a:t>
            </a:r>
            <a:r>
              <a:rPr lang="en-US" dirty="0"/>
              <a:t> </a:t>
            </a:r>
            <a:r>
              <a:rPr lang="en-US" dirty="0" err="1"/>
              <a:t>Staunen</a:t>
            </a:r>
            <a:r>
              <a:rPr lang="en-US" dirty="0"/>
              <a:t> und </a:t>
            </a:r>
            <a:r>
              <a:rPr lang="en-US" dirty="0" err="1" smtClean="0"/>
              <a:t>gleichzeitig</a:t>
            </a:r>
            <a:r>
              <a:rPr lang="en-US" dirty="0" smtClean="0"/>
              <a:t> </a:t>
            </a:r>
            <a:r>
              <a:rPr lang="en-US" dirty="0"/>
              <a:t>der </a:t>
            </a:r>
            <a:r>
              <a:rPr lang="en-US" dirty="0" err="1"/>
              <a:t>Gedanke</a:t>
            </a:r>
            <a:r>
              <a:rPr lang="en-US" dirty="0"/>
              <a:t>: so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Trottel</a:t>
            </a:r>
            <a:r>
              <a:rPr lang="en-US" dirty="0"/>
              <a:t> </a:t>
            </a:r>
            <a:r>
              <a:rPr lang="en-US" dirty="0" err="1"/>
              <a:t>kann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doch</a:t>
            </a:r>
            <a:r>
              <a:rPr lang="en-US" dirty="0"/>
              <a:t> gar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geben</a:t>
            </a:r>
            <a:r>
              <a:rPr lang="en-US" dirty="0"/>
              <a:t>!“ </a:t>
            </a:r>
            <a:endParaRPr lang="en-US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err="1" smtClean="0"/>
              <a:t>Autoren</a:t>
            </a:r>
            <a:r>
              <a:rPr lang="en-US" sz="1600" dirty="0" smtClean="0"/>
              <a:t> </a:t>
            </a:r>
            <a:r>
              <a:rPr lang="en-US" sz="1600" dirty="0" err="1" smtClean="0"/>
              <a:t>Erzählen</a:t>
            </a:r>
            <a:r>
              <a:rPr lang="en-US" sz="1600" dirty="0" smtClean="0"/>
              <a:t>, Friedrich </a:t>
            </a:r>
            <a:r>
              <a:rPr lang="en-US" sz="1600" dirty="0" err="1" smtClean="0"/>
              <a:t>Dürrenmatt</a:t>
            </a:r>
            <a:r>
              <a:rPr lang="en-US" sz="1600" dirty="0" smtClean="0"/>
              <a:t>: </a:t>
            </a:r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://www.srf.ch/sendungen/myschool/autoren-erzaehlen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9597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917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6136"/>
            <a:ext cx="8229600" cy="521002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Comedy as ‘</a:t>
            </a:r>
            <a:r>
              <a:rPr lang="en-US" b="1" dirty="0" err="1" smtClean="0"/>
              <a:t>Versuchsmodell</a:t>
            </a:r>
            <a:r>
              <a:rPr lang="en-US" b="1" dirty="0" smtClean="0"/>
              <a:t>’ </a:t>
            </a:r>
            <a:r>
              <a:rPr lang="mr-IN" dirty="0" smtClean="0"/>
              <a:t>–</a:t>
            </a:r>
            <a:r>
              <a:rPr lang="en-US" dirty="0" smtClean="0"/>
              <a:t> potential to create a parallel universe in order to raise questions about reality</a:t>
            </a:r>
          </a:p>
          <a:p>
            <a:endParaRPr lang="en-US" dirty="0"/>
          </a:p>
          <a:p>
            <a:r>
              <a:rPr lang="en-US" dirty="0" smtClean="0"/>
              <a:t>“</a:t>
            </a:r>
            <a:r>
              <a:rPr lang="en-US" dirty="0" err="1" smtClean="0"/>
              <a:t>Ich</a:t>
            </a:r>
            <a:r>
              <a:rPr lang="en-US" dirty="0" smtClean="0"/>
              <a:t> </a:t>
            </a:r>
            <a:r>
              <a:rPr lang="en-US" dirty="0" err="1" smtClean="0"/>
              <a:t>denke</a:t>
            </a:r>
            <a:r>
              <a:rPr lang="en-US" dirty="0" smtClean="0"/>
              <a:t> </a:t>
            </a:r>
            <a:r>
              <a:rPr lang="en-US" dirty="0" err="1" smtClean="0"/>
              <a:t>über</a:t>
            </a:r>
            <a:r>
              <a:rPr lang="en-US" dirty="0" smtClean="0"/>
              <a:t> die Welt </a:t>
            </a:r>
            <a:r>
              <a:rPr lang="en-US" dirty="0" err="1" smtClean="0"/>
              <a:t>nach</a:t>
            </a:r>
            <a:r>
              <a:rPr lang="en-US" dirty="0" smtClean="0"/>
              <a:t>, in </a:t>
            </a:r>
            <a:r>
              <a:rPr lang="en-US" dirty="0" err="1" smtClean="0"/>
              <a:t>dem</a:t>
            </a:r>
            <a:r>
              <a:rPr lang="en-US" dirty="0" smtClean="0"/>
              <a:t> </a:t>
            </a:r>
            <a:r>
              <a:rPr lang="en-US" dirty="0" err="1" smtClean="0"/>
              <a:t>ich</a:t>
            </a:r>
            <a:r>
              <a:rPr lang="en-US" dirty="0" smtClean="0"/>
              <a:t> </a:t>
            </a:r>
            <a:r>
              <a:rPr lang="en-US" dirty="0" err="1" smtClean="0"/>
              <a:t>ihre</a:t>
            </a:r>
            <a:r>
              <a:rPr lang="en-US" dirty="0" smtClean="0"/>
              <a:t> </a:t>
            </a:r>
            <a:r>
              <a:rPr lang="en-US" dirty="0" err="1" smtClean="0"/>
              <a:t>Möglichkeiten</a:t>
            </a:r>
            <a:r>
              <a:rPr lang="en-US" dirty="0" smtClean="0"/>
              <a:t> auf der </a:t>
            </a:r>
            <a:r>
              <a:rPr lang="en-US" dirty="0" err="1" smtClean="0"/>
              <a:t>Bühne</a:t>
            </a:r>
            <a:r>
              <a:rPr lang="en-US" dirty="0" smtClean="0"/>
              <a:t> </a:t>
            </a:r>
            <a:r>
              <a:rPr lang="en-US" dirty="0" err="1" smtClean="0"/>
              <a:t>durchspiele</a:t>
            </a:r>
            <a:r>
              <a:rPr lang="en-US" dirty="0" smtClean="0"/>
              <a:t>” </a:t>
            </a:r>
            <a:r>
              <a:rPr lang="en-US" sz="1500" dirty="0" smtClean="0"/>
              <a:t>(cit. in Michael Butler, Max Frisch and Friedrich </a:t>
            </a:r>
            <a:r>
              <a:rPr lang="en-US" sz="1500" dirty="0" err="1" smtClean="0"/>
              <a:t>Dürrenmatt</a:t>
            </a:r>
            <a:r>
              <a:rPr lang="en-US" sz="1500" dirty="0" smtClean="0"/>
              <a:t> in Butler and Pender (</a:t>
            </a:r>
            <a:r>
              <a:rPr lang="en-US" sz="1500" dirty="0" err="1" smtClean="0"/>
              <a:t>eds</a:t>
            </a:r>
            <a:r>
              <a:rPr lang="en-US" sz="1500" dirty="0" smtClean="0"/>
              <a:t>), </a:t>
            </a:r>
            <a:r>
              <a:rPr lang="en-US" sz="1500" i="1" dirty="0" smtClean="0"/>
              <a:t>Rejection and Emancipation. Writing in German-Speaking Switzerland 1945-1991</a:t>
            </a:r>
            <a:r>
              <a:rPr lang="en-US" sz="1500" dirty="0" smtClean="0"/>
              <a:t>, </a:t>
            </a:r>
            <a:r>
              <a:rPr lang="en-US" sz="1500" dirty="0" err="1" smtClean="0"/>
              <a:t>NewYork</a:t>
            </a:r>
            <a:r>
              <a:rPr lang="en-US" sz="1500" dirty="0" smtClean="0"/>
              <a:t>, Oxford: Berg, 1991, pp.41-56, p.49)</a:t>
            </a:r>
          </a:p>
          <a:p>
            <a:endParaRPr lang="en-US" dirty="0"/>
          </a:p>
          <a:p>
            <a:r>
              <a:rPr lang="en-US" dirty="0"/>
              <a:t>(influence of Aristophanes comedy of ideas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Potential of playful space of the theatre (but limits to effect on outside world </a:t>
            </a:r>
            <a:r>
              <a:rPr lang="mr-IN" dirty="0" smtClean="0"/>
              <a:t>–</a:t>
            </a:r>
            <a:r>
              <a:rPr lang="en-US" dirty="0" smtClean="0"/>
              <a:t> world changes art but art doesn’t change reality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04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Verfremdungseffekte</a:t>
            </a:r>
            <a:r>
              <a:rPr lang="en-US" dirty="0" smtClean="0"/>
              <a:t> in </a:t>
            </a:r>
            <a:r>
              <a:rPr lang="en-US" dirty="0" err="1" smtClean="0"/>
              <a:t>BdAD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some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7110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Scene changes on stage: </a:t>
            </a:r>
            <a:r>
              <a:rPr lang="en-US" i="1" dirty="0" err="1" smtClean="0"/>
              <a:t>Verwandlung</a:t>
            </a:r>
            <a:r>
              <a:rPr lang="en-US" i="1" dirty="0" smtClean="0"/>
              <a:t> </a:t>
            </a:r>
            <a:r>
              <a:rPr lang="en-US" i="1" dirty="0" err="1" smtClean="0"/>
              <a:t>ohne</a:t>
            </a:r>
            <a:r>
              <a:rPr lang="en-US" i="1" dirty="0" smtClean="0"/>
              <a:t> </a:t>
            </a:r>
            <a:r>
              <a:rPr lang="en-US" i="1" dirty="0" err="1" smtClean="0"/>
              <a:t>Vorhang</a:t>
            </a:r>
            <a:r>
              <a:rPr lang="en-US" i="1" dirty="0" smtClean="0"/>
              <a:t>. Die </a:t>
            </a:r>
            <a:r>
              <a:rPr lang="en-US" i="1" dirty="0" err="1" smtClean="0"/>
              <a:t>Fassaden</a:t>
            </a:r>
            <a:r>
              <a:rPr lang="en-US" i="1" dirty="0" smtClean="0"/>
              <a:t> des </a:t>
            </a:r>
            <a:r>
              <a:rPr lang="en-US" i="1" dirty="0" err="1" smtClean="0"/>
              <a:t>Bahnhofs</a:t>
            </a:r>
            <a:r>
              <a:rPr lang="en-US" i="1" dirty="0" smtClean="0"/>
              <a:t> </a:t>
            </a:r>
            <a:r>
              <a:rPr lang="en-US" i="1" dirty="0" err="1" smtClean="0"/>
              <a:t>schweben</a:t>
            </a:r>
            <a:r>
              <a:rPr lang="en-US" i="1" dirty="0" smtClean="0"/>
              <a:t> in die </a:t>
            </a:r>
            <a:r>
              <a:rPr lang="en-US" i="1" dirty="0" err="1" smtClean="0"/>
              <a:t>Höhe</a:t>
            </a:r>
            <a:r>
              <a:rPr lang="en-US" dirty="0" smtClean="0"/>
              <a:t> (I, 33)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Deliberate deployment of minimal props </a:t>
            </a:r>
            <a:r>
              <a:rPr lang="en-US" dirty="0" smtClean="0"/>
              <a:t>e.g. ‘bird’ noise created by rusty key/ pipe (I, 39) “</a:t>
            </a:r>
            <a:r>
              <a:rPr lang="en-US" dirty="0" err="1" smtClean="0"/>
              <a:t>Ein</a:t>
            </a:r>
            <a:r>
              <a:rPr lang="en-US" dirty="0" smtClean="0"/>
              <a:t> </a:t>
            </a:r>
            <a:r>
              <a:rPr lang="en-US" dirty="0" err="1" smtClean="0"/>
              <a:t>Specht</a:t>
            </a:r>
            <a:r>
              <a:rPr lang="en-US" dirty="0" smtClean="0"/>
              <a:t>!”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family outing in the car: </a:t>
            </a:r>
            <a:r>
              <a:rPr lang="en-US" i="1" dirty="0" smtClean="0"/>
              <a:t>Der Laden </a:t>
            </a:r>
            <a:r>
              <a:rPr lang="en-US" i="1" dirty="0" err="1" smtClean="0"/>
              <a:t>verschwindet</a:t>
            </a:r>
            <a:r>
              <a:rPr lang="en-US" i="1" dirty="0" smtClean="0"/>
              <a:t>. Der </a:t>
            </a:r>
            <a:r>
              <a:rPr lang="en-US" i="1" dirty="0" err="1" smtClean="0"/>
              <a:t>Sohn</a:t>
            </a:r>
            <a:r>
              <a:rPr lang="en-US" i="1" dirty="0" smtClean="0"/>
              <a:t> </a:t>
            </a:r>
            <a:r>
              <a:rPr lang="en-US" i="1" dirty="0" err="1" smtClean="0"/>
              <a:t>stellt</a:t>
            </a:r>
            <a:r>
              <a:rPr lang="en-US" i="1" dirty="0" smtClean="0"/>
              <a:t> </a:t>
            </a:r>
            <a:r>
              <a:rPr lang="en-US" i="1" dirty="0" err="1" smtClean="0"/>
              <a:t>vier</a:t>
            </a:r>
            <a:r>
              <a:rPr lang="en-US" i="1" dirty="0" smtClean="0"/>
              <a:t> </a:t>
            </a:r>
            <a:r>
              <a:rPr lang="en-US" i="1" dirty="0" err="1" smtClean="0"/>
              <a:t>Stühle</a:t>
            </a:r>
            <a:r>
              <a:rPr lang="en-US" i="1" dirty="0" smtClean="0"/>
              <a:t> auf die </a:t>
            </a:r>
            <a:r>
              <a:rPr lang="en-US" i="1" dirty="0" err="1" smtClean="0"/>
              <a:t>leere</a:t>
            </a:r>
            <a:r>
              <a:rPr lang="en-US" i="1" dirty="0" smtClean="0"/>
              <a:t> </a:t>
            </a:r>
            <a:r>
              <a:rPr lang="en-US" i="1" dirty="0" err="1" smtClean="0"/>
              <a:t>Bühne</a:t>
            </a:r>
            <a:r>
              <a:rPr lang="en-US" i="1" dirty="0" smtClean="0"/>
              <a:t>. [</a:t>
            </a:r>
            <a:r>
              <a:rPr lang="mr-IN" i="1" dirty="0" smtClean="0"/>
              <a:t>…</a:t>
            </a:r>
            <a:r>
              <a:rPr lang="en-GB" i="1" dirty="0" smtClean="0"/>
              <a:t>] </a:t>
            </a:r>
            <a:r>
              <a:rPr lang="en-GB" i="1" dirty="0" err="1" smtClean="0"/>
              <a:t>Sie</a:t>
            </a:r>
            <a:r>
              <a:rPr lang="en-GB" i="1" dirty="0" smtClean="0"/>
              <a:t> </a:t>
            </a:r>
            <a:r>
              <a:rPr lang="en-GB" i="1" dirty="0" err="1" smtClean="0"/>
              <a:t>setzen</a:t>
            </a:r>
            <a:r>
              <a:rPr lang="en-GB" i="1" dirty="0" smtClean="0"/>
              <a:t> </a:t>
            </a:r>
            <a:r>
              <a:rPr lang="en-GB" i="1" dirty="0" err="1" smtClean="0"/>
              <a:t>sich</a:t>
            </a:r>
            <a:r>
              <a:rPr lang="en-GB" i="1" dirty="0" smtClean="0"/>
              <a:t> auf die </a:t>
            </a:r>
            <a:r>
              <a:rPr lang="en-GB" i="1" dirty="0" err="1" smtClean="0"/>
              <a:t>Bühne</a:t>
            </a:r>
            <a:r>
              <a:rPr lang="en-GB" i="1" dirty="0" smtClean="0"/>
              <a:t>, </a:t>
            </a:r>
            <a:r>
              <a:rPr lang="en-GB" i="1" dirty="0" err="1" smtClean="0"/>
              <a:t>markieren</a:t>
            </a:r>
            <a:r>
              <a:rPr lang="en-GB" i="1" dirty="0" smtClean="0"/>
              <a:t> </a:t>
            </a:r>
            <a:r>
              <a:rPr lang="en-GB" i="1" dirty="0" err="1" smtClean="0"/>
              <a:t>Autofahren</a:t>
            </a:r>
            <a:r>
              <a:rPr lang="en-GB" dirty="0" smtClean="0"/>
              <a:t> (III, 109-110)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5893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BdAD</a:t>
            </a:r>
            <a:r>
              <a:rPr lang="en-US" sz="2400" dirty="0" smtClean="0"/>
              <a:t>: car outing scene, Act III  </a:t>
            </a:r>
            <a:r>
              <a:rPr lang="en-US" sz="2400" dirty="0" err="1" smtClean="0"/>
              <a:t>Deutsches</a:t>
            </a:r>
            <a:r>
              <a:rPr lang="en-US" sz="2400" dirty="0" smtClean="0"/>
              <a:t> Theater Berlin, </a:t>
            </a:r>
            <a:r>
              <a:rPr lang="en-US" sz="2400" dirty="0" err="1" smtClean="0"/>
              <a:t>dir</a:t>
            </a:r>
            <a:r>
              <a:rPr lang="en-US" sz="2400" dirty="0" smtClean="0"/>
              <a:t> Bastian Kraft </a:t>
            </a:r>
            <a:r>
              <a:rPr lang="en-US" sz="2400" u="sng" dirty="0">
                <a:hlinkClick r:id="rId4"/>
              </a:rPr>
              <a:t>https://www.youtube.com/watch?v=VNriKtzsOsg</a:t>
            </a:r>
            <a:r>
              <a:rPr lang="en-IE" sz="2400" dirty="0"/>
              <a:t> </a:t>
            </a:r>
            <a:endParaRPr lang="en-US" sz="2400" dirty="0"/>
          </a:p>
        </p:txBody>
      </p:sp>
      <p:pic>
        <p:nvPicPr>
          <p:cNvPr id="6" name="Der Besuch der alten Dame von Friedrich Dürrenmat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94095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589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8744"/>
            <a:ext cx="8229600" cy="5397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Conscious theatricality</a:t>
            </a:r>
          </a:p>
          <a:p>
            <a:pPr marL="0" indent="0">
              <a:buNone/>
            </a:pPr>
            <a:r>
              <a:rPr lang="en-US" dirty="0" err="1" smtClean="0"/>
              <a:t>e.g</a:t>
            </a:r>
            <a:r>
              <a:rPr lang="en-US" dirty="0" smtClean="0"/>
              <a:t> Der </a:t>
            </a:r>
            <a:r>
              <a:rPr lang="en-US" dirty="0" err="1" smtClean="0"/>
              <a:t>Bürgermeister</a:t>
            </a:r>
            <a:r>
              <a:rPr lang="en-US" dirty="0" smtClean="0"/>
              <a:t> reminds the townspeople of how they need to ‘perform’ for their guest: ‘</a:t>
            </a:r>
            <a:r>
              <a:rPr lang="en-US" dirty="0" err="1" smtClean="0"/>
              <a:t>nicht</a:t>
            </a:r>
            <a:r>
              <a:rPr lang="en-US" dirty="0" smtClean="0"/>
              <a:t> </a:t>
            </a:r>
            <a:r>
              <a:rPr lang="en-US" dirty="0" err="1" smtClean="0"/>
              <a:t>übermutige</a:t>
            </a:r>
            <a:r>
              <a:rPr lang="en-US" dirty="0" smtClean="0"/>
              <a:t> </a:t>
            </a:r>
            <a:r>
              <a:rPr lang="en-US" dirty="0" err="1" smtClean="0"/>
              <a:t>Freude</a:t>
            </a:r>
            <a:r>
              <a:rPr lang="en-US" dirty="0"/>
              <a:t> </a:t>
            </a:r>
            <a:r>
              <a:rPr lang="en-US" dirty="0" smtClean="0"/>
              <a:t>[</a:t>
            </a:r>
            <a:r>
              <a:rPr lang="mr-IN" dirty="0" smtClean="0"/>
              <a:t>…</a:t>
            </a:r>
            <a:r>
              <a:rPr lang="en-GB" dirty="0" smtClean="0"/>
              <a:t>]</a:t>
            </a:r>
            <a:r>
              <a:rPr lang="en-US" dirty="0" smtClean="0"/>
              <a:t> </a:t>
            </a:r>
            <a:r>
              <a:rPr lang="en-US" dirty="0" err="1" smtClean="0"/>
              <a:t>sondern</a:t>
            </a:r>
            <a:r>
              <a:rPr lang="en-US" dirty="0" smtClean="0"/>
              <a:t> </a:t>
            </a:r>
            <a:r>
              <a:rPr lang="en-US" dirty="0" err="1" smtClean="0"/>
              <a:t>innerliche</a:t>
            </a:r>
            <a:r>
              <a:rPr lang="en-US" dirty="0" smtClean="0"/>
              <a:t>, fast </a:t>
            </a:r>
            <a:r>
              <a:rPr lang="en-US" dirty="0" err="1" smtClean="0"/>
              <a:t>Schluchzen</a:t>
            </a:r>
            <a:r>
              <a:rPr lang="en-US" dirty="0" smtClean="0"/>
              <a:t>’ (I, 21)</a:t>
            </a:r>
            <a:endParaRPr lang="en-US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err="1" smtClean="0"/>
              <a:t>Stylised</a:t>
            </a:r>
            <a:r>
              <a:rPr lang="en-US" b="1" dirty="0" smtClean="0"/>
              <a:t> text/ absurd figures:</a:t>
            </a:r>
          </a:p>
          <a:p>
            <a:r>
              <a:rPr lang="en-US" dirty="0"/>
              <a:t>e</a:t>
            </a:r>
            <a:r>
              <a:rPr lang="en-US" dirty="0" smtClean="0"/>
              <a:t>.g. </a:t>
            </a:r>
            <a:r>
              <a:rPr lang="en-US" dirty="0" err="1" smtClean="0"/>
              <a:t>Koby</a:t>
            </a:r>
            <a:r>
              <a:rPr lang="en-US" dirty="0" smtClean="0"/>
              <a:t> and </a:t>
            </a:r>
            <a:r>
              <a:rPr lang="en-US" dirty="0" err="1" smtClean="0"/>
              <a:t>Loby</a:t>
            </a:r>
            <a:r>
              <a:rPr lang="en-US" dirty="0" smtClean="0"/>
              <a:t>: </a:t>
            </a:r>
            <a:r>
              <a:rPr lang="en-US" i="1" dirty="0" err="1" smtClean="0"/>
              <a:t>zwei</a:t>
            </a:r>
            <a:r>
              <a:rPr lang="en-US" i="1" dirty="0" smtClean="0"/>
              <a:t> </a:t>
            </a:r>
            <a:r>
              <a:rPr lang="en-US" i="1" dirty="0" err="1" smtClean="0"/>
              <a:t>kleine</a:t>
            </a:r>
            <a:r>
              <a:rPr lang="en-US" i="1" dirty="0" smtClean="0"/>
              <a:t> </a:t>
            </a:r>
            <a:r>
              <a:rPr lang="en-US" i="1" dirty="0" err="1"/>
              <a:t>d</a:t>
            </a:r>
            <a:r>
              <a:rPr lang="en-US" i="1" dirty="0" err="1" smtClean="0"/>
              <a:t>icke</a:t>
            </a:r>
            <a:r>
              <a:rPr lang="en-US" i="1" dirty="0" smtClean="0"/>
              <a:t> </a:t>
            </a:r>
            <a:r>
              <a:rPr lang="en-US" i="1" dirty="0" err="1" smtClean="0"/>
              <a:t>alte</a:t>
            </a:r>
            <a:r>
              <a:rPr lang="en-US" i="1" dirty="0" smtClean="0"/>
              <a:t> </a:t>
            </a:r>
            <a:r>
              <a:rPr lang="en-US" i="1" dirty="0" err="1" smtClean="0"/>
              <a:t>Männer</a:t>
            </a:r>
            <a:r>
              <a:rPr lang="en-US" i="1" dirty="0" smtClean="0"/>
              <a:t>, die </a:t>
            </a:r>
            <a:r>
              <a:rPr lang="en-US" i="1" dirty="0" err="1" smtClean="0"/>
              <a:t>sich</a:t>
            </a:r>
            <a:r>
              <a:rPr lang="en-US" i="1" dirty="0" smtClean="0"/>
              <a:t> an die Hand </a:t>
            </a:r>
            <a:r>
              <a:rPr lang="en-US" i="1" dirty="0" err="1" smtClean="0"/>
              <a:t>halten</a:t>
            </a:r>
            <a:r>
              <a:rPr lang="en-US" i="1" dirty="0" smtClean="0"/>
              <a:t> </a:t>
            </a:r>
            <a:r>
              <a:rPr lang="en-US" dirty="0" smtClean="0"/>
              <a:t>‘</a:t>
            </a:r>
            <a:r>
              <a:rPr lang="en-US" dirty="0" err="1" smtClean="0"/>
              <a:t>Wir</a:t>
            </a:r>
            <a:r>
              <a:rPr lang="en-US" dirty="0" smtClean="0"/>
              <a:t> </a:t>
            </a:r>
            <a:r>
              <a:rPr lang="en-US" dirty="0" err="1" smtClean="0"/>
              <a:t>sind</a:t>
            </a:r>
            <a:r>
              <a:rPr lang="en-US" dirty="0" smtClean="0"/>
              <a:t> blind, </a:t>
            </a:r>
            <a:r>
              <a:rPr lang="en-US" dirty="0" err="1" smtClean="0"/>
              <a:t>wir</a:t>
            </a:r>
            <a:r>
              <a:rPr lang="en-US" dirty="0" smtClean="0"/>
              <a:t> </a:t>
            </a:r>
            <a:r>
              <a:rPr lang="en-US" dirty="0" err="1" smtClean="0"/>
              <a:t>sind</a:t>
            </a:r>
            <a:r>
              <a:rPr lang="en-US" dirty="0" smtClean="0"/>
              <a:t> blind’ (I</a:t>
            </a:r>
            <a:r>
              <a:rPr lang="en-US" dirty="0"/>
              <a:t>, 33 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6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References to Greek tradition also function as ‘</a:t>
            </a:r>
            <a:r>
              <a:rPr lang="en-US" dirty="0" err="1" smtClean="0"/>
              <a:t>Verfremdungseffekte</a:t>
            </a:r>
            <a:r>
              <a:rPr lang="en-US" dirty="0" smtClean="0"/>
              <a:t>’ </a:t>
            </a:r>
            <a:r>
              <a:rPr lang="en-US" dirty="0"/>
              <a:t>(comic pastiche  of classical theatre techniques and figures)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559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5603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Examples: influence of/ references to Greek theatre in </a:t>
            </a:r>
            <a:r>
              <a:rPr lang="en-US" sz="2800" b="1" dirty="0" err="1" smtClean="0"/>
              <a:t>BdaD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0241"/>
            <a:ext cx="8229600" cy="543434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b="1" dirty="0" err="1" smtClean="0"/>
              <a:t>Stychomythia</a:t>
            </a:r>
            <a:r>
              <a:rPr lang="en-US" sz="3600" dirty="0" smtClean="0"/>
              <a:t> (line talking </a:t>
            </a:r>
            <a:r>
              <a:rPr lang="en-GB" sz="3600" dirty="0" smtClean="0"/>
              <a:t>- single </a:t>
            </a:r>
            <a:r>
              <a:rPr lang="en-US" sz="3600" dirty="0" smtClean="0"/>
              <a:t>lines of verse alternate between speakers) NB: here </a:t>
            </a:r>
            <a:r>
              <a:rPr lang="en-US" sz="3600" dirty="0" err="1" smtClean="0"/>
              <a:t>antilabe</a:t>
            </a:r>
            <a:r>
              <a:rPr lang="en-US" sz="3600" dirty="0" smtClean="0"/>
              <a:t> </a:t>
            </a:r>
            <a:r>
              <a:rPr lang="mr-IN" sz="3600" dirty="0" smtClean="0"/>
              <a:t>–</a:t>
            </a:r>
            <a:r>
              <a:rPr lang="en-US" sz="3600" dirty="0" smtClean="0"/>
              <a:t> 1 line across speakers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DER MALER Der D-Zug!</a:t>
            </a:r>
          </a:p>
          <a:p>
            <a:pPr marL="0" indent="0">
              <a:buNone/>
            </a:pPr>
            <a:r>
              <a:rPr lang="en-US" sz="3600" dirty="0" smtClean="0"/>
              <a:t>DER ERSTE </a:t>
            </a:r>
            <a:r>
              <a:rPr lang="en-US" sz="3600" dirty="0" err="1" smtClean="0"/>
              <a:t>Hält</a:t>
            </a:r>
            <a:r>
              <a:rPr lang="en-US" sz="3600" dirty="0" smtClean="0"/>
              <a:t>!</a:t>
            </a:r>
          </a:p>
          <a:p>
            <a:pPr marL="0" indent="0">
              <a:buNone/>
            </a:pPr>
            <a:r>
              <a:rPr lang="en-US" sz="3600" dirty="0" smtClean="0"/>
              <a:t>DER ZWEITE In </a:t>
            </a:r>
            <a:r>
              <a:rPr lang="en-US" sz="3600" dirty="0" err="1" smtClean="0"/>
              <a:t>Güllen</a:t>
            </a: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DER DRITTE </a:t>
            </a:r>
            <a:r>
              <a:rPr lang="en-US" sz="3600" dirty="0" err="1" smtClean="0"/>
              <a:t>Im</a:t>
            </a:r>
            <a:r>
              <a:rPr lang="en-US" sz="3600" dirty="0" smtClean="0"/>
              <a:t> </a:t>
            </a:r>
            <a:r>
              <a:rPr lang="en-US" sz="3600" dirty="0" err="1" smtClean="0"/>
              <a:t>verarmtesten</a:t>
            </a:r>
            <a:r>
              <a:rPr lang="en-US" sz="3600" dirty="0" smtClean="0"/>
              <a:t> </a:t>
            </a:r>
            <a:r>
              <a:rPr lang="mr-IN" sz="3600" dirty="0" smtClean="0"/>
              <a:t>–</a:t>
            </a: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DER VIERTE </a:t>
            </a:r>
            <a:r>
              <a:rPr lang="en-US" sz="3600" dirty="0" err="1" smtClean="0"/>
              <a:t>lausigsten</a:t>
            </a:r>
            <a:r>
              <a:rPr lang="en-US" sz="3600" dirty="0" smtClean="0"/>
              <a:t> </a:t>
            </a:r>
            <a:r>
              <a:rPr lang="mr-IN" sz="3600" dirty="0" smtClean="0"/>
              <a:t>–</a:t>
            </a: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DER ERSTE </a:t>
            </a:r>
            <a:r>
              <a:rPr lang="en-US" sz="3600" dirty="0" err="1" smtClean="0"/>
              <a:t>erbärmlichsten</a:t>
            </a:r>
            <a:r>
              <a:rPr lang="en-US" sz="3600" dirty="0" smtClean="0"/>
              <a:t> Nest der </a:t>
            </a:r>
            <a:r>
              <a:rPr lang="en-US" sz="3600" dirty="0" err="1" smtClean="0"/>
              <a:t>Strecke</a:t>
            </a:r>
            <a:r>
              <a:rPr lang="en-US" sz="3600" dirty="0" smtClean="0"/>
              <a:t> </a:t>
            </a:r>
            <a:r>
              <a:rPr lang="en-US" sz="3600" dirty="0" err="1" smtClean="0"/>
              <a:t>Venedig</a:t>
            </a:r>
            <a:r>
              <a:rPr lang="en-US" sz="3600" dirty="0" smtClean="0"/>
              <a:t>-Stockholm. (I, 21)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0104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589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28744"/>
            <a:ext cx="8229600" cy="539741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Chorus</a:t>
            </a:r>
          </a:p>
          <a:p>
            <a:pPr marL="0" indent="0">
              <a:buNone/>
            </a:pPr>
            <a:r>
              <a:rPr lang="en-US" dirty="0"/>
              <a:t>e</a:t>
            </a:r>
            <a:r>
              <a:rPr lang="en-US" dirty="0" smtClean="0"/>
              <a:t>.g. III, 132f.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Ungeheuer</a:t>
            </a:r>
            <a:r>
              <a:rPr lang="en-US" dirty="0" smtClean="0"/>
              <a:t> </a:t>
            </a:r>
            <a:r>
              <a:rPr lang="en-US" dirty="0" err="1" smtClean="0"/>
              <a:t>ist</a:t>
            </a:r>
            <a:r>
              <a:rPr lang="en-US" dirty="0" smtClean="0"/>
              <a:t> </a:t>
            </a:r>
            <a:r>
              <a:rPr lang="en-US" dirty="0" err="1" smtClean="0"/>
              <a:t>viel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Gewaltige</a:t>
            </a:r>
            <a:r>
              <a:rPr lang="en-US" dirty="0" smtClean="0"/>
              <a:t> </a:t>
            </a:r>
            <a:r>
              <a:rPr lang="en-US" dirty="0" err="1" smtClean="0"/>
              <a:t>Erdbeben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Feurspeiende</a:t>
            </a:r>
            <a:r>
              <a:rPr lang="en-US" dirty="0" smtClean="0"/>
              <a:t> Berge, </a:t>
            </a:r>
            <a:r>
              <a:rPr lang="en-US" dirty="0" err="1" smtClean="0"/>
              <a:t>Fluten</a:t>
            </a:r>
            <a:r>
              <a:rPr lang="en-US" dirty="0" smtClean="0"/>
              <a:t> des </a:t>
            </a:r>
            <a:r>
              <a:rPr lang="en-US" dirty="0" err="1" smtClean="0"/>
              <a:t>Meeres</a:t>
            </a:r>
            <a:r>
              <a:rPr lang="en-US" dirty="0" smtClean="0"/>
              <a:t>..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40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Compare: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Ungeheuer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viel</a:t>
            </a:r>
            <a:r>
              <a:rPr lang="en-US" dirty="0"/>
              <a:t>. </a:t>
            </a:r>
            <a:r>
              <a:rPr lang="en-US" dirty="0" err="1"/>
              <a:t>Doch</a:t>
            </a:r>
            <a:r>
              <a:rPr lang="en-US" dirty="0"/>
              <a:t> </a:t>
            </a:r>
            <a:r>
              <a:rPr lang="en-US" dirty="0" err="1"/>
              <a:t>nichts</a:t>
            </a:r>
            <a:r>
              <a:rPr lang="en-US" dirty="0"/>
              <a:t>/ </a:t>
            </a:r>
            <a:r>
              <a:rPr lang="en-US" dirty="0" err="1"/>
              <a:t>Ungeheurer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der </a:t>
            </a:r>
            <a:r>
              <a:rPr lang="en-US" dirty="0" smtClean="0"/>
              <a:t>Mensch </a:t>
            </a:r>
            <a:r>
              <a:rPr lang="mr-IN" dirty="0" smtClean="0"/>
              <a:t>…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(Sophocles, </a:t>
            </a:r>
            <a:r>
              <a:rPr lang="en-US" i="1" dirty="0" smtClean="0"/>
              <a:t>Antigone</a:t>
            </a:r>
            <a:r>
              <a:rPr lang="en-US" dirty="0" smtClean="0"/>
              <a:t> </a:t>
            </a:r>
            <a:r>
              <a:rPr lang="en-US" dirty="0" err="1" smtClean="0"/>
              <a:t>trs</a:t>
            </a:r>
            <a:r>
              <a:rPr lang="en-US" dirty="0" smtClean="0"/>
              <a:t> by Friedrich </a:t>
            </a:r>
            <a:r>
              <a:rPr lang="en-US" dirty="0" err="1" smtClean="0"/>
              <a:t>Hölderlin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96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Revenge</a:t>
            </a:r>
            <a:br>
              <a:rPr lang="en-US" b="1" dirty="0" smtClean="0"/>
            </a:br>
            <a:r>
              <a:rPr lang="en-US" sz="2200" b="1" dirty="0" err="1" smtClean="0"/>
              <a:t>Eugène</a:t>
            </a:r>
            <a:r>
              <a:rPr lang="en-US" sz="2200" b="1" dirty="0" smtClean="0"/>
              <a:t> Delacroix, Hamlet (</a:t>
            </a:r>
            <a:r>
              <a:rPr lang="en-US" sz="2200" b="1" dirty="0"/>
              <a:t>1844</a:t>
            </a:r>
            <a:r>
              <a:rPr lang="en-US" sz="1600" b="1" dirty="0" smtClean="0"/>
              <a:t>)</a:t>
            </a:r>
            <a:br>
              <a:rPr lang="en-US" sz="1600" b="1" dirty="0" smtClean="0"/>
            </a:br>
            <a:r>
              <a:rPr lang="en-US" sz="1300" dirty="0" smtClean="0"/>
              <a:t>https</a:t>
            </a:r>
            <a:r>
              <a:rPr lang="en-US" sz="1300" dirty="0"/>
              <a:t>://</a:t>
            </a:r>
            <a:r>
              <a:rPr lang="en-US" sz="1300" dirty="0" err="1" smtClean="0"/>
              <a:t>commons.wikimedia.org</a:t>
            </a:r>
            <a:r>
              <a:rPr lang="en-US" sz="1300" dirty="0"/>
              <a:t>/wiki/File:Claudius_at_Prayer_Hamlet_3-3_Delacroix_1844.JPG </a:t>
            </a:r>
          </a:p>
        </p:txBody>
      </p:sp>
      <p:pic>
        <p:nvPicPr>
          <p:cNvPr id="4" name="Content Placeholder 3" descr="Delacroix 1844 hamle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372" r="-833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753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Claire </a:t>
            </a:r>
            <a:r>
              <a:rPr lang="en-US" b="1" dirty="0" err="1" smtClean="0"/>
              <a:t>Zachanassian</a:t>
            </a:r>
            <a:r>
              <a:rPr lang="en-US" b="1" dirty="0" smtClean="0"/>
              <a:t>: </a:t>
            </a:r>
            <a:r>
              <a:rPr lang="en-US" dirty="0"/>
              <a:t>‘avenging goddess’ </a:t>
            </a:r>
          </a:p>
          <a:p>
            <a:pPr marL="0" indent="0">
              <a:buNone/>
            </a:pPr>
            <a:r>
              <a:rPr lang="en-US" dirty="0"/>
              <a:t>e.g. Der Lehrer ‘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Parze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griechische</a:t>
            </a:r>
            <a:r>
              <a:rPr lang="en-US" dirty="0"/>
              <a:t> </a:t>
            </a:r>
            <a:r>
              <a:rPr lang="en-US" dirty="0" err="1"/>
              <a:t>Schicksalsgöttin</a:t>
            </a:r>
            <a:r>
              <a:rPr lang="en-US" dirty="0"/>
              <a:t>: </a:t>
            </a:r>
            <a:r>
              <a:rPr lang="en-US" dirty="0" err="1"/>
              <a:t>Klotho</a:t>
            </a:r>
            <a:r>
              <a:rPr lang="en-US" dirty="0"/>
              <a:t>’ (I, 34)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Quasi ‘immortal’: Claire is ‘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umzubringen</a:t>
            </a:r>
            <a:r>
              <a:rPr lang="en-US" dirty="0"/>
              <a:t>’ (I, 40) </a:t>
            </a:r>
            <a:r>
              <a:rPr lang="en-US" dirty="0" smtClean="0"/>
              <a:t>(as </a:t>
            </a:r>
            <a:r>
              <a:rPr lang="en-US" dirty="0"/>
              <a:t>so much of her is </a:t>
            </a:r>
            <a:r>
              <a:rPr lang="en-US" dirty="0" smtClean="0"/>
              <a:t>prosthetic)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References to Greek theatre: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Deployed to heighten tension</a:t>
            </a:r>
          </a:p>
          <a:p>
            <a:r>
              <a:rPr lang="en-US" dirty="0" smtClean="0"/>
              <a:t>Remind of themes of justice and revenge</a:t>
            </a:r>
          </a:p>
          <a:p>
            <a:r>
              <a:rPr lang="en-US" dirty="0" smtClean="0"/>
              <a:t>Beg questions about the efficacy and social/political function of drama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81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00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8069"/>
            <a:ext cx="8229600" cy="59756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Absurd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unreasonable, illogical, incongruous</a:t>
            </a:r>
            <a:endParaRPr lang="en-US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Grotesque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incongruous, distorted: shocking (orig. medieval marginalia human/animal/plant hybrids)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marginalia grotesqu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27" y="3094705"/>
            <a:ext cx="6799884" cy="354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6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Absurd and grotesque: figures deployed </a:t>
            </a:r>
            <a:r>
              <a:rPr lang="en-US" dirty="0"/>
              <a:t>by </a:t>
            </a:r>
            <a:r>
              <a:rPr lang="en-US" dirty="0" smtClean="0"/>
              <a:t>Brecht as V-</a:t>
            </a:r>
            <a:r>
              <a:rPr lang="en-US" dirty="0" err="1" smtClean="0"/>
              <a:t>Effekte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but </a:t>
            </a:r>
            <a:r>
              <a:rPr lang="en-US" dirty="0"/>
              <a:t>also by </a:t>
            </a:r>
            <a:r>
              <a:rPr lang="en-US" dirty="0" smtClean="0"/>
              <a:t>writers of the Absurd e.g. </a:t>
            </a:r>
            <a:r>
              <a:rPr lang="en-US" dirty="0" err="1" smtClean="0"/>
              <a:t>Eugène</a:t>
            </a:r>
            <a:r>
              <a:rPr lang="en-US" dirty="0" smtClean="0"/>
              <a:t> </a:t>
            </a:r>
            <a:r>
              <a:rPr lang="en-US" dirty="0"/>
              <a:t>Ionesco, Samuel </a:t>
            </a:r>
            <a:r>
              <a:rPr lang="en-US" dirty="0" smtClean="0"/>
              <a:t>Beckett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connection </a:t>
            </a:r>
            <a:r>
              <a:rPr lang="en-US" dirty="0"/>
              <a:t>to existentialist philosophy: absurdity/ pointlessness of human life, significance of art as human </a:t>
            </a:r>
            <a:r>
              <a:rPr lang="en-US" dirty="0" smtClean="0"/>
              <a:t>activity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38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royal court theatre poster rhinocer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082" y="1938169"/>
            <a:ext cx="3296840" cy="45331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03317" y="274639"/>
            <a:ext cx="71819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Theatre of the </a:t>
            </a:r>
            <a:r>
              <a:rPr lang="en-US" sz="3600" b="1" dirty="0" smtClean="0"/>
              <a:t>Absurd: e.g. </a:t>
            </a:r>
            <a:r>
              <a:rPr lang="en-US" sz="3600" b="1" i="1" dirty="0" smtClean="0"/>
              <a:t>Rhinoceros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Eugène</a:t>
            </a:r>
            <a:r>
              <a:rPr lang="en-US" sz="3600" b="1" dirty="0" smtClean="0"/>
              <a:t> Ionesco (1959)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6026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Claire </a:t>
            </a:r>
            <a:r>
              <a:rPr lang="en-US" dirty="0" err="1" smtClean="0"/>
              <a:t>Zachanassian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Auch</a:t>
            </a:r>
            <a:r>
              <a:rPr lang="en-US" dirty="0" smtClean="0"/>
              <a:t> </a:t>
            </a:r>
            <a:r>
              <a:rPr lang="en-US" dirty="0" err="1" smtClean="0"/>
              <a:t>ich</a:t>
            </a:r>
            <a:r>
              <a:rPr lang="en-US" dirty="0" smtClean="0"/>
              <a:t> bin alt </a:t>
            </a:r>
            <a:r>
              <a:rPr lang="en-US" dirty="0" err="1" smtClean="0"/>
              <a:t>geworden</a:t>
            </a:r>
            <a:r>
              <a:rPr lang="en-US" dirty="0" smtClean="0"/>
              <a:t> und </a:t>
            </a:r>
            <a:r>
              <a:rPr lang="en-US" dirty="0" err="1" smtClean="0"/>
              <a:t>fett</a:t>
            </a:r>
            <a:r>
              <a:rPr lang="en-US" dirty="0" smtClean="0"/>
              <a:t>. </a:t>
            </a:r>
            <a:r>
              <a:rPr lang="en-US" dirty="0" err="1" smtClean="0"/>
              <a:t>Dazu</a:t>
            </a:r>
            <a:r>
              <a:rPr lang="en-US" dirty="0" smtClean="0"/>
              <a:t> </a:t>
            </a:r>
            <a:r>
              <a:rPr lang="en-US" dirty="0" err="1" smtClean="0"/>
              <a:t>ist</a:t>
            </a:r>
            <a:r>
              <a:rPr lang="en-US" dirty="0" smtClean="0"/>
              <a:t> </a:t>
            </a:r>
            <a:r>
              <a:rPr lang="en-US" dirty="0" err="1" smtClean="0"/>
              <a:t>mein</a:t>
            </a:r>
            <a:r>
              <a:rPr lang="en-US" dirty="0" smtClean="0"/>
              <a:t> </a:t>
            </a:r>
            <a:r>
              <a:rPr lang="en-US" dirty="0" err="1" smtClean="0"/>
              <a:t>linkes</a:t>
            </a:r>
            <a:r>
              <a:rPr lang="en-US" dirty="0" smtClean="0"/>
              <a:t> </a:t>
            </a:r>
            <a:r>
              <a:rPr lang="en-US" dirty="0" err="1" smtClean="0"/>
              <a:t>Bein</a:t>
            </a:r>
            <a:r>
              <a:rPr lang="en-US" dirty="0" smtClean="0"/>
              <a:t> </a:t>
            </a:r>
            <a:r>
              <a:rPr lang="en-US" dirty="0" err="1" smtClean="0"/>
              <a:t>hin</a:t>
            </a:r>
            <a:r>
              <a:rPr lang="en-US" dirty="0" smtClean="0"/>
              <a:t>. </a:t>
            </a:r>
            <a:r>
              <a:rPr lang="en-US" dirty="0" err="1" smtClean="0"/>
              <a:t>Ein</a:t>
            </a:r>
            <a:r>
              <a:rPr lang="en-US" dirty="0" smtClean="0"/>
              <a:t> </a:t>
            </a:r>
            <a:r>
              <a:rPr lang="en-US" dirty="0" err="1" smtClean="0"/>
              <a:t>Autounfall</a:t>
            </a:r>
            <a:r>
              <a:rPr lang="en-US" dirty="0" smtClean="0"/>
              <a:t>. [..] </a:t>
            </a:r>
            <a:r>
              <a:rPr lang="en-US" dirty="0" err="1" smtClean="0"/>
              <a:t>Doch</a:t>
            </a:r>
            <a:r>
              <a:rPr lang="en-US" dirty="0" smtClean="0"/>
              <a:t> die </a:t>
            </a:r>
            <a:r>
              <a:rPr lang="en-US" dirty="0" err="1" smtClean="0"/>
              <a:t>Prothese</a:t>
            </a:r>
            <a:r>
              <a:rPr lang="en-US" dirty="0" smtClean="0"/>
              <a:t> </a:t>
            </a:r>
            <a:r>
              <a:rPr lang="en-US" dirty="0" err="1" smtClean="0"/>
              <a:t>ist</a:t>
            </a:r>
            <a:r>
              <a:rPr lang="en-US" dirty="0" smtClean="0"/>
              <a:t> </a:t>
            </a:r>
            <a:r>
              <a:rPr lang="en-US" dirty="0" err="1" smtClean="0"/>
              <a:t>vortrefflich</a:t>
            </a:r>
            <a:r>
              <a:rPr lang="en-US" dirty="0" smtClean="0"/>
              <a:t>, </a:t>
            </a:r>
            <a:r>
              <a:rPr lang="en-US" dirty="0" err="1" smtClean="0"/>
              <a:t>findest</a:t>
            </a:r>
            <a:r>
              <a:rPr lang="en-US" dirty="0" smtClean="0"/>
              <a:t> du </a:t>
            </a:r>
            <a:r>
              <a:rPr lang="en-US" dirty="0" err="1" smtClean="0"/>
              <a:t>nicht</a:t>
            </a:r>
            <a:r>
              <a:rPr lang="en-US" dirty="0" smtClean="0"/>
              <a:t>? </a:t>
            </a:r>
          </a:p>
          <a:p>
            <a:endParaRPr lang="en-US" dirty="0"/>
          </a:p>
          <a:p>
            <a:r>
              <a:rPr lang="en-US" dirty="0" err="1" smtClean="0"/>
              <a:t>Darf</a:t>
            </a:r>
            <a:r>
              <a:rPr lang="en-US" dirty="0" smtClean="0"/>
              <a:t> </a:t>
            </a:r>
            <a:r>
              <a:rPr lang="en-US" dirty="0" err="1" smtClean="0"/>
              <a:t>ich</a:t>
            </a:r>
            <a:r>
              <a:rPr lang="en-US" dirty="0" smtClean="0"/>
              <a:t> </a:t>
            </a:r>
            <a:r>
              <a:rPr lang="en-US" dirty="0" err="1" smtClean="0"/>
              <a:t>dir</a:t>
            </a:r>
            <a:r>
              <a:rPr lang="en-US" dirty="0" smtClean="0"/>
              <a:t> </a:t>
            </a:r>
            <a:r>
              <a:rPr lang="en-US" dirty="0" err="1" smtClean="0"/>
              <a:t>meinen</a:t>
            </a:r>
            <a:r>
              <a:rPr lang="en-US" dirty="0" smtClean="0"/>
              <a:t> </a:t>
            </a:r>
            <a:r>
              <a:rPr lang="en-US" dirty="0" err="1" smtClean="0"/>
              <a:t>siebenten</a:t>
            </a:r>
            <a:r>
              <a:rPr lang="en-US" dirty="0" smtClean="0"/>
              <a:t> </a:t>
            </a:r>
            <a:r>
              <a:rPr lang="en-US" dirty="0" err="1" smtClean="0"/>
              <a:t>Gatten</a:t>
            </a:r>
            <a:r>
              <a:rPr lang="en-US" dirty="0" smtClean="0"/>
              <a:t> </a:t>
            </a:r>
            <a:r>
              <a:rPr lang="en-US" dirty="0" err="1" smtClean="0"/>
              <a:t>vorstellen</a:t>
            </a:r>
            <a:r>
              <a:rPr lang="en-US" dirty="0" smtClean="0"/>
              <a:t> Alfred? [..] </a:t>
            </a:r>
            <a:r>
              <a:rPr lang="en-US" dirty="0" err="1" smtClean="0"/>
              <a:t>Komm</a:t>
            </a:r>
            <a:r>
              <a:rPr lang="en-US" dirty="0" smtClean="0"/>
              <a:t> Moby, </a:t>
            </a:r>
            <a:r>
              <a:rPr lang="en-US" dirty="0" err="1" smtClean="0"/>
              <a:t>verneig</a:t>
            </a:r>
            <a:r>
              <a:rPr lang="en-US" dirty="0" smtClean="0"/>
              <a:t> </a:t>
            </a:r>
            <a:r>
              <a:rPr lang="en-US" dirty="0" err="1" smtClean="0"/>
              <a:t>dich</a:t>
            </a:r>
            <a:r>
              <a:rPr lang="en-US" dirty="0" smtClean="0"/>
              <a:t>. </a:t>
            </a:r>
            <a:r>
              <a:rPr lang="en-US" dirty="0" err="1" smtClean="0"/>
              <a:t>Eigentlich</a:t>
            </a:r>
            <a:r>
              <a:rPr lang="en-US" dirty="0" smtClean="0"/>
              <a:t> </a:t>
            </a:r>
            <a:r>
              <a:rPr lang="en-US" dirty="0" err="1" smtClean="0"/>
              <a:t>heißt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Pedro, </a:t>
            </a:r>
            <a:r>
              <a:rPr lang="en-US" dirty="0" err="1" smtClean="0"/>
              <a:t>doch</a:t>
            </a:r>
            <a:r>
              <a:rPr lang="en-US" dirty="0" smtClean="0"/>
              <a:t> </a:t>
            </a:r>
            <a:r>
              <a:rPr lang="en-US" dirty="0" err="1" smtClean="0"/>
              <a:t>macht</a:t>
            </a:r>
            <a:r>
              <a:rPr lang="en-US" dirty="0" smtClean="0"/>
              <a:t> </a:t>
            </a:r>
            <a:r>
              <a:rPr lang="en-US" dirty="0" err="1" smtClean="0"/>
              <a:t>sich</a:t>
            </a:r>
            <a:r>
              <a:rPr lang="en-US" dirty="0" smtClean="0"/>
              <a:t> Moby </a:t>
            </a:r>
            <a:r>
              <a:rPr lang="en-US" dirty="0" err="1" smtClean="0"/>
              <a:t>schöner</a:t>
            </a:r>
            <a:r>
              <a:rPr lang="en-US" dirty="0" smtClean="0"/>
              <a:t>.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passt</a:t>
            </a:r>
            <a:r>
              <a:rPr lang="en-US" dirty="0" smtClean="0"/>
              <a:t> </a:t>
            </a:r>
            <a:r>
              <a:rPr lang="en-US" dirty="0" err="1" smtClean="0"/>
              <a:t>auch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Boby</a:t>
            </a:r>
            <a:r>
              <a:rPr lang="en-US" dirty="0" smtClean="0"/>
              <a:t>, </a:t>
            </a:r>
            <a:r>
              <a:rPr lang="en-US" dirty="0" err="1" smtClean="0"/>
              <a:t>wie</a:t>
            </a:r>
            <a:r>
              <a:rPr lang="en-US" dirty="0" smtClean="0"/>
              <a:t> der </a:t>
            </a:r>
            <a:r>
              <a:rPr lang="en-US" dirty="0" err="1" smtClean="0"/>
              <a:t>Kammrdiener</a:t>
            </a:r>
            <a:r>
              <a:rPr lang="en-US" dirty="0" smtClean="0"/>
              <a:t> </a:t>
            </a:r>
            <a:r>
              <a:rPr lang="en-US" dirty="0" err="1" smtClean="0"/>
              <a:t>heißt</a:t>
            </a:r>
            <a:r>
              <a:rPr lang="en-US" dirty="0" smtClean="0"/>
              <a:t>. Den hat man </a:t>
            </a:r>
            <a:r>
              <a:rPr lang="en-US" dirty="0" err="1" smtClean="0"/>
              <a:t>schließlich</a:t>
            </a:r>
            <a:r>
              <a:rPr lang="en-US" dirty="0" smtClean="0"/>
              <a:t> </a:t>
            </a:r>
            <a:r>
              <a:rPr lang="en-US" dirty="0" err="1" smtClean="0"/>
              <a:t>fürs</a:t>
            </a:r>
            <a:r>
              <a:rPr lang="en-US" dirty="0" smtClean="0"/>
              <a:t> </a:t>
            </a:r>
            <a:r>
              <a:rPr lang="en-US" dirty="0" err="1" smtClean="0"/>
              <a:t>Leben</a:t>
            </a:r>
            <a:r>
              <a:rPr lang="en-US" dirty="0" smtClean="0"/>
              <a:t> [</a:t>
            </a:r>
            <a:r>
              <a:rPr lang="mr-IN" dirty="0" smtClean="0"/>
              <a:t>…</a:t>
            </a:r>
            <a:r>
              <a:rPr lang="en-GB" dirty="0" smtClean="0"/>
              <a:t>]</a:t>
            </a:r>
          </a:p>
          <a:p>
            <a:endParaRPr lang="en-GB" dirty="0"/>
          </a:p>
          <a:p>
            <a:r>
              <a:rPr lang="en-GB" dirty="0" smtClean="0"/>
              <a:t> (I, 26)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70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164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2850"/>
            <a:ext cx="8229600" cy="56633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For </a:t>
            </a:r>
            <a:r>
              <a:rPr lang="en-US" b="1" dirty="0" err="1" smtClean="0"/>
              <a:t>Dürrenmatt</a:t>
            </a:r>
            <a:r>
              <a:rPr lang="en-US" b="1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The world itself  is absurd and the situation of man is grotesque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There are no heroes, only humans: in a grotesque world upright human beings appear distorted: ‘</a:t>
            </a:r>
            <a:r>
              <a:rPr lang="en-US" dirty="0" err="1" smtClean="0"/>
              <a:t>Gerade</a:t>
            </a:r>
            <a:r>
              <a:rPr lang="en-US" dirty="0" smtClean="0"/>
              <a:t> </a:t>
            </a:r>
            <a:r>
              <a:rPr lang="en-US" dirty="0" err="1" smtClean="0"/>
              <a:t>steht</a:t>
            </a:r>
            <a:r>
              <a:rPr lang="en-US" dirty="0" smtClean="0"/>
              <a:t> [der Mensch] in </a:t>
            </a:r>
            <a:r>
              <a:rPr lang="en-US" dirty="0" err="1" smtClean="0"/>
              <a:t>einer</a:t>
            </a:r>
            <a:r>
              <a:rPr lang="en-US" dirty="0" smtClean="0"/>
              <a:t> </a:t>
            </a:r>
            <a:r>
              <a:rPr lang="en-US" dirty="0" err="1" smtClean="0"/>
              <a:t>schiefen</a:t>
            </a:r>
            <a:r>
              <a:rPr lang="en-US" dirty="0" smtClean="0"/>
              <a:t> Welt und </a:t>
            </a:r>
            <a:r>
              <a:rPr lang="en-US" dirty="0" err="1" smtClean="0"/>
              <a:t>wirkt</a:t>
            </a:r>
            <a:r>
              <a:rPr lang="en-US" dirty="0" smtClean="0"/>
              <a:t>, von </a:t>
            </a:r>
            <a:r>
              <a:rPr lang="en-US" dirty="0" err="1" smtClean="0"/>
              <a:t>dieser</a:t>
            </a:r>
            <a:r>
              <a:rPr lang="en-US" dirty="0" smtClean="0"/>
              <a:t> Welt </a:t>
            </a:r>
            <a:r>
              <a:rPr lang="en-US" dirty="0" err="1" smtClean="0"/>
              <a:t>aus</a:t>
            </a:r>
            <a:r>
              <a:rPr lang="en-US" dirty="0" smtClean="0"/>
              <a:t> </a:t>
            </a:r>
            <a:r>
              <a:rPr lang="en-US" dirty="0" err="1" smtClean="0"/>
              <a:t>gesehen</a:t>
            </a:r>
            <a:r>
              <a:rPr lang="en-US" dirty="0" smtClean="0"/>
              <a:t>, </a:t>
            </a:r>
            <a:r>
              <a:rPr lang="en-US" dirty="0" err="1" smtClean="0"/>
              <a:t>selber</a:t>
            </a:r>
            <a:r>
              <a:rPr lang="en-US" dirty="0" smtClean="0"/>
              <a:t> </a:t>
            </a:r>
            <a:r>
              <a:rPr lang="en-US" dirty="0" err="1" smtClean="0"/>
              <a:t>schief</a:t>
            </a:r>
            <a:r>
              <a:rPr lang="en-US" dirty="0" smtClean="0"/>
              <a:t>.’ </a:t>
            </a:r>
            <a:r>
              <a:rPr lang="en-US" sz="1800" dirty="0" smtClean="0"/>
              <a:t>(Werner </a:t>
            </a:r>
            <a:r>
              <a:rPr lang="en-US" sz="1800" dirty="0" err="1" smtClean="0"/>
              <a:t>Oberle</a:t>
            </a:r>
            <a:r>
              <a:rPr lang="en-US" sz="1800" dirty="0" smtClean="0"/>
              <a:t>, ‘Der </a:t>
            </a:r>
            <a:r>
              <a:rPr lang="en-US" sz="1800" dirty="0" err="1" smtClean="0"/>
              <a:t>unbequeme</a:t>
            </a:r>
            <a:r>
              <a:rPr lang="en-US" sz="1800" dirty="0" smtClean="0"/>
              <a:t> </a:t>
            </a:r>
            <a:r>
              <a:rPr lang="en-US" sz="1800" dirty="0" err="1" smtClean="0"/>
              <a:t>Dürrenmatt</a:t>
            </a:r>
            <a:r>
              <a:rPr lang="en-US" sz="1800" dirty="0" smtClean="0"/>
              <a:t>’, in Keel, Daniel (</a:t>
            </a:r>
            <a:r>
              <a:rPr lang="en-US" sz="1800" dirty="0" err="1" smtClean="0"/>
              <a:t>ed</a:t>
            </a:r>
            <a:r>
              <a:rPr lang="en-US" sz="1800" dirty="0" smtClean="0"/>
              <a:t>), </a:t>
            </a:r>
            <a:r>
              <a:rPr lang="en-US" sz="1800" i="1" dirty="0" err="1" smtClean="0"/>
              <a:t>Über</a:t>
            </a:r>
            <a:r>
              <a:rPr lang="en-US" sz="1800" i="1" dirty="0" smtClean="0"/>
              <a:t> Friedrich </a:t>
            </a:r>
            <a:r>
              <a:rPr lang="en-US" sz="1800" i="1" dirty="0" err="1" smtClean="0"/>
              <a:t>Dürrenmatt</a:t>
            </a:r>
            <a:r>
              <a:rPr lang="en-US" sz="1800" dirty="0" smtClean="0"/>
              <a:t>, Diogenes: Zürich, 1980, pp.54-53, p.50)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</a:t>
            </a:r>
            <a:r>
              <a:rPr lang="en-US" dirty="0" smtClean="0"/>
              <a:t>he ‘</a:t>
            </a:r>
            <a:r>
              <a:rPr lang="en-US" dirty="0" err="1" smtClean="0"/>
              <a:t>schlimmstmögliche</a:t>
            </a:r>
            <a:r>
              <a:rPr lang="en-US" dirty="0" smtClean="0"/>
              <a:t> </a:t>
            </a:r>
            <a:r>
              <a:rPr lang="en-US" dirty="0" err="1" smtClean="0"/>
              <a:t>Wendung</a:t>
            </a:r>
            <a:r>
              <a:rPr lang="en-US" dirty="0" smtClean="0"/>
              <a:t>’ of enlightened world is into the realms of the grotesque and the ridiculous.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07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A </a:t>
            </a:r>
            <a:r>
              <a:rPr lang="en-US" b="1" dirty="0"/>
              <a:t>tragedy of ridiculous proportions?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Ill develops from a ‘</a:t>
            </a:r>
            <a:r>
              <a:rPr lang="en-US" dirty="0" err="1" smtClean="0"/>
              <a:t>Schmierkrämer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einer</a:t>
            </a:r>
            <a:r>
              <a:rPr lang="en-US" dirty="0" smtClean="0"/>
              <a:t> </a:t>
            </a:r>
            <a:r>
              <a:rPr lang="en-US" dirty="0" err="1" smtClean="0"/>
              <a:t>Figur</a:t>
            </a:r>
            <a:r>
              <a:rPr lang="en-US" dirty="0" smtClean="0"/>
              <a:t> von </a:t>
            </a:r>
            <a:r>
              <a:rPr lang="en-US" dirty="0" err="1" smtClean="0"/>
              <a:t>tragischem</a:t>
            </a:r>
            <a:r>
              <a:rPr lang="en-US" dirty="0" smtClean="0"/>
              <a:t> Pathos</a:t>
            </a:r>
            <a:r>
              <a:rPr lang="mr-IN" dirty="0" smtClean="0"/>
              <a:t>…</a:t>
            </a:r>
            <a:r>
              <a:rPr lang="en-GB" dirty="0" smtClean="0"/>
              <a:t>.’ </a:t>
            </a:r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 smtClean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 smtClean="0"/>
              <a:t>(Walter Jens, ‘Ernst </a:t>
            </a:r>
            <a:r>
              <a:rPr lang="en-GB" sz="1800" dirty="0" err="1" smtClean="0"/>
              <a:t>gemacht</a:t>
            </a:r>
            <a:r>
              <a:rPr lang="en-GB" sz="1800" dirty="0" smtClean="0"/>
              <a:t> </a:t>
            </a:r>
            <a:r>
              <a:rPr lang="en-GB" sz="1800" dirty="0" err="1" smtClean="0"/>
              <a:t>mit</a:t>
            </a:r>
            <a:r>
              <a:rPr lang="en-GB" sz="1800" dirty="0" smtClean="0"/>
              <a:t> der </a:t>
            </a:r>
            <a:r>
              <a:rPr lang="en-GB" sz="1800" dirty="0" err="1" smtClean="0"/>
              <a:t>Komödie</a:t>
            </a:r>
            <a:r>
              <a:rPr lang="en-GB" sz="1800" dirty="0" smtClean="0"/>
              <a:t>’, in </a:t>
            </a:r>
            <a:r>
              <a:rPr lang="en-US" sz="1800" dirty="0"/>
              <a:t>Keel, Daniel (</a:t>
            </a:r>
            <a:r>
              <a:rPr lang="en-US" sz="1800" dirty="0" err="1"/>
              <a:t>ed</a:t>
            </a:r>
            <a:r>
              <a:rPr lang="en-US" sz="1800" dirty="0"/>
              <a:t>), </a:t>
            </a:r>
            <a:r>
              <a:rPr lang="en-US" sz="1800" i="1" dirty="0" err="1"/>
              <a:t>Über</a:t>
            </a:r>
            <a:r>
              <a:rPr lang="en-US" sz="1800" i="1" dirty="0"/>
              <a:t> </a:t>
            </a:r>
            <a:r>
              <a:rPr lang="en-US" sz="1800" i="1" dirty="0" smtClean="0"/>
              <a:t>Friedrich </a:t>
            </a:r>
            <a:r>
              <a:rPr lang="en-US" sz="1800" i="1" dirty="0" err="1"/>
              <a:t>Dürrenmatt</a:t>
            </a:r>
            <a:r>
              <a:rPr lang="en-US" sz="1800" dirty="0"/>
              <a:t>, Diogenes: Zürich, </a:t>
            </a:r>
            <a:r>
              <a:rPr lang="en-US" sz="1800" dirty="0" smtClean="0"/>
              <a:t>1980, pp.39-44, p.43)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810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8357"/>
          </a:xfrm>
        </p:spPr>
        <p:txBody>
          <a:bodyPr>
            <a:normAutofit fontScale="90000"/>
          </a:bodyPr>
          <a:lstStyle/>
          <a:p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2850"/>
            <a:ext cx="8229600" cy="529331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Full performances of the play available online:</a:t>
            </a:r>
            <a:endParaRPr lang="en-US" b="1" dirty="0"/>
          </a:p>
          <a:p>
            <a:pPr marL="0" indent="0">
              <a:buNone/>
            </a:pPr>
            <a:r>
              <a:rPr lang="en-US" u="sng" dirty="0">
                <a:hlinkClick r:id="rId2"/>
              </a:rPr>
              <a:t>https://www.youtube.com/watch?v=w2RV5Dj3BSk</a:t>
            </a:r>
            <a:r>
              <a:rPr lang="en-US" dirty="0"/>
              <a:t> 1959 TV film of the play (b/w ca. 2 hours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>
                <a:hlinkClick r:id="rId3"/>
              </a:rPr>
              <a:t>https://www.youtube.com/watch?v=2vOtW8yErks</a:t>
            </a:r>
            <a:endParaRPr lang="en-IE" dirty="0"/>
          </a:p>
          <a:p>
            <a:pPr marL="0" indent="0">
              <a:buNone/>
            </a:pPr>
            <a:r>
              <a:rPr lang="en-US" dirty="0"/>
              <a:t>School production of the play ca. 1hr </a:t>
            </a:r>
            <a:r>
              <a:rPr lang="en-US" dirty="0" smtClean="0"/>
              <a:t>52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Swiss radio documentary (27 minutes) </a:t>
            </a:r>
            <a:r>
              <a:rPr lang="en-US" u="sng" dirty="0">
                <a:hlinkClick r:id="rId4"/>
              </a:rPr>
              <a:t>http://www.swr.de/swr2/programm/sendungen/wissen/klasssiker-der-schullektuere-3-3-friedrich-duerrenmatt-der-besuch-der-alten-dame/-/id=660374/did=18803496/nid=660374/7v3s0j/index.html</a:t>
            </a: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I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73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000" b="1" dirty="0" smtClean="0"/>
              <a:t>Theatre </a:t>
            </a:r>
            <a:r>
              <a:rPr lang="en-US" sz="4000" b="1" dirty="0"/>
              <a:t>outreach: resources for teachers/students</a:t>
            </a:r>
            <a:br>
              <a:rPr lang="en-US" sz="4000" b="1" dirty="0"/>
            </a:b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u="sng" dirty="0" smtClean="0">
                <a:hlinkClick r:id="rId2"/>
              </a:rPr>
              <a:t>http</a:t>
            </a:r>
            <a:r>
              <a:rPr lang="en-US" u="sng" dirty="0">
                <a:hlinkClick r:id="rId2"/>
              </a:rPr>
              <a:t>://www.schauspielhausbochum.de/download/7375/begleitmaterial_der_besuch_der_alten_dame_junges_schauspielhaus_bochum.pdf</a:t>
            </a:r>
            <a:endParaRPr lang="en-IE" dirty="0"/>
          </a:p>
          <a:p>
            <a:pPr marL="0" indent="0">
              <a:buNone/>
            </a:pPr>
            <a:r>
              <a:rPr lang="en-US" dirty="0"/>
              <a:t>(teacher’s pack for the recent [2015] production of </a:t>
            </a:r>
            <a:r>
              <a:rPr lang="en-US" dirty="0" err="1"/>
              <a:t>Besuch</a:t>
            </a:r>
            <a:r>
              <a:rPr lang="en-US" dirty="0"/>
              <a:t> der </a:t>
            </a:r>
            <a:r>
              <a:rPr lang="en-US" dirty="0" err="1"/>
              <a:t>alten</a:t>
            </a:r>
            <a:r>
              <a:rPr lang="en-US" dirty="0"/>
              <a:t> Dame at the </a:t>
            </a:r>
            <a:r>
              <a:rPr lang="en-US" dirty="0" err="1"/>
              <a:t>Schauspielhaus</a:t>
            </a:r>
            <a:r>
              <a:rPr lang="en-US" dirty="0"/>
              <a:t> in Bochum)</a:t>
            </a:r>
            <a:endParaRPr lang="en-IE" dirty="0"/>
          </a:p>
          <a:p>
            <a:endParaRPr lang="en-IE" dirty="0"/>
          </a:p>
          <a:p>
            <a:endParaRPr lang="en-IE" dirty="0"/>
          </a:p>
          <a:p>
            <a:pPr marL="0" indent="0">
              <a:buNone/>
            </a:pPr>
            <a:r>
              <a:rPr lang="en-US" u="sng" dirty="0">
                <a:hlinkClick r:id="rId3"/>
              </a:rPr>
              <a:t>https://www.deutschestheater.de/programm/a-z/besuch_der_alten_dame/</a:t>
            </a:r>
            <a:endParaRPr lang="en-IE" dirty="0"/>
          </a:p>
          <a:p>
            <a:pPr marL="0" indent="0">
              <a:buNone/>
            </a:pPr>
            <a:r>
              <a:rPr lang="en-US" dirty="0"/>
              <a:t>website of </a:t>
            </a:r>
            <a:r>
              <a:rPr lang="en-US" dirty="0" err="1"/>
              <a:t>deutsches</a:t>
            </a:r>
            <a:r>
              <a:rPr lang="en-US" dirty="0"/>
              <a:t> Theater and </a:t>
            </a:r>
            <a:r>
              <a:rPr lang="en-US" dirty="0" err="1"/>
              <a:t>infos</a:t>
            </a:r>
            <a:r>
              <a:rPr lang="en-US" dirty="0"/>
              <a:t> to a 2013/14 production including press reviews and materials for teachers and a radio interview with Bastian Kraft</a:t>
            </a:r>
            <a:endParaRPr lang="en-IE" dirty="0"/>
          </a:p>
          <a:p>
            <a:pPr marL="0" indent="0">
              <a:buNone/>
            </a:pPr>
            <a:r>
              <a:rPr lang="en-US" dirty="0"/>
              <a:t> </a:t>
            </a:r>
            <a:endParaRPr lang="en-IE" dirty="0"/>
          </a:p>
          <a:p>
            <a:pPr marL="0" indent="0">
              <a:buNone/>
            </a:pPr>
            <a:r>
              <a:rPr lang="en-US" dirty="0"/>
              <a:t>Munich: Theater der </a:t>
            </a:r>
            <a:r>
              <a:rPr lang="en-US" dirty="0" err="1"/>
              <a:t>Jugend</a:t>
            </a:r>
            <a:r>
              <a:rPr lang="en-US" dirty="0"/>
              <a:t> am </a:t>
            </a:r>
            <a:r>
              <a:rPr lang="en-US" dirty="0" err="1"/>
              <a:t>Elisabethplatz</a:t>
            </a:r>
            <a:r>
              <a:rPr lang="en-US" dirty="0"/>
              <a:t> website with lots of images of the production from the  </a:t>
            </a:r>
            <a:r>
              <a:rPr lang="en-US" dirty="0" smtClean="0"/>
              <a:t>2006 season, </a:t>
            </a:r>
            <a:r>
              <a:rPr lang="en-US" dirty="0"/>
              <a:t>a short trailer film and </a:t>
            </a:r>
            <a:r>
              <a:rPr lang="en-US" dirty="0" smtClean="0"/>
              <a:t>some general </a:t>
            </a:r>
            <a:r>
              <a:rPr lang="en-US" dirty="0"/>
              <a:t>thoughts on the play</a:t>
            </a:r>
            <a:endParaRPr lang="en-IE" dirty="0"/>
          </a:p>
          <a:p>
            <a:pPr marL="0" indent="0">
              <a:buNone/>
            </a:pPr>
            <a:r>
              <a:rPr lang="en-US" u="sng" dirty="0">
                <a:hlinkClick r:id="rId4"/>
              </a:rPr>
              <a:t>http://www.schauburg.net/produktion/der-besuch-der-alten-dame</a:t>
            </a:r>
            <a:endParaRPr lang="en-IE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15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36" y="10589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Guilt</a:t>
            </a:r>
            <a:br>
              <a:rPr lang="en-US" b="1" dirty="0" smtClean="0"/>
            </a:br>
            <a:r>
              <a:rPr lang="en-US" sz="2700" dirty="0" smtClean="0"/>
              <a:t>Louis </a:t>
            </a:r>
            <a:r>
              <a:rPr lang="en-US" sz="2700" dirty="0" err="1" smtClean="0"/>
              <a:t>Bouwmeester</a:t>
            </a:r>
            <a:r>
              <a:rPr lang="en-US" sz="2700" dirty="0" smtClean="0"/>
              <a:t> as Oedipus, ca. </a:t>
            </a:r>
            <a:r>
              <a:rPr lang="en-US" sz="2700" dirty="0"/>
              <a:t>1896</a:t>
            </a:r>
            <a:br>
              <a:rPr lang="en-US" sz="2700" dirty="0"/>
            </a:br>
            <a:r>
              <a:rPr lang="en-US" sz="1300" dirty="0"/>
              <a:t>https://</a:t>
            </a:r>
            <a:r>
              <a:rPr lang="en-US" sz="1300" dirty="0" err="1"/>
              <a:t>commons.wikimedia.org</a:t>
            </a:r>
            <a:r>
              <a:rPr lang="en-US" sz="1300" dirty="0"/>
              <a:t>/wiki/</a:t>
            </a:r>
            <a:r>
              <a:rPr lang="en-US" sz="1300" dirty="0" err="1"/>
              <a:t>File:Oedipus.jpg</a:t>
            </a:r>
            <a:endParaRPr lang="en-US" sz="1300" dirty="0"/>
          </a:p>
        </p:txBody>
      </p:sp>
      <p:pic>
        <p:nvPicPr>
          <p:cNvPr id="4" name="Content Placeholder 3" descr="Louis Bouwmeester as Oedipu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327" r="-693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660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Teachers’ resources available online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6812"/>
            <a:ext cx="8229600" cy="533024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u="sng" dirty="0">
                <a:hlinkClick r:id="rId2"/>
              </a:rPr>
              <a:t>http://www.dolanguages.com/mod/book/view.php?id=2388&amp;chapterid=123</a:t>
            </a:r>
            <a:endParaRPr lang="en-IE" dirty="0"/>
          </a:p>
          <a:p>
            <a:pPr marL="0" indent="0">
              <a:buNone/>
            </a:pPr>
            <a:r>
              <a:rPr lang="en-US" dirty="0"/>
              <a:t>£</a:t>
            </a:r>
            <a:r>
              <a:rPr lang="en-US" dirty="0" smtClean="0"/>
              <a:t>30: </a:t>
            </a:r>
            <a:r>
              <a:rPr lang="en-US" dirty="0"/>
              <a:t>full set of resources for teachers including language exercises</a:t>
            </a:r>
            <a:endParaRPr lang="en-IE" dirty="0"/>
          </a:p>
          <a:p>
            <a:pPr marL="0" indent="0">
              <a:buNone/>
            </a:pPr>
            <a:r>
              <a:rPr lang="en-US" dirty="0"/>
              <a:t> </a:t>
            </a:r>
            <a:endParaRPr lang="en-IE" dirty="0"/>
          </a:p>
          <a:p>
            <a:pPr marL="0" indent="0">
              <a:buNone/>
            </a:pPr>
            <a:r>
              <a:rPr lang="en-US" u="sng" dirty="0">
                <a:hlinkClick r:id="rId3"/>
              </a:rPr>
              <a:t>http://zigzageducation.co.uk/synopses/4014-Der-Besuch-Der-Alten-Dame-Study-</a:t>
            </a:r>
            <a:r>
              <a:rPr lang="en-US" u="sng" dirty="0" smtClean="0">
                <a:hlinkClick r:id="rId3"/>
              </a:rPr>
              <a:t>Guide.asp</a:t>
            </a:r>
            <a:endParaRPr lang="en-US" u="sng" dirty="0" smtClean="0"/>
          </a:p>
          <a:p>
            <a:pPr marL="0" indent="0">
              <a:buNone/>
            </a:pPr>
            <a:r>
              <a:rPr lang="en-US" u="sng" dirty="0" smtClean="0"/>
              <a:t>Full study guide for A-level available to purchase</a:t>
            </a:r>
            <a:endParaRPr lang="en-IE" dirty="0"/>
          </a:p>
          <a:p>
            <a:pPr marL="0" indent="0">
              <a:buNone/>
            </a:pPr>
            <a:r>
              <a:rPr lang="en-US" dirty="0"/>
              <a:t> </a:t>
            </a:r>
            <a:endParaRPr lang="en-IE" dirty="0"/>
          </a:p>
          <a:p>
            <a:pPr marL="0" indent="0">
              <a:buNone/>
            </a:pPr>
            <a:r>
              <a:rPr lang="en-US" dirty="0"/>
              <a:t> </a:t>
            </a:r>
            <a:endParaRPr lang="en-IE" dirty="0"/>
          </a:p>
          <a:p>
            <a:pPr marL="0" indent="0">
              <a:buNone/>
            </a:pPr>
            <a:r>
              <a:rPr lang="en-US" u="sng" dirty="0">
                <a:hlinkClick r:id="rId4"/>
              </a:rPr>
              <a:t>https://www.tes.com/teaching-resource/der-besuch-der-alten-dame-6304142</a:t>
            </a:r>
            <a:endParaRPr lang="en-IE" dirty="0"/>
          </a:p>
          <a:p>
            <a:pPr marL="0" indent="0">
              <a:buNone/>
            </a:pPr>
            <a:r>
              <a:rPr lang="en-US" dirty="0" err="1"/>
              <a:t>P</a:t>
            </a:r>
            <a:r>
              <a:rPr lang="en-US" dirty="0" err="1" smtClean="0"/>
              <a:t>owerpoint</a:t>
            </a:r>
            <a:r>
              <a:rPr lang="en-US" dirty="0" smtClean="0"/>
              <a:t> cartoon developed by a teacher </a:t>
            </a:r>
            <a:r>
              <a:rPr lang="en-US" dirty="0"/>
              <a:t>giving an overview of the first act</a:t>
            </a:r>
            <a:endParaRPr lang="en-IE" dirty="0"/>
          </a:p>
          <a:p>
            <a:pPr marL="0" indent="0">
              <a:buNone/>
            </a:pPr>
            <a:r>
              <a:rPr lang="en-US" dirty="0"/>
              <a:t> </a:t>
            </a:r>
            <a:endParaRPr lang="en-IE" dirty="0"/>
          </a:p>
          <a:p>
            <a:pPr marL="0" indent="0">
              <a:buNone/>
            </a:pPr>
            <a:r>
              <a:rPr lang="en-US" u="sng" dirty="0">
                <a:hlinkClick r:id="rId5"/>
              </a:rPr>
              <a:t>http://www.ocr.org.uk/Images/281621-the-visit-teacher-guide.pdf</a:t>
            </a:r>
            <a:endParaRPr lang="en-IE" dirty="0"/>
          </a:p>
          <a:p>
            <a:pPr marL="0" indent="0">
              <a:buNone/>
            </a:pPr>
            <a:r>
              <a:rPr lang="en-US" dirty="0"/>
              <a:t> </a:t>
            </a:r>
            <a:r>
              <a:rPr lang="en-US" dirty="0" smtClean="0"/>
              <a:t>Guide aimed at drama teachers, but may be useful.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US" u="sng" dirty="0">
                <a:hlinkClick r:id="rId6"/>
              </a:rPr>
              <a:t>http://filestore.aqa.org.uk/resources/languages/AQA-MFL-ASANDALEVEL-TG-STF.PDF</a:t>
            </a:r>
            <a:endParaRPr lang="en-IE" dirty="0"/>
          </a:p>
          <a:p>
            <a:pPr marL="0" indent="0">
              <a:buNone/>
            </a:pPr>
            <a:r>
              <a:rPr lang="en-US" dirty="0"/>
              <a:t>C</a:t>
            </a:r>
            <a:r>
              <a:rPr lang="en-US" dirty="0" smtClean="0"/>
              <a:t>ontains </a:t>
            </a:r>
            <a:r>
              <a:rPr lang="en-US" dirty="0"/>
              <a:t>short </a:t>
            </a:r>
            <a:r>
              <a:rPr lang="en-US" dirty="0" err="1"/>
              <a:t>biblio</a:t>
            </a:r>
            <a:r>
              <a:rPr lang="en-US" dirty="0"/>
              <a:t> for </a:t>
            </a:r>
            <a:r>
              <a:rPr lang="en-GB" dirty="0" err="1" smtClean="0"/>
              <a:t>BdaD</a:t>
            </a:r>
            <a:endParaRPr lang="en-IE" dirty="0"/>
          </a:p>
          <a:p>
            <a:pPr marL="0" indent="0">
              <a:buNone/>
            </a:pPr>
            <a:r>
              <a:rPr lang="en-US" dirty="0"/>
              <a:t> </a:t>
            </a:r>
            <a:endParaRPr lang="en-IE" dirty="0"/>
          </a:p>
          <a:p>
            <a:pPr marL="0" indent="0">
              <a:buNone/>
            </a:pPr>
            <a:r>
              <a:rPr lang="en-US" u="sng" dirty="0">
                <a:hlinkClick r:id="rId7"/>
              </a:rPr>
              <a:t>http://www.lerndeutsch.org.uk/</a:t>
            </a:r>
            <a:r>
              <a:rPr lang="en-US" u="sng" dirty="0" smtClean="0">
                <a:hlinkClick r:id="rId7"/>
              </a:rPr>
              <a:t>besuch.htm</a:t>
            </a:r>
            <a:endParaRPr lang="en-US" u="sng" dirty="0" smtClean="0"/>
          </a:p>
          <a:p>
            <a:pPr marL="0" indent="0">
              <a:buNone/>
            </a:pPr>
            <a:r>
              <a:rPr lang="en-US" u="sng" dirty="0" smtClean="0"/>
              <a:t>Online activities (also language activities for </a:t>
            </a:r>
            <a:r>
              <a:rPr lang="en-US" u="sng" dirty="0" err="1" smtClean="0"/>
              <a:t>BdAD</a:t>
            </a:r>
            <a:r>
              <a:rPr lang="en-US" u="sng" dirty="0" smtClean="0"/>
              <a:t> </a:t>
            </a:r>
            <a:r>
              <a:rPr lang="mr-IN" u="sng" dirty="0" smtClean="0"/>
              <a:t>–</a:t>
            </a:r>
            <a:r>
              <a:rPr lang="en-US" u="sng" dirty="0" smtClean="0"/>
              <a:t> some created in </a:t>
            </a:r>
            <a:r>
              <a:rPr lang="en-US" u="sng" dirty="0" err="1" smtClean="0"/>
              <a:t>ActivHub</a:t>
            </a:r>
            <a:r>
              <a:rPr lang="en-US" u="sng" dirty="0" smtClean="0"/>
              <a:t> </a:t>
            </a:r>
            <a:r>
              <a:rPr lang="mr-IN" u="sng" dirty="0" smtClean="0"/>
              <a:t>–</a:t>
            </a:r>
            <a:r>
              <a:rPr lang="en-US" u="sng" dirty="0" smtClean="0"/>
              <a:t> may not be Mac compatible)</a:t>
            </a:r>
            <a:endParaRPr lang="en-IE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u="sng" dirty="0">
                <a:hlinkClick r:id="rId8"/>
              </a:rPr>
              <a:t>https://lehrerfortbildung-bw.de/u_sprachlit/deutsch/bs/spt/duerrenmatt/index.html</a:t>
            </a:r>
            <a:r>
              <a:rPr lang="en-US" dirty="0"/>
              <a:t> </a:t>
            </a:r>
            <a:endParaRPr lang="en-IE" dirty="0"/>
          </a:p>
          <a:p>
            <a:pPr marL="0" indent="0">
              <a:buNone/>
            </a:pPr>
            <a:r>
              <a:rPr lang="en-US" dirty="0"/>
              <a:t>German teacher training website with lots of ideas </a:t>
            </a:r>
            <a:endParaRPr lang="en-IE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99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28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Money</a:t>
            </a:r>
            <a:br>
              <a:rPr lang="en-US" b="1" dirty="0" smtClean="0"/>
            </a:br>
            <a:r>
              <a:rPr lang="en-US" sz="2700" dirty="0" smtClean="0"/>
              <a:t>Saturn, media campaign (CH, </a:t>
            </a:r>
            <a:r>
              <a:rPr lang="en-US" sz="2700" dirty="0" err="1" smtClean="0"/>
              <a:t>Ö</a:t>
            </a:r>
            <a:r>
              <a:rPr lang="en-US" sz="2700" dirty="0" smtClean="0"/>
              <a:t>, D 2002-)</a:t>
            </a:r>
            <a:br>
              <a:rPr lang="en-US" sz="2700" dirty="0" smtClean="0"/>
            </a:br>
            <a:r>
              <a:rPr lang="en-US" sz="2700" dirty="0" smtClean="0"/>
              <a:t> </a:t>
            </a:r>
            <a:r>
              <a:rPr lang="en-US" sz="1600" u="sng" dirty="0"/>
              <a:t>http://www.adforum.com/creative-work/ad/player/32208/here-is-the-proof/saturn</a:t>
            </a:r>
            <a:r>
              <a:rPr lang="en-IE" sz="1600" dirty="0"/>
              <a:t/>
            </a:r>
            <a:br>
              <a:rPr lang="en-IE" sz="1600" dirty="0"/>
            </a:br>
            <a:endParaRPr lang="en-US" sz="1600" dirty="0"/>
          </a:p>
        </p:txBody>
      </p:sp>
      <p:pic>
        <p:nvPicPr>
          <p:cNvPr id="4" name="Content Placeholder 3" descr="geiz ist geil satur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346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On the contemporary relevance of </a:t>
            </a:r>
            <a:r>
              <a:rPr lang="en-US" sz="3600" b="1" dirty="0" err="1" smtClean="0"/>
              <a:t>BdAD</a:t>
            </a:r>
            <a:r>
              <a:rPr lang="en-US" sz="3600" dirty="0" smtClean="0"/>
              <a:t>: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Generation, die </a:t>
            </a:r>
            <a:r>
              <a:rPr lang="en-US" dirty="0" err="1"/>
              <a:t>mit</a:t>
            </a:r>
            <a:r>
              <a:rPr lang="en-US" dirty="0"/>
              <a:t> "</a:t>
            </a:r>
            <a:r>
              <a:rPr lang="en-US" dirty="0" err="1"/>
              <a:t>Geiz-ist-Geil</a:t>
            </a:r>
            <a:r>
              <a:rPr lang="en-US" dirty="0"/>
              <a:t>"-</a:t>
            </a:r>
            <a:r>
              <a:rPr lang="en-US" dirty="0" err="1"/>
              <a:t>Parolen</a:t>
            </a:r>
            <a:r>
              <a:rPr lang="en-US" dirty="0"/>
              <a:t> und </a:t>
            </a:r>
            <a:r>
              <a:rPr lang="en-US" dirty="0" err="1"/>
              <a:t>Einflüsterungen</a:t>
            </a:r>
            <a:r>
              <a:rPr lang="en-US" dirty="0"/>
              <a:t> </a:t>
            </a:r>
            <a:r>
              <a:rPr lang="en-US" dirty="0" err="1"/>
              <a:t>groß</a:t>
            </a:r>
            <a:r>
              <a:rPr lang="en-US" dirty="0"/>
              <a:t> </a:t>
            </a:r>
            <a:r>
              <a:rPr lang="en-US" dirty="0" err="1"/>
              <a:t>wird</a:t>
            </a:r>
            <a:r>
              <a:rPr lang="en-US" dirty="0"/>
              <a:t>, </a:t>
            </a:r>
            <a:r>
              <a:rPr lang="en-US" dirty="0" err="1"/>
              <a:t>wonach</a:t>
            </a:r>
            <a:r>
              <a:rPr lang="en-US" dirty="0"/>
              <a:t> der </a:t>
            </a:r>
            <a:r>
              <a:rPr lang="en-US" dirty="0" err="1"/>
              <a:t>Besitz</a:t>
            </a:r>
            <a:r>
              <a:rPr lang="en-US" dirty="0"/>
              <a:t> </a:t>
            </a:r>
            <a:r>
              <a:rPr lang="en-US" dirty="0" err="1"/>
              <a:t>anerkannter</a:t>
            </a:r>
            <a:r>
              <a:rPr lang="en-US" dirty="0"/>
              <a:t> </a:t>
            </a:r>
            <a:r>
              <a:rPr lang="en-US" dirty="0" err="1"/>
              <a:t>Markenartikel</a:t>
            </a:r>
            <a:r>
              <a:rPr lang="en-US" dirty="0"/>
              <a:t>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zum</a:t>
            </a:r>
            <a:r>
              <a:rPr lang="en-US" dirty="0"/>
              <a:t> </a:t>
            </a:r>
            <a:r>
              <a:rPr lang="en-US" dirty="0" err="1"/>
              <a:t>anerkannten</a:t>
            </a:r>
            <a:r>
              <a:rPr lang="en-US" dirty="0"/>
              <a:t> Menschen </a:t>
            </a:r>
            <a:r>
              <a:rPr lang="en-US" dirty="0" err="1"/>
              <a:t>mache</a:t>
            </a:r>
            <a:r>
              <a:rPr lang="en-US" dirty="0"/>
              <a:t>, </a:t>
            </a:r>
            <a:r>
              <a:rPr lang="en-US" dirty="0" err="1"/>
              <a:t>kann</a:t>
            </a:r>
            <a:r>
              <a:rPr lang="en-US" dirty="0"/>
              <a:t> dieses </a:t>
            </a:r>
            <a:r>
              <a:rPr lang="en-US" dirty="0" err="1"/>
              <a:t>Stück</a:t>
            </a:r>
            <a:r>
              <a:rPr lang="en-US" dirty="0"/>
              <a:t> – </a:t>
            </a:r>
            <a:r>
              <a:rPr lang="en-US" dirty="0" err="1"/>
              <a:t>trotz</a:t>
            </a:r>
            <a:r>
              <a:rPr lang="en-US" dirty="0"/>
              <a:t> der 50 </a:t>
            </a:r>
            <a:r>
              <a:rPr lang="en-US" dirty="0" err="1"/>
              <a:t>Jahre</a:t>
            </a:r>
            <a:r>
              <a:rPr lang="en-US" dirty="0"/>
              <a:t>, die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inzwischen</a:t>
            </a:r>
            <a:r>
              <a:rPr lang="en-US" dirty="0"/>
              <a:t> auf </a:t>
            </a:r>
            <a:r>
              <a:rPr lang="en-US" dirty="0" err="1"/>
              <a:t>dem</a:t>
            </a:r>
            <a:r>
              <a:rPr lang="en-US" dirty="0"/>
              <a:t> </a:t>
            </a:r>
            <a:r>
              <a:rPr lang="en-US" dirty="0" err="1"/>
              <a:t>Buckel</a:t>
            </a:r>
            <a:r>
              <a:rPr lang="en-US" dirty="0"/>
              <a:t> hat -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wunderbare</a:t>
            </a:r>
            <a:r>
              <a:rPr lang="en-US" dirty="0"/>
              <a:t> </a:t>
            </a:r>
            <a:r>
              <a:rPr lang="en-US" dirty="0" err="1"/>
              <a:t>Provokation</a:t>
            </a:r>
            <a:r>
              <a:rPr lang="en-US" dirty="0"/>
              <a:t> und </a:t>
            </a:r>
            <a:r>
              <a:rPr lang="en-US" dirty="0" err="1"/>
              <a:t>Denkhilfe</a:t>
            </a:r>
            <a:r>
              <a:rPr lang="en-US" dirty="0"/>
              <a:t> </a:t>
            </a:r>
            <a:r>
              <a:rPr lang="en-US" dirty="0" err="1"/>
              <a:t>sein</a:t>
            </a:r>
            <a:r>
              <a:rPr lang="en-US" dirty="0"/>
              <a:t>.</a:t>
            </a:r>
            <a:endParaRPr lang="en-IE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900" dirty="0" smtClean="0"/>
              <a:t>Munich</a:t>
            </a:r>
            <a:r>
              <a:rPr lang="en-US" sz="1900" dirty="0"/>
              <a:t>: Theater der </a:t>
            </a:r>
            <a:r>
              <a:rPr lang="en-US" sz="1900" dirty="0" err="1"/>
              <a:t>Jugend</a:t>
            </a:r>
            <a:r>
              <a:rPr lang="en-US" sz="1900" dirty="0"/>
              <a:t> am </a:t>
            </a:r>
            <a:r>
              <a:rPr lang="en-US" sz="1900" dirty="0" err="1"/>
              <a:t>Elisabethplatz</a:t>
            </a:r>
            <a:r>
              <a:rPr lang="en-US" sz="1900" dirty="0"/>
              <a:t> website </a:t>
            </a:r>
            <a:r>
              <a:rPr lang="en-US" sz="1900" u="sng" dirty="0">
                <a:hlinkClick r:id="rId2"/>
              </a:rPr>
              <a:t>http://www.schauburg.net/produktion/der-besuch-der-alten-dame</a:t>
            </a:r>
            <a:r>
              <a:rPr lang="en-IE" sz="1900" dirty="0"/>
              <a:t> 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4926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28753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91208"/>
            <a:ext cx="8229600" cy="53349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kafkaesker</a:t>
            </a:r>
            <a:r>
              <a:rPr lang="en-US" dirty="0"/>
              <a:t> </a:t>
            </a:r>
            <a:r>
              <a:rPr lang="en-US" dirty="0" err="1"/>
              <a:t>Gerichtstag</a:t>
            </a:r>
            <a:r>
              <a:rPr lang="en-US" dirty="0"/>
              <a:t>.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seinem</a:t>
            </a:r>
            <a:r>
              <a:rPr lang="en-US" dirty="0"/>
              <a:t> </a:t>
            </a:r>
            <a:r>
              <a:rPr lang="en-US" dirty="0" err="1"/>
              <a:t>Abschluss</a:t>
            </a:r>
            <a:r>
              <a:rPr lang="en-US" dirty="0"/>
              <a:t> </a:t>
            </a:r>
            <a:r>
              <a:rPr lang="en-US" dirty="0" err="1"/>
              <a:t>wird</a:t>
            </a:r>
            <a:r>
              <a:rPr lang="en-US" dirty="0"/>
              <a:t> </a:t>
            </a:r>
            <a:r>
              <a:rPr lang="en-US" dirty="0" err="1"/>
              <a:t>sich</a:t>
            </a:r>
            <a:r>
              <a:rPr lang="en-US" dirty="0"/>
              <a:t> der </a:t>
            </a:r>
            <a:r>
              <a:rPr lang="en-US" dirty="0" err="1"/>
              <a:t>Sünder</a:t>
            </a:r>
            <a:r>
              <a:rPr lang="en-US" dirty="0"/>
              <a:t> Ill </a:t>
            </a:r>
            <a:r>
              <a:rPr lang="en-US" dirty="0" err="1"/>
              <a:t>selbst</a:t>
            </a:r>
            <a:r>
              <a:rPr lang="en-US" dirty="0"/>
              <a:t> </a:t>
            </a:r>
            <a:r>
              <a:rPr lang="en-US" dirty="0" err="1"/>
              <a:t>bezichtigen</a:t>
            </a:r>
            <a:r>
              <a:rPr lang="en-US" dirty="0"/>
              <a:t> und </a:t>
            </a:r>
            <a:r>
              <a:rPr lang="en-US" dirty="0" err="1"/>
              <a:t>anklagen</a:t>
            </a:r>
            <a:r>
              <a:rPr lang="en-US" dirty="0"/>
              <a:t> </a:t>
            </a:r>
            <a:r>
              <a:rPr lang="en-US" dirty="0" err="1" smtClean="0"/>
              <a:t>müssen</a:t>
            </a:r>
            <a:r>
              <a:rPr lang="en-US" dirty="0" smtClean="0"/>
              <a:t>[</a:t>
            </a:r>
            <a:r>
              <a:rPr lang="mr-IN" dirty="0" smtClean="0"/>
              <a:t>…</a:t>
            </a:r>
            <a:r>
              <a:rPr lang="en-GB" dirty="0" smtClean="0"/>
              <a:t>] </a:t>
            </a:r>
            <a:r>
              <a:rPr lang="en-US" dirty="0" smtClean="0"/>
              <a:t>Und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stummfilmhafte</a:t>
            </a:r>
            <a:r>
              <a:rPr lang="en-US" dirty="0"/>
              <a:t> </a:t>
            </a:r>
            <a:r>
              <a:rPr lang="en-US" dirty="0" err="1"/>
              <a:t>Künstlichkeit</a:t>
            </a:r>
            <a:r>
              <a:rPr lang="en-US" dirty="0"/>
              <a:t> </a:t>
            </a:r>
            <a:r>
              <a:rPr lang="en-US" dirty="0" err="1"/>
              <a:t>hindurch</a:t>
            </a:r>
            <a:r>
              <a:rPr lang="en-US" dirty="0"/>
              <a:t> </a:t>
            </a:r>
            <a:r>
              <a:rPr lang="en-US" dirty="0" err="1"/>
              <a:t>meint</a:t>
            </a:r>
            <a:r>
              <a:rPr lang="en-US" dirty="0"/>
              <a:t> man </a:t>
            </a:r>
            <a:r>
              <a:rPr lang="en-US" dirty="0" err="1"/>
              <a:t>plötzlich</a:t>
            </a:r>
            <a:r>
              <a:rPr lang="en-US" dirty="0"/>
              <a:t> die </a:t>
            </a:r>
            <a:r>
              <a:rPr lang="en-US" dirty="0" err="1"/>
              <a:t>Resonanzen</a:t>
            </a:r>
            <a:r>
              <a:rPr lang="en-US" dirty="0"/>
              <a:t> der </a:t>
            </a:r>
            <a:r>
              <a:rPr lang="en-US" dirty="0" err="1"/>
              <a:t>totalitären</a:t>
            </a:r>
            <a:r>
              <a:rPr lang="en-US" dirty="0"/>
              <a:t> </a:t>
            </a:r>
            <a:r>
              <a:rPr lang="en-US" dirty="0" err="1"/>
              <a:t>Systeme</a:t>
            </a:r>
            <a:r>
              <a:rPr lang="en-US" dirty="0"/>
              <a:t> des 20. </a:t>
            </a:r>
            <a:r>
              <a:rPr lang="en-US" dirty="0" err="1"/>
              <a:t>Jahrhunderts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vernehmen</a:t>
            </a:r>
            <a:r>
              <a:rPr lang="en-US" dirty="0"/>
              <a:t>, die </a:t>
            </a:r>
            <a:r>
              <a:rPr lang="en-US" dirty="0" err="1"/>
              <a:t>sich</a:t>
            </a:r>
            <a:r>
              <a:rPr lang="en-US" dirty="0"/>
              <a:t> in </a:t>
            </a:r>
            <a:r>
              <a:rPr lang="en-US" dirty="0" err="1"/>
              <a:t>Dürrenmatts</a:t>
            </a:r>
            <a:r>
              <a:rPr lang="en-US" dirty="0"/>
              <a:t> </a:t>
            </a:r>
            <a:r>
              <a:rPr lang="en-US" dirty="0" err="1"/>
              <a:t>Gedankenspielstück</a:t>
            </a:r>
            <a:r>
              <a:rPr lang="en-US" dirty="0"/>
              <a:t> von 1955 "Der </a:t>
            </a:r>
            <a:r>
              <a:rPr lang="en-US" dirty="0" err="1"/>
              <a:t>Besuch</a:t>
            </a:r>
            <a:r>
              <a:rPr lang="en-US" dirty="0"/>
              <a:t> der </a:t>
            </a:r>
            <a:r>
              <a:rPr lang="en-US" dirty="0" err="1"/>
              <a:t>alten</a:t>
            </a:r>
            <a:r>
              <a:rPr lang="en-US" dirty="0"/>
              <a:t> Dame" </a:t>
            </a:r>
            <a:r>
              <a:rPr lang="en-US" dirty="0" err="1"/>
              <a:t>auch</a:t>
            </a:r>
            <a:r>
              <a:rPr lang="en-US" dirty="0"/>
              <a:t> </a:t>
            </a:r>
            <a:r>
              <a:rPr lang="en-US" dirty="0" err="1"/>
              <a:t>eingeschrieben</a:t>
            </a:r>
            <a:r>
              <a:rPr lang="en-US" dirty="0"/>
              <a:t> </a:t>
            </a:r>
            <a:r>
              <a:rPr lang="en-US" dirty="0" err="1"/>
              <a:t>haben</a:t>
            </a:r>
            <a:r>
              <a:rPr lang="en-US" dirty="0"/>
              <a:t>.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Schauprozess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Showgewand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900" dirty="0" smtClean="0"/>
          </a:p>
          <a:p>
            <a:pPr marL="0" indent="0">
              <a:buNone/>
            </a:pPr>
            <a:r>
              <a:rPr lang="en-US" sz="1900" dirty="0" smtClean="0"/>
              <a:t>Christian </a:t>
            </a:r>
            <a:r>
              <a:rPr lang="en-US" sz="1900" dirty="0" err="1"/>
              <a:t>Rakow</a:t>
            </a:r>
            <a:r>
              <a:rPr lang="en-US" sz="1900" dirty="0"/>
              <a:t>, 18.04.2014 </a:t>
            </a:r>
            <a:r>
              <a:rPr lang="en-US" sz="1900" dirty="0" err="1" smtClean="0"/>
              <a:t>nachtkritik.de</a:t>
            </a:r>
            <a:endParaRPr lang="en-US" sz="1900" dirty="0" smtClean="0"/>
          </a:p>
          <a:p>
            <a:pPr marL="0" indent="0">
              <a:buNone/>
            </a:pPr>
            <a:r>
              <a:rPr lang="en-US" sz="1900" u="sng" dirty="0">
                <a:hlinkClick r:id="rId2"/>
              </a:rPr>
              <a:t>https://www.deutschestheater.de/programm/a-z/besuch_der_alten_dame/</a:t>
            </a:r>
            <a:endParaRPr lang="en-IE" sz="1900" dirty="0"/>
          </a:p>
          <a:p>
            <a:pPr marL="0" indent="0">
              <a:buNone/>
            </a:pPr>
            <a:endParaRPr lang="en-IE" sz="2600" dirty="0"/>
          </a:p>
          <a:p>
            <a:endParaRPr lang="en-I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Dürrenmatt</a:t>
            </a:r>
            <a:r>
              <a:rPr lang="en-US" b="1" dirty="0" smtClean="0"/>
              <a:t>: </a:t>
            </a:r>
            <a:r>
              <a:rPr lang="en-US" b="1" dirty="0"/>
              <a:t>r</a:t>
            </a:r>
            <a:r>
              <a:rPr lang="en-US" b="1" dirty="0" smtClean="0"/>
              <a:t>ole models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Classical Tragedy: </a:t>
            </a:r>
            <a:r>
              <a:rPr lang="en-US" dirty="0" smtClean="0"/>
              <a:t>e.g. Aeschylus (ca. 525-456 BC), Euripides (ca. 480-406 BC), Sophocles (ca. 496-406 BC)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Greek Comedy: </a:t>
            </a:r>
            <a:r>
              <a:rPr lang="en-US" dirty="0" smtClean="0"/>
              <a:t>Aristophanes (ca. 446-386) (e.g. The Frogs, The Wasps, The Clouds, </a:t>
            </a:r>
            <a:r>
              <a:rPr lang="en-US" dirty="0" err="1" smtClean="0"/>
              <a:t>Lysistrata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84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Greek tragedy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Themes: </a:t>
            </a:r>
            <a:r>
              <a:rPr lang="en-US" dirty="0" smtClean="0"/>
              <a:t>myth, fate, loyalty, revenge etc.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Logical structure: </a:t>
            </a:r>
            <a:r>
              <a:rPr lang="en-US" dirty="0" smtClean="0"/>
              <a:t>(Aristotle: 3 unities </a:t>
            </a:r>
            <a:r>
              <a:rPr lang="mr-IN" dirty="0" smtClean="0"/>
              <a:t>–</a:t>
            </a:r>
            <a:r>
              <a:rPr lang="en-US" dirty="0" smtClean="0"/>
              <a:t> time, place, action) </a:t>
            </a:r>
            <a:r>
              <a:rPr lang="mr-IN" dirty="0" smtClean="0"/>
              <a:t>–</a:t>
            </a:r>
            <a:r>
              <a:rPr lang="en-US" dirty="0" smtClean="0"/>
              <a:t> causal relationships between events.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On stage: </a:t>
            </a:r>
            <a:r>
              <a:rPr lang="en-US" dirty="0" smtClean="0"/>
              <a:t>2-3 actors (heroes, gods) and a chorus (12-15 actors) </a:t>
            </a:r>
            <a:r>
              <a:rPr lang="mr-IN" dirty="0" smtClean="0"/>
              <a:t>–</a:t>
            </a:r>
            <a:r>
              <a:rPr lang="en-US" dirty="0" smtClean="0"/>
              <a:t> often representing the citizens. Lyrical language, spoke in unison, also dance.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23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</TotalTime>
  <Words>1813</Words>
  <Application>Microsoft Office PowerPoint</Application>
  <PresentationFormat>On-screen Show (4:3)</PresentationFormat>
  <Paragraphs>243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Mangal</vt:lpstr>
      <vt:lpstr>Office Theme</vt:lpstr>
      <vt:lpstr> Siobhán Donovan Sarah McEvoy  Gillian Pye  </vt:lpstr>
      <vt:lpstr>Universal themes  Nikiphoros Lytras, Antigone (1856), https://commons.wikimedia.org/wiki/File:Lytras_nikiforos_antigone_polynices.jpeg</vt:lpstr>
      <vt:lpstr>Revenge Eugène Delacroix, Hamlet (1844) https://commons.wikimedia.org/wiki/File:Claudius_at_Prayer_Hamlet_3-3_Delacroix_1844.JPG </vt:lpstr>
      <vt:lpstr>Guilt Louis Bouwmeester as Oedipus, ca. 1896 https://commons.wikimedia.org/wiki/File:Oedipus.jpg</vt:lpstr>
      <vt:lpstr>Money Saturn, media campaign (CH, Ö, D 2002-)  http://www.adforum.com/creative-work/ad/player/32208/here-is-the-proof/saturn </vt:lpstr>
      <vt:lpstr>On the contemporary relevance of BdAD: </vt:lpstr>
      <vt:lpstr>PowerPoint Presentation</vt:lpstr>
      <vt:lpstr>Dürrenmatt: role models</vt:lpstr>
      <vt:lpstr> Greek tragedy </vt:lpstr>
      <vt:lpstr>Function of tragedy</vt:lpstr>
      <vt:lpstr>Basis for tragedy</vt:lpstr>
      <vt:lpstr>Basis for tragedy?</vt:lpstr>
      <vt:lpstr>Bertolt Brecht (1898-1956) Critique of tragedy https://commons.wikimedia.org/wiki/File:Bertolt-Brecht.jpg</vt:lpstr>
      <vt:lpstr>Brecht on critical theatre: </vt:lpstr>
      <vt:lpstr>Brechtian strategies</vt:lpstr>
      <vt:lpstr>Dürrenmatt on tragedy</vt:lpstr>
      <vt:lpstr>Dürrenmatt on tragedy</vt:lpstr>
      <vt:lpstr>PowerPoint Presentation</vt:lpstr>
      <vt:lpstr>PowerPoint Presentation</vt:lpstr>
      <vt:lpstr>PowerPoint Presentation</vt:lpstr>
      <vt:lpstr>Potential of comedy</vt:lpstr>
      <vt:lpstr>PowerPoint Presentation</vt:lpstr>
      <vt:lpstr>Verfremdungseffekte in BdAD:  some examples</vt:lpstr>
      <vt:lpstr>BdAD: car outing scene, Act III  Deutsches Theater Berlin, dir Bastian Kraft https://www.youtube.com/watch?v=VNriKtzsOsg </vt:lpstr>
      <vt:lpstr>PowerPoint Presentation</vt:lpstr>
      <vt:lpstr>PowerPoint Presentation</vt:lpstr>
      <vt:lpstr>Examples: influence of/ references to Greek theatre in BdaD</vt:lpstr>
      <vt:lpstr>PowerPoint Presentation</vt:lpstr>
      <vt:lpstr>PowerPoint Presentation</vt:lpstr>
      <vt:lpstr>PowerPoint Presentation</vt:lpstr>
      <vt:lpstr>References to Greek theatre:</vt:lpstr>
      <vt:lpstr>PowerPoint Presentation</vt:lpstr>
      <vt:lpstr>PowerPoint Presentation</vt:lpstr>
      <vt:lpstr> </vt:lpstr>
      <vt:lpstr>Claire Zachanassian</vt:lpstr>
      <vt:lpstr>PowerPoint Presentation</vt:lpstr>
      <vt:lpstr> A tragedy of ridiculous proportions? </vt:lpstr>
      <vt:lpstr>PowerPoint Presentation</vt:lpstr>
      <vt:lpstr> Theatre outreach: resources for teachers/students </vt:lpstr>
      <vt:lpstr>Teachers’ resources available online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Friedrich Dürrenmatt Der Besuch der alten Dame</dc:title>
  <dc:creator>Gillian Pye</dc:creator>
  <cp:lastModifiedBy>Judith Paxton</cp:lastModifiedBy>
  <cp:revision>88</cp:revision>
  <cp:lastPrinted>2017-03-20T22:13:14Z</cp:lastPrinted>
  <dcterms:created xsi:type="dcterms:W3CDTF">2017-03-20T11:41:01Z</dcterms:created>
  <dcterms:modified xsi:type="dcterms:W3CDTF">2017-11-08T09:44:23Z</dcterms:modified>
</cp:coreProperties>
</file>