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4.xml" ContentType="application/vnd.openxmlformats-officedocument.presentationml.notesSlide+xml"/>
  <Override PartName="/ppt/tags/tag40.xml" ContentType="application/vnd.openxmlformats-officedocument.presentationml.tags+xml"/>
  <Override PartName="/ppt/notesSlides/notesSlide35.xml" ContentType="application/vnd.openxmlformats-officedocument.presentationml.notesSlide+xml"/>
  <Override PartName="/ppt/tags/tag41.xml" ContentType="application/vnd.openxmlformats-officedocument.presentationml.tags+xml"/>
  <Override PartName="/ppt/notesSlides/notesSlide36.xml" ContentType="application/vnd.openxmlformats-officedocument.presentationml.notesSlide+xml"/>
  <Override PartName="/ppt/tags/tag42.xml" ContentType="application/vnd.openxmlformats-officedocument.presentationml.tags+xml"/>
  <Override PartName="/ppt/notesSlides/notesSlide37.xml" ContentType="application/vnd.openxmlformats-officedocument.presentationml.notesSlide+xml"/>
  <Override PartName="/ppt/tags/tag43.xml" ContentType="application/vnd.openxmlformats-officedocument.presentationml.tags+xml"/>
  <Override PartName="/ppt/notesSlides/notesSlide38.xml" ContentType="application/vnd.openxmlformats-officedocument.presentationml.notesSlide+xml"/>
  <Override PartName="/ppt/tags/tag44.xml" ContentType="application/vnd.openxmlformats-officedocument.presentationml.tags+xml"/>
  <Override PartName="/ppt/notesSlides/notesSlide39.xml" ContentType="application/vnd.openxmlformats-officedocument.presentationml.notesSlide+xml"/>
  <Override PartName="/ppt/tags/tag45.xml" ContentType="application/vnd.openxmlformats-officedocument.presentationml.tags+xml"/>
  <Override PartName="/ppt/notesSlides/notesSlide4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1.xml" ContentType="application/vnd.openxmlformats-officedocument.presentationml.notesSlide+xml"/>
  <Override PartName="/ppt/tags/tag49.xml" ContentType="application/vnd.openxmlformats-officedocument.presentationml.tags+xml"/>
  <Override PartName="/ppt/notesSlides/notesSlide42.xml" ContentType="application/vnd.openxmlformats-officedocument.presentationml.notesSlide+xml"/>
  <Override PartName="/ppt/tags/tag50.xml" ContentType="application/vnd.openxmlformats-officedocument.presentationml.tags+xml"/>
  <Override PartName="/ppt/notesSlides/notesSlide43.xml" ContentType="application/vnd.openxmlformats-officedocument.presentationml.notesSlide+xml"/>
  <Override PartName="/ppt/tags/tag51.xml" ContentType="application/vnd.openxmlformats-officedocument.presentationml.tags+xml"/>
  <Override PartName="/ppt/notesSlides/notesSlide44.xml" ContentType="application/vnd.openxmlformats-officedocument.presentationml.notesSlide+xml"/>
  <Override PartName="/ppt/tags/tag52.xml" ContentType="application/vnd.openxmlformats-officedocument.presentationml.tags+xml"/>
  <Override PartName="/ppt/notesSlides/notesSlide45.xml" ContentType="application/vnd.openxmlformats-officedocument.presentationml.notesSlide+xml"/>
  <Override PartName="/ppt/tags/tag53.xml" ContentType="application/vnd.openxmlformats-officedocument.presentationml.tags+xml"/>
  <Override PartName="/ppt/notesSlides/notesSlide46.xml" ContentType="application/vnd.openxmlformats-officedocument.presentationml.notesSlide+xml"/>
  <Override PartName="/ppt/tags/tag54.xml" ContentType="application/vnd.openxmlformats-officedocument.presentationml.tags+xml"/>
  <Override PartName="/ppt/notesSlides/notesSlide47.xml" ContentType="application/vnd.openxmlformats-officedocument.presentationml.notesSlide+xml"/>
  <Override PartName="/ppt/tags/tag55.xml" ContentType="application/vnd.openxmlformats-officedocument.presentationml.tags+xml"/>
  <Override PartName="/ppt/notesSlides/notesSlide48.xml" ContentType="application/vnd.openxmlformats-officedocument.presentationml.notesSlide+xml"/>
  <Override PartName="/ppt/tags/tag56.xml" ContentType="application/vnd.openxmlformats-officedocument.presentationml.tags+xml"/>
  <Override PartName="/ppt/notesSlides/notesSlide49.xml" ContentType="application/vnd.openxmlformats-officedocument.presentationml.notesSlide+xml"/>
  <Override PartName="/ppt/tags/tag57.xml" ContentType="application/vnd.openxmlformats-officedocument.presentationml.tags+xml"/>
  <Override PartName="/ppt/notesSlides/notesSlide50.xml" ContentType="application/vnd.openxmlformats-officedocument.presentationml.notesSlide+xml"/>
  <Override PartName="/ppt/tags/tag58.xml" ContentType="application/vnd.openxmlformats-officedocument.presentationml.tags+xml"/>
  <Override PartName="/ppt/notesSlides/notesSlide51.xml" ContentType="application/vnd.openxmlformats-officedocument.presentationml.notesSlide+xml"/>
  <Override PartName="/ppt/tags/tag59.xml" ContentType="application/vnd.openxmlformats-officedocument.presentationml.tags+xml"/>
  <Override PartName="/ppt/notesSlides/notesSlide52.xml" ContentType="application/vnd.openxmlformats-officedocument.presentationml.notesSlide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256" r:id="rId5"/>
    <p:sldId id="268" r:id="rId6"/>
    <p:sldId id="269" r:id="rId7"/>
    <p:sldId id="271" r:id="rId8"/>
    <p:sldId id="272" r:id="rId9"/>
    <p:sldId id="274" r:id="rId10"/>
    <p:sldId id="275" r:id="rId11"/>
    <p:sldId id="278" r:id="rId12"/>
    <p:sldId id="325" r:id="rId13"/>
    <p:sldId id="370" r:id="rId14"/>
    <p:sldId id="312" r:id="rId15"/>
    <p:sldId id="313" r:id="rId16"/>
    <p:sldId id="315" r:id="rId17"/>
    <p:sldId id="316" r:id="rId18"/>
    <p:sldId id="318" r:id="rId19"/>
    <p:sldId id="321" r:id="rId20"/>
    <p:sldId id="322" r:id="rId21"/>
    <p:sldId id="326" r:id="rId22"/>
    <p:sldId id="371" r:id="rId23"/>
    <p:sldId id="257" r:id="rId24"/>
    <p:sldId id="258" r:id="rId25"/>
    <p:sldId id="260" r:id="rId26"/>
    <p:sldId id="262" r:id="rId27"/>
    <p:sldId id="263" r:id="rId28"/>
    <p:sldId id="264" r:id="rId29"/>
    <p:sldId id="267" r:id="rId30"/>
    <p:sldId id="327" r:id="rId31"/>
    <p:sldId id="372" r:id="rId32"/>
    <p:sldId id="290" r:id="rId33"/>
    <p:sldId id="291" r:id="rId34"/>
    <p:sldId id="292" r:id="rId35"/>
    <p:sldId id="296" r:id="rId36"/>
    <p:sldId id="298" r:id="rId37"/>
    <p:sldId id="299" r:id="rId38"/>
    <p:sldId id="300" r:id="rId39"/>
    <p:sldId id="369" r:id="rId40"/>
    <p:sldId id="374" r:id="rId41"/>
    <p:sldId id="301" r:id="rId42"/>
    <p:sldId id="302" r:id="rId43"/>
    <p:sldId id="305" r:id="rId44"/>
    <p:sldId id="306" r:id="rId45"/>
    <p:sldId id="307" r:id="rId46"/>
    <p:sldId id="309" r:id="rId47"/>
    <p:sldId id="311" r:id="rId48"/>
    <p:sldId id="376" r:id="rId49"/>
    <p:sldId id="377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79" r:id="rId59"/>
    <p:sldId id="380" r:id="rId60"/>
    <p:sldId id="351" r:id="rId61"/>
    <p:sldId id="364" r:id="rId62"/>
    <p:sldId id="366" r:id="rId63"/>
  </p:sldIdLst>
  <p:sldSz cx="9144000" cy="6858000" type="screen4x3"/>
  <p:notesSz cx="6670675" cy="9929813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AD514"/>
    <a:srgbClr val="F6BB00"/>
    <a:srgbClr val="A50021"/>
    <a:srgbClr val="6BB1B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60"/>
  </p:normalViewPr>
  <p:slideViewPr>
    <p:cSldViewPr>
      <p:cViewPr varScale="1">
        <p:scale>
          <a:sx n="109" d="100"/>
          <a:sy n="109" d="100"/>
        </p:scale>
        <p:origin x="168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69DCC-2793-4E19-A6F7-178A4430584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DBFB0-D1B5-4650-A63B-483AADB42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55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1300" cy="496333"/>
          </a:xfrm>
          <a:prstGeom prst="rect">
            <a:avLst/>
          </a:prstGeom>
        </p:spPr>
        <p:txBody>
          <a:bodyPr vert="horz" lIns="91178" tIns="45589" rIns="91178" bIns="45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820" y="0"/>
            <a:ext cx="2891299" cy="496333"/>
          </a:xfrm>
          <a:prstGeom prst="rect">
            <a:avLst/>
          </a:prstGeom>
        </p:spPr>
        <p:txBody>
          <a:bodyPr vert="horz" lIns="91178" tIns="45589" rIns="91178" bIns="45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134D0C-FF81-4722-BB0D-A44B806EF418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1363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8" tIns="45589" rIns="91178" bIns="4558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24" y="4715948"/>
            <a:ext cx="5336228" cy="4468574"/>
          </a:xfrm>
          <a:prstGeom prst="rect">
            <a:avLst/>
          </a:prstGeom>
        </p:spPr>
        <p:txBody>
          <a:bodyPr vert="horz" lIns="91178" tIns="45589" rIns="91178" bIns="45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895"/>
            <a:ext cx="2891300" cy="496333"/>
          </a:xfrm>
          <a:prstGeom prst="rect">
            <a:avLst/>
          </a:prstGeom>
        </p:spPr>
        <p:txBody>
          <a:bodyPr vert="horz" lIns="91178" tIns="45589" rIns="91178" bIns="45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820" y="9431895"/>
            <a:ext cx="2891299" cy="496333"/>
          </a:xfrm>
          <a:prstGeom prst="rect">
            <a:avLst/>
          </a:prstGeom>
        </p:spPr>
        <p:txBody>
          <a:bodyPr vert="horz" lIns="91178" tIns="45589" rIns="91178" bIns="45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EE49B1-F271-4E15-87D0-5732207BE6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83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2F49F-5875-4D1A-B4E2-F76E299E885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9838-472C-40AA-BD3F-1EDF5C4855E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B8E56-243E-4820-83A5-F649A6505A3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36EFE-A7C3-4EBA-B6FD-44808A4D1E2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6F38C-35BB-4187-8625-FEDF02CD5C6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36DD7-CAC5-414F-B7A2-CE399E73723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980A4-B3CF-442B-AAE5-6BA99528EA2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85F35-2D96-4580-95B4-7EC1E173C45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72BE8-77D9-4E2C-BEF3-6E815C981A5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A508A-37E8-4AE4-A604-4A8445882F9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D7BFC-7A2B-4BA1-A471-F27A98DFCA3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A8903-25A4-4913-BF19-7ABB598F037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5BD48C-DA43-4403-8624-CA402BCF256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A1B28-AB26-479C-8BC9-AC0A38BBFC8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08130C-5463-42BE-B87B-68AA1AE2E1F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3FF92-3994-4B1B-A759-038094A5059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9E33C-F0CB-4457-A689-E72FAEADA80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BE30E-3EB7-4B9B-9668-8DB40BA7850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A90BB-2AF7-4536-9356-06D0FF71393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117DF-E59C-4D3C-A599-448296B6711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5549A-822E-43ED-A18D-1EDAF8A7528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68381-7449-4025-94EA-CF13FB3A561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84CB2E-A171-46A2-A2B1-6C372E7C945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4EFF1-7D6A-46B7-88F4-778B0E61787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305AE-146E-4608-AB0C-724BD6B0561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B445A-6A0F-4F89-ADF9-06EE27F7832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1ECB2-FEAF-4475-A5BC-4137BACE402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AC73F9-379A-4957-935E-C59B999CF81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9B6BA-6886-4506-85FD-777997DA67A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ABF915-CD1E-49A2-9B7A-8845FA79929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6CE6FB-CB4E-4017-A125-0FFF3B82543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EC3D3-7B75-45E7-A9BA-D8A70D425A8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AC1C0-9555-47D7-B564-057BA419AAB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90A7B-18A0-42B6-9213-B31B9BCD360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5C3B0-2E41-4872-8637-D00A778BCAF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3AE2A-3647-42CD-86C9-B7ABB7BD788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DC99C-3EA1-410C-B082-616D7DD53E9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71120-4A0B-49F5-9348-5F8C6C0EFBE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2EEC4-47AD-4448-83E2-6DBFD20022C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6CA91-6B72-415A-A318-5AB0A70B409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2F3FE8-F569-4D72-98FA-B58451A0EDB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15D9-69F0-4F9E-8F81-B39A6749763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07BBB-423D-4C60-977A-E768A297A22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25629-31A3-40A2-A718-8BB26A636B2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232AD-8942-4C37-B444-686FE47B54D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7BD98-0F43-4029-AF55-00E798E1D37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D577D5-C5CC-4C5E-9796-6CB61AB7E86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4B21B-F049-43B2-BB73-D966C8EF57D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C3C18-E3EF-4447-B046-FB02DEAC69A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A8F3E-DFBC-4028-9577-C5882FBAAB2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E710E-8AC4-4E78-B6BD-31B96DF757D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3D566-DCBF-4813-87A2-EEA25F918D1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4661-20F0-45D0-A2C8-0F290674D9D0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DE5A-F4AD-44F7-9A16-0327373061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4F63-ADFA-4DA5-B4F1-0F5394E8D014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D11C-80AE-4DBB-8E72-2DA04E320C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6B13-EE3B-44DC-8732-8E699868629C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9114-7C38-4C5E-9256-1CDDB159D0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953D-776F-4282-AB48-1EFD690F2394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C712-0946-4F5F-AEAB-1EDC363AB6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9864-5EC9-40EE-AABF-0294DD41FC1E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A692-2ADA-4227-8866-B1A68DF4DA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826B-F8A6-45C2-BF6A-59DF8A2F6DB7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743D-1FF9-420B-AE96-E26F883085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5DD5-B251-4E82-BDD1-D1941CC700F0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250A-D942-49D8-8162-1D4D3CAB48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8541-2420-4DB8-9CCC-73DA9FDB171D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9066-6E6E-4D1E-9E53-78049C5761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D781-8537-4F1B-80E5-06FBE52D26A0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EBB1-3E09-4971-911F-D7EF973C31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43DD-DD6E-4ACF-8977-02084E1F9292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C515-BA53-4901-B529-CDE1E1A7BF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21CC-E7C7-46F3-A00F-A01DD05505BF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6EC8-96F6-45A2-A3EB-83115B41D3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514">
            <a:alpha val="9764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3C4AC-809D-4B50-A6C5-51AC65810215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A10282-0806-4606-BBBA-4FDD6CAD30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youtube.com/watch?v=SaolVEJEjV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s://www.youtube.com/watch?v=-kcOpyM9cB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s://www.youtube.com/watch?v=PVjiKRfKpP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s://www.youtube.com/watch?v=t6wjCcWC2a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www.youtube.com/watch?v=G7Gp9gzIHU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https://www.youtube.com/watch?v=ebXbLfLACG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hyperlink" Target="https://www.youtube.com/watch?v=xFrGuyw1V8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7W3qbng4t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468313" y="2997200"/>
            <a:ext cx="8280400" cy="1824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3300" b="1" dirty="0" smtClean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352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4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4340" name="Picture 5" descr="nicil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589588"/>
            <a:ext cx="25193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7" descr="LOGO CE_Vertical_EN_NEG_quadri_H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941888"/>
            <a:ext cx="237648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elfast city counci logo.png"/>
          <p:cNvPicPr>
            <a:picLocks noChangeAspect="1"/>
          </p:cNvPicPr>
          <p:nvPr/>
        </p:nvPicPr>
        <p:blipFill>
          <a:blip r:embed="rId7"/>
          <a:srcRect l="4123" t="11688" r="3107" b="12343"/>
          <a:stretch>
            <a:fillRect/>
          </a:stretch>
        </p:blipFill>
        <p:spPr bwMode="auto">
          <a:xfrm>
            <a:off x="5651500" y="5589588"/>
            <a:ext cx="32416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295400"/>
          </a:xfrm>
        </p:spPr>
        <p:txBody>
          <a:bodyPr/>
          <a:lstStyle/>
          <a:p>
            <a:pPr algn="l" eaLnBrk="1" hangingPunct="1"/>
            <a:r>
              <a:rPr lang="en-GB" sz="3600" smtClean="0"/>
              <a:t>8</a:t>
            </a:r>
            <a:r>
              <a:rPr lang="en-GB" smtClean="0"/>
              <a:t>. 	</a:t>
            </a:r>
            <a:r>
              <a:rPr lang="en-GB" sz="3600" smtClean="0"/>
              <a:t>The river Rhine, which rises in 	Switzerland, runs through which three                         	EU Member States?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1670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en-GB" sz="3600" smtClean="0"/>
              <a:t>	A.  Luxembourg, Belgium and Austria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3600" smtClean="0"/>
              <a:t>	B.  </a:t>
            </a:r>
            <a:r>
              <a:rPr lang="en-GB" sz="3600" u="sng" smtClean="0"/>
              <a:t>The Netherlands, France and </a:t>
            </a:r>
            <a:r>
              <a:rPr lang="en-GB" sz="3600" smtClean="0"/>
              <a:t>		      </a:t>
            </a:r>
            <a:r>
              <a:rPr lang="en-GB" sz="3600" u="sng" smtClean="0"/>
              <a:t>Germany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en-GB" sz="3600" smtClean="0"/>
              <a:t>	C.   Belgium, Italy and Luxembourg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789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7892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2</a:t>
            </a:r>
          </a:p>
        </p:txBody>
      </p:sp>
      <p:sp>
        <p:nvSpPr>
          <p:cNvPr id="37893" name="Subtitle 16"/>
          <p:cNvSpPr>
            <a:spLocks noGrp="1"/>
          </p:cNvSpPr>
          <p:nvPr>
            <p:ph type="subTitle" idx="1"/>
          </p:nvPr>
        </p:nvSpPr>
        <p:spPr>
          <a:xfrm>
            <a:off x="1476375" y="2852738"/>
            <a:ext cx="6400800" cy="1584325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Music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98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988" name="Title 8"/>
          <p:cNvSpPr>
            <a:spLocks noGrp="1"/>
          </p:cNvSpPr>
          <p:nvPr>
            <p:ph type="title"/>
          </p:nvPr>
        </p:nvSpPr>
        <p:spPr>
          <a:xfrm>
            <a:off x="428986" y="1124744"/>
            <a:ext cx="7786687" cy="1512888"/>
          </a:xfrm>
        </p:spPr>
        <p:txBody>
          <a:bodyPr/>
          <a:lstStyle/>
          <a:p>
            <a:pPr marL="1143000" indent="-1143000" algn="l" eaLnBrk="1" hangingPunct="1"/>
            <a:r>
              <a:rPr lang="en-GB" sz="4000" dirty="0" smtClean="0"/>
              <a:t>     </a:t>
            </a:r>
            <a:r>
              <a:rPr lang="en-GB" sz="3600" dirty="0" smtClean="0"/>
              <a:t>1</a:t>
            </a:r>
            <a:r>
              <a:rPr lang="en-GB" sz="4000" dirty="0" smtClean="0"/>
              <a:t>.  </a:t>
            </a:r>
            <a:r>
              <a:rPr lang="en-GB" sz="3600" dirty="0" smtClean="0"/>
              <a:t>This song won the Eurovision Song Contest in 2014. Which EU Member State did it represent? 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https://www.youtube.com/watch?v=SaolVEJEjV4</a:t>
            </a:r>
            <a:endParaRPr lang="en-GB" sz="3600" dirty="0" smtClean="0"/>
          </a:p>
        </p:txBody>
      </p:sp>
      <p:sp>
        <p:nvSpPr>
          <p:cNvPr id="41989" name="Content Placeholder 9"/>
          <p:cNvSpPr>
            <a:spLocks noGrp="1"/>
          </p:cNvSpPr>
          <p:nvPr>
            <p:ph idx="1"/>
          </p:nvPr>
        </p:nvSpPr>
        <p:spPr>
          <a:xfrm>
            <a:off x="1619672" y="3645024"/>
            <a:ext cx="6562725" cy="2952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alibri" pitchFamily="34" charset="0"/>
              <a:buAutoNum type="alphaUcPeriod"/>
            </a:pPr>
            <a:r>
              <a:rPr lang="en-GB" sz="3900" dirty="0" smtClean="0"/>
              <a:t>The Netherlands</a:t>
            </a:r>
          </a:p>
          <a:p>
            <a:pPr marL="514350" indent="-514350" eaLnBrk="1" hangingPunct="1">
              <a:lnSpc>
                <a:spcPct val="120000"/>
              </a:lnSpc>
              <a:buFont typeface="Calibri" pitchFamily="34" charset="0"/>
              <a:buAutoNum type="alphaUcPeriod"/>
            </a:pPr>
            <a:r>
              <a:rPr lang="en-GB" sz="3900" u="sng" dirty="0" smtClean="0"/>
              <a:t>Austria</a:t>
            </a:r>
          </a:p>
          <a:p>
            <a:pPr marL="514350" indent="-514350" eaLnBrk="1" hangingPunct="1">
              <a:lnSpc>
                <a:spcPct val="120000"/>
              </a:lnSpc>
              <a:buFont typeface="Calibri" pitchFamily="34" charset="0"/>
              <a:buAutoNum type="alphaUcPeriod"/>
            </a:pPr>
            <a:r>
              <a:rPr lang="en-GB" sz="3900" dirty="0" smtClean="0"/>
              <a:t>Latvia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608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6084" name="Title 8"/>
          <p:cNvSpPr>
            <a:spLocks noGrp="1"/>
          </p:cNvSpPr>
          <p:nvPr>
            <p:ph type="title"/>
          </p:nvPr>
        </p:nvSpPr>
        <p:spPr>
          <a:xfrm>
            <a:off x="683568" y="908720"/>
            <a:ext cx="7570787" cy="1439863"/>
          </a:xfrm>
        </p:spPr>
        <p:txBody>
          <a:bodyPr/>
          <a:lstStyle/>
          <a:p>
            <a:pPr marL="1143000" indent="-1143000" algn="l" eaLnBrk="1" hangingPunct="1"/>
            <a:r>
              <a:rPr lang="en-GB" sz="3600" dirty="0" smtClean="0"/>
              <a:t>     2.  Which famous German composer wrote the music to "Ode to Joy"?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https://www.youtube.com/watch?v=-kcOpyM9cBg</a:t>
            </a:r>
            <a:endParaRPr lang="en-GB" sz="36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35696" y="2780928"/>
            <a:ext cx="6346825" cy="3455988"/>
          </a:xfrm>
        </p:spPr>
        <p:txBody>
          <a:bodyPr rtlCol="0">
            <a:normAutofit fontScale="47500" lnSpcReduction="2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7600" dirty="0" smtClean="0"/>
              <a:t>Wagner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7600" dirty="0" smtClean="0"/>
              <a:t>Handel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7600" u="sng" dirty="0" smtClean="0"/>
              <a:t>Beethoven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017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4213" y="692150"/>
            <a:ext cx="7559675" cy="2376488"/>
          </a:xfrm>
        </p:spPr>
        <p:txBody>
          <a:bodyPr rtlCol="0">
            <a:normAutofit fontScale="90000"/>
          </a:bodyPr>
          <a:lstStyle/>
          <a:p>
            <a:pPr algn="l" eaLnBrk="1" hangingPunct="1">
              <a:defRPr/>
            </a:pPr>
            <a:r>
              <a:rPr lang="en-GB" sz="4000" dirty="0" smtClean="0"/>
              <a:t>3. 	This </a:t>
            </a:r>
            <a:r>
              <a:rPr lang="en-GB" sz="4000" dirty="0"/>
              <a:t>song, by </a:t>
            </a:r>
            <a:r>
              <a:rPr lang="en-GB" sz="4000" dirty="0" err="1"/>
              <a:t>Hozier</a:t>
            </a:r>
            <a:r>
              <a:rPr lang="en-GB" sz="4000" dirty="0"/>
              <a:t>, was </a:t>
            </a:r>
            <a:r>
              <a:rPr lang="en-GB" sz="4000" dirty="0" smtClean="0"/>
              <a:t>	nominated </a:t>
            </a:r>
            <a:r>
              <a:rPr lang="en-GB" sz="4000" dirty="0"/>
              <a:t>for </a:t>
            </a:r>
            <a:r>
              <a:rPr lang="en-GB" sz="4000" dirty="0" smtClean="0"/>
              <a:t>Best </a:t>
            </a:r>
            <a:r>
              <a:rPr lang="en-GB" sz="4000" dirty="0"/>
              <a:t>S</a:t>
            </a:r>
            <a:r>
              <a:rPr lang="en-GB" sz="4000" dirty="0" smtClean="0"/>
              <a:t>ong </a:t>
            </a:r>
            <a:r>
              <a:rPr lang="en-GB" sz="4000" dirty="0"/>
              <a:t>at the </a:t>
            </a:r>
            <a:r>
              <a:rPr lang="en-GB" sz="4000" dirty="0" smtClean="0"/>
              <a:t>	2014 </a:t>
            </a:r>
            <a:r>
              <a:rPr lang="en-GB" sz="4000" dirty="0"/>
              <a:t>European Music Awards. </a:t>
            </a:r>
            <a:r>
              <a:rPr lang="en-GB" sz="4000" dirty="0" smtClean="0"/>
              <a:t>	Where </a:t>
            </a:r>
            <a:r>
              <a:rPr lang="en-GB" sz="4000" dirty="0"/>
              <a:t>does Hozier come from</a:t>
            </a:r>
            <a:r>
              <a:rPr lang="en-GB" sz="4000" dirty="0" smtClean="0"/>
              <a:t>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https://www.youtube.com/watch?v=PVjiKRfKpPI</a:t>
            </a:r>
            <a:endParaRPr lang="en-GB" sz="4000" dirty="0"/>
          </a:p>
        </p:txBody>
      </p:sp>
      <p:sp>
        <p:nvSpPr>
          <p:cNvPr id="50181" name="Content Placeholder 9"/>
          <p:cNvSpPr>
            <a:spLocks noGrp="1"/>
          </p:cNvSpPr>
          <p:nvPr>
            <p:ph idx="1"/>
          </p:nvPr>
        </p:nvSpPr>
        <p:spPr>
          <a:xfrm>
            <a:off x="1763713" y="2565400"/>
            <a:ext cx="6923087" cy="24479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endParaRPr lang="en-GB" sz="3600" dirty="0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en-GB" sz="3600" dirty="0" smtClean="0"/>
              <a:t>A.            </a:t>
            </a:r>
            <a:r>
              <a:rPr lang="en-GB" sz="3600" u="sng" dirty="0" smtClean="0"/>
              <a:t>Ireland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B.            Denmark</a:t>
            </a:r>
            <a:br>
              <a:rPr lang="en-GB" sz="3600" dirty="0" smtClean="0"/>
            </a:br>
            <a:r>
              <a:rPr lang="en-GB" sz="3600" dirty="0" smtClean="0"/>
              <a:t>C.            England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42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4276" name="Title 8"/>
          <p:cNvSpPr>
            <a:spLocks noGrp="1"/>
          </p:cNvSpPr>
          <p:nvPr>
            <p:ph type="title"/>
          </p:nvPr>
        </p:nvSpPr>
        <p:spPr>
          <a:xfrm>
            <a:off x="179388" y="620713"/>
            <a:ext cx="8507412" cy="1439862"/>
          </a:xfrm>
        </p:spPr>
        <p:txBody>
          <a:bodyPr/>
          <a:lstStyle/>
          <a:p>
            <a:pPr marL="1143000" indent="-1143000" algn="l" eaLnBrk="1" hangingPunct="1"/>
            <a:r>
              <a:rPr lang="en-GB" sz="3600" dirty="0" smtClean="0"/>
              <a:t>       4. Edith Piaf was a famous singer from which EU Member State?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https://www.youtube.com/watch?v=t6wjCcWC2aE</a:t>
            </a:r>
            <a:endParaRPr lang="en-GB" sz="36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59632" y="2636912"/>
            <a:ext cx="7138987" cy="352742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Poland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Bulgaria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u="sng" dirty="0" smtClean="0"/>
              <a:t>France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837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0" y="620688"/>
            <a:ext cx="7643812" cy="1728787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5. In which year did the Belgian inventor, </a:t>
            </a:r>
            <a:r>
              <a:rPr lang="en-GB" sz="4000" dirty="0" err="1" smtClean="0"/>
              <a:t>Adolphe</a:t>
            </a:r>
            <a:r>
              <a:rPr lang="en-GB" sz="4000" dirty="0" smtClean="0"/>
              <a:t> Sax, design the Saxophone?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https://www.youtube.com/watch?v=G7Gp9gzIHU8</a:t>
            </a:r>
            <a:endParaRPr lang="en-GB" sz="4000" dirty="0"/>
          </a:p>
        </p:txBody>
      </p:sp>
      <p:sp>
        <p:nvSpPr>
          <p:cNvPr id="58373" name="Content Placeholder 9"/>
          <p:cNvSpPr>
            <a:spLocks noGrp="1"/>
          </p:cNvSpPr>
          <p:nvPr>
            <p:ph idx="1"/>
          </p:nvPr>
        </p:nvSpPr>
        <p:spPr>
          <a:xfrm>
            <a:off x="1331640" y="2708920"/>
            <a:ext cx="6418262" cy="36512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dirty="0" smtClean="0"/>
              <a:t>1841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1891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1941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246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2468" name="Title 8"/>
          <p:cNvSpPr>
            <a:spLocks noGrp="1"/>
          </p:cNvSpPr>
          <p:nvPr>
            <p:ph type="title"/>
          </p:nvPr>
        </p:nvSpPr>
        <p:spPr>
          <a:xfrm>
            <a:off x="900113" y="836613"/>
            <a:ext cx="7775575" cy="1655762"/>
          </a:xfrm>
        </p:spPr>
        <p:txBody>
          <a:bodyPr/>
          <a:lstStyle/>
          <a:p>
            <a:pPr marL="1143000" indent="-1143000" algn="l" eaLnBrk="1" hangingPunct="1"/>
            <a:r>
              <a:rPr lang="en-GB" sz="3600" dirty="0" smtClean="0"/>
              <a:t>    6.   This is a song by Calvin Harris.</a:t>
            </a:r>
            <a:br>
              <a:rPr lang="en-GB" sz="3600" dirty="0" smtClean="0"/>
            </a:br>
            <a:r>
              <a:rPr lang="en-GB" sz="3600" dirty="0" smtClean="0"/>
              <a:t>Which country in the UK does he come from? 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https://www.youtube.com/watch?v=ebXbLfLACGM</a:t>
            </a:r>
            <a:endParaRPr lang="en-GB" sz="3600" dirty="0" smtClean="0"/>
          </a:p>
        </p:txBody>
      </p:sp>
      <p:sp>
        <p:nvSpPr>
          <p:cNvPr id="62469" name="Content Placeholder 9"/>
          <p:cNvSpPr>
            <a:spLocks noGrp="1"/>
          </p:cNvSpPr>
          <p:nvPr>
            <p:ph idx="1"/>
          </p:nvPr>
        </p:nvSpPr>
        <p:spPr>
          <a:xfrm>
            <a:off x="1475581" y="2924944"/>
            <a:ext cx="6624638" cy="3290887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dirty="0" smtClean="0"/>
              <a:t>Scotland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England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Wales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295400"/>
          </a:xfrm>
        </p:spPr>
        <p:txBody>
          <a:bodyPr/>
          <a:lstStyle/>
          <a:p>
            <a:pPr algn="l" eaLnBrk="1" hangingPunct="1"/>
            <a:r>
              <a:rPr lang="en-GB" sz="3600" dirty="0" smtClean="0"/>
              <a:t>7.  	This song is by Abba. Which EU 	Member 	State do they come from?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https://www.youtube.com/watch?v=xFrGuyw1V8s</a:t>
            </a:r>
            <a:endParaRPr lang="en-GB" sz="3600" dirty="0" smtClean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0006" y="2420888"/>
            <a:ext cx="8229600" cy="3722687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dirty="0" smtClean="0"/>
              <a:t>	A</a:t>
            </a:r>
            <a:r>
              <a:rPr lang="en-GB" sz="3600" dirty="0" smtClean="0"/>
              <a:t>.  Holland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	B.  Denmark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	C.  </a:t>
            </a:r>
            <a:r>
              <a:rPr lang="en-GB" sz="3600" u="sng" dirty="0" smtClean="0"/>
              <a:t>Sweden</a:t>
            </a: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584325"/>
          </a:xfrm>
        </p:spPr>
        <p:txBody>
          <a:bodyPr/>
          <a:lstStyle/>
          <a:p>
            <a:pPr algn="l" eaLnBrk="1" hangingPunct="1"/>
            <a:r>
              <a:rPr lang="en-GB" sz="3600" dirty="0" smtClean="0"/>
              <a:t>8.  	This music is being played on a 	Stradivarius violin. Where do these 	violins originate from?</a:t>
            </a:r>
            <a:br>
              <a:rPr lang="en-GB" sz="3600" dirty="0" smtClean="0"/>
            </a:br>
            <a:r>
              <a:rPr lang="en-GB" sz="3600" dirty="0">
                <a:hlinkClick r:id="rId3"/>
              </a:rPr>
              <a:t>https://www.youtube.com/watch?v=s7W3qbng4t0</a:t>
            </a:r>
            <a:endParaRPr lang="en-GB" sz="3600" dirty="0" smtClean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43535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dirty="0" smtClean="0"/>
              <a:t>	</a:t>
            </a:r>
            <a:r>
              <a:rPr lang="en-GB" sz="3600" dirty="0" smtClean="0"/>
              <a:t>A.  Czech Republic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	B.  </a:t>
            </a:r>
            <a:r>
              <a:rPr lang="en-GB" sz="3600" u="sng" dirty="0" smtClean="0"/>
              <a:t>Italy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	C.  Romania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4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1</a:t>
            </a:r>
          </a:p>
        </p:txBody>
      </p:sp>
      <p:sp>
        <p:nvSpPr>
          <p:cNvPr id="20485" name="Subtitle 16"/>
          <p:cNvSpPr>
            <a:spLocks noGrp="1"/>
          </p:cNvSpPr>
          <p:nvPr>
            <p:ph type="subTitle" idx="1"/>
          </p:nvPr>
        </p:nvSpPr>
        <p:spPr>
          <a:xfrm>
            <a:off x="1476375" y="2708275"/>
            <a:ext cx="6400800" cy="1944688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Geography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373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3732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3</a:t>
            </a:r>
          </a:p>
        </p:txBody>
      </p:sp>
      <p:sp>
        <p:nvSpPr>
          <p:cNvPr id="73733" name="Subtitle 16"/>
          <p:cNvSpPr>
            <a:spLocks noGrp="1"/>
          </p:cNvSpPr>
          <p:nvPr>
            <p:ph type="subTitle" idx="1"/>
          </p:nvPr>
        </p:nvSpPr>
        <p:spPr>
          <a:xfrm>
            <a:off x="1476375" y="2349500"/>
            <a:ext cx="6400800" cy="1943100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Daily Life and Culture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577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9698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1. In which EU Member State would you find "La </a:t>
            </a:r>
            <a:r>
              <a:rPr lang="en-GB" sz="4000" dirty="0" err="1" smtClean="0"/>
              <a:t>Liga</a:t>
            </a:r>
            <a:r>
              <a:rPr lang="en-GB" sz="4000" dirty="0" smtClean="0"/>
              <a:t>"?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2275" y="2060575"/>
            <a:ext cx="7067550" cy="352901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u="sng" dirty="0" smtClean="0"/>
              <a:t>Spain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Italy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France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endParaRPr lang="en-GB" sz="3600" dirty="0" smtClean="0"/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782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7828" name="Title 8"/>
          <p:cNvSpPr>
            <a:spLocks noGrp="1"/>
          </p:cNvSpPr>
          <p:nvPr>
            <p:ph type="title"/>
          </p:nvPr>
        </p:nvSpPr>
        <p:spPr>
          <a:xfrm>
            <a:off x="1116013" y="836613"/>
            <a:ext cx="7499350" cy="1223962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2. In which EU Member State would</a:t>
            </a:r>
            <a:br>
              <a:rPr lang="en-GB" sz="3600" smtClean="0"/>
            </a:br>
            <a:r>
              <a:rPr lang="en-GB" sz="3600" smtClean="0"/>
              <a:t>you celebrate "Hogmanay"?</a:t>
            </a:r>
          </a:p>
        </p:txBody>
      </p:sp>
      <p:sp>
        <p:nvSpPr>
          <p:cNvPr id="77829" name="Content Placeholder 9"/>
          <p:cNvSpPr>
            <a:spLocks noGrp="1"/>
          </p:cNvSpPr>
          <p:nvPr>
            <p:ph idx="1"/>
          </p:nvPr>
        </p:nvSpPr>
        <p:spPr>
          <a:xfrm>
            <a:off x="2339975" y="2133600"/>
            <a:ext cx="6346825" cy="35782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UK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Ireland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Norway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98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9876" name="Title 8"/>
          <p:cNvSpPr>
            <a:spLocks noGrp="1"/>
          </p:cNvSpPr>
          <p:nvPr>
            <p:ph type="title"/>
          </p:nvPr>
        </p:nvSpPr>
        <p:spPr>
          <a:xfrm>
            <a:off x="431800" y="765175"/>
            <a:ext cx="8229600" cy="1439863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3. Which EU Member State does Count Dracula come from?</a:t>
            </a:r>
          </a:p>
        </p:txBody>
      </p:sp>
      <p:sp>
        <p:nvSpPr>
          <p:cNvPr id="79877" name="Content Placeholder 9"/>
          <p:cNvSpPr>
            <a:spLocks noGrp="1"/>
          </p:cNvSpPr>
          <p:nvPr>
            <p:ph idx="1"/>
          </p:nvPr>
        </p:nvSpPr>
        <p:spPr>
          <a:xfrm>
            <a:off x="1116013" y="2133600"/>
            <a:ext cx="7570787" cy="3578225"/>
          </a:xfrm>
        </p:spPr>
        <p:txBody>
          <a:bodyPr/>
          <a:lstStyle/>
          <a:p>
            <a:pPr marL="914400" lvl="1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Romania</a:t>
            </a:r>
          </a:p>
          <a:p>
            <a:pPr marL="914400" lvl="1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Bulgaria</a:t>
            </a:r>
          </a:p>
          <a:p>
            <a:pPr marL="914400" lvl="1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Hungary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192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71550" y="620713"/>
            <a:ext cx="7715250" cy="2016125"/>
          </a:xfrm>
        </p:spPr>
        <p:txBody>
          <a:bodyPr>
            <a:normAutofit fontScale="90000"/>
          </a:bodyPr>
          <a:lstStyle/>
          <a:p>
            <a:pPr marL="1143000" indent="-1143000" algn="l" eaLnBrk="1" hangingPunct="1">
              <a:defRPr/>
            </a:pPr>
            <a:r>
              <a:rPr lang="en-GB" sz="3600" smtClean="0"/>
              <a:t>    4. 	The Diary of Anne Frank is about a</a:t>
            </a:r>
            <a:br>
              <a:rPr lang="en-GB" sz="3600" smtClean="0"/>
            </a:br>
            <a:r>
              <a:rPr lang="en-GB" sz="3600" smtClean="0"/>
              <a:t>young Jewish girl hiding from the Nazis during WWII. In which EU Member State was she hiding?</a:t>
            </a:r>
          </a:p>
        </p:txBody>
      </p:sp>
      <p:sp>
        <p:nvSpPr>
          <p:cNvPr id="81925" name="Content Placeholder 9"/>
          <p:cNvSpPr>
            <a:spLocks noGrp="1"/>
          </p:cNvSpPr>
          <p:nvPr>
            <p:ph idx="1"/>
          </p:nvPr>
        </p:nvSpPr>
        <p:spPr>
          <a:xfrm>
            <a:off x="2195513" y="2708275"/>
            <a:ext cx="6491287" cy="3003550"/>
          </a:xfrm>
        </p:spPr>
        <p:txBody>
          <a:bodyPr/>
          <a:lstStyle/>
          <a:p>
            <a:pPr marL="514350" indent="-514350" eaLnBrk="1" hangingPunct="1">
              <a:lnSpc>
                <a:spcPct val="160000"/>
              </a:lnSpc>
              <a:buFont typeface="Calibri" pitchFamily="34" charset="0"/>
              <a:buAutoNum type="alphaUcPeriod"/>
            </a:pPr>
            <a:r>
              <a:rPr lang="en-GB" sz="3600" smtClean="0"/>
              <a:t>Germany</a:t>
            </a:r>
          </a:p>
          <a:p>
            <a:pPr marL="514350" indent="-514350" eaLnBrk="1" hangingPunct="1">
              <a:lnSpc>
                <a:spcPct val="160000"/>
              </a:lnSpc>
              <a:buFont typeface="Calibri" pitchFamily="34" charset="0"/>
              <a:buAutoNum type="alphaUcPeriod"/>
            </a:pPr>
            <a:r>
              <a:rPr lang="en-GB" sz="3600" smtClean="0"/>
              <a:t>France</a:t>
            </a:r>
          </a:p>
          <a:p>
            <a:pPr marL="514350" indent="-514350" eaLnBrk="1" hangingPunct="1">
              <a:lnSpc>
                <a:spcPct val="16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The Netherlands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397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35950" cy="1800225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5. In which EU Member State is the musical "The Sound of Music", featuring the Von Trapp family, set?</a:t>
            </a:r>
            <a:endParaRPr lang="en-GB" sz="4000" dirty="0"/>
          </a:p>
        </p:txBody>
      </p:sp>
      <p:sp>
        <p:nvSpPr>
          <p:cNvPr id="83973" name="Content Placeholder 9"/>
          <p:cNvSpPr>
            <a:spLocks noGrp="1"/>
          </p:cNvSpPr>
          <p:nvPr>
            <p:ph idx="1"/>
          </p:nvPr>
        </p:nvSpPr>
        <p:spPr>
          <a:xfrm>
            <a:off x="1692275" y="2565400"/>
            <a:ext cx="6994525" cy="33115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Germany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Austria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Italy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601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2303463"/>
          </a:xfrm>
        </p:spPr>
        <p:txBody>
          <a:bodyPr>
            <a:normAutofit/>
          </a:bodyPr>
          <a:lstStyle/>
          <a:p>
            <a:pPr marL="1143000" indent="-1143000" algn="l" eaLnBrk="1" hangingPunct="1"/>
            <a:r>
              <a:rPr lang="en-GB" sz="3200" smtClean="0"/>
              <a:t>    </a:t>
            </a:r>
            <a:r>
              <a:rPr lang="en-GB" sz="3600" smtClean="0"/>
              <a:t>6. 	The Irish word ‘Gaeltacht’ is used to describe an area in Ireland where the Irish language ……. ?</a:t>
            </a:r>
            <a:br>
              <a:rPr lang="en-GB" sz="3600" smtClean="0"/>
            </a:br>
            <a:endParaRPr lang="en-GB" sz="3600" smtClean="0"/>
          </a:p>
        </p:txBody>
      </p:sp>
      <p:sp>
        <p:nvSpPr>
          <p:cNvPr id="86021" name="Content Placeholder 9"/>
          <p:cNvSpPr>
            <a:spLocks noGrp="1"/>
          </p:cNvSpPr>
          <p:nvPr>
            <p:ph idx="1"/>
          </p:nvPr>
        </p:nvSpPr>
        <p:spPr>
          <a:xfrm>
            <a:off x="1187450" y="2565400"/>
            <a:ext cx="7643813" cy="2851150"/>
          </a:xfrm>
        </p:spPr>
        <p:txBody>
          <a:bodyPr/>
          <a:lstStyle/>
          <a:p>
            <a:pPr marL="990600" lvl="1" indent="-533400">
              <a:buFont typeface="Arial" charset="0"/>
              <a:buNone/>
            </a:pPr>
            <a:endParaRPr lang="en-GB" sz="3600" dirty="0" smtClean="0"/>
          </a:p>
          <a:p>
            <a:pPr marL="990600" lvl="1" indent="-533400">
              <a:buFont typeface="Arial" charset="0"/>
              <a:buNone/>
            </a:pPr>
            <a:r>
              <a:rPr lang="en-GB" sz="3600" dirty="0" smtClean="0"/>
              <a:t>A.      </a:t>
            </a:r>
            <a:r>
              <a:rPr lang="en-GB" sz="3600" u="sng" dirty="0" smtClean="0"/>
              <a:t>Is still widely spoken</a:t>
            </a:r>
          </a:p>
          <a:p>
            <a:pPr marL="990600" lvl="1" indent="-533400">
              <a:buFont typeface="Arial" charset="0"/>
              <a:buNone/>
            </a:pPr>
            <a:r>
              <a:rPr lang="en-GB" sz="3600" dirty="0" smtClean="0"/>
              <a:t>B.      Has never been spoken</a:t>
            </a:r>
          </a:p>
          <a:p>
            <a:pPr marL="990600" lvl="1" indent="-533400">
              <a:buFont typeface="Arial" charset="0"/>
              <a:buNone/>
            </a:pPr>
            <a:r>
              <a:rPr lang="en-GB" sz="3600" dirty="0" smtClean="0"/>
              <a:t>C.      Has completely died out</a:t>
            </a:r>
          </a:p>
          <a:p>
            <a:pPr marL="990600" lvl="1" indent="-533400" eaLnBrk="1" hangingPunct="1">
              <a:lnSpc>
                <a:spcPct val="110000"/>
              </a:lnSpc>
              <a:buFont typeface="Calibri" pitchFamily="34" charset="0"/>
              <a:buNone/>
            </a:pPr>
            <a:endParaRPr lang="en-GB" sz="3600" dirty="0" smtClean="0"/>
          </a:p>
          <a:p>
            <a:pPr marL="609600" indent="-609600" eaLnBrk="1" hangingPunct="1">
              <a:lnSpc>
                <a:spcPct val="11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584325"/>
          </a:xfrm>
        </p:spPr>
        <p:txBody>
          <a:bodyPr/>
          <a:lstStyle/>
          <a:p>
            <a:pPr algn="l" eaLnBrk="1" hangingPunct="1"/>
            <a:r>
              <a:rPr lang="en-GB" sz="3600" smtClean="0"/>
              <a:t>7.  	At which Italian landmark is it said 	that 	if you throw in a coin, you will be 	sure 	to return to that city?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3284537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mtClean="0"/>
              <a:t>	</a:t>
            </a:r>
            <a:r>
              <a:rPr lang="en-GB" sz="3600" smtClean="0"/>
              <a:t>A.  </a:t>
            </a:r>
            <a:r>
              <a:rPr lang="en-GB" sz="3600" u="sng" smtClean="0"/>
              <a:t>Trevi Fountain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smtClean="0"/>
              <a:t>	B.  The Spanish Steps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smtClean="0"/>
              <a:t>	C.  The Colosseum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439863"/>
          </a:xfrm>
        </p:spPr>
        <p:txBody>
          <a:bodyPr/>
          <a:lstStyle/>
          <a:p>
            <a:pPr algn="l" eaLnBrk="1" hangingPunct="1"/>
            <a:r>
              <a:rPr lang="en-GB" sz="3600" smtClean="0"/>
              <a:t>8.  	In which EU Member State is 	“El País" 	a daily newspaper?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455988"/>
          </a:xfrm>
        </p:spPr>
        <p:txBody>
          <a:bodyPr/>
          <a:lstStyle/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u="sng" smtClean="0"/>
              <a:t>Spain</a:t>
            </a:r>
          </a:p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smtClean="0"/>
              <a:t>Luxembourg</a:t>
            </a:r>
          </a:p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smtClean="0"/>
              <a:t>France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318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3188" name="Title 15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1512888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4</a:t>
            </a:r>
          </a:p>
        </p:txBody>
      </p:sp>
      <p:sp>
        <p:nvSpPr>
          <p:cNvPr id="93189" name="Subtitle 16"/>
          <p:cNvSpPr>
            <a:spLocks noGrp="1"/>
          </p:cNvSpPr>
          <p:nvPr>
            <p:ph type="subTitle" idx="1"/>
          </p:nvPr>
        </p:nvSpPr>
        <p:spPr>
          <a:xfrm>
            <a:off x="1476375" y="2852738"/>
            <a:ext cx="6400800" cy="1296987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Languages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253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935037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1. How many countries formed the original EEC?</a:t>
            </a:r>
            <a:endParaRPr lang="en-GB" sz="4000" dirty="0"/>
          </a:p>
        </p:txBody>
      </p:sp>
      <p:sp>
        <p:nvSpPr>
          <p:cNvPr id="22533" name="Content Placeholder 9"/>
          <p:cNvSpPr>
            <a:spLocks noGrp="1"/>
          </p:cNvSpPr>
          <p:nvPr>
            <p:ph idx="1"/>
          </p:nvPr>
        </p:nvSpPr>
        <p:spPr>
          <a:xfrm>
            <a:off x="1692275" y="2276475"/>
            <a:ext cx="7065963" cy="331311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6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10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12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523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51288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1. Which EU Member State has the highest percentage of people who can speak more than one language?</a:t>
            </a:r>
            <a:endParaRPr lang="en-GB" sz="4000" dirty="0"/>
          </a:p>
        </p:txBody>
      </p:sp>
      <p:sp>
        <p:nvSpPr>
          <p:cNvPr id="95237" name="Content Placeholder 9"/>
          <p:cNvSpPr>
            <a:spLocks noGrp="1"/>
          </p:cNvSpPr>
          <p:nvPr>
            <p:ph idx="1"/>
          </p:nvPr>
        </p:nvSpPr>
        <p:spPr>
          <a:xfrm>
            <a:off x="1692275" y="2349500"/>
            <a:ext cx="6994525" cy="33623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Luxembourg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Sweden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The Netherlands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728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7284" name="Title 8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512887"/>
          </a:xfrm>
        </p:spPr>
        <p:txBody>
          <a:bodyPr/>
          <a:lstStyle/>
          <a:p>
            <a:pPr marL="1143000" indent="-1143000" algn="l" eaLnBrk="1" hangingPunct="1"/>
            <a:r>
              <a:rPr lang="en-GB" sz="4000" smtClean="0"/>
              <a:t>     </a:t>
            </a:r>
            <a:r>
              <a:rPr lang="en-GB" sz="3600" smtClean="0"/>
              <a:t>2</a:t>
            </a:r>
            <a:r>
              <a:rPr lang="en-GB" sz="4000" smtClean="0"/>
              <a:t>. Which is the most widely spoken language in the EU?</a:t>
            </a:r>
          </a:p>
        </p:txBody>
      </p:sp>
      <p:sp>
        <p:nvSpPr>
          <p:cNvPr id="97285" name="Content Placeholder 9"/>
          <p:cNvSpPr>
            <a:spLocks noGrp="1"/>
          </p:cNvSpPr>
          <p:nvPr>
            <p:ph idx="1"/>
          </p:nvPr>
        </p:nvSpPr>
        <p:spPr>
          <a:xfrm>
            <a:off x="1763713" y="2060575"/>
            <a:ext cx="6994525" cy="3455988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French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German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English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933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9332" name="Title 8"/>
          <p:cNvSpPr>
            <a:spLocks noGrp="1"/>
          </p:cNvSpPr>
          <p:nvPr>
            <p:ph type="title"/>
          </p:nvPr>
        </p:nvSpPr>
        <p:spPr>
          <a:xfrm>
            <a:off x="179388" y="836613"/>
            <a:ext cx="8507412" cy="1368425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 3. Which is the most widely spoken language in Switzerland?</a:t>
            </a:r>
          </a:p>
        </p:txBody>
      </p:sp>
      <p:sp>
        <p:nvSpPr>
          <p:cNvPr id="99333" name="Content Placeholder 9"/>
          <p:cNvSpPr>
            <a:spLocks noGrp="1"/>
          </p:cNvSpPr>
          <p:nvPr>
            <p:ph idx="1"/>
          </p:nvPr>
        </p:nvSpPr>
        <p:spPr>
          <a:xfrm>
            <a:off x="1476375" y="2349500"/>
            <a:ext cx="7210425" cy="33623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French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Italian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German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137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8" y="908050"/>
            <a:ext cx="8507412" cy="151288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4. What is another way of saying "multilingual" – being able to speak many languages?</a:t>
            </a:r>
            <a:endParaRPr lang="en-GB" sz="4000" dirty="0"/>
          </a:p>
        </p:txBody>
      </p:sp>
      <p:sp>
        <p:nvSpPr>
          <p:cNvPr id="101381" name="Content Placeholder 9"/>
          <p:cNvSpPr>
            <a:spLocks noGrp="1"/>
          </p:cNvSpPr>
          <p:nvPr>
            <p:ph idx="1"/>
          </p:nvPr>
        </p:nvSpPr>
        <p:spPr>
          <a:xfrm>
            <a:off x="1547813" y="2420938"/>
            <a:ext cx="7210425" cy="33845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Bilingual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Polyglot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Monolingual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342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8" y="692150"/>
            <a:ext cx="8507412" cy="1584325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5. Which European alphabet begins with the letters "alpha", "beta" and "gamma"?</a:t>
            </a:r>
            <a:endParaRPr lang="en-GB" sz="4000" dirty="0"/>
          </a:p>
        </p:txBody>
      </p:sp>
      <p:sp>
        <p:nvSpPr>
          <p:cNvPr id="103429" name="Content Placeholder 9"/>
          <p:cNvSpPr>
            <a:spLocks noGrp="1"/>
          </p:cNvSpPr>
          <p:nvPr>
            <p:ph idx="1"/>
          </p:nvPr>
        </p:nvSpPr>
        <p:spPr>
          <a:xfrm>
            <a:off x="1403350" y="2276475"/>
            <a:ext cx="7283450" cy="34353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Russian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Turkish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Greek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54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5476" name="Title 8"/>
          <p:cNvSpPr>
            <a:spLocks noGrp="1"/>
          </p:cNvSpPr>
          <p:nvPr>
            <p:ph type="title"/>
          </p:nvPr>
        </p:nvSpPr>
        <p:spPr>
          <a:xfrm>
            <a:off x="179388" y="620713"/>
            <a:ext cx="8507412" cy="1584325"/>
          </a:xfrm>
        </p:spPr>
        <p:txBody>
          <a:bodyPr/>
          <a:lstStyle/>
          <a:p>
            <a:pPr marL="1143000" indent="-1143000" algn="l" eaLnBrk="1" hangingPunct="1"/>
            <a:r>
              <a:rPr lang="en-GB" sz="4000" smtClean="0"/>
              <a:t>   </a:t>
            </a:r>
            <a:r>
              <a:rPr lang="en-GB" sz="3600" smtClean="0"/>
              <a:t>6. 	From which language do the English words "brogues" and "smithereens" originate from?</a:t>
            </a:r>
          </a:p>
        </p:txBody>
      </p:sp>
      <p:sp>
        <p:nvSpPr>
          <p:cNvPr id="105477" name="Content Placeholder 9"/>
          <p:cNvSpPr>
            <a:spLocks noGrp="1"/>
          </p:cNvSpPr>
          <p:nvPr>
            <p:ph idx="1"/>
          </p:nvPr>
        </p:nvSpPr>
        <p:spPr>
          <a:xfrm>
            <a:off x="1476375" y="2349500"/>
            <a:ext cx="7210425" cy="33623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Irish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French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German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algn="l" eaLnBrk="1" hangingPunct="1"/>
            <a:r>
              <a:rPr lang="en-GB" sz="3600" smtClean="0"/>
              <a:t>7.  The language called "Silbo Gomero" -which people use to communicate across ravines and valleys by whistling - is used in which set of islands?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3705225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smtClean="0"/>
              <a:t>A.  The Channel Islands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smtClean="0"/>
              <a:t>B.  </a:t>
            </a:r>
            <a:r>
              <a:rPr lang="en-GB" sz="3600" u="sng" smtClean="0"/>
              <a:t>The Canary Islands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smtClean="0"/>
              <a:t>C.  The Hebrides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368425"/>
          </a:xfrm>
        </p:spPr>
        <p:txBody>
          <a:bodyPr/>
          <a:lstStyle/>
          <a:p>
            <a:pPr algn="l" eaLnBrk="1" hangingPunct="1"/>
            <a:r>
              <a:rPr lang="en-GB" sz="3600" smtClean="0"/>
              <a:t>8. 	Polish, Czech and Russian belong   	to which set of European languages?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27425"/>
          </a:xfrm>
        </p:spPr>
        <p:txBody>
          <a:bodyPr/>
          <a:lstStyle/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smtClean="0"/>
              <a:t>Romance</a:t>
            </a:r>
          </a:p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u="sng" smtClean="0"/>
              <a:t>Slavic</a:t>
            </a:r>
          </a:p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smtClean="0"/>
              <a:t>Germanic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264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2644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5</a:t>
            </a:r>
          </a:p>
        </p:txBody>
      </p:sp>
      <p:sp>
        <p:nvSpPr>
          <p:cNvPr id="112645" name="Subtitle 16"/>
          <p:cNvSpPr>
            <a:spLocks noGrp="1"/>
          </p:cNvSpPr>
          <p:nvPr>
            <p:ph type="subTitle" idx="1"/>
          </p:nvPr>
        </p:nvSpPr>
        <p:spPr>
          <a:xfrm>
            <a:off x="1476375" y="2708275"/>
            <a:ext cx="6400800" cy="1873250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Food and Drink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469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4692" name="Title 8"/>
          <p:cNvSpPr>
            <a:spLocks noGrp="1"/>
          </p:cNvSpPr>
          <p:nvPr>
            <p:ph type="title"/>
          </p:nvPr>
        </p:nvSpPr>
        <p:spPr>
          <a:xfrm>
            <a:off x="179388" y="476250"/>
            <a:ext cx="8507412" cy="1512888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1. ‘Polenta’ is a popular food in Italy. Is it made with  .…?</a:t>
            </a:r>
          </a:p>
        </p:txBody>
      </p:sp>
      <p:sp>
        <p:nvSpPr>
          <p:cNvPr id="114693" name="Content Placeholder 9"/>
          <p:cNvSpPr>
            <a:spLocks noGrp="1"/>
          </p:cNvSpPr>
          <p:nvPr>
            <p:ph idx="1"/>
          </p:nvPr>
        </p:nvSpPr>
        <p:spPr>
          <a:xfrm>
            <a:off x="1403350" y="1916113"/>
            <a:ext cx="7283450" cy="345757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Fruit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Cheese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Cornmeal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457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4580" name="Title 8"/>
          <p:cNvSpPr>
            <a:spLocks noGrp="1"/>
          </p:cNvSpPr>
          <p:nvPr>
            <p:ph type="title"/>
          </p:nvPr>
        </p:nvSpPr>
        <p:spPr>
          <a:xfrm>
            <a:off x="428625" y="549275"/>
            <a:ext cx="8229600" cy="1497013"/>
          </a:xfrm>
        </p:spPr>
        <p:txBody>
          <a:bodyPr/>
          <a:lstStyle/>
          <a:p>
            <a:pPr marL="1143000" indent="-1143000" algn="l" eaLnBrk="1" hangingPunct="1"/>
            <a:r>
              <a:rPr lang="en-GB" smtClean="0"/>
              <a:t>     </a:t>
            </a:r>
            <a:r>
              <a:rPr lang="en-GB" sz="3600" smtClean="0"/>
              <a:t>2.</a:t>
            </a:r>
            <a:r>
              <a:rPr lang="en-GB" smtClean="0"/>
              <a:t> </a:t>
            </a:r>
            <a:r>
              <a:rPr lang="en-GB" sz="3600" smtClean="0"/>
              <a:t>Which countries joined the EU in          1973?</a:t>
            </a:r>
          </a:p>
        </p:txBody>
      </p:sp>
      <p:sp>
        <p:nvSpPr>
          <p:cNvPr id="24581" name="Content Placeholder 9"/>
          <p:cNvSpPr>
            <a:spLocks noGrp="1"/>
          </p:cNvSpPr>
          <p:nvPr>
            <p:ph idx="1"/>
          </p:nvPr>
        </p:nvSpPr>
        <p:spPr>
          <a:xfrm>
            <a:off x="1692275" y="2060575"/>
            <a:ext cx="6983413" cy="338296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Ireland, Denmark and the UK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Greece, Spain and Portugal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Malta, Croatia and Sweden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673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6740" name="Title 8"/>
          <p:cNvSpPr>
            <a:spLocks noGrp="1"/>
          </p:cNvSpPr>
          <p:nvPr>
            <p:ph type="title"/>
          </p:nvPr>
        </p:nvSpPr>
        <p:spPr>
          <a:xfrm>
            <a:off x="157163" y="549275"/>
            <a:ext cx="8507412" cy="1366838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2. Portugal is the largest exporter of which food product? </a:t>
            </a:r>
            <a:endParaRPr lang="en-GB" sz="4000" smtClean="0"/>
          </a:p>
        </p:txBody>
      </p:sp>
      <p:sp>
        <p:nvSpPr>
          <p:cNvPr id="116741" name="Content Placeholder 9"/>
          <p:cNvSpPr>
            <a:spLocks noGrp="1"/>
          </p:cNvSpPr>
          <p:nvPr>
            <p:ph idx="1"/>
          </p:nvPr>
        </p:nvSpPr>
        <p:spPr>
          <a:xfrm>
            <a:off x="1187450" y="1989138"/>
            <a:ext cx="7499350" cy="33845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Tomato Purée</a:t>
            </a:r>
            <a:endParaRPr lang="en-GB" sz="360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Olive Oil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Orange Juice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878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8788" name="Title 8"/>
          <p:cNvSpPr>
            <a:spLocks noGrp="1"/>
          </p:cNvSpPr>
          <p:nvPr>
            <p:ph type="title"/>
          </p:nvPr>
        </p:nvSpPr>
        <p:spPr>
          <a:xfrm>
            <a:off x="215900" y="908050"/>
            <a:ext cx="8507413" cy="1152525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3. ‘Moussaka’ is a popular meal from which EU Member State?</a:t>
            </a:r>
          </a:p>
        </p:txBody>
      </p:sp>
      <p:sp>
        <p:nvSpPr>
          <p:cNvPr id="118789" name="Content Placeholder 9"/>
          <p:cNvSpPr>
            <a:spLocks noGrp="1"/>
          </p:cNvSpPr>
          <p:nvPr>
            <p:ph idx="1"/>
          </p:nvPr>
        </p:nvSpPr>
        <p:spPr>
          <a:xfrm>
            <a:off x="1403350" y="2060575"/>
            <a:ext cx="7283450" cy="36512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Croatia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Spain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Greece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083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0836" name="Title 8"/>
          <p:cNvSpPr>
            <a:spLocks noGrp="1"/>
          </p:cNvSpPr>
          <p:nvPr>
            <p:ph type="title"/>
          </p:nvPr>
        </p:nvSpPr>
        <p:spPr>
          <a:xfrm>
            <a:off x="179388" y="765175"/>
            <a:ext cx="8507412" cy="1439863"/>
          </a:xfrm>
        </p:spPr>
        <p:txBody>
          <a:bodyPr/>
          <a:lstStyle/>
          <a:p>
            <a:pPr marL="1143000" indent="-1143000" algn="l" eaLnBrk="1" hangingPunct="1"/>
            <a:r>
              <a:rPr lang="en-GB" sz="4000" smtClean="0"/>
              <a:t>     4</a:t>
            </a:r>
            <a:r>
              <a:rPr lang="en-GB" sz="3600" smtClean="0"/>
              <a:t>. "Bigos" or Hunter’s Stew is the national dish of which EU Member State?</a:t>
            </a:r>
          </a:p>
        </p:txBody>
      </p:sp>
      <p:sp>
        <p:nvSpPr>
          <p:cNvPr id="120837" name="Content Placeholder 9"/>
          <p:cNvSpPr>
            <a:spLocks noGrp="1"/>
          </p:cNvSpPr>
          <p:nvPr>
            <p:ph idx="1"/>
          </p:nvPr>
        </p:nvSpPr>
        <p:spPr>
          <a:xfrm>
            <a:off x="1403350" y="2420938"/>
            <a:ext cx="7283450" cy="31686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Malta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Poland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Spain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288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2884" name="Title 8"/>
          <p:cNvSpPr>
            <a:spLocks noGrp="1"/>
          </p:cNvSpPr>
          <p:nvPr>
            <p:ph type="title"/>
          </p:nvPr>
        </p:nvSpPr>
        <p:spPr>
          <a:xfrm>
            <a:off x="185738" y="620713"/>
            <a:ext cx="8507412" cy="1655762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5. Edam cheese is produced in which EU Member State?</a:t>
            </a:r>
          </a:p>
        </p:txBody>
      </p:sp>
      <p:sp>
        <p:nvSpPr>
          <p:cNvPr id="122885" name="Content Placeholder 9"/>
          <p:cNvSpPr>
            <a:spLocks noGrp="1"/>
          </p:cNvSpPr>
          <p:nvPr>
            <p:ph idx="1"/>
          </p:nvPr>
        </p:nvSpPr>
        <p:spPr>
          <a:xfrm>
            <a:off x="1403350" y="2205038"/>
            <a:ext cx="7283450" cy="33845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France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Bulgaria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The Netherlands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493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4932" name="Title 8"/>
          <p:cNvSpPr>
            <a:spLocks noGrp="1"/>
          </p:cNvSpPr>
          <p:nvPr>
            <p:ph type="title"/>
          </p:nvPr>
        </p:nvSpPr>
        <p:spPr>
          <a:xfrm>
            <a:off x="133350" y="620713"/>
            <a:ext cx="8507413" cy="1655762"/>
          </a:xfrm>
        </p:spPr>
        <p:txBody>
          <a:bodyPr/>
          <a:lstStyle/>
          <a:p>
            <a:pPr marL="1143000" indent="-1143000" algn="l" eaLnBrk="1" hangingPunct="1"/>
            <a:r>
              <a:rPr lang="en-GB" sz="4000" smtClean="0"/>
              <a:t>    </a:t>
            </a:r>
            <a:r>
              <a:rPr lang="en-GB" sz="3600" smtClean="0"/>
              <a:t>6. 	"Kinnie" is a popular soft drink in Malta.  What is it made from?</a:t>
            </a:r>
          </a:p>
        </p:txBody>
      </p:sp>
      <p:sp>
        <p:nvSpPr>
          <p:cNvPr id="124933" name="Content Placeholder 9"/>
          <p:cNvSpPr>
            <a:spLocks noGrp="1"/>
          </p:cNvSpPr>
          <p:nvPr>
            <p:ph idx="1"/>
          </p:nvPr>
        </p:nvSpPr>
        <p:spPr>
          <a:xfrm>
            <a:off x="1331913" y="2349500"/>
            <a:ext cx="7343775" cy="33623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Oranges and herbs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Strawberries and kiwi fruit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Lemons and limes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23963"/>
          </a:xfrm>
        </p:spPr>
        <p:txBody>
          <a:bodyPr/>
          <a:lstStyle/>
          <a:p>
            <a:pPr algn="l"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7.   What is unusual about "</a:t>
            </a:r>
            <a:r>
              <a:rPr lang="en-GB" sz="3600" dirty="0" err="1" smtClean="0"/>
              <a:t>tarte</a:t>
            </a:r>
            <a:r>
              <a:rPr lang="en-GB" sz="3600" dirty="0" smtClean="0"/>
              <a:t> </a:t>
            </a:r>
            <a:r>
              <a:rPr lang="en-GB" sz="3600" dirty="0" err="1" smtClean="0"/>
              <a:t>tatin</a:t>
            </a:r>
            <a:r>
              <a:rPr lang="en-GB" sz="3600" dirty="0" smtClean="0"/>
              <a:t>"?</a:t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539750" y="980728"/>
            <a:ext cx="8158163" cy="4032597"/>
          </a:xfrm>
        </p:spPr>
        <p:txBody>
          <a:bodyPr/>
          <a:lstStyle/>
          <a:p>
            <a:pPr marL="1314450" lvl="2" indent="-514350">
              <a:buFont typeface="Arial" charset="0"/>
              <a:buNone/>
            </a:pPr>
            <a:endParaRPr lang="en-GB" dirty="0" smtClean="0"/>
          </a:p>
          <a:p>
            <a:pPr marL="1314450" lvl="2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It is salty</a:t>
            </a:r>
          </a:p>
          <a:p>
            <a:pPr marL="1314450" lvl="2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It has holes in it</a:t>
            </a:r>
          </a:p>
          <a:p>
            <a:pPr marL="1314450" lvl="2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dirty="0" smtClean="0"/>
              <a:t>It is upside down</a:t>
            </a:r>
          </a:p>
          <a:p>
            <a:pPr marL="609600" indent="-609600" eaLnBrk="1" hangingPunct="1">
              <a:buFont typeface="Arial" charset="0"/>
              <a:buNone/>
            </a:pP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800225"/>
          </a:xfrm>
        </p:spPr>
        <p:txBody>
          <a:bodyPr/>
          <a:lstStyle/>
          <a:p>
            <a:pPr algn="l" eaLnBrk="1" hangingPunct="1"/>
            <a:r>
              <a:rPr lang="en-GB" sz="3600" smtClean="0"/>
              <a:t>  8.</a:t>
            </a:r>
            <a:r>
              <a:rPr lang="en-GB" smtClean="0"/>
              <a:t>  "</a:t>
            </a:r>
            <a:r>
              <a:rPr lang="en-GB" sz="3600" smtClean="0"/>
              <a:t>Churro" is a sweet doughnut like 	snack. In which EU Member State 	would you find it?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2808288"/>
          </a:xfrm>
        </p:spPr>
        <p:txBody>
          <a:bodyPr/>
          <a:lstStyle/>
          <a:p>
            <a:pPr marL="1314450" lvl="2" indent="-51435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en-GB" sz="3600" smtClean="0"/>
              <a:t>Poland</a:t>
            </a:r>
          </a:p>
          <a:p>
            <a:pPr marL="1314450" lvl="2" indent="-51435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en-GB" sz="3600" smtClean="0"/>
              <a:t>Sweden</a:t>
            </a:r>
          </a:p>
          <a:p>
            <a:pPr marL="1314450" lvl="2" indent="-51435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en-GB" sz="3600" u="sng" smtClean="0"/>
              <a:t>Spain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310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31076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6</a:t>
            </a:r>
          </a:p>
        </p:txBody>
      </p:sp>
      <p:sp>
        <p:nvSpPr>
          <p:cNvPr id="131077" name="Subtitle 16"/>
          <p:cNvSpPr>
            <a:spLocks noGrp="1"/>
          </p:cNvSpPr>
          <p:nvPr>
            <p:ph type="subTitle" idx="1"/>
          </p:nvPr>
        </p:nvSpPr>
        <p:spPr>
          <a:xfrm>
            <a:off x="1476375" y="2636838"/>
            <a:ext cx="6400800" cy="1871662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Faces and Places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A50021"/>
                </a:solidFill>
              </a:rPr>
              <a:t>Faces and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8163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	</a:t>
            </a:r>
            <a:r>
              <a:rPr lang="en-GB" sz="3900" dirty="0" smtClean="0"/>
              <a:t>Please answer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900" dirty="0" smtClean="0"/>
              <a:t>Name of celebrity / famous landmark 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900" dirty="0" smtClean="0"/>
              <a:t>Name of EU Member State they come from / can be found in</a:t>
            </a:r>
            <a:endParaRPr lang="en-GB" sz="39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1.</a:t>
            </a:r>
          </a:p>
        </p:txBody>
      </p:sp>
      <p:pic>
        <p:nvPicPr>
          <p:cNvPr id="13517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00125"/>
            <a:ext cx="75866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/>
              <a:t>Kimi</a:t>
            </a:r>
            <a:r>
              <a:rPr lang="en-GB" sz="3600" b="1" dirty="0"/>
              <a:t> </a:t>
            </a:r>
            <a:r>
              <a:rPr lang="en-GB" sz="3600" b="1" dirty="0" err="1" smtClean="0"/>
              <a:t>Raikkonen</a:t>
            </a:r>
            <a:r>
              <a:rPr lang="en-GB" sz="3600" b="1" dirty="0" smtClean="0"/>
              <a:t>, Finland</a:t>
            </a:r>
            <a:endParaRPr lang="en-GB" sz="3600" b="1" dirty="0"/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662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6628" name="Title 8"/>
          <p:cNvSpPr>
            <a:spLocks noGrp="1"/>
          </p:cNvSpPr>
          <p:nvPr>
            <p:ph type="title"/>
          </p:nvPr>
        </p:nvSpPr>
        <p:spPr>
          <a:xfrm>
            <a:off x="827088" y="692150"/>
            <a:ext cx="7561262" cy="1657350"/>
          </a:xfrm>
        </p:spPr>
        <p:txBody>
          <a:bodyPr anchor="t"/>
          <a:lstStyle/>
          <a:p>
            <a:pPr marL="1143000" indent="-1143000" algn="l" eaLnBrk="1" hangingPunct="1"/>
            <a:r>
              <a:rPr lang="en-GB" sz="3600" smtClean="0"/>
              <a:t>      3. In which EU Member State is Auschwitz-Birkenau?</a:t>
            </a:r>
          </a:p>
        </p:txBody>
      </p:sp>
      <p:sp>
        <p:nvSpPr>
          <p:cNvPr id="26629" name="Content Placeholder 9"/>
          <p:cNvSpPr>
            <a:spLocks noGrp="1"/>
          </p:cNvSpPr>
          <p:nvPr>
            <p:ph idx="1"/>
          </p:nvPr>
        </p:nvSpPr>
        <p:spPr>
          <a:xfrm>
            <a:off x="1979613" y="2205038"/>
            <a:ext cx="6994525" cy="3506787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Poland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Czech Republic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Germany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Box 3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2.</a:t>
            </a:r>
          </a:p>
        </p:txBody>
      </p:sp>
      <p:pic>
        <p:nvPicPr>
          <p:cNvPr id="13721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971550"/>
            <a:ext cx="787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000" y="1052737"/>
            <a:ext cx="3000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Brandenburg </a:t>
            </a:r>
            <a:r>
              <a:rPr lang="en-GB" sz="2400" b="1" dirty="0" smtClean="0"/>
              <a:t>Gate</a:t>
            </a:r>
          </a:p>
          <a:p>
            <a:r>
              <a:rPr lang="en-GB" sz="2400" b="1" dirty="0" smtClean="0"/>
              <a:t>Germany</a:t>
            </a:r>
            <a:endParaRPr lang="en-GB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3.</a:t>
            </a:r>
          </a:p>
        </p:txBody>
      </p:sp>
      <p:pic>
        <p:nvPicPr>
          <p:cNvPr id="139266" name="Picture 2" descr="Javier Bard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633413"/>
            <a:ext cx="5686425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5656" y="-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Javier </a:t>
            </a:r>
            <a:r>
              <a:rPr lang="en-GB" sz="3600" dirty="0" err="1" smtClean="0"/>
              <a:t>Bardem</a:t>
            </a:r>
            <a:r>
              <a:rPr lang="en-GB" sz="3600" dirty="0" smtClean="0"/>
              <a:t>, Spain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4.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913" y="1184152"/>
            <a:ext cx="6870700" cy="48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5656" y="33265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Wieliczka</a:t>
            </a:r>
            <a:r>
              <a:rPr lang="en-GB" sz="2800" dirty="0"/>
              <a:t> Salt </a:t>
            </a:r>
            <a:r>
              <a:rPr lang="en-GB" sz="2800" dirty="0" smtClean="0"/>
              <a:t>Mine, Poland</a:t>
            </a:r>
            <a:endParaRPr lang="en-GB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5.</a:t>
            </a:r>
          </a:p>
        </p:txBody>
      </p:sp>
      <p:pic>
        <p:nvPicPr>
          <p:cNvPr id="143362" name="Picture 2" descr="Caroline Wozniac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967596"/>
            <a:ext cx="3672880" cy="552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5656" y="11663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Caroline </a:t>
            </a:r>
            <a:r>
              <a:rPr lang="en-GB" sz="3600" dirty="0" err="1" smtClean="0"/>
              <a:t>Wozniacki</a:t>
            </a:r>
            <a:r>
              <a:rPr lang="en-GB" sz="3600" dirty="0" smtClean="0"/>
              <a:t>, Denmark</a:t>
            </a:r>
            <a:endParaRPr lang="en-GB" sz="3600" dirty="0"/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6.</a:t>
            </a:r>
          </a:p>
        </p:txBody>
      </p:sp>
      <p:pic>
        <p:nvPicPr>
          <p:cNvPr id="145410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746125"/>
            <a:ext cx="3995738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09528" y="59791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Michael </a:t>
            </a:r>
            <a:r>
              <a:rPr lang="en-GB" sz="3200" dirty="0" err="1"/>
              <a:t>Fassbender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37620" y="63947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Germany / Ireland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7.</a:t>
            </a:r>
          </a:p>
        </p:txBody>
      </p:sp>
      <p:pic>
        <p:nvPicPr>
          <p:cNvPr id="147458" name="Picture 2" descr="Tint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268413"/>
            <a:ext cx="3240087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flipH="1" flipV="1">
            <a:off x="7277011" y="4446404"/>
            <a:ext cx="1183421" cy="121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7497" y="328498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Bonus point for name of the Dog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6064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 smtClean="0"/>
              <a:t>Tintin</a:t>
            </a:r>
            <a:r>
              <a:rPr lang="en-GB" sz="5400" dirty="0" smtClean="0"/>
              <a:t>, Belgium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65195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Snowy</a:t>
            </a:r>
            <a:endParaRPr lang="en-GB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8.</a:t>
            </a:r>
          </a:p>
        </p:txBody>
      </p:sp>
      <p:pic>
        <p:nvPicPr>
          <p:cNvPr id="149506" name="Picture 2" descr="Balotel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113" y="860425"/>
            <a:ext cx="68580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12177" y="29428"/>
            <a:ext cx="5525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Mario Balotelli, Italy</a:t>
            </a:r>
            <a:endParaRPr lang="en-GB" sz="4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0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04" name="Title 8"/>
          <p:cNvSpPr>
            <a:spLocks noGrp="1"/>
          </p:cNvSpPr>
          <p:nvPr>
            <p:ph type="title"/>
          </p:nvPr>
        </p:nvSpPr>
        <p:spPr>
          <a:xfrm>
            <a:off x="107950" y="620713"/>
            <a:ext cx="8507413" cy="1655762"/>
          </a:xfrm>
        </p:spPr>
        <p:txBody>
          <a:bodyPr/>
          <a:lstStyle/>
          <a:p>
            <a:pPr marL="1143000" indent="-1143000" eaLnBrk="1" hangingPunct="1"/>
            <a:r>
              <a:rPr lang="en-GB" sz="4000" smtClean="0"/>
              <a:t>    </a:t>
            </a:r>
            <a:r>
              <a:rPr lang="en-GB" sz="4000" b="1" u="sng" smtClean="0"/>
              <a:t>TIE BREAK QUESTIONS</a:t>
            </a:r>
          </a:p>
        </p:txBody>
      </p:sp>
      <p:sp>
        <p:nvSpPr>
          <p:cNvPr id="153605" name="Content Placeholder 9"/>
          <p:cNvSpPr>
            <a:spLocks noGrp="1"/>
          </p:cNvSpPr>
          <p:nvPr>
            <p:ph idx="1"/>
          </p:nvPr>
        </p:nvSpPr>
        <p:spPr>
          <a:xfrm>
            <a:off x="1331913" y="1989138"/>
            <a:ext cx="7343775" cy="3722687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GB" sz="3200" smtClean="0"/>
              <a:t>	</a:t>
            </a:r>
            <a:r>
              <a:rPr lang="en-GB" sz="3600" smtClean="0"/>
              <a:t>How many EU Member States use the euro as their currency?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smtClean="0"/>
              <a:t>	A:	</a:t>
            </a:r>
            <a:r>
              <a:rPr lang="en-GB" sz="3600" u="sng" smtClean="0"/>
              <a:t>19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smtClean="0"/>
              <a:t>	B:	21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smtClean="0"/>
              <a:t>	C:	28	</a:t>
            </a:r>
            <a:r>
              <a:rPr lang="en-GB" sz="3200" smtClean="0"/>
              <a:t>   </a:t>
            </a:r>
            <a:endParaRPr lang="en-GB" sz="3200" u="sng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565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5652" name="Title 8"/>
          <p:cNvSpPr>
            <a:spLocks noGrp="1"/>
          </p:cNvSpPr>
          <p:nvPr>
            <p:ph type="title"/>
          </p:nvPr>
        </p:nvSpPr>
        <p:spPr>
          <a:xfrm>
            <a:off x="133350" y="620713"/>
            <a:ext cx="8507413" cy="1655762"/>
          </a:xfrm>
        </p:spPr>
        <p:txBody>
          <a:bodyPr/>
          <a:lstStyle/>
          <a:p>
            <a:pPr marL="1143000" indent="-1143000" eaLnBrk="1" hangingPunct="1"/>
            <a:r>
              <a:rPr lang="en-GB" sz="4000" smtClean="0"/>
              <a:t>    </a:t>
            </a:r>
            <a:r>
              <a:rPr lang="en-GB" sz="4000" b="1" u="sng" smtClean="0"/>
              <a:t>TIE BREAK QUESTIONS</a:t>
            </a:r>
          </a:p>
        </p:txBody>
      </p:sp>
      <p:sp>
        <p:nvSpPr>
          <p:cNvPr id="155653" name="Content Placeholder 9"/>
          <p:cNvSpPr>
            <a:spLocks noGrp="1"/>
          </p:cNvSpPr>
          <p:nvPr>
            <p:ph idx="1"/>
          </p:nvPr>
        </p:nvSpPr>
        <p:spPr>
          <a:xfrm>
            <a:off x="1331913" y="2133600"/>
            <a:ext cx="7343775" cy="3578225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</a:pPr>
            <a:r>
              <a:rPr lang="en-GB" sz="3600" smtClean="0"/>
              <a:t>	What was the last country to join the European Union?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smtClean="0"/>
              <a:t>	A:  Lithuania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smtClean="0"/>
              <a:t>	B:  </a:t>
            </a:r>
            <a:r>
              <a:rPr lang="en-GB" sz="3600" u="sng" smtClean="0"/>
              <a:t>Croatia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smtClean="0"/>
              <a:t>	C:  Malta	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u="sng" smtClean="0"/>
              <a:t>TIE BREAK QUESTIONS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4000" smtClean="0"/>
              <a:t>		</a:t>
            </a:r>
            <a:r>
              <a:rPr lang="en-GB" sz="3600" smtClean="0"/>
              <a:t>How many European Commissioners 	are there?</a:t>
            </a:r>
          </a:p>
          <a:p>
            <a:pPr eaLnBrk="1" hangingPunct="1">
              <a:buFont typeface="Arial" charset="0"/>
              <a:buNone/>
            </a:pPr>
            <a:r>
              <a:rPr lang="en-GB" sz="4000" smtClean="0"/>
              <a:t>			</a:t>
            </a:r>
            <a:r>
              <a:rPr lang="en-GB" sz="3600" smtClean="0"/>
              <a:t>A:</a:t>
            </a:r>
            <a:r>
              <a:rPr lang="en-GB" sz="4000" smtClean="0"/>
              <a:t>	</a:t>
            </a:r>
            <a:r>
              <a:rPr lang="en-GB" sz="3600" smtClean="0"/>
              <a:t>29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GB" sz="3600" smtClean="0"/>
              <a:t>		B:	</a:t>
            </a:r>
            <a:r>
              <a:rPr lang="en-GB" sz="3600" u="sng" smtClean="0"/>
              <a:t>28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GB" sz="3600" smtClean="0"/>
              <a:t>		C:	30</a:t>
            </a:r>
          </a:p>
          <a:p>
            <a:pPr eaLnBrk="1" hangingPunct="1"/>
            <a:endParaRPr lang="en-GB" sz="36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86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368425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4. Which of the following EU Member States have land borders with Russia?</a:t>
            </a:r>
            <a:endParaRPr lang="en-GB" sz="4000" dirty="0"/>
          </a:p>
        </p:txBody>
      </p:sp>
      <p:sp>
        <p:nvSpPr>
          <p:cNvPr id="28677" name="Content Placeholder 9"/>
          <p:cNvSpPr>
            <a:spLocks noGrp="1"/>
          </p:cNvSpPr>
          <p:nvPr>
            <p:ph idx="1"/>
          </p:nvPr>
        </p:nvSpPr>
        <p:spPr>
          <a:xfrm>
            <a:off x="1619250" y="2565400"/>
            <a:ext cx="7067550" cy="2951163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Poland, Romania and Hungary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GB" sz="3600" u="sng" dirty="0" smtClean="0"/>
              <a:t>Estonia, Latvia and Finland</a:t>
            </a:r>
          </a:p>
          <a:p>
            <a:pPr marL="514350" indent="-514350" eaLnBrk="1" hangingPunct="1">
              <a:buFont typeface="Calibri" pitchFamily="34" charset="0"/>
              <a:buAutoNum type="alphaUcPeriod"/>
            </a:pPr>
            <a:r>
              <a:rPr lang="en-GB" sz="3600" dirty="0" smtClean="0"/>
              <a:t>Czech Republic, Slovenia and Romania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072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5" y="692150"/>
            <a:ext cx="8229600" cy="151288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5. What are the largest and smallest EU Member States, in terms of population?</a:t>
            </a:r>
            <a:endParaRPr lang="en-GB" sz="4000" dirty="0"/>
          </a:p>
        </p:txBody>
      </p:sp>
      <p:sp>
        <p:nvSpPr>
          <p:cNvPr id="30725" name="Content Placeholder 9"/>
          <p:cNvSpPr>
            <a:spLocks noGrp="1"/>
          </p:cNvSpPr>
          <p:nvPr>
            <p:ph idx="1"/>
          </p:nvPr>
        </p:nvSpPr>
        <p:spPr>
          <a:xfrm>
            <a:off x="1619250" y="2276475"/>
            <a:ext cx="7042150" cy="331311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Germany and Malta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France and Slovenia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Italy and Luxembourg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277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511300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6. What are the largest and smallest EU Member States in terms of land area?</a:t>
            </a:r>
            <a:endParaRPr lang="en-GB" sz="4000" dirty="0"/>
          </a:p>
        </p:txBody>
      </p:sp>
      <p:sp>
        <p:nvSpPr>
          <p:cNvPr id="32773" name="Content Placeholder 9"/>
          <p:cNvSpPr>
            <a:spLocks noGrp="1"/>
          </p:cNvSpPr>
          <p:nvPr>
            <p:ph idx="1"/>
          </p:nvPr>
        </p:nvSpPr>
        <p:spPr>
          <a:xfrm>
            <a:off x="1692275" y="2205038"/>
            <a:ext cx="6994525" cy="3671887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Germany and Slovenia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u="sng" smtClean="0"/>
              <a:t>France and Malta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Spain and Luxembourg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55763"/>
          </a:xfrm>
        </p:spPr>
        <p:txBody>
          <a:bodyPr/>
          <a:lstStyle/>
          <a:p>
            <a:pPr algn="l" eaLnBrk="1" hangingPunct="1"/>
            <a:r>
              <a:rPr lang="en-GB" sz="3600" smtClean="0"/>
              <a:t>7.</a:t>
            </a:r>
            <a:r>
              <a:rPr lang="en-GB" smtClean="0"/>
              <a:t>  	</a:t>
            </a:r>
            <a:r>
              <a:rPr lang="en-GB" sz="3600" smtClean="0"/>
              <a:t>What do you call the Dutch speaking 	area of Northern Belgium?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914400" lvl="2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smtClean="0"/>
              <a:t>A. Wallonia</a:t>
            </a:r>
          </a:p>
          <a:p>
            <a:pPr marL="914400" lvl="2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smtClean="0"/>
              <a:t>B.  Brussels</a:t>
            </a:r>
          </a:p>
          <a:p>
            <a:pPr marL="914400" lvl="2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smtClean="0"/>
              <a:t>C.  </a:t>
            </a:r>
            <a:r>
              <a:rPr lang="en-GB" sz="3600" u="sng" smtClean="0"/>
              <a:t>Flanders</a:t>
            </a:r>
            <a:endParaRPr lang="en-GB" sz="36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ANDARYGAMESETTING" val="&lt;QuandaryGameSetting&gt;&lt;GameOptions&gt;&lt;skipWelcome&gt;False&lt;/skipWelcome&gt;&lt;option Version=&quot;1&quot;&gt;&lt;skipOptionScreen&gt;False&lt;/skipOptionScreen&gt;&lt;scoringOption&gt;0&lt;/scoringOption&gt;&lt;questionPerGame&gt;0&lt;/questionPerGame&gt;&lt;loopGame&gt;off&lt;/loopGame&gt;&lt;timeBetweenGames&gt;0&lt;/timeBetweenGames&gt;&lt;skipWelcomeMovie&gt;False&lt;/skipWelcomeMovie&gt;&lt;gameMode&gt;0&lt;/gameMode&gt;&lt;numTeams&gt;0&lt;/numTeams&gt;&lt;UseTeamsFromParticipantList&gt;True&lt;/UseTeamsFromParticipantList&gt;&lt;/option&gt;&lt;/GameOptions&gt;&lt;QuandaryTopicsStore /&gt;&lt;/QuandaryGameSetting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7.   What do you call the Dutch speaking  area of Northern Belgium?]]&gt;&lt;/QuestionText&gt;&#10;  &lt;AlternateText Enabled=&quot;false&quot;&gt;&#10;    &lt;Line&gt;&lt;![CDATA[A. Wallonia]]&gt;&lt;/Line&gt;&#10;    &lt;Line&gt;&lt;![CDATA[B.  Brussels]]&gt;&lt;/Line&gt;&#10;    &lt;Line&gt;&lt;![CDATA[C.  Flanders]]&gt;&lt;/Line&gt;&#10;  &lt;/AlternateText&gt;&#10;&lt;/Question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8.  The river Rhine, which rises in  Switzerland, runs through which 3 EU  Member States]]&gt;&lt;/QuestionText&gt;&#10;  &lt;AlternateText Enabled=&quot;false&quot;&gt;&#10;    &lt;Line&gt;&lt;![CDATA[ A.  Luxembourg, Belgium and Austria]]&gt;&lt;/Line&gt;&#10;    &lt;Line&gt;&lt;![CDATA[ B.  The Netherlands, France and         Germany]]&gt;&lt;/Line&gt;&#10;    &lt;Line&gt;&lt;![CDATA[ C.   Belgium, Italy and Luxembourg]]&gt;&lt;/Line&gt;&#10;  &lt;/AlternateText&gt;&#10;&lt;/Question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7.   This song is by Abba. Which EU  Member  State do they come from?]]&gt;&lt;/QuestionText&gt;&#10;  &lt;AlternateText Enabled=&quot;false&quot;&gt;&#10;    &lt;Line&gt;&lt;![CDATA[ A.  Holland]]&gt;&lt;/Line&gt;&#10;    &lt;Line&gt;&lt;![CDATA[ B.  Denmark]]&gt;&lt;/Line&gt;&#10;    &lt;Line&gt;&lt;![CDATA[ C.  Sweden]]&gt;&lt;/Line&gt;&#10;  &lt;/AlternateText&gt;&#10;&lt;/Question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8.   This music is being played on a  Stradivarius violin. Where do these  violins originate from?]]&gt;&lt;/QuestionText&gt;&#10;  &lt;AlternateText Enabled=&quot;false&quot;&gt;&#10;    &lt;Line&gt;&lt;![CDATA[ A.  Czech Republic]]&gt;&lt;/Line&gt;&#10;    &lt;Line&gt;&lt;![CDATA[ B.  Italy]]&gt;&lt;/Line&gt;&#10;    &lt;Line&gt;&lt;![CDATA[ C.  Romania]]&gt;&lt;/Line&gt;&#10;  &lt;/AlternateText&gt;&#10;&lt;/Question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7.   At which Italian landmark is it said  that  if you throw in a coin, you will be  sure  to return to that city?]]&gt;&lt;/QuestionText&gt;&#10;  &lt;AlternateText Enabled=&quot;false&quot;&gt;&#10;    &lt;Line&gt;&lt;![CDATA[ A.  Trevi Fountain]]&gt;&lt;/Line&gt;&#10;    &lt;Line&gt;&lt;![CDATA[ B.  The Spanish Steps]]&gt;&lt;/Line&gt;&#10;    &lt;Line&gt;&lt;![CDATA[ C.  The Colosseum]]&gt;&lt;/Line&gt;&#10;  &lt;/AlternateText&gt;&#10;&lt;/Question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8.   In which EU Member State is  “El País&quot;  a daily newspaper?]]&gt;&lt;/QuestionText&gt;&#10;  &lt;AlternateText Enabled=&quot;false&quot;&gt;&#10;    &lt;Line&gt;&lt;![CDATA[Spain]]&gt;&lt;/Line&gt;&#10;    &lt;Line&gt;&lt;![CDATA[Luxembourg]]&gt;&lt;/Line&gt;&#10;    &lt;Line&gt;&lt;![CDATA[France]]&gt;&lt;/Line&gt;&#10;  &lt;/AlternateText&gt;&#10;&lt;/Question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7.  The language called &quot;Silbo Gomero&quot; -which people use to communicate across ravines and valleys by whistling - is used in which set of island]]&gt;&lt;/QuestionText&gt;&#10;  &lt;AlternateText Enabled=&quot;false&quot;&gt;&#10;    &lt;Line&gt;&lt;![CDATA[A.  The Channel Islands]]&gt;&lt;/Line&gt;&#10;    &lt;Line&gt;&lt;![CDATA[B.  The Canary Islands]]&gt;&lt;/Line&gt;&#10;    &lt;Line&gt;&lt;![CDATA[C.  The Hebrides]]&gt;&lt;/Line&gt;&#10;  &lt;/AlternateText&gt;&#10;&lt;/Question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8.  Polish, Czech and Russian belong    to which set of European languages?]]&gt;&lt;/QuestionText&gt;&#10;  &lt;AlternateText Enabled=&quot;false&quot;&gt;&#10;    &lt;Line&gt;&lt;![CDATA[Romance]]&gt;&lt;/Line&gt;&#10;    &lt;Line&gt;&lt;![CDATA[Slavic]]&gt;&lt;/Line&gt;&#10;    &lt;Line&gt;&lt;![CDATA[Germanic]]&gt;&lt;/Line&gt;&#10;  &lt;/AlternateText&gt;&#10;&lt;/Question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&#10;7.   What is unusual about Tarte Tatin?&#10;]]&gt;&lt;/QuestionText&gt;&#10;  &lt;AlternateText Enabled=&quot;false&quot;&gt;&#10;    &lt;Line&gt;&lt;![CDATA[It is upside down]]&gt;&lt;/Line&gt;&#10;    &lt;Line&gt;&lt;![CDATA[It is ……………………..]]&gt;&lt;/Line&gt;&#10;    &lt;Line&gt;&lt;![CDATA[It is ……………………….]]&gt;&lt;/Line&gt;&#10;  &lt;/AlternateText&gt;&#10;&lt;/Question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  8.  &quot;Churro&quot; is a sweet doughnut like  snack. In which EU country would you  find it?]]&gt;&lt;/QuestionText&gt;&#10;  &lt;AlternateText Enabled=&quot;false&quot;&gt;&#10;    &lt;Line&gt;&lt;![CDATA[Poland]]&gt;&lt;/Line&gt;&#10;    &lt;Line&gt;&lt;![CDATA[Sweden]]&gt;&lt;/Line&gt;&#10;    &lt;Line&gt;&lt;![CDATA[Spain]]&gt;&lt;/Line&gt;&#10;  &lt;/AlternateText&gt;&#10;&lt;/Question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12"/>
  <p:tag name="POINTS" val="0"/>
  <p:tag name="ANSWER" val="No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TIE BREAK QUESTIONS]]&gt;&lt;/QuestionText&gt;&#10;  &lt;AlternateText Enabled=&quot;false&quot;&gt;&#10;    &lt;Line&gt;&lt;![CDATA[   What is the population of the   European  Union?]]&gt;&lt;/Line&gt;&#10;    &lt;Line&gt;&lt;![CDATA[   A: 407 million]]&gt;&lt;/Line&gt;&#10;    &lt;Line&gt;&lt;![CDATA[  B: 507 million]]&gt;&lt;/Line&gt;&#10;  &lt;/AlternateText&gt;&#10;&lt;/Question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49EE678891844A3C250FBDCC18BBC" ma:contentTypeVersion="0" ma:contentTypeDescription="Create a new document." ma:contentTypeScope="" ma:versionID="f299fc80afd48d081aecec5a6b1b42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A2F72C-275A-4331-8139-4B702C9A472F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39F0F56-0550-4975-ADE2-DCEEC9E01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089C88-8BCE-4E82-B2CD-4FEDB78E99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796</Words>
  <Application>Microsoft Office PowerPoint</Application>
  <PresentationFormat>On-screen Show (4:3)</PresentationFormat>
  <Paragraphs>265</Paragraphs>
  <Slides>59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Round 1</vt:lpstr>
      <vt:lpstr>      1. How many countries formed the original EEC?</vt:lpstr>
      <vt:lpstr>     2. Which countries joined the EU in          1973?</vt:lpstr>
      <vt:lpstr>      3. In which EU Member State is Auschwitz-Birkenau?</vt:lpstr>
      <vt:lpstr>      4. Which of the following EU Member States have land borders with Russia?</vt:lpstr>
      <vt:lpstr>      5. What are the largest and smallest EU Member States, in terms of population?</vt:lpstr>
      <vt:lpstr>     6. What are the largest and smallest EU Member States in terms of land area?</vt:lpstr>
      <vt:lpstr>7.   What do you call the Dutch speaking  area of Northern Belgium?</vt:lpstr>
      <vt:lpstr>8.  The river Rhine, which rises in  Switzerland, runs through which three                          EU Member States?</vt:lpstr>
      <vt:lpstr>Round 2</vt:lpstr>
      <vt:lpstr>     1.  This song won the Eurovision Song Contest in 2014. Which EU Member State did it represent?  https://www.youtube.com/watch?v=SaolVEJEjV4</vt:lpstr>
      <vt:lpstr>     2.  Which famous German composer wrote the music to "Ode to Joy"? https://www.youtube.com/watch?v=-kcOpyM9cBg</vt:lpstr>
      <vt:lpstr>3.  This song, by Hozier, was  nominated for Best Song at the  2014 European Music Awards.  Where does Hozier come from? https://www.youtube.com/watch?v=PVjiKRfKpPI</vt:lpstr>
      <vt:lpstr>       4. Edith Piaf was a famous singer from which EU Member State? https://www.youtube.com/watch?v=t6wjCcWC2aE</vt:lpstr>
      <vt:lpstr>     5. In which year did the Belgian inventor, Adolphe Sax, design the Saxophone? https://www.youtube.com/watch?v=G7Gp9gzIHU8</vt:lpstr>
      <vt:lpstr>    6.   This is a song by Calvin Harris. Which country in the UK does he come from?  https://www.youtube.com/watch?v=ebXbLfLACGM</vt:lpstr>
      <vt:lpstr>7.   This song is by Abba. Which EU  Member  State do they come from? https://www.youtube.com/watch?v=xFrGuyw1V8s</vt:lpstr>
      <vt:lpstr>8.   This music is being played on a  Stradivarius violin. Where do these  violins originate from? https://www.youtube.com/watch?v=s7W3qbng4t0</vt:lpstr>
      <vt:lpstr>Round 3</vt:lpstr>
      <vt:lpstr>      1. In which EU Member State would you find "La Liga"?</vt:lpstr>
      <vt:lpstr>   2. In which EU Member State would you celebrate "Hogmanay"?</vt:lpstr>
      <vt:lpstr>      3. Which EU Member State does Count Dracula come from?</vt:lpstr>
      <vt:lpstr>    4.  The Diary of Anne Frank is about a young Jewish girl hiding from the Nazis during WWII. In which EU Member State was she hiding?</vt:lpstr>
      <vt:lpstr>       5. In which EU Member State is the musical "The Sound of Music", featuring the Von Trapp family, set?</vt:lpstr>
      <vt:lpstr>    6.  The Irish word ‘Gaeltacht’ is used to describe an area in Ireland where the Irish language ……. ? </vt:lpstr>
      <vt:lpstr>7.   At which Italian landmark is it said  that  if you throw in a coin, you will be  sure  to return to that city?</vt:lpstr>
      <vt:lpstr>8.   In which EU Member State is  “El País"  a daily newspaper?</vt:lpstr>
      <vt:lpstr>Round 4</vt:lpstr>
      <vt:lpstr>       1. Which EU Member State has the highest percentage of people who can speak more than one language?</vt:lpstr>
      <vt:lpstr>     2. Which is the most widely spoken language in the EU?</vt:lpstr>
      <vt:lpstr>       3. Which is the most widely spoken language in Switzerland?</vt:lpstr>
      <vt:lpstr>       4. What is another way of saying "multilingual" – being able to speak many languages?</vt:lpstr>
      <vt:lpstr>       5. Which European alphabet begins with the letters "alpha", "beta" and "gamma"?</vt:lpstr>
      <vt:lpstr>   6.  From which language do the English words "brogues" and "smithereens" originate from?</vt:lpstr>
      <vt:lpstr>7.  The language called "Silbo Gomero" -which people use to communicate across ravines and valleys by whistling - is used in which set of islands?</vt:lpstr>
      <vt:lpstr>8.  Polish, Czech and Russian belong    to which set of European languages?</vt:lpstr>
      <vt:lpstr>Round 5</vt:lpstr>
      <vt:lpstr>      1. ‘Polenta’ is a popular food in Italy. Is it made with  .…?</vt:lpstr>
      <vt:lpstr>     2. Portugal is the largest exporter of which food product? </vt:lpstr>
      <vt:lpstr>      3. ‘Moussaka’ is a popular meal from which EU Member State?</vt:lpstr>
      <vt:lpstr>     4. "Bigos" or Hunter’s Stew is the national dish of which EU Member State?</vt:lpstr>
      <vt:lpstr>      5. Edam cheese is produced in which EU Member State?</vt:lpstr>
      <vt:lpstr>    6.  "Kinnie" is a popular soft drink in Malta.  What is it made from?</vt:lpstr>
      <vt:lpstr> 7.   What is unusual about "tarte tatin"? </vt:lpstr>
      <vt:lpstr>  8.  "Churro" is a sweet doughnut like  snack. In which EU Member State  would you find it?</vt:lpstr>
      <vt:lpstr>Round 6</vt:lpstr>
      <vt:lpstr>Faces and Places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TIE BREAK QUESTIONS</vt:lpstr>
      <vt:lpstr>    TIE BREAK QUESTIONS</vt:lpstr>
      <vt:lpstr>TIE BREAK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Lele</dc:creator>
  <cp:lastModifiedBy>Louisa Gibson</cp:lastModifiedBy>
  <cp:revision>289</cp:revision>
  <cp:lastPrinted>2015-05-27T22:16:10Z</cp:lastPrinted>
  <dcterms:created xsi:type="dcterms:W3CDTF">2015-04-08T18:49:45Z</dcterms:created>
  <dcterms:modified xsi:type="dcterms:W3CDTF">2019-06-21T08:02:44Z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0x010100C3C49EE678891844A3C250FBDCC18BBC</vt:lpwstr>
  </property>
</Properties>
</file>