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465F-AE7C-4046-90A0-8E7A7D5E7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1211-1286-E947-B233-E95E89A21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8DDC-3F75-5444-BC16-CD040BE1EE1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3BBB-913E-DA48-B184-DAB3035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arcel-pagnol.com/le-monde-de-marcel-pagnol/articles.php3?session=KRLwWglu&amp;ItemID=143&amp;rayon_cat=Cartes.postales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arcel-pagnol.com/le-monde-de-marcel-pagnol/articles.php3?session=KRLwWglu&amp;ItemID=141&amp;rayon_cat=Cartes.postale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rcel-pagnol.com/le-monde-de-marcel-pagnol/articles.php3?session=KRLwWglu&amp;ItemID=45&amp;rayon_cat=Cartes.postale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arcel-pagnol.com/le-monde-de-marcel-pagnol/articles.php3?session=KRLwWglu&amp;ItemID=151&amp;rayon_cat=Cartes.postale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 </a:t>
            </a:r>
            <a:r>
              <a:rPr lang="en-US" dirty="0" err="1" smtClean="0"/>
              <a:t>Pagnol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Part 1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Autobiographies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Et </a:t>
            </a:r>
            <a:r>
              <a:rPr lang="en-GB" sz="4400" i="1" smtClean="0">
                <a:cs typeface="+mn-cs"/>
              </a:rPr>
              <a:t>Le Château de ma mère</a:t>
            </a:r>
          </a:p>
          <a:p>
            <a:pPr eaLnBrk="1" hangingPunct="1">
              <a:defRPr/>
            </a:pPr>
            <a:endParaRPr lang="en-GB" sz="4400" i="1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i="1" smtClean="0">
                <a:cs typeface="+mn-cs"/>
              </a:rPr>
              <a:t>(Souvenirs d</a:t>
            </a:r>
            <a:r>
              <a:rPr lang="ja-JP" altLang="en-GB" sz="2800" i="1" smtClean="0">
                <a:latin typeface="Arial"/>
                <a:cs typeface="+mn-cs"/>
              </a:rPr>
              <a:t>’</a:t>
            </a:r>
            <a:r>
              <a:rPr lang="en-GB" sz="2800" i="1" smtClean="0">
                <a:cs typeface="+mn-cs"/>
              </a:rPr>
              <a:t>enfance)</a:t>
            </a:r>
          </a:p>
        </p:txBody>
      </p:sp>
      <p:pic>
        <p:nvPicPr>
          <p:cNvPr id="17413" name="Picture 5" descr="8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4700" y="1981200"/>
            <a:ext cx="2605088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L</a:t>
            </a:r>
            <a:r>
              <a:rPr lang="ja-JP" altLang="en-GB" smtClean="0">
                <a:latin typeface="Arial"/>
                <a:cs typeface="+mj-cs"/>
              </a:rPr>
              <a:t>’</a:t>
            </a:r>
            <a:r>
              <a:rPr lang="en-GB" smtClean="0">
                <a:cs typeface="+mj-cs"/>
              </a:rPr>
              <a:t>école de 1900</a:t>
            </a:r>
            <a:br>
              <a:rPr lang="en-GB" smtClean="0">
                <a:cs typeface="+mj-cs"/>
              </a:rPr>
            </a:br>
            <a:endParaRPr lang="en-GB" smtClean="0">
              <a:cs typeface="+mj-cs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GB" sz="2400" smtClean="0">
                <a:latin typeface="Arial"/>
                <a:cs typeface="+mn-cs"/>
              </a:rPr>
              <a:t>‘</a:t>
            </a:r>
            <a:r>
              <a:rPr lang="en-GB" sz="2400" smtClean="0">
                <a:cs typeface="+mn-cs"/>
              </a:rPr>
              <a:t>[…] j</a:t>
            </a:r>
            <a:r>
              <a:rPr lang="ja-JP" altLang="en-GB" sz="2400" smtClean="0">
                <a:latin typeface="Arial"/>
                <a:cs typeface="+mn-cs"/>
              </a:rPr>
              <a:t>’</a:t>
            </a:r>
            <a:r>
              <a:rPr lang="en-GB" sz="2400" smtClean="0">
                <a:cs typeface="+mn-cs"/>
              </a:rPr>
              <a:t>admirais la toute-puissance paternelle.</a:t>
            </a:r>
            <a:r>
              <a:rPr lang="ja-JP" altLang="en-GB" sz="2400" smtClean="0">
                <a:latin typeface="Arial"/>
                <a:cs typeface="+mn-cs"/>
              </a:rPr>
              <a:t>’</a:t>
            </a:r>
            <a:r>
              <a:rPr lang="en-GB" sz="2400" smtClean="0">
                <a:cs typeface="+mn-cs"/>
              </a:rPr>
              <a:t/>
            </a:r>
            <a:br>
              <a:rPr lang="en-GB" sz="2400" smtClean="0">
                <a:cs typeface="+mn-cs"/>
              </a:rPr>
            </a:br>
            <a:r>
              <a:rPr lang="en-GB" sz="2400" smtClean="0">
                <a:cs typeface="+mn-cs"/>
              </a:rPr>
              <a:t/>
            </a:r>
            <a:br>
              <a:rPr lang="en-GB" sz="2400" smtClean="0">
                <a:cs typeface="+mn-cs"/>
              </a:rPr>
            </a:br>
            <a:r>
              <a:rPr lang="en-GB" sz="2400" smtClean="0">
                <a:cs typeface="+mn-cs"/>
              </a:rPr>
              <a:t>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1800" smtClean="0">
                <a:cs typeface="+mn-cs"/>
              </a:rPr>
              <a:t>(</a:t>
            </a:r>
            <a:r>
              <a:rPr lang="en-GB" sz="1800" i="1" smtClean="0">
                <a:cs typeface="+mn-cs"/>
              </a:rPr>
              <a:t>La Gloire de mon père</a:t>
            </a:r>
            <a:r>
              <a:rPr lang="en-GB" sz="1800" smtClean="0">
                <a:cs typeface="+mn-cs"/>
              </a:rPr>
              <a:t>, p. 31)</a:t>
            </a:r>
            <a:br>
              <a:rPr lang="en-GB" sz="1800" smtClean="0">
                <a:cs typeface="+mn-cs"/>
              </a:rPr>
            </a:br>
            <a:endParaRPr lang="en-GB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smtClean="0">
                <a:cs typeface="+mn-cs"/>
              </a:rPr>
              <a:t>Education</a:t>
            </a:r>
            <a:br>
              <a:rPr lang="en-GB" sz="2400" smtClean="0">
                <a:cs typeface="+mn-cs"/>
              </a:rPr>
            </a:br>
            <a:r>
              <a:rPr lang="ja-JP" altLang="en-GB" sz="2800" smtClean="0">
                <a:latin typeface="Arial"/>
                <a:cs typeface="+mn-cs"/>
              </a:rPr>
              <a:t>‘</a:t>
            </a:r>
            <a:r>
              <a:rPr lang="en-GB" sz="2800" smtClean="0">
                <a:cs typeface="+mn-cs"/>
              </a:rPr>
              <a:t>le Souverain Bien</a:t>
            </a:r>
            <a:r>
              <a:rPr lang="ja-JP" altLang="en-GB" sz="2800" smtClean="0">
                <a:latin typeface="Arial"/>
                <a:cs typeface="+mn-cs"/>
              </a:rPr>
              <a:t>’</a:t>
            </a:r>
            <a:r>
              <a:rPr lang="en-GB" sz="2800" smtClean="0">
                <a:cs typeface="+mn-cs"/>
              </a:rPr>
              <a:t/>
            </a:r>
            <a:br>
              <a:rPr lang="en-GB" sz="2800" smtClean="0">
                <a:cs typeface="+mn-cs"/>
              </a:rPr>
            </a:br>
            <a:r>
              <a:rPr lang="en-GB" sz="2800" smtClean="0">
                <a:cs typeface="+mn-cs"/>
              </a:rPr>
              <a:t>	</a:t>
            </a:r>
            <a:r>
              <a:rPr lang="en-GB" sz="2000" smtClean="0">
                <a:cs typeface="+mn-cs"/>
              </a:rPr>
              <a:t>selon le grand-père de 	Marcel.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000" smtClean="0">
                <a:cs typeface="+mn-cs"/>
              </a:rPr>
              <a:t>(</a:t>
            </a:r>
            <a:r>
              <a:rPr lang="en-GB" sz="1800" i="1" smtClean="0">
                <a:cs typeface="+mn-cs"/>
              </a:rPr>
              <a:t>La Gloire de mon père,</a:t>
            </a:r>
            <a:r>
              <a:rPr lang="en-GB" sz="2000" smtClean="0">
                <a:cs typeface="+mn-cs"/>
              </a:rPr>
              <a:t> p. 14)</a:t>
            </a:r>
            <a:br>
              <a:rPr lang="en-GB" sz="2000" smtClean="0">
                <a:cs typeface="+mn-cs"/>
              </a:rPr>
            </a:br>
            <a:endParaRPr lang="en-GB" sz="2000" smtClean="0">
              <a:cs typeface="+mn-cs"/>
            </a:endParaRPr>
          </a:p>
        </p:txBody>
      </p:sp>
      <p:pic>
        <p:nvPicPr>
          <p:cNvPr id="18437" name="Picture 5" descr="maitresse.jpg (24218 octets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6700" y="1981200"/>
            <a:ext cx="3621088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Le professeur Pagnol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1915 à Tarascon</a:t>
            </a:r>
          </a:p>
          <a:p>
            <a:pPr eaLnBrk="1" hangingPunct="1">
              <a:buFont typeface="Wingdings" charset="0"/>
              <a:buNone/>
              <a:defRPr/>
            </a:pPr>
            <a:endParaRPr lang="en-GB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1923 – à Paris.</a:t>
            </a:r>
          </a:p>
        </p:txBody>
      </p:sp>
      <p:pic>
        <p:nvPicPr>
          <p:cNvPr id="27651" name="Picture 4" descr="fond_p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4175"/>
            <a:ext cx="7620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L’enseignement</a:t>
            </a:r>
            <a:endParaRPr lang="en-US" dirty="0" smtClean="0"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</a:rPr>
              <a:t>‘Pour un prof qui veut enseigner, il y a vingt gamins qui ne veulent rien apprendre…’ (Marcel Pagnol)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Topaze  </a:t>
            </a:r>
            <a:r>
              <a:rPr lang="en-GB" sz="4000" i="0" smtClean="0">
                <a:cs typeface="+mj-cs"/>
              </a:rPr>
              <a:t>(1928)</a:t>
            </a:r>
            <a:r>
              <a:rPr lang="en-GB" smtClean="0">
                <a:cs typeface="+mj-cs"/>
              </a:rPr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800" dirty="0" smtClean="0">
                <a:cs typeface="+mn-cs"/>
              </a:rPr>
              <a:t>Premier </a:t>
            </a:r>
            <a:r>
              <a:rPr lang="en-GB" sz="1800" dirty="0" err="1" smtClean="0">
                <a:cs typeface="+mn-cs"/>
              </a:rPr>
              <a:t>succès</a:t>
            </a:r>
            <a:r>
              <a:rPr lang="en-GB" sz="1800" dirty="0" smtClean="0">
                <a:cs typeface="+mn-cs"/>
              </a:rPr>
              <a:t> </a:t>
            </a:r>
            <a:r>
              <a:rPr lang="en-GB" sz="1800" dirty="0" err="1" smtClean="0">
                <a:cs typeface="+mn-cs"/>
              </a:rPr>
              <a:t>littéraire</a:t>
            </a:r>
            <a:r>
              <a:rPr lang="en-GB" sz="1800" dirty="0" smtClean="0">
                <a:cs typeface="+mn-cs"/>
              </a:rPr>
              <a:t>: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GB" sz="2800" dirty="0" smtClean="0">
                <a:cs typeface="+mn-cs"/>
              </a:rPr>
              <a:t> </a:t>
            </a:r>
            <a:r>
              <a:rPr lang="en-GB" sz="2800" dirty="0" err="1" smtClean="0">
                <a:cs typeface="+mn-cs"/>
              </a:rPr>
              <a:t>Une</a:t>
            </a:r>
            <a:r>
              <a:rPr lang="en-GB" sz="2800" dirty="0" smtClean="0">
                <a:cs typeface="+mn-cs"/>
              </a:rPr>
              <a:t> pièce de </a:t>
            </a:r>
            <a:r>
              <a:rPr lang="en-GB" sz="2800" dirty="0" err="1" smtClean="0">
                <a:cs typeface="+mn-cs"/>
              </a:rPr>
              <a:t>théâtre</a:t>
            </a:r>
            <a:endParaRPr lang="en-GB" sz="2800" dirty="0" smtClean="0">
              <a:cs typeface="+mn-cs"/>
            </a:endParaRPr>
          </a:p>
          <a:p>
            <a:pPr eaLnBrk="1" hangingPunct="1"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dirty="0" smtClean="0">
                <a:cs typeface="+mn-cs"/>
              </a:rPr>
              <a:t>   </a:t>
            </a:r>
            <a:r>
              <a:rPr lang="en-GB" sz="2800" dirty="0" err="1" smtClean="0">
                <a:cs typeface="+mn-cs"/>
              </a:rPr>
              <a:t>puis</a:t>
            </a:r>
            <a:r>
              <a:rPr lang="en-GB" sz="2800" dirty="0" smtClean="0">
                <a:cs typeface="+mn-cs"/>
              </a:rPr>
              <a:t> un film – </a:t>
            </a:r>
          </a:p>
          <a:p>
            <a:pPr eaLnBrk="1" hangingPunct="1">
              <a:buFont typeface="Wingdings" charset="0"/>
              <a:buNone/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dirty="0" err="1" smtClean="0">
                <a:cs typeface="+mn-cs"/>
              </a:rPr>
              <a:t>Fernandel</a:t>
            </a:r>
            <a:r>
              <a:rPr lang="en-GB" sz="2800" dirty="0" smtClean="0">
                <a:cs typeface="+mn-cs"/>
              </a:rPr>
              <a:t> </a:t>
            </a:r>
            <a:r>
              <a:rPr lang="en-GB" sz="2800" dirty="0" err="1" smtClean="0">
                <a:cs typeface="+mn-cs"/>
              </a:rPr>
              <a:t>joue</a:t>
            </a:r>
            <a:r>
              <a:rPr lang="en-GB" sz="2800" dirty="0" smtClean="0">
                <a:cs typeface="+mn-cs"/>
              </a:rPr>
              <a:t> </a:t>
            </a:r>
            <a:r>
              <a:rPr lang="en-GB" sz="2800" dirty="0" err="1" smtClean="0">
                <a:cs typeface="+mn-cs"/>
              </a:rPr>
              <a:t>Topaze</a:t>
            </a:r>
            <a:r>
              <a:rPr lang="en-GB" sz="2800" dirty="0" smtClean="0">
                <a:cs typeface="+mn-cs"/>
              </a:rPr>
              <a:t> </a:t>
            </a:r>
            <a:r>
              <a:rPr lang="en-GB" sz="2800" dirty="0" err="1" smtClean="0">
                <a:cs typeface="+mn-cs"/>
              </a:rPr>
              <a:t>ici</a:t>
            </a:r>
            <a:r>
              <a:rPr lang="en-GB" sz="2800" dirty="0" smtClean="0">
                <a:cs typeface="+mn-cs"/>
              </a:rPr>
              <a:t> 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2819400" y="2592388"/>
            <a:ext cx="1066800" cy="2360612"/>
            <a:chOff x="-11" y="-11"/>
            <a:chExt cx="4097" cy="1050"/>
          </a:xfrm>
        </p:grpSpPr>
        <p:grpSp>
          <p:nvGrpSpPr>
            <p:cNvPr id="29701" name="Group 8"/>
            <p:cNvGrpSpPr>
              <a:grpSpLocks/>
            </p:cNvGrpSpPr>
            <p:nvPr/>
          </p:nvGrpSpPr>
          <p:grpSpPr bwMode="auto">
            <a:xfrm>
              <a:off x="0" y="0"/>
              <a:ext cx="4075" cy="1028"/>
              <a:chOff x="0" y="0"/>
              <a:chExt cx="4075" cy="1028"/>
            </a:xfrm>
          </p:grpSpPr>
          <p:sp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073" cy="1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  <a:hlinkClick r:id="rId2"/>
                  </a:rPr>
                  <a:t>  </a:t>
                </a:r>
                <a:r>
                  <a:rPr lang="en-GB" sz="10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                            </a:t>
                </a:r>
              </a:p>
            </p:txBody>
          </p:sp>
          <p:sp>
            <p:nvSpPr>
              <p:cNvPr id="20487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073" cy="10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-11" y="-11"/>
              <a:ext cx="4097" cy="1050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0491" name="Picture 11" descr="Cliquer pour en savoir plus !!!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2362200"/>
            <a:ext cx="2919413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Marius </a:t>
            </a:r>
            <a:r>
              <a:rPr lang="en-GB" sz="4000" i="0" smtClean="0">
                <a:cs typeface="+mj-cs"/>
              </a:rPr>
              <a:t>(1929)</a:t>
            </a:r>
            <a:r>
              <a:rPr lang="en-GB" smtClean="0">
                <a:cs typeface="+mj-cs"/>
              </a:rPr>
              <a:t>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Une pièce de théâtre</a:t>
            </a:r>
          </a:p>
          <a:p>
            <a:pPr eaLnBrk="1" hangingPunct="1">
              <a:defRPr/>
            </a:pPr>
            <a:endParaRPr lang="en-GB" sz="2800" smtClean="0">
              <a:cs typeface="+mn-cs"/>
            </a:endParaRP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Raimu joue César</a:t>
            </a:r>
          </a:p>
        </p:txBody>
      </p:sp>
      <p:grpSp>
        <p:nvGrpSpPr>
          <p:cNvPr id="30723" name="Group 10"/>
          <p:cNvGrpSpPr>
            <a:grpSpLocks/>
          </p:cNvGrpSpPr>
          <p:nvPr/>
        </p:nvGrpSpPr>
        <p:grpSpPr bwMode="auto">
          <a:xfrm>
            <a:off x="7010400" y="3200400"/>
            <a:ext cx="762000" cy="904875"/>
            <a:chOff x="-11" y="-11"/>
            <a:chExt cx="4097" cy="570"/>
          </a:xfrm>
        </p:grpSpPr>
        <p:grpSp>
          <p:nvGrpSpPr>
            <p:cNvPr id="30725" name="Group 8"/>
            <p:cNvGrpSpPr>
              <a:grpSpLocks/>
            </p:cNvGrpSpPr>
            <p:nvPr/>
          </p:nvGrpSpPr>
          <p:grpSpPr bwMode="auto">
            <a:xfrm>
              <a:off x="0" y="0"/>
              <a:ext cx="4075" cy="548"/>
              <a:chOff x="0" y="0"/>
              <a:chExt cx="4075" cy="548"/>
            </a:xfrm>
          </p:grpSpPr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080" cy="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  <a:hlinkClick r:id="rId2"/>
                  </a:rPr>
                  <a:t>  </a:t>
                </a:r>
                <a:r>
                  <a:rPr lang="en-GB" sz="5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                            </a:t>
                </a:r>
              </a:p>
            </p:txBody>
          </p:sp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080" cy="5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-11" y="-11"/>
              <a:ext cx="4097" cy="570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1515" name="Picture 11" descr="Cliquer pour en savoir plus !!!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2133600"/>
            <a:ext cx="4152900" cy="3352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Marius </a:t>
            </a:r>
            <a:r>
              <a:rPr lang="en-GB" sz="3600" i="0" smtClean="0">
                <a:cs typeface="+mj-cs"/>
              </a:rPr>
              <a:t>(film)</a:t>
            </a:r>
            <a:r>
              <a:rPr lang="en-GB" i="0" smtClean="0">
                <a:cs typeface="+mj-cs"/>
              </a:rPr>
              <a:t>     (</a:t>
            </a:r>
            <a:r>
              <a:rPr lang="en-GB" sz="3600" i="0" smtClean="0">
                <a:cs typeface="+mj-cs"/>
              </a:rPr>
              <a:t>1931)</a:t>
            </a:r>
            <a:endParaRPr lang="en-GB" i="0" smtClean="0"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Premier film de Pagnol</a:t>
            </a:r>
          </a:p>
          <a:p>
            <a:pPr eaLnBrk="1" hangingPunct="1">
              <a:defRPr/>
            </a:pPr>
            <a:endParaRPr lang="en-GB" sz="2800" smtClean="0">
              <a:cs typeface="+mn-cs"/>
            </a:endParaRP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Le début du cinéma parlant</a:t>
            </a:r>
          </a:p>
        </p:txBody>
      </p: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6705600" y="2992438"/>
            <a:ext cx="1119188" cy="873125"/>
            <a:chOff x="-11" y="-11"/>
            <a:chExt cx="4097" cy="550"/>
          </a:xfrm>
        </p:grpSpPr>
        <p:grpSp>
          <p:nvGrpSpPr>
            <p:cNvPr id="31749" name="Group 8"/>
            <p:cNvGrpSpPr>
              <a:grpSpLocks/>
            </p:cNvGrpSpPr>
            <p:nvPr/>
          </p:nvGrpSpPr>
          <p:grpSpPr bwMode="auto">
            <a:xfrm>
              <a:off x="0" y="0"/>
              <a:ext cx="4075" cy="528"/>
              <a:chOff x="0" y="0"/>
              <a:chExt cx="4075" cy="528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074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  <a:hlinkClick r:id="rId2"/>
                  </a:rPr>
                  <a:t>  </a:t>
                </a:r>
                <a:r>
                  <a:rPr lang="en-GB" sz="49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                            </a:t>
                </a:r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074" cy="52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-11" y="-11"/>
              <a:ext cx="4097" cy="550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2539" name="Picture 11" descr="Cliquer pour en savoir plus !!!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8925" y="2747963"/>
            <a:ext cx="3736975" cy="2579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7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Marius – </a:t>
            </a:r>
            <a:r>
              <a:rPr lang="en-GB" sz="3600" i="0" smtClean="0">
                <a:cs typeface="+mj-cs"/>
              </a:rPr>
              <a:t>la partie de cartes</a:t>
            </a:r>
          </a:p>
        </p:txBody>
      </p:sp>
      <p:pic>
        <p:nvPicPr>
          <p:cNvPr id="32770" name="Picture 3" descr="int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6629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Fanny </a:t>
            </a:r>
            <a:r>
              <a:rPr lang="en-GB" sz="3600" i="0" smtClean="0">
                <a:cs typeface="+mj-cs"/>
              </a:rPr>
              <a:t>(1932)   - pièce &gt; film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0" y="2819400"/>
            <a:ext cx="2057400" cy="1651000"/>
            <a:chOff x="-11" y="-11"/>
            <a:chExt cx="4097" cy="1040"/>
          </a:xfrm>
        </p:grpSpPr>
        <p:grpSp>
          <p:nvGrpSpPr>
            <p:cNvPr id="33796" name="Group 13"/>
            <p:cNvGrpSpPr>
              <a:grpSpLocks/>
            </p:cNvGrpSpPr>
            <p:nvPr/>
          </p:nvGrpSpPr>
          <p:grpSpPr bwMode="auto">
            <a:xfrm>
              <a:off x="0" y="0"/>
              <a:ext cx="4075" cy="1018"/>
              <a:chOff x="0" y="0"/>
              <a:chExt cx="4075" cy="1018"/>
            </a:xfrm>
          </p:grpSpPr>
          <p:sp>
            <p:nvSpPr>
              <p:cNvPr id="33802" name="Rectangle 10"/>
              <p:cNvSpPr>
                <a:spLocks noChangeArrowheads="1"/>
              </p:cNvSpPr>
              <p:nvPr/>
            </p:nvSpPr>
            <p:spPr bwMode="auto">
              <a:xfrm>
                <a:off x="-11" y="0"/>
                <a:ext cx="4091" cy="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+mn-cs"/>
                    <a:hlinkClick r:id="rId2"/>
                  </a:rPr>
                  <a:t>  </a:t>
                </a:r>
                <a:r>
                  <a:rPr lang="en-GB" sz="10000">
                    <a:solidFill>
                      <a:srgbClr val="30278A"/>
                    </a:solidFill>
                    <a:latin typeface="Arial" charset="0"/>
                    <a:cs typeface="+mn-cs"/>
                  </a:rPr>
                  <a:t> </a:t>
                </a: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+mn-cs"/>
                  </a:rPr>
                  <a:t>                             </a:t>
                </a:r>
              </a:p>
            </p:txBody>
          </p:sp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-11" y="0"/>
                <a:ext cx="4091" cy="10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-11" y="-11"/>
              <a:ext cx="4097" cy="1040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3795" name="Picture 11" descr="Cliquer pour en savoir plus !!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65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5400" b="1" i="0" smtClean="0">
                <a:solidFill>
                  <a:srgbClr val="990000"/>
                </a:solidFill>
                <a:cs typeface="+mj-cs"/>
              </a:rPr>
              <a:t>Marcel Pagnol</a:t>
            </a:r>
            <a:r>
              <a:rPr lang="en-GB" sz="5400" b="1" smtClean="0">
                <a:solidFill>
                  <a:srgbClr val="990000"/>
                </a:solidFill>
                <a:cs typeface="+mj-cs"/>
              </a:rPr>
              <a:t> </a:t>
            </a:r>
            <a:br>
              <a:rPr lang="en-GB" sz="5400" b="1" smtClean="0">
                <a:solidFill>
                  <a:srgbClr val="990000"/>
                </a:solidFill>
                <a:cs typeface="+mj-cs"/>
              </a:rPr>
            </a:br>
            <a:r>
              <a:rPr lang="en-GB" sz="5400" b="1" smtClean="0">
                <a:solidFill>
                  <a:srgbClr val="990000"/>
                </a:solidFill>
                <a:cs typeface="+mj-cs"/>
              </a:rPr>
              <a:t> </a:t>
            </a:r>
            <a:endParaRPr lang="en-GB" sz="5400" b="1" i="0" smtClean="0">
              <a:solidFill>
                <a:srgbClr val="990000"/>
              </a:solidFill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429000"/>
            <a:ext cx="6400800" cy="2663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dirty="0" smtClean="0">
                <a:cs typeface="+mn-cs"/>
              </a:rPr>
              <a:t>1895-1974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defRPr/>
            </a:pPr>
            <a:r>
              <a:rPr lang="ja-JP" altLang="en-GB" sz="2400" b="1" dirty="0" smtClean="0">
                <a:latin typeface="Arial"/>
                <a:cs typeface="+mn-cs"/>
              </a:rPr>
              <a:t>‘</a:t>
            </a:r>
            <a:r>
              <a:rPr lang="en-GB" sz="2400" b="1" dirty="0" smtClean="0">
                <a:cs typeface="+mn-cs"/>
              </a:rPr>
              <a:t>Je </a:t>
            </a:r>
            <a:r>
              <a:rPr lang="en-GB" sz="2400" b="1" dirty="0" err="1" smtClean="0">
                <a:cs typeface="+mn-cs"/>
              </a:rPr>
              <a:t>suis</a:t>
            </a:r>
            <a:r>
              <a:rPr lang="en-GB" sz="2400" b="1" dirty="0" smtClean="0">
                <a:cs typeface="+mn-cs"/>
              </a:rPr>
              <a:t> né </a:t>
            </a:r>
            <a:r>
              <a:rPr lang="en-GB" sz="2400" b="1" dirty="0" err="1" smtClean="0">
                <a:cs typeface="+mn-cs"/>
              </a:rPr>
              <a:t>dans</a:t>
            </a:r>
            <a:r>
              <a:rPr lang="en-GB" sz="2400" b="1" dirty="0" smtClean="0">
                <a:cs typeface="+mn-cs"/>
              </a:rPr>
              <a:t> la </a:t>
            </a:r>
            <a:r>
              <a:rPr lang="en-GB" sz="2400" b="1" dirty="0" err="1" smtClean="0">
                <a:cs typeface="+mn-cs"/>
              </a:rPr>
              <a:t>ville</a:t>
            </a:r>
            <a:r>
              <a:rPr lang="en-GB" sz="2400" b="1" dirty="0" smtClean="0">
                <a:cs typeface="+mn-cs"/>
              </a:rPr>
              <a:t> d</a:t>
            </a:r>
            <a:r>
              <a:rPr lang="en-US" sz="2400" b="1" dirty="0" smtClean="0">
                <a:latin typeface="Arial"/>
                <a:cs typeface="+mn-cs"/>
              </a:rPr>
              <a:t>’</a:t>
            </a:r>
            <a:r>
              <a:rPr lang="en-GB" sz="2400" b="1" dirty="0" err="1" smtClean="0">
                <a:cs typeface="+mn-cs"/>
              </a:rPr>
              <a:t>Aubagne</a:t>
            </a:r>
            <a:r>
              <a:rPr lang="en-GB" sz="2400" b="1" dirty="0" smtClean="0">
                <a:cs typeface="+mn-cs"/>
              </a:rPr>
              <a:t>, sous le </a:t>
            </a:r>
            <a:r>
              <a:rPr lang="en-GB" sz="2400" b="1" dirty="0" err="1" smtClean="0">
                <a:cs typeface="+mn-cs"/>
              </a:rPr>
              <a:t>Garlaban</a:t>
            </a:r>
            <a:r>
              <a:rPr lang="en-GB" sz="2400" b="1" dirty="0" smtClean="0">
                <a:cs typeface="+mn-cs"/>
              </a:rPr>
              <a:t> </a:t>
            </a:r>
            <a:r>
              <a:rPr lang="en-GB" sz="2400" b="1" dirty="0" err="1" smtClean="0">
                <a:cs typeface="+mn-cs"/>
              </a:rPr>
              <a:t>couronné</a:t>
            </a:r>
            <a:r>
              <a:rPr lang="en-GB" sz="2400" b="1" dirty="0" smtClean="0">
                <a:cs typeface="+mn-cs"/>
              </a:rPr>
              <a:t> de </a:t>
            </a:r>
            <a:r>
              <a:rPr lang="en-GB" sz="2400" b="1" dirty="0" err="1" smtClean="0">
                <a:cs typeface="+mn-cs"/>
              </a:rPr>
              <a:t>chèvres</a:t>
            </a:r>
            <a:r>
              <a:rPr lang="en-GB" sz="2400" b="1" dirty="0" smtClean="0">
                <a:cs typeface="+mn-cs"/>
              </a:rPr>
              <a:t>, au temps des </a:t>
            </a:r>
            <a:r>
              <a:rPr lang="en-GB" sz="2400" b="1" dirty="0" err="1" smtClean="0">
                <a:cs typeface="+mn-cs"/>
              </a:rPr>
              <a:t>derniers</a:t>
            </a:r>
            <a:r>
              <a:rPr lang="en-GB" sz="2400" b="1" dirty="0" smtClean="0">
                <a:cs typeface="+mn-cs"/>
              </a:rPr>
              <a:t> </a:t>
            </a:r>
            <a:r>
              <a:rPr lang="en-GB" sz="2400" b="1" dirty="0" err="1" smtClean="0">
                <a:cs typeface="+mn-cs"/>
              </a:rPr>
              <a:t>chevriers</a:t>
            </a:r>
            <a:r>
              <a:rPr lang="en-GB" sz="2400" b="1" dirty="0" smtClean="0">
                <a:cs typeface="+mn-cs"/>
              </a:rPr>
              <a:t>…</a:t>
            </a:r>
            <a:r>
              <a:rPr lang="ja-JP" altLang="en-GB" sz="2400" b="1" dirty="0" smtClean="0">
                <a:latin typeface="Arial"/>
                <a:cs typeface="+mn-cs"/>
              </a:rPr>
              <a:t>’</a:t>
            </a:r>
            <a:r>
              <a:rPr lang="en-GB" sz="2400" b="1" dirty="0" smtClean="0">
                <a:cs typeface="+mn-cs"/>
              </a:rPr>
              <a:t> (</a:t>
            </a:r>
            <a:r>
              <a:rPr lang="en-GB" sz="2400" b="1" i="1" dirty="0" smtClean="0">
                <a:cs typeface="+mn-cs"/>
              </a:rPr>
              <a:t>La </a:t>
            </a:r>
            <a:r>
              <a:rPr lang="en-GB" sz="2400" b="1" i="1" dirty="0" err="1" smtClean="0">
                <a:cs typeface="+mn-cs"/>
              </a:rPr>
              <a:t>Gloire</a:t>
            </a:r>
            <a:r>
              <a:rPr lang="en-GB" sz="2400" b="1" i="1" dirty="0" smtClean="0">
                <a:cs typeface="+mn-cs"/>
              </a:rPr>
              <a:t> de </a:t>
            </a:r>
            <a:r>
              <a:rPr lang="en-GB" sz="2400" b="1" i="1" dirty="0" err="1" smtClean="0">
                <a:cs typeface="+mn-cs"/>
              </a:rPr>
              <a:t>mon</a:t>
            </a:r>
            <a:r>
              <a:rPr lang="en-GB" sz="2400" b="1" i="1" dirty="0" smtClean="0">
                <a:cs typeface="+mn-cs"/>
              </a:rPr>
              <a:t> </a:t>
            </a:r>
            <a:r>
              <a:rPr lang="en-GB" sz="2400" b="1" i="1" dirty="0" err="1" smtClean="0">
                <a:cs typeface="+mn-cs"/>
              </a:rPr>
              <a:t>père</a:t>
            </a:r>
            <a:r>
              <a:rPr lang="en-GB" sz="2400" b="1" dirty="0" smtClean="0">
                <a:cs typeface="+mn-cs"/>
              </a:rPr>
              <a:t> 1957)</a:t>
            </a:r>
          </a:p>
        </p:txBody>
      </p:sp>
    </p:spTree>
    <p:extLst>
      <p:ext uri="{BB962C8B-B14F-4D97-AF65-F5344CB8AC3E}">
        <p14:creationId xmlns:p14="http://schemas.microsoft.com/office/powerpoint/2010/main" val="4753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990000"/>
                </a:solidFill>
                <a:cs typeface="+mj-cs"/>
              </a:rPr>
              <a:t>L</a:t>
            </a:r>
            <a:r>
              <a:rPr lang="ja-JP" altLang="en-GB" b="1" smtClean="0">
                <a:solidFill>
                  <a:srgbClr val="990000"/>
                </a:solidFill>
                <a:latin typeface="Arial"/>
                <a:cs typeface="+mj-cs"/>
              </a:rPr>
              <a:t>’</a:t>
            </a:r>
            <a:r>
              <a:rPr lang="en-GB" b="1" smtClean="0">
                <a:solidFill>
                  <a:srgbClr val="990000"/>
                </a:solidFill>
                <a:cs typeface="+mj-cs"/>
              </a:rPr>
              <a:t>auteur – Marcel Pagnol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62575" y="1981200"/>
            <a:ext cx="37433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FFFFE5"/>
                </a:solidFill>
                <a:cs typeface="+mn-cs"/>
              </a:rPr>
              <a:t>1895 - Naissance de Marcel Pagnol à Aubagne  (près de Marseille)</a:t>
            </a:r>
          </a:p>
        </p:txBody>
      </p:sp>
      <p:pic>
        <p:nvPicPr>
          <p:cNvPr id="4100" name="Picture 4" descr="Marce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0688" y="2268538"/>
            <a:ext cx="3278187" cy="3268662"/>
          </a:xfrm>
        </p:spPr>
      </p:pic>
    </p:spTree>
    <p:extLst>
      <p:ext uri="{BB962C8B-B14F-4D97-AF65-F5344CB8AC3E}">
        <p14:creationId xmlns:p14="http://schemas.microsoft.com/office/powerpoint/2010/main" val="37301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La Famille Pagnol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Le père de Marcel,</a:t>
            </a:r>
            <a:br>
              <a:rPr lang="en-GB" sz="2800" smtClean="0">
                <a:cs typeface="+mn-cs"/>
              </a:rPr>
            </a:br>
            <a:r>
              <a:rPr lang="en-GB" sz="2800" smtClean="0">
                <a:cs typeface="+mn-cs"/>
              </a:rPr>
              <a:t/>
            </a:r>
            <a:br>
              <a:rPr lang="en-GB" sz="2800" smtClean="0">
                <a:cs typeface="+mn-cs"/>
              </a:rPr>
            </a:br>
            <a:r>
              <a:rPr lang="en-GB" sz="2800" smtClean="0">
                <a:cs typeface="+mn-cs"/>
              </a:rPr>
              <a:t>	Joseph Pagnol -</a:t>
            </a:r>
            <a:br>
              <a:rPr lang="en-GB" sz="2800" smtClean="0">
                <a:cs typeface="+mn-cs"/>
              </a:rPr>
            </a:br>
            <a:r>
              <a:rPr lang="en-GB" sz="2800" smtClean="0">
                <a:cs typeface="+mn-cs"/>
              </a:rPr>
              <a:t/>
            </a:r>
            <a:br>
              <a:rPr lang="en-GB" sz="2800" smtClean="0">
                <a:cs typeface="+mn-cs"/>
              </a:rPr>
            </a:br>
            <a:r>
              <a:rPr lang="ja-JP" altLang="en-GB" sz="2800" smtClean="0">
                <a:latin typeface="Arial"/>
                <a:cs typeface="+mn-cs"/>
              </a:rPr>
              <a:t>‘</a:t>
            </a:r>
            <a:r>
              <a:rPr lang="en-GB" sz="2800" smtClean="0">
                <a:cs typeface="+mn-cs"/>
              </a:rPr>
              <a:t>mon cher surhomme</a:t>
            </a:r>
            <a:r>
              <a:rPr lang="ja-JP" altLang="en-GB" sz="2800" smtClean="0">
                <a:latin typeface="Arial"/>
                <a:cs typeface="+mn-cs"/>
              </a:rPr>
              <a:t>’</a:t>
            </a:r>
            <a:r>
              <a:rPr lang="en-GB" sz="2800" smtClean="0">
                <a:cs typeface="+mn-cs"/>
              </a:rPr>
              <a:t/>
            </a:r>
            <a:br>
              <a:rPr lang="en-GB" sz="2800" smtClean="0">
                <a:cs typeface="+mn-cs"/>
              </a:rPr>
            </a:br>
            <a:r>
              <a:rPr lang="en-GB" sz="2800" smtClean="0">
                <a:cs typeface="+mn-cs"/>
              </a:rPr>
              <a:t/>
            </a:r>
            <a:br>
              <a:rPr lang="en-GB" sz="2800" smtClean="0">
                <a:cs typeface="+mn-cs"/>
              </a:rPr>
            </a:br>
            <a:r>
              <a:rPr lang="en-GB" sz="2000" smtClean="0">
                <a:cs typeface="+mn-cs"/>
              </a:rPr>
              <a:t>		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sz="2000" smtClean="0">
                <a:cs typeface="+mn-cs"/>
              </a:rPr>
              <a:t>(</a:t>
            </a:r>
            <a:r>
              <a:rPr lang="en-GB" sz="2000" i="1" smtClean="0">
                <a:cs typeface="+mn-cs"/>
              </a:rPr>
              <a:t>La Gloire de mon père</a:t>
            </a:r>
            <a:r>
              <a:rPr lang="en-GB" sz="2000" smtClean="0">
                <a:cs typeface="+mn-cs"/>
              </a:rPr>
              <a:t>, p. 217)</a:t>
            </a:r>
            <a:br>
              <a:rPr lang="en-GB" sz="2000" smtClean="0">
                <a:cs typeface="+mn-cs"/>
              </a:rPr>
            </a:br>
            <a:endParaRPr lang="en-GB" sz="2000" smtClean="0">
              <a:cs typeface="+mn-cs"/>
            </a:endParaRPr>
          </a:p>
        </p:txBody>
      </p:sp>
      <p:pic>
        <p:nvPicPr>
          <p:cNvPr id="14341" name="Picture 5" descr="josep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5488" y="1981200"/>
            <a:ext cx="27051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j-cs"/>
              </a:rPr>
              <a:t>Augustine, mère de Marcel Pagnol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Morte</a:t>
            </a:r>
            <a:r>
              <a:rPr lang="en-US" dirty="0" smtClean="0">
                <a:cs typeface="+mn-cs"/>
              </a:rPr>
              <a:t> en 1910</a:t>
            </a:r>
          </a:p>
        </p:txBody>
      </p:sp>
      <p:pic>
        <p:nvPicPr>
          <p:cNvPr id="20483" name="Picture 4" descr="augus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22272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Naissance de son frère, Paul</a:t>
            </a:r>
            <a:br>
              <a:rPr lang="en-GB" smtClean="0">
                <a:cs typeface="+mj-cs"/>
              </a:rPr>
            </a:br>
            <a:r>
              <a:rPr lang="en-GB" smtClean="0">
                <a:cs typeface="+mj-cs"/>
              </a:rPr>
              <a:t>et de sa soeur, Germaine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Paul en 1898,</a:t>
            </a:r>
          </a:p>
          <a:p>
            <a:pPr eaLnBrk="1" hangingPunct="1">
              <a:defRPr/>
            </a:pPr>
            <a:endParaRPr lang="en-GB" sz="2800" smtClean="0">
              <a:cs typeface="+mn-cs"/>
            </a:endParaRP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puis Germaine en 1902</a:t>
            </a:r>
          </a:p>
        </p:txBody>
      </p:sp>
      <p:graphicFrame>
        <p:nvGraphicFramePr>
          <p:cNvPr id="21507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479550" y="3087688"/>
          <a:ext cx="3736975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3" imgW="1142857" imgH="581106" progId="MS_ClipArt_Gallery.5">
                  <p:embed/>
                </p:oleObj>
              </mc:Choice>
              <mc:Fallback>
                <p:oleObj name="Clip" r:id="rId3" imgW="1142857" imgH="5811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3087688"/>
                        <a:ext cx="3736975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Paul et Germaine Pagnol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Frère et soeur de Marcel Pagnol</a:t>
            </a:r>
          </a:p>
        </p:txBody>
      </p:sp>
      <p:pic>
        <p:nvPicPr>
          <p:cNvPr id="22531" name="Picture 4" descr="paulgerm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32400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La Nature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Marcel et la nature sauvage – la montagne – le Garlaban.</a:t>
            </a:r>
            <a:br>
              <a:rPr lang="en-GB" sz="2800" smtClean="0">
                <a:cs typeface="+mn-cs"/>
              </a:rPr>
            </a:br>
            <a:endParaRPr lang="en-GB" sz="2800" smtClean="0">
              <a:cs typeface="+mn-cs"/>
            </a:endParaRPr>
          </a:p>
        </p:txBody>
      </p:sp>
      <p:pic>
        <p:nvPicPr>
          <p:cNvPr id="16389" name="Picture 5" descr="film1.jpg (9004 octets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9550" y="2946400"/>
            <a:ext cx="3736975" cy="2182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5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304800"/>
            <a:ext cx="75453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0" dirty="0" smtClean="0">
                <a:cs typeface="+mj-cs"/>
              </a:rPr>
              <a:t>Le </a:t>
            </a:r>
            <a:r>
              <a:rPr lang="en-US" i="0" dirty="0" err="1" smtClean="0">
                <a:cs typeface="+mj-cs"/>
              </a:rPr>
              <a:t>Garlaban</a:t>
            </a:r>
            <a:r>
              <a:rPr lang="en-US" i="0" dirty="0" smtClean="0">
                <a:cs typeface="+mj-cs"/>
              </a:rPr>
              <a:t> (vu </a:t>
            </a:r>
            <a:r>
              <a:rPr lang="en-US" i="0" dirty="0" err="1" smtClean="0">
                <a:cs typeface="+mj-cs"/>
              </a:rPr>
              <a:t>d’Aubagne</a:t>
            </a:r>
            <a:r>
              <a:rPr lang="en-US" i="0" dirty="0" smtClean="0">
                <a:cs typeface="+mj-cs"/>
              </a:rPr>
              <a:t>)</a:t>
            </a:r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110" b="-601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2BDC0-1A4A-4AD0-9131-62812478C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76D60-60C4-4D16-8B36-4D908E662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21A38C-BE41-4ECF-AC6D-2F468D80397F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249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Office Theme</vt:lpstr>
      <vt:lpstr>Clip</vt:lpstr>
      <vt:lpstr>Marcel Pagnol </vt:lpstr>
      <vt:lpstr>Marcel Pagnol   </vt:lpstr>
      <vt:lpstr>L’auteur – Marcel Pagnol</vt:lpstr>
      <vt:lpstr>La Famille Pagnol</vt:lpstr>
      <vt:lpstr>Augustine, mère de Marcel Pagnol</vt:lpstr>
      <vt:lpstr>Naissance de son frère, Paul et de sa soeur, Germaine</vt:lpstr>
      <vt:lpstr>Paul et Germaine Pagnol</vt:lpstr>
      <vt:lpstr>La Nature</vt:lpstr>
      <vt:lpstr>Le Garlaban (vu d’Aubagne)</vt:lpstr>
      <vt:lpstr>Autobiographies</vt:lpstr>
      <vt:lpstr>L’école de 1900 </vt:lpstr>
      <vt:lpstr>Le professeur Pagnol</vt:lpstr>
      <vt:lpstr>L’enseignement</vt:lpstr>
      <vt:lpstr>Topaze  (1928) </vt:lpstr>
      <vt:lpstr>Marius (1929)  </vt:lpstr>
      <vt:lpstr>Marius (film)     (1931)</vt:lpstr>
      <vt:lpstr>Marius – la partie de cartes</vt:lpstr>
      <vt:lpstr>Fanny (1932)   - pièce &gt; film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Marcel Pagnol</dc:title>
  <dc:creator>Peter Tame</dc:creator>
  <cp:lastModifiedBy>Judith Paxton</cp:lastModifiedBy>
  <cp:revision>4</cp:revision>
  <dcterms:created xsi:type="dcterms:W3CDTF">2017-10-18T15:06:48Z</dcterms:created>
  <dcterms:modified xsi:type="dcterms:W3CDTF">2017-10-27T09:12:36Z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