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43"/>
  </p:notesMasterIdLst>
  <p:handoutMasterIdLst>
    <p:handoutMasterId r:id="rId44"/>
  </p:handoutMasterIdLst>
  <p:sldIdLst>
    <p:sldId id="256" r:id="rId5"/>
    <p:sldId id="269" r:id="rId6"/>
    <p:sldId id="270" r:id="rId7"/>
    <p:sldId id="27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81" r:id="rId18"/>
    <p:sldId id="284" r:id="rId19"/>
    <p:sldId id="273" r:id="rId20"/>
    <p:sldId id="285" r:id="rId21"/>
    <p:sldId id="287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8" r:id="rId33"/>
    <p:sldId id="300" r:id="rId34"/>
    <p:sldId id="302" r:id="rId35"/>
    <p:sldId id="304" r:id="rId36"/>
    <p:sldId id="305" r:id="rId37"/>
    <p:sldId id="307" r:id="rId38"/>
    <p:sldId id="308" r:id="rId39"/>
    <p:sldId id="309" r:id="rId40"/>
    <p:sldId id="310" r:id="rId41"/>
    <p:sldId id="31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12/20/2018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12/20/2018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ctangle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23D7-2A27-4B34-A31C-02090805ABAC}" type="datetime1">
              <a:rPr lang="en-US" smtClean="0"/>
              <a:t>12/20/2018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1F3-2254-4E04-B960-C1DB42B67330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0DE7-A14C-48CB-AB8E-D3357522F5F2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7548-FD58-4384-A951-C87160C229EB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3194-3577-4D3C-A927-FE879CBA54D5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we</a:t>
            </a:r>
          </a:p>
          <a:p>
            <a:pPr lvl="5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C53B-D6DF-4D88-8598-DAA646F1ABC6}" type="datetime1">
              <a:rPr lang="en-US" smtClean="0"/>
              <a:t>12/20/2018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985-7297-49C2-8AF7-445853E5DC92}" type="datetime1">
              <a:rPr lang="en-US" smtClean="0"/>
              <a:t>12/20/2018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B2E-E929-49CA-BA6D-3C562126F566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FE0-ED18-4B5C-AA30-B675E1042721}" type="datetime1">
              <a:rPr lang="en-US" smtClean="0"/>
              <a:t>12/20/2018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AAB-3A39-450E-9B38-6FB42E71A3AF}" type="datetime1">
              <a:rPr lang="en-US" smtClean="0"/>
              <a:t>12/20/2018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331-03F7-4310-9C27-C65B2378D791}" type="datetime1">
              <a:rPr lang="en-US" smtClean="0"/>
              <a:t>12/20/2018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accent1">
            <a:lumMod val="7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ctangle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</p:grpSp>
        <p:grpSp>
          <p:nvGrpSpPr>
            <p:cNvPr id="48" name="Group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l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l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l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l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l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l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l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l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l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l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l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l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13C09FF-A05A-44B7-B7F9-9715502B619B}" type="datetime1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drimasd.org/blogs/imagen_cine_comunicacion_audiovisual/2013/05/17/12626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7681" y="1275127"/>
            <a:ext cx="9738919" cy="2592197"/>
          </a:xfrm>
          <a:pattFill prst="pct80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“EL BOLA”</a:t>
            </a:r>
            <a:br>
              <a:rPr lang="en-US" sz="6000" dirty="0" smtClean="0"/>
            </a:br>
            <a:r>
              <a:rPr lang="en-US" sz="6000" dirty="0" smtClean="0"/>
              <a:t>ACHERO </a:t>
            </a:r>
            <a:r>
              <a:rPr lang="es-ES" sz="6000" dirty="0" smtClean="0"/>
              <a:t>MAÑAS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1855522"/>
          </a:xfrm>
        </p:spPr>
        <p:txBody>
          <a:bodyPr>
            <a:normAutofit/>
          </a:bodyPr>
          <a:lstStyle/>
          <a:p>
            <a:r>
              <a:rPr lang="en-GB" sz="4800" b="1" dirty="0" err="1" smtClean="0"/>
              <a:t>Espa</a:t>
            </a:r>
            <a:r>
              <a:rPr lang="es-ES_tradnl" sz="4800" b="1" dirty="0"/>
              <a:t>ñ</a:t>
            </a:r>
            <a:r>
              <a:rPr lang="en-GB" sz="4800" b="1" dirty="0"/>
              <a:t>a </a:t>
            </a:r>
            <a:r>
              <a:rPr lang="en-GB" sz="4800" b="1" dirty="0" smtClean="0"/>
              <a:t>2000</a:t>
            </a:r>
            <a:endParaRPr lang="en-GB" sz="4800" b="1" dirty="0"/>
          </a:p>
          <a:p>
            <a:endParaRPr lang="en-GB" b="1" dirty="0" smtClean="0"/>
          </a:p>
          <a:p>
            <a:r>
              <a:rPr lang="en-GB" b="1" dirty="0" err="1"/>
              <a:t>Película</a:t>
            </a:r>
            <a:r>
              <a:rPr lang="en-GB" b="1" dirty="0"/>
              <a:t> </a:t>
            </a:r>
            <a:r>
              <a:rPr lang="en-GB" b="1" dirty="0" err="1"/>
              <a:t>presentada</a:t>
            </a:r>
            <a:r>
              <a:rPr lang="en-GB" b="1" dirty="0"/>
              <a:t> </a:t>
            </a:r>
            <a:r>
              <a:rPr lang="en-GB" b="1" dirty="0" err="1"/>
              <a:t>por</a:t>
            </a:r>
            <a:r>
              <a:rPr lang="en-GB" b="1" dirty="0"/>
              <a:t> Dr Yolanda Reyes, QUB, 21.11.18</a:t>
            </a: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57758"/>
          </a:xfrm>
        </p:spPr>
        <p:txBody>
          <a:bodyPr/>
          <a:lstStyle/>
          <a:p>
            <a:pPr algn="ctr"/>
            <a:r>
              <a:rPr lang="es-ES" sz="3600" dirty="0"/>
              <a:t>UN JUEGO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7060"/>
            <a:ext cx="9509760" cy="4582519"/>
          </a:xfrm>
        </p:spPr>
        <p:txBody>
          <a:bodyPr/>
          <a:lstStyle/>
          <a:p>
            <a:r>
              <a:rPr lang="es-ES" sz="2800" dirty="0"/>
              <a:t>La película empieza con una </a:t>
            </a:r>
            <a:r>
              <a:rPr lang="es-ES" sz="2800" b="1" dirty="0"/>
              <a:t>secuencia</a:t>
            </a:r>
            <a:r>
              <a:rPr lang="es-ES" sz="2800" dirty="0"/>
              <a:t> en las vías del tren.  Observa atentamente la secuencia y </a:t>
            </a:r>
            <a:r>
              <a:rPr lang="es-ES" sz="2800" b="1" dirty="0"/>
              <a:t>reflexiona sobre </a:t>
            </a:r>
            <a:r>
              <a:rPr lang="es-ES" sz="2800" dirty="0" smtClean="0"/>
              <a:t>el </a:t>
            </a:r>
            <a:r>
              <a:rPr lang="es-ES" sz="2800" b="1" dirty="0" smtClean="0"/>
              <a:t>significado</a:t>
            </a:r>
            <a:r>
              <a:rPr lang="es-ES" sz="2800" dirty="0" smtClean="0"/>
              <a:t> y el </a:t>
            </a:r>
            <a:r>
              <a:rPr lang="es-ES" sz="2800" b="1" dirty="0" smtClean="0"/>
              <a:t>valor</a:t>
            </a:r>
            <a:r>
              <a:rPr lang="es-ES" sz="2800" dirty="0" smtClean="0"/>
              <a:t> del juego en esta historia. Cuando hayas visto puedes hacerte las siguientes preguntas:</a:t>
            </a:r>
          </a:p>
          <a:p>
            <a:r>
              <a:rPr lang="es-ES_tradnl" sz="2800" dirty="0"/>
              <a:t>¿Crees que es un tipo de juego normal entre adolescentes?</a:t>
            </a:r>
            <a:endParaRPr lang="en-GB" sz="2800" dirty="0"/>
          </a:p>
          <a:p>
            <a:r>
              <a:rPr lang="es-ES_tradnl" sz="2800" dirty="0"/>
              <a:t>¿Por qué crees que jueguen así?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:\Users\3053275\AppData\Local\Microsoft\Windows\Temporary Internet Files\Content.IE5\MJM9OXVY\1736796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91" y="3880884"/>
            <a:ext cx="188376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2147"/>
          </a:xfrm>
        </p:spPr>
        <p:txBody>
          <a:bodyPr/>
          <a:lstStyle/>
          <a:p>
            <a:pPr algn="ctr"/>
            <a:r>
              <a:rPr lang="es-ES" sz="3600" dirty="0"/>
              <a:t>UN AMIGO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64" y="1384918"/>
            <a:ext cx="10137816" cy="4644662"/>
          </a:xfrm>
        </p:spPr>
        <p:txBody>
          <a:bodyPr/>
          <a:lstStyle/>
          <a:p>
            <a:pPr marL="45720" indent="0">
              <a:buNone/>
            </a:pPr>
            <a:r>
              <a:rPr lang="es-ES" sz="2800" dirty="0"/>
              <a:t>La llegada de Alfredo a la escuela </a:t>
            </a:r>
            <a:r>
              <a:rPr lang="es-ES" sz="2800" b="1" dirty="0"/>
              <a:t>supone un cambio </a:t>
            </a:r>
            <a:r>
              <a:rPr lang="es-ES" sz="2800" dirty="0"/>
              <a:t>en la vida del Bola.  </a:t>
            </a:r>
            <a:r>
              <a:rPr lang="es-ES" sz="2800" dirty="0" smtClean="0"/>
              <a:t>Intentemos </a:t>
            </a:r>
            <a:r>
              <a:rPr lang="es-ES" sz="2800" dirty="0"/>
              <a:t>observar algunas </a:t>
            </a:r>
            <a:r>
              <a:rPr lang="es-ES" sz="2800" dirty="0" smtClean="0"/>
              <a:t>de las escenas </a:t>
            </a:r>
            <a:r>
              <a:rPr lang="es-ES" sz="2800" b="1" dirty="0"/>
              <a:t>más detenidamente </a:t>
            </a:r>
            <a:r>
              <a:rPr lang="es-ES" sz="2800" dirty="0"/>
              <a:t>y aprender más cosas sobre las características del Bola y Alfredo</a:t>
            </a:r>
            <a:r>
              <a:rPr lang="es-ES" sz="2800" dirty="0" smtClean="0"/>
              <a:t>.</a:t>
            </a:r>
          </a:p>
          <a:p>
            <a:pPr marL="45720" indent="0">
              <a:buNone/>
            </a:pPr>
            <a:r>
              <a:rPr lang="es-ES" sz="2800" dirty="0" smtClean="0"/>
              <a:t>Se muestra la importancia de una </a:t>
            </a:r>
            <a:r>
              <a:rPr lang="es-ES" sz="2800" b="1" dirty="0" smtClean="0"/>
              <a:t>verdadera amistad</a:t>
            </a:r>
            <a:r>
              <a:rPr lang="es-ES" sz="2800" dirty="0" smtClean="0"/>
              <a:t>. Los valores de la vida y el </a:t>
            </a:r>
            <a:r>
              <a:rPr lang="es-ES" sz="2800" b="1" dirty="0" smtClean="0"/>
              <a:t>cuidado mutuo </a:t>
            </a:r>
            <a:r>
              <a:rPr lang="es-ES" sz="2800" dirty="0" smtClean="0"/>
              <a:t>entre amigos son </a:t>
            </a:r>
            <a:r>
              <a:rPr lang="es-ES" sz="2800" b="1" dirty="0" smtClean="0"/>
              <a:t>temas fundamentales </a:t>
            </a:r>
            <a:r>
              <a:rPr lang="es-ES" sz="2800" dirty="0" smtClean="0"/>
              <a:t>en la película.</a:t>
            </a:r>
          </a:p>
          <a:p>
            <a:pPr marL="45720" indent="0">
              <a:buNone/>
            </a:pPr>
            <a:r>
              <a:rPr lang="es-ES" sz="2800" dirty="0" smtClean="0"/>
              <a:t>La amistad también se ve en la </a:t>
            </a:r>
            <a:r>
              <a:rPr lang="es-ES" sz="2800" b="1" dirty="0" smtClean="0"/>
              <a:t>relación</a:t>
            </a:r>
            <a:r>
              <a:rPr lang="es-ES" sz="2800" dirty="0" smtClean="0"/>
              <a:t> de </a:t>
            </a:r>
            <a:r>
              <a:rPr lang="es-ES" sz="2800" b="1" dirty="0" smtClean="0"/>
              <a:t>camaradería</a:t>
            </a:r>
            <a:r>
              <a:rPr lang="es-ES" sz="2800" dirty="0" smtClean="0"/>
              <a:t> entre Alfredo y José, su padre.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40003"/>
          </a:xfrm>
        </p:spPr>
        <p:txBody>
          <a:bodyPr/>
          <a:lstStyle/>
          <a:p>
            <a:pPr algn="ctr"/>
            <a:r>
              <a:rPr lang="es-ES" sz="3600" dirty="0"/>
              <a:t>UN SECRETO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64816"/>
            <a:ext cx="9509760" cy="45647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s-ES" sz="3200" dirty="0" smtClean="0"/>
          </a:p>
          <a:p>
            <a:pPr marL="45720" indent="0">
              <a:buNone/>
            </a:pPr>
            <a:r>
              <a:rPr lang="es-ES" sz="3200" dirty="0" smtClean="0"/>
              <a:t>La </a:t>
            </a:r>
            <a:r>
              <a:rPr lang="es-ES" sz="3200" dirty="0"/>
              <a:t>vida del Bola no </a:t>
            </a:r>
            <a:r>
              <a:rPr lang="es-ES" sz="3200" b="1" dirty="0"/>
              <a:t>transcurre</a:t>
            </a:r>
            <a:r>
              <a:rPr lang="es-ES" sz="3200" dirty="0"/>
              <a:t> con normalidad.  El </a:t>
            </a:r>
            <a:r>
              <a:rPr lang="es-ES" sz="3200" b="1" dirty="0"/>
              <a:t>ambiente</a:t>
            </a:r>
            <a:r>
              <a:rPr lang="es-ES" sz="3200" dirty="0"/>
              <a:t> de su casa está lleno de violencia y </a:t>
            </a:r>
            <a:r>
              <a:rPr lang="es-ES" sz="3200" b="1" dirty="0"/>
              <a:t>autoritarismo</a:t>
            </a:r>
            <a:r>
              <a:rPr lang="es-ES" sz="3200" dirty="0"/>
              <a:t> por parte de su padre.  </a:t>
            </a:r>
            <a:endParaRPr lang="es-ES" sz="3200" dirty="0" smtClean="0"/>
          </a:p>
          <a:p>
            <a:pPr marL="45720" indent="0">
              <a:buNone/>
            </a:pPr>
            <a:r>
              <a:rPr lang="es-ES" sz="3200" b="1" dirty="0" smtClean="0"/>
              <a:t>A </a:t>
            </a:r>
            <a:r>
              <a:rPr lang="es-ES" sz="3200" b="1" dirty="0"/>
              <a:t>lo largo de </a:t>
            </a:r>
            <a:r>
              <a:rPr lang="es-ES" sz="3200" dirty="0"/>
              <a:t>la película hay varias escenas que </a:t>
            </a:r>
            <a:r>
              <a:rPr lang="es-ES" sz="3200" b="1" dirty="0"/>
              <a:t>reflejan</a:t>
            </a:r>
            <a:r>
              <a:rPr lang="es-ES" sz="3200" dirty="0"/>
              <a:t> la relación que hay entre el chico y su padre y también la diferencia que existe con el padre y la familia de Alfredo. </a:t>
            </a:r>
            <a:endParaRPr lang="en-GB" sz="3200" dirty="0"/>
          </a:p>
        </p:txBody>
      </p:sp>
      <p:pic>
        <p:nvPicPr>
          <p:cNvPr id="2051" name="Picture 3" descr="C:\Users\3053275\AppData\Local\Microsoft\Windows\Temporary Internet Files\Content.IE5\MJM9OXVY\father-and-bab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76" y="4164507"/>
            <a:ext cx="13711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053275\AppData\Local\Microsoft\Windows\Temporary Internet Files\Content.IE5\R6UFLEZV\violence-720x3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917952"/>
            <a:ext cx="22870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OTROS TEMAS PRINCIPALES EN LA PELICULA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err="1"/>
              <a:t>Maltrato</a:t>
            </a:r>
            <a:r>
              <a:rPr lang="en-GB" sz="4000" dirty="0"/>
              <a:t> intra-familiar</a:t>
            </a:r>
          </a:p>
          <a:p>
            <a:r>
              <a:rPr lang="en-GB" sz="4000" dirty="0" err="1"/>
              <a:t>Muerte</a:t>
            </a:r>
            <a:r>
              <a:rPr lang="en-GB" sz="4000" dirty="0"/>
              <a:t> y </a:t>
            </a:r>
            <a:r>
              <a:rPr lang="en-GB" sz="4000" dirty="0" err="1"/>
              <a:t>enfermedad</a:t>
            </a:r>
            <a:r>
              <a:rPr lang="en-GB" sz="4000" dirty="0"/>
              <a:t> (SIDA)</a:t>
            </a:r>
          </a:p>
          <a:p>
            <a:pPr lvl="0"/>
            <a:r>
              <a:rPr lang="es-ES_tradnl" sz="4000" dirty="0"/>
              <a:t>El contraste entre la “vieja” y la “Nueva” España.</a:t>
            </a:r>
          </a:p>
          <a:p>
            <a:pPr lvl="0"/>
            <a:r>
              <a:rPr lang="es-ES_tradnl" sz="4000" dirty="0"/>
              <a:t>Marcas “indelebles”: los tatuajes</a:t>
            </a:r>
          </a:p>
          <a:p>
            <a:pPr lvl="0"/>
            <a:r>
              <a:rPr lang="es-ES_tradnl" sz="4000" dirty="0"/>
              <a:t>El símbolo del agua y los fluidos.</a:t>
            </a:r>
            <a:endParaRPr lang="en-GB" sz="40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5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Uso</a:t>
            </a:r>
            <a:r>
              <a:rPr lang="en-GB" dirty="0" smtClean="0"/>
              <a:t> del </a:t>
            </a:r>
            <a:r>
              <a:rPr lang="en-GB" dirty="0" err="1" smtClean="0"/>
              <a:t>lenguaje</a:t>
            </a:r>
            <a:r>
              <a:rPr lang="en-GB" dirty="0" smtClean="0"/>
              <a:t>: “</a:t>
            </a:r>
            <a:r>
              <a:rPr lang="en-GB" dirty="0" err="1" smtClean="0"/>
              <a:t>coloquialismos</a:t>
            </a:r>
            <a:r>
              <a:rPr lang="en-GB" dirty="0" smtClean="0"/>
              <a:t>” y el </a:t>
            </a:r>
            <a:r>
              <a:rPr lang="en-GB" dirty="0" err="1" smtClean="0"/>
              <a:t>lenguaje</a:t>
            </a:r>
            <a:r>
              <a:rPr lang="en-GB" dirty="0" smtClean="0"/>
              <a:t> de la </a:t>
            </a:r>
            <a:r>
              <a:rPr lang="en-GB" dirty="0" err="1" smtClean="0"/>
              <a:t>calle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800" dirty="0" err="1"/>
              <a:t>Achero</a:t>
            </a:r>
            <a:r>
              <a:rPr lang="es-ES_tradnl" sz="2800" dirty="0"/>
              <a:t> está muy </a:t>
            </a:r>
            <a:r>
              <a:rPr lang="es-ES_tradnl" sz="2800" b="1" dirty="0"/>
              <a:t>influenciado por </a:t>
            </a:r>
            <a:r>
              <a:rPr lang="es-ES_tradnl" sz="2800" dirty="0"/>
              <a:t>el </a:t>
            </a:r>
            <a:r>
              <a:rPr lang="es-ES_tradnl" sz="2800" b="1" dirty="0"/>
              <a:t>cine realista británico</a:t>
            </a:r>
            <a:r>
              <a:rPr lang="es-ES_tradnl" sz="2800" dirty="0"/>
              <a:t>, </a:t>
            </a:r>
            <a:r>
              <a:rPr lang="es-ES_tradnl" sz="2800" b="1" dirty="0"/>
              <a:t>el neorrealismo italiano </a:t>
            </a:r>
            <a:r>
              <a:rPr lang="es-ES_tradnl" sz="2800" dirty="0"/>
              <a:t>y el cine de </a:t>
            </a:r>
            <a:r>
              <a:rPr lang="es-AR" sz="2800" b="1" dirty="0" err="1"/>
              <a:t>Truffaut</a:t>
            </a:r>
            <a:r>
              <a:rPr lang="es-AR" sz="2800" dirty="0"/>
              <a:t> quien dirigió “Los  400 golpes” película que también tiene a un niño como protagonista.</a:t>
            </a:r>
            <a:endParaRPr lang="en-GB" sz="2800" dirty="0"/>
          </a:p>
          <a:p>
            <a:r>
              <a:rPr lang="es-ES_tradnl" sz="2800" dirty="0"/>
              <a:t>El uso del </a:t>
            </a:r>
            <a:r>
              <a:rPr lang="es-ES_tradnl" sz="2800" b="1" dirty="0"/>
              <a:t>lenguaje coloquial</a:t>
            </a:r>
            <a:r>
              <a:rPr lang="es-ES_tradnl" sz="2800" dirty="0"/>
              <a:t>, propio del barrio de Carabanchel es una decisión importante para mantener el </a:t>
            </a:r>
            <a:r>
              <a:rPr lang="es-ES_tradnl" sz="2800" b="1" dirty="0"/>
              <a:t>naturalismo</a:t>
            </a:r>
            <a:r>
              <a:rPr lang="es-ES_tradnl" sz="2800" dirty="0"/>
              <a:t> en las </a:t>
            </a:r>
            <a:r>
              <a:rPr lang="es-ES_tradnl" sz="2800" b="1" dirty="0"/>
              <a:t>dinámicas</a:t>
            </a:r>
            <a:r>
              <a:rPr lang="es-ES_tradnl" sz="2800" dirty="0"/>
              <a:t> entre los </a:t>
            </a:r>
            <a:r>
              <a:rPr lang="es-ES_tradnl" sz="2800" b="1" dirty="0"/>
              <a:t>personajes</a:t>
            </a:r>
            <a:r>
              <a:rPr lang="es-ES_tradnl" sz="2800" dirty="0"/>
              <a:t>, sobre todo entre los chicos. Es por eso que se usan tantos “</a:t>
            </a:r>
            <a:r>
              <a:rPr lang="es-ES_tradnl" sz="2800" b="1" dirty="0"/>
              <a:t>tacos</a:t>
            </a:r>
            <a:r>
              <a:rPr lang="es-ES_tradnl" sz="2800" dirty="0"/>
              <a:t>” palabras propias  de barriada, con </a:t>
            </a:r>
            <a:r>
              <a:rPr lang="es-ES_tradnl" sz="2800" b="1" dirty="0"/>
              <a:t>vulgarismos</a:t>
            </a:r>
            <a:r>
              <a:rPr lang="es-ES_tradnl" sz="2800" dirty="0"/>
              <a:t> o “</a:t>
            </a:r>
            <a:r>
              <a:rPr lang="es-ES_tradnl" sz="2800" b="1" dirty="0"/>
              <a:t>palabrotas</a:t>
            </a:r>
            <a:r>
              <a:rPr lang="es-ES_tradnl" sz="2800" dirty="0"/>
              <a:t>”. </a:t>
            </a:r>
            <a:endParaRPr lang="en-GB" sz="2800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Páginas de interés: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dirty="0">
                <a:hlinkClick r:id="rId2"/>
              </a:rPr>
              <a:t>http://www.madrimasd.org/blogs/imagen_cine_comunicacion_audiovisual/2013/05/17/126268</a:t>
            </a:r>
            <a:endParaRPr lang="en-GB" dirty="0"/>
          </a:p>
          <a:p>
            <a:r>
              <a:rPr lang="es-ES_tradnl" dirty="0"/>
              <a:t>http://bachilleratocinefilo.blogspot.com/2015/02/el-bola-achero-manas-ficha-educativa.html</a:t>
            </a:r>
            <a:endParaRPr lang="en-GB" dirty="0"/>
          </a:p>
          <a:p>
            <a:r>
              <a:rPr lang="es-ES_tradnl" dirty="0"/>
              <a:t>https://www.nytimes.com/2002/04/05/movies/film-festival-review-a-father-s-brutality-a-son-s-defiance.html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8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0686" y="1310455"/>
            <a:ext cx="8330268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_tradnl" sz="5400" b="1" dirty="0"/>
              <a:t>¡Disfrutad de la película! 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054" y="236289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3112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ACTIVIDADES PARA ‘EL BOLA’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49406"/>
            <a:ext cx="9509760" cy="4680173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 smtClean="0"/>
              <a:t>1. </a:t>
            </a:r>
            <a:r>
              <a:rPr lang="en-GB" sz="2400" b="1" dirty="0" err="1" smtClean="0"/>
              <a:t>Sinopsis</a:t>
            </a:r>
            <a:endParaRPr lang="en-GB" sz="2400" b="1" dirty="0" smtClean="0"/>
          </a:p>
          <a:p>
            <a:r>
              <a:rPr lang="es-ES" sz="2400" dirty="0"/>
              <a:t>(    ) Un nuevo compañero llega al colegio, con quien descubre la </a:t>
            </a:r>
            <a:r>
              <a:rPr lang="es-ES" sz="2400" dirty="0" smtClean="0"/>
              <a:t>	amistad</a:t>
            </a:r>
            <a:r>
              <a:rPr lang="es-ES" sz="2400" dirty="0"/>
              <a:t>.</a:t>
            </a:r>
            <a:endParaRPr lang="en-GB" sz="2400" dirty="0"/>
          </a:p>
          <a:p>
            <a:r>
              <a:rPr lang="es-ES" sz="2400" dirty="0"/>
              <a:t>(    ) Será capaz, así, de enfrentarse a la suya.</a:t>
            </a:r>
            <a:endParaRPr lang="en-GB" sz="2400" dirty="0"/>
          </a:p>
          <a:p>
            <a:r>
              <a:rPr lang="es-ES" sz="2400" dirty="0"/>
              <a:t>(    ) Su situación familiar, que oculta avergonzado, le incapacita </a:t>
            </a:r>
            <a:r>
              <a:rPr lang="es-ES" sz="2400" dirty="0" smtClean="0"/>
              <a:t>		para relacionarse </a:t>
            </a:r>
            <a:r>
              <a:rPr lang="es-ES" sz="2400" dirty="0"/>
              <a:t>y comunicarse con otros chicos. </a:t>
            </a:r>
            <a:endParaRPr lang="en-GB" sz="2400" dirty="0"/>
          </a:p>
          <a:p>
            <a:r>
              <a:rPr lang="es-ES" sz="2400" dirty="0"/>
              <a:t>(    ) La posibilidad que ello le brinda de conocer una realidad </a:t>
            </a:r>
            <a:r>
              <a:rPr lang="es-ES" sz="2400" dirty="0" smtClean="0"/>
              <a:t>	familiar distinta </a:t>
            </a:r>
            <a:r>
              <a:rPr lang="es-ES" sz="2400" dirty="0"/>
              <a:t>por completo, le darán fuerzas para aceptar </a:t>
            </a:r>
            <a:r>
              <a:rPr lang="es-ES" sz="2400" dirty="0" smtClean="0"/>
              <a:t>	su </a:t>
            </a:r>
            <a:r>
              <a:rPr lang="es-ES" sz="2400" dirty="0"/>
              <a:t>situación.</a:t>
            </a:r>
            <a:endParaRPr lang="en-GB" sz="2400" dirty="0"/>
          </a:p>
          <a:p>
            <a:r>
              <a:rPr lang="es-ES" sz="2400" dirty="0"/>
              <a:t>(    ) El Bola es un chaval de 12 años que vive en una atmósfera </a:t>
            </a:r>
            <a:r>
              <a:rPr lang="es-ES" sz="2400" dirty="0" smtClean="0"/>
              <a:t>	violenta y </a:t>
            </a:r>
            <a:r>
              <a:rPr lang="es-ES" sz="2400" dirty="0"/>
              <a:t>sórdida.</a:t>
            </a:r>
            <a:endParaRPr lang="en-GB" sz="2400" dirty="0"/>
          </a:p>
          <a:p>
            <a:pPr algn="ctr"/>
            <a:r>
              <a:rPr lang="es-ES" sz="2400" dirty="0"/>
              <a:t>		</a:t>
            </a:r>
            <a:r>
              <a:rPr lang="es-ES" sz="1900" dirty="0" smtClean="0"/>
              <a:t>(</a:t>
            </a:r>
            <a:r>
              <a:rPr lang="es-ES" sz="1900" dirty="0"/>
              <a:t>Adaptado de la </a:t>
            </a:r>
            <a:r>
              <a:rPr lang="es-ES" sz="1900" i="1" dirty="0"/>
              <a:t>Carpeta de Prensa </a:t>
            </a:r>
            <a:r>
              <a:rPr lang="es-ES" sz="1900" dirty="0"/>
              <a:t>de la película)</a:t>
            </a:r>
            <a:endParaRPr lang="en-GB" sz="1900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914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2.¿</a:t>
            </a:r>
            <a:r>
              <a:rPr lang="en-GB" sz="2800" dirty="0" err="1" smtClean="0"/>
              <a:t>Qué</a:t>
            </a:r>
            <a:r>
              <a:rPr lang="en-GB" sz="2800" dirty="0" smtClean="0"/>
              <a:t> </a:t>
            </a:r>
            <a:r>
              <a:rPr lang="en-GB" sz="2800" dirty="0" err="1" smtClean="0"/>
              <a:t>tipo</a:t>
            </a:r>
            <a:r>
              <a:rPr lang="en-GB" sz="2800" dirty="0" smtClean="0"/>
              <a:t> de </a:t>
            </a:r>
            <a:r>
              <a:rPr lang="en-GB" sz="2800" dirty="0" err="1" smtClean="0"/>
              <a:t>película</a:t>
            </a:r>
            <a:r>
              <a:rPr lang="en-GB" sz="2800" dirty="0" smtClean="0"/>
              <a:t> </a:t>
            </a:r>
            <a:r>
              <a:rPr lang="en-GB" sz="2800" dirty="0" err="1" smtClean="0"/>
              <a:t>crees</a:t>
            </a:r>
            <a:r>
              <a:rPr lang="en-GB" sz="2800" dirty="0" smtClean="0"/>
              <a:t> </a:t>
            </a:r>
            <a:r>
              <a:rPr lang="en-GB" sz="2800" dirty="0" err="1" smtClean="0"/>
              <a:t>que</a:t>
            </a:r>
            <a:r>
              <a:rPr lang="en-GB" sz="2800" dirty="0" smtClean="0"/>
              <a:t> sea ‘El Bola’?</a:t>
            </a:r>
            <a:endParaRPr lang="en-GB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" sz="2400" dirty="0"/>
              <a:t>a)Comedia  </a:t>
            </a:r>
          </a:p>
          <a:p>
            <a:pPr lvl="0"/>
            <a:r>
              <a:rPr lang="es-ES" sz="2400" dirty="0"/>
              <a:t>b) Drama  </a:t>
            </a:r>
          </a:p>
          <a:p>
            <a:pPr lvl="0"/>
            <a:r>
              <a:rPr lang="es-ES" sz="2400" dirty="0"/>
              <a:t>c) Terror  </a:t>
            </a:r>
          </a:p>
          <a:p>
            <a:pPr lvl="0"/>
            <a:r>
              <a:rPr lang="es-ES" sz="2400" dirty="0"/>
              <a:t>d) del Oeste </a:t>
            </a:r>
          </a:p>
          <a:p>
            <a:pPr lvl="0"/>
            <a:r>
              <a:rPr lang="es-ES" sz="2400" dirty="0"/>
              <a:t>e) de aventuras  </a:t>
            </a:r>
          </a:p>
          <a:p>
            <a:pPr lvl="0"/>
            <a:r>
              <a:rPr lang="es-ES" sz="2400" dirty="0"/>
              <a:t>f) de acción </a:t>
            </a:r>
            <a:r>
              <a:rPr lang="en-GB" sz="2400" dirty="0"/>
              <a:t> </a:t>
            </a:r>
            <a:endParaRPr lang="en-GB" sz="2400" dirty="0" smtClean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2400" dirty="0"/>
              <a:t>g) de ciencia ficción  </a:t>
            </a:r>
          </a:p>
          <a:p>
            <a:r>
              <a:rPr lang="es-ES" sz="2400" dirty="0" smtClean="0"/>
              <a:t>h</a:t>
            </a:r>
            <a:r>
              <a:rPr lang="es-ES" sz="2400" dirty="0"/>
              <a:t>) histórica </a:t>
            </a:r>
            <a:endParaRPr lang="es-ES" sz="2400" dirty="0" smtClean="0"/>
          </a:p>
          <a:p>
            <a:pPr lvl="0"/>
            <a:r>
              <a:rPr lang="es-ES" sz="2400" dirty="0" smtClean="0"/>
              <a:t>i</a:t>
            </a:r>
            <a:r>
              <a:rPr lang="es-ES" sz="2400" dirty="0"/>
              <a:t>) comedia musical </a:t>
            </a:r>
            <a:endParaRPr lang="es-ES" sz="2400" dirty="0" smtClean="0"/>
          </a:p>
          <a:p>
            <a:pPr lvl="0"/>
            <a:r>
              <a:rPr lang="es-ES" sz="2400" dirty="0" smtClean="0"/>
              <a:t>j</a:t>
            </a:r>
            <a:r>
              <a:rPr lang="es-ES" sz="2400" dirty="0"/>
              <a:t>) de crítica social  </a:t>
            </a:r>
            <a:endParaRPr lang="es-ES" sz="2400" dirty="0" smtClean="0"/>
          </a:p>
          <a:p>
            <a:pPr lvl="0"/>
            <a:r>
              <a:rPr lang="es-ES" sz="2400" dirty="0" smtClean="0"/>
              <a:t>k</a:t>
            </a:r>
            <a:r>
              <a:rPr lang="es-ES" sz="2400" dirty="0"/>
              <a:t>) policíaca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9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0449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¿</a:t>
            </a:r>
            <a:r>
              <a:rPr lang="es-ES" sz="2800" dirty="0" err="1" smtClean="0"/>
              <a:t>Cúal</a:t>
            </a:r>
            <a:r>
              <a:rPr lang="es-ES" sz="2800" dirty="0" smtClean="0"/>
              <a:t> es </a:t>
            </a:r>
            <a:r>
              <a:rPr lang="en-GB" sz="2800" dirty="0"/>
              <a:t>e</a:t>
            </a:r>
            <a:r>
              <a:rPr lang="en-GB" sz="2800" dirty="0" smtClean="0"/>
              <a:t>l </a:t>
            </a:r>
            <a:r>
              <a:rPr lang="en-GB" sz="2800" dirty="0" err="1" smtClean="0"/>
              <a:t>significado</a:t>
            </a:r>
            <a:r>
              <a:rPr lang="en-GB" sz="2800" dirty="0" smtClean="0"/>
              <a:t> de los </a:t>
            </a:r>
            <a:r>
              <a:rPr lang="en-GB" sz="2800" dirty="0" err="1" smtClean="0"/>
              <a:t>apodos</a:t>
            </a:r>
            <a:r>
              <a:rPr lang="en-GB" sz="2800" dirty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la </a:t>
            </a:r>
            <a:r>
              <a:rPr lang="en-GB" sz="2800" dirty="0" err="1" smtClean="0"/>
              <a:t>película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1120" y="1340528"/>
            <a:ext cx="9509760" cy="4689051"/>
          </a:xfrm>
        </p:spPr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3</a:t>
            </a:r>
            <a:r>
              <a:rPr lang="es-ES" sz="2400" b="1" dirty="0" smtClean="0"/>
              <a:t>. </a:t>
            </a:r>
            <a:r>
              <a:rPr lang="es-ES" sz="2400" dirty="0" smtClean="0"/>
              <a:t>El </a:t>
            </a:r>
            <a:r>
              <a:rPr lang="es-ES" sz="2400" dirty="0"/>
              <a:t>título de la película es “El Bola” (un </a:t>
            </a:r>
            <a:r>
              <a:rPr lang="es-ES" sz="2400" b="1" dirty="0"/>
              <a:t>apodo</a:t>
            </a:r>
            <a:r>
              <a:rPr lang="es-ES" sz="2400" dirty="0"/>
              <a:t> o </a:t>
            </a:r>
            <a:r>
              <a:rPr lang="es-ES" sz="2400" b="1" dirty="0"/>
              <a:t>mote</a:t>
            </a:r>
            <a:r>
              <a:rPr lang="es-ES" sz="2400" dirty="0"/>
              <a:t>, es decir, “un nombre que se da a una persona en vez del suyo propio, tomado de sus defectos o de otras circunstancias”).  Muchas personas tienen apodo, también el director, como podemos ver en la introducción a su filmografía.  Intenta dar alguna explicación para el apodo del protagonista.  </a:t>
            </a:r>
            <a:endParaRPr lang="es-ES" sz="2400" dirty="0" smtClean="0"/>
          </a:p>
          <a:p>
            <a:pPr marL="45720" indent="0">
              <a:buNone/>
            </a:pPr>
            <a:r>
              <a:rPr lang="es-ES" sz="2400" b="1" dirty="0" smtClean="0"/>
              <a:t>¿</a:t>
            </a:r>
            <a:r>
              <a:rPr lang="es-ES" sz="2400" b="1" dirty="0"/>
              <a:t>Tienes tú un mote o conoces a alguien que tenga uno</a:t>
            </a:r>
            <a:r>
              <a:rPr lang="es-ES" sz="2400" b="1" dirty="0" smtClean="0"/>
              <a:t>?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2051" name="Picture 3" descr="C:\Users\3053275\AppData\Local\Microsoft\Windows\Temporary Internet Files\Content.IE5\R8IRYTM1\chat_carto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12" y="462634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ACHERO </a:t>
            </a:r>
            <a:r>
              <a:rPr lang="es-ES" dirty="0" smtClean="0"/>
              <a:t>MAÑAS</a:t>
            </a:r>
            <a:br>
              <a:rPr lang="es-ES" dirty="0" smtClean="0"/>
            </a:br>
            <a:r>
              <a:rPr lang="es-ES" dirty="0"/>
              <a:t>Director y escritor del </a:t>
            </a:r>
            <a:r>
              <a:rPr lang="es-ES" dirty="0" err="1"/>
              <a:t>gui</a:t>
            </a:r>
            <a:r>
              <a:rPr lang="es-ES_tradnl" dirty="0" err="1"/>
              <a:t>ó</a:t>
            </a:r>
            <a:r>
              <a:rPr lang="es-ES" dirty="0"/>
              <a:t>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60" y="1879134"/>
            <a:ext cx="3601747" cy="3947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5105" y="1778466"/>
            <a:ext cx="7701093" cy="451291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Hijo de una actriz, inició su carrera en el cine como actor. Fue </a:t>
            </a:r>
            <a:r>
              <a:rPr lang="es-ES" sz="2400" b="1" dirty="0"/>
              <a:t>protagonista</a:t>
            </a:r>
            <a:r>
              <a:rPr lang="es-ES" sz="2400" dirty="0"/>
              <a:t> en la película “Belmonte” y la serie de televisión “Colegio Mayor</a:t>
            </a:r>
            <a:r>
              <a:rPr lang="es-ES" sz="2400" dirty="0" smtClean="0"/>
              <a:t>”.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Ganó </a:t>
            </a:r>
            <a:r>
              <a:rPr lang="es-ES" sz="2400" dirty="0"/>
              <a:t>un </a:t>
            </a:r>
            <a:r>
              <a:rPr lang="es-ES" sz="2400" b="1" dirty="0"/>
              <a:t>premio Goya </a:t>
            </a:r>
            <a:r>
              <a:rPr lang="es-ES" sz="2400" dirty="0"/>
              <a:t>en 1998, por su </a:t>
            </a:r>
            <a:r>
              <a:rPr lang="es-ES" sz="2400" b="1" dirty="0"/>
              <a:t>cortometraje</a:t>
            </a:r>
            <a:r>
              <a:rPr lang="es-ES" sz="2400" dirty="0"/>
              <a:t> "Cazadores".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Obtuvo otros </a:t>
            </a:r>
            <a:r>
              <a:rPr lang="es-ES" sz="2400" dirty="0"/>
              <a:t>premios por su trabajo como director y </a:t>
            </a:r>
            <a:r>
              <a:rPr lang="es-ES" sz="2400" b="1" dirty="0"/>
              <a:t>guionista</a:t>
            </a:r>
            <a:r>
              <a:rPr lang="es-ES" sz="2400" dirty="0"/>
              <a:t> de otros dos cortos: "Paraísos Artificiales" y "Metro".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Con su primer </a:t>
            </a:r>
            <a:r>
              <a:rPr lang="es-ES" sz="2400" b="1" dirty="0" smtClean="0"/>
              <a:t>largometraje</a:t>
            </a:r>
            <a:r>
              <a:rPr lang="es-ES" sz="2400" dirty="0" smtClean="0"/>
              <a:t>: </a:t>
            </a:r>
            <a:r>
              <a:rPr lang="es-ES" sz="2400" dirty="0"/>
              <a:t>“El Bola” </a:t>
            </a:r>
            <a:r>
              <a:rPr lang="es-ES" sz="2400" dirty="0" smtClean="0"/>
              <a:t>ganó </a:t>
            </a:r>
            <a:r>
              <a:rPr lang="es-ES" sz="2400" dirty="0"/>
              <a:t>el Goya a la </a:t>
            </a:r>
            <a:r>
              <a:rPr lang="es-ES" sz="2400" b="1" dirty="0"/>
              <a:t>mejor </a:t>
            </a:r>
            <a:r>
              <a:rPr lang="es-ES" sz="2400" b="1" dirty="0" smtClean="0"/>
              <a:t>película</a:t>
            </a:r>
            <a:r>
              <a:rPr lang="es-ES" sz="2400" dirty="0" smtClean="0"/>
              <a:t>, </a:t>
            </a:r>
            <a:r>
              <a:rPr lang="es-ES" sz="2400" b="1" dirty="0" smtClean="0"/>
              <a:t>mejor dirección novel</a:t>
            </a:r>
            <a:r>
              <a:rPr lang="es-ES" sz="2400" dirty="0" smtClean="0"/>
              <a:t>, </a:t>
            </a:r>
            <a:r>
              <a:rPr lang="es-ES" sz="2400" b="1" dirty="0" smtClean="0"/>
              <a:t>actor revelación y </a:t>
            </a:r>
            <a:r>
              <a:rPr lang="es-ES" sz="2400" b="1" dirty="0" err="1" smtClean="0"/>
              <a:t>guión</a:t>
            </a:r>
            <a:r>
              <a:rPr lang="es-ES" sz="2400" b="1" dirty="0" smtClean="0"/>
              <a:t> </a:t>
            </a:r>
            <a:r>
              <a:rPr lang="es-ES" sz="2400" dirty="0"/>
              <a:t>en el 2001.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64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19902"/>
          </a:xfrm>
        </p:spPr>
        <p:txBody>
          <a:bodyPr>
            <a:normAutofit/>
          </a:bodyPr>
          <a:lstStyle/>
          <a:p>
            <a:r>
              <a:rPr lang="es-ES" sz="2800" dirty="0"/>
              <a:t>¿</a:t>
            </a:r>
            <a:r>
              <a:rPr lang="es-ES" sz="2800" dirty="0" err="1"/>
              <a:t>Cúal</a:t>
            </a:r>
            <a:r>
              <a:rPr lang="es-ES" sz="2800" dirty="0"/>
              <a:t> es </a:t>
            </a:r>
            <a:r>
              <a:rPr lang="en-GB" sz="2800" dirty="0"/>
              <a:t>el </a:t>
            </a:r>
            <a:r>
              <a:rPr lang="en-GB" sz="2800" dirty="0" err="1"/>
              <a:t>significado</a:t>
            </a:r>
            <a:r>
              <a:rPr lang="en-GB" sz="2800" dirty="0"/>
              <a:t> de los </a:t>
            </a:r>
            <a:r>
              <a:rPr lang="en-GB" sz="2800" dirty="0" err="1"/>
              <a:t>apodos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la </a:t>
            </a:r>
            <a:r>
              <a:rPr lang="en-GB" sz="2800" dirty="0" err="1"/>
              <a:t>película</a:t>
            </a:r>
            <a:r>
              <a:rPr lang="en-GB" sz="28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35838"/>
            <a:ext cx="9509760" cy="4493742"/>
          </a:xfrm>
        </p:spPr>
        <p:txBody>
          <a:bodyPr/>
          <a:lstStyle/>
          <a:p>
            <a:r>
              <a:rPr lang="es-ES" sz="2400" b="1" dirty="0"/>
              <a:t>4. </a:t>
            </a:r>
            <a:r>
              <a:rPr lang="es-ES" sz="2400" dirty="0"/>
              <a:t>Con tu compañero/a intenta buscar una explicación para cada uno de los siguientes motes que aparecen en la película (piensa que muchas veces tienen relación con alguna característica física de la persona o se refieren a alguna actividad conectada con éstos).</a:t>
            </a:r>
            <a:endParaRPr lang="en-GB" sz="2400" dirty="0"/>
          </a:p>
          <a:p>
            <a:r>
              <a:rPr lang="es-ES" sz="2400" dirty="0"/>
              <a:t>El Zorro, el Birras, Salva, el </a:t>
            </a:r>
            <a:r>
              <a:rPr lang="es-ES" sz="2400" dirty="0" smtClean="0"/>
              <a:t>Alto, </a:t>
            </a:r>
            <a:r>
              <a:rPr lang="es-ES" sz="2400" dirty="0"/>
              <a:t>etc. (“birra” es la palabra coloquial para cerveza)</a:t>
            </a:r>
            <a:endParaRPr lang="en-GB" sz="2400" dirty="0"/>
          </a:p>
          <a:p>
            <a:r>
              <a:rPr lang="es-ES" sz="2400" b="1" i="1" dirty="0"/>
              <a:t>Se llama el Zorro porque...</a:t>
            </a: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6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24593"/>
          </a:xfrm>
        </p:spPr>
        <p:txBody>
          <a:bodyPr>
            <a:normAutofit/>
          </a:bodyPr>
          <a:lstStyle/>
          <a:p>
            <a:r>
              <a:rPr lang="es-ES" sz="2800" dirty="0"/>
              <a:t>¿</a:t>
            </a:r>
            <a:r>
              <a:rPr lang="es-ES" sz="2800" dirty="0" err="1"/>
              <a:t>Cúal</a:t>
            </a:r>
            <a:r>
              <a:rPr lang="es-ES" sz="2800" dirty="0"/>
              <a:t> es </a:t>
            </a:r>
            <a:r>
              <a:rPr lang="en-GB" sz="2800" dirty="0"/>
              <a:t>el </a:t>
            </a:r>
            <a:r>
              <a:rPr lang="en-GB" sz="2800" dirty="0" err="1"/>
              <a:t>significado</a:t>
            </a:r>
            <a:r>
              <a:rPr lang="en-GB" sz="2800" dirty="0"/>
              <a:t> de los </a:t>
            </a:r>
            <a:r>
              <a:rPr lang="en-GB" sz="2800" dirty="0" err="1"/>
              <a:t>apodos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la </a:t>
            </a:r>
            <a:r>
              <a:rPr lang="en-GB" sz="2800" dirty="0" err="1"/>
              <a:t>película</a:t>
            </a:r>
            <a:r>
              <a:rPr lang="en-GB" sz="2800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267313"/>
              </p:ext>
            </p:extLst>
          </p:nvPr>
        </p:nvGraphicFramePr>
        <p:xfrm>
          <a:off x="3241563" y="1537690"/>
          <a:ext cx="5868670" cy="48920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95253"/>
                <a:gridCol w="307341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 llama el Zorro porque... 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 llama el Birras porque….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 llama Salva porque…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 </a:t>
                      </a:r>
                      <a:r>
                        <a:rPr lang="es-ES" sz="2000" dirty="0" smtClean="0">
                          <a:effectLst/>
                        </a:rPr>
                        <a:t>llamaba </a:t>
                      </a:r>
                      <a:r>
                        <a:rPr lang="es-ES" sz="2000" dirty="0">
                          <a:effectLst/>
                        </a:rPr>
                        <a:t>el </a:t>
                      </a:r>
                      <a:r>
                        <a:rPr lang="es-ES" sz="2000" dirty="0" smtClean="0">
                          <a:effectLst/>
                        </a:rPr>
                        <a:t>Alto </a:t>
                      </a:r>
                      <a:r>
                        <a:rPr lang="es-ES" sz="2000" dirty="0">
                          <a:effectLst/>
                        </a:rPr>
                        <a:t>porque….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..a él le gusta beber cerveza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..era</a:t>
                      </a:r>
                      <a:r>
                        <a:rPr lang="es-ES" sz="2000" baseline="0" dirty="0" smtClean="0">
                          <a:effectLst/>
                        </a:rPr>
                        <a:t> más grande que los otros 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..es muy astuto y listo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..a la gente le da pereza decir su nombre completo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465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/>
              <a:t>PALABRAS Y TEMAS CLAVE DE LA PELICULA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58284"/>
            <a:ext cx="9509760" cy="4671296"/>
          </a:xfrm>
        </p:spPr>
        <p:txBody>
          <a:bodyPr/>
          <a:lstStyle/>
          <a:p>
            <a:r>
              <a:rPr lang="es-ES" sz="2800" b="1" dirty="0" smtClean="0"/>
              <a:t>Un amuleto</a:t>
            </a:r>
          </a:p>
          <a:p>
            <a:r>
              <a:rPr lang="es-ES" sz="2800" dirty="0" smtClean="0"/>
              <a:t>5</a:t>
            </a:r>
            <a:r>
              <a:rPr lang="es-ES" sz="2800" dirty="0"/>
              <a:t>. Pablo, “el Bola” siempre lleva con él una bola metálica, un rodamiento (“pieza que permite o </a:t>
            </a:r>
            <a:r>
              <a:rPr lang="es-ES" sz="2800" b="1" dirty="0"/>
              <a:t>facilita</a:t>
            </a:r>
            <a:r>
              <a:rPr lang="es-ES" sz="2800" dirty="0"/>
              <a:t> que </a:t>
            </a:r>
            <a:r>
              <a:rPr lang="es-ES" sz="2800" b="1" dirty="0"/>
              <a:t>gire</a:t>
            </a:r>
            <a:r>
              <a:rPr lang="es-ES" sz="2800" dirty="0"/>
              <a:t> o </a:t>
            </a:r>
            <a:r>
              <a:rPr lang="es-ES" sz="2800" b="1" dirty="0"/>
              <a:t>dé vueltas</a:t>
            </a:r>
            <a:r>
              <a:rPr lang="es-ES" sz="2800" dirty="0"/>
              <a:t> un mecanismo, a veces en forma de bola de acero”) porque le "da buena suerte”. </a:t>
            </a:r>
            <a:endParaRPr lang="es-ES" sz="2800" dirty="0" smtClean="0"/>
          </a:p>
          <a:p>
            <a:r>
              <a:rPr lang="es-ES" sz="2800" b="1" i="1" dirty="0" smtClean="0"/>
              <a:t>¿</a:t>
            </a:r>
            <a:r>
              <a:rPr lang="es-ES" sz="2800" b="1" i="1" dirty="0"/>
              <a:t>Qué significa este símbolo en la película? </a:t>
            </a:r>
            <a:r>
              <a:rPr lang="es-ES" sz="2800" i="1" dirty="0"/>
              <a:t> Escribe tu propia respuesta utilizando los ejemplos de abajo y después coméntalo con tu </a:t>
            </a:r>
            <a:r>
              <a:rPr lang="es-ES" sz="2800" i="1" dirty="0" err="1"/>
              <a:t>compañer</a:t>
            </a:r>
            <a:r>
              <a:rPr lang="es-ES" sz="2800" i="1" dirty="0"/>
              <a:t>@ de al lado para ver si estáis de acuerdo.</a:t>
            </a:r>
            <a:r>
              <a:rPr lang="es-ES" sz="2800" dirty="0"/>
              <a:t> 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9980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/>
              <a:t>Un amuleto</a:t>
            </a:r>
            <a:r>
              <a:rPr lang="es-ES" sz="3600" dirty="0"/>
              <a:t/>
            </a:r>
            <a:br>
              <a:rPr lang="es-ES" sz="3600" dirty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236905"/>
              </p:ext>
            </p:extLst>
          </p:nvPr>
        </p:nvGraphicFramePr>
        <p:xfrm>
          <a:off x="1740024" y="1251752"/>
          <a:ext cx="9552372" cy="40008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21762"/>
                <a:gridCol w="4053856"/>
                <a:gridCol w="3376754"/>
              </a:tblGrid>
              <a:tr h="4000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Creo que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En </a:t>
                      </a:r>
                      <a:r>
                        <a:rPr lang="es-ES" sz="2000" b="0" dirty="0">
                          <a:effectLst/>
                        </a:rPr>
                        <a:t>mi opinión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Puede </a:t>
                      </a:r>
                      <a:r>
                        <a:rPr lang="es-ES" sz="2000" b="0" dirty="0">
                          <a:effectLst/>
                        </a:rPr>
                        <a:t>que 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i="1" dirty="0">
                          <a:effectLst/>
                        </a:rPr>
                        <a:t>(+ </a:t>
                      </a:r>
                      <a:r>
                        <a:rPr lang="es-ES" sz="2000" b="0" i="1" dirty="0" err="1">
                          <a:effectLst/>
                        </a:rPr>
                        <a:t>subjunctive</a:t>
                      </a:r>
                      <a:r>
                        <a:rPr lang="es-ES" sz="2000" b="0" i="1" dirty="0">
                          <a:effectLst/>
                        </a:rPr>
                        <a:t>)</a:t>
                      </a:r>
                      <a:endParaRPr lang="en-GB" sz="2000" b="0" i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Pablo lleva una bola de acero </a:t>
                      </a:r>
                      <a:r>
                        <a:rPr lang="es-ES" sz="2000" b="0" dirty="0" smtClean="0">
                          <a:effectLst/>
                        </a:rPr>
                        <a:t>porque</a:t>
                      </a:r>
                      <a:r>
                        <a:rPr lang="es-ES" sz="2000" b="0" baseline="0" dirty="0" smtClean="0">
                          <a:effectLst/>
                        </a:rPr>
                        <a:t> (+ </a:t>
                      </a:r>
                      <a:r>
                        <a:rPr lang="es-ES" sz="2000" b="0" baseline="0" dirty="0" err="1" smtClean="0">
                          <a:effectLst/>
                        </a:rPr>
                        <a:t>present</a:t>
                      </a:r>
                      <a:r>
                        <a:rPr lang="es-ES" sz="2000" b="0" baseline="0" dirty="0" smtClean="0">
                          <a:effectLst/>
                        </a:rPr>
                        <a:t> tense)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la </a:t>
                      </a:r>
                      <a:r>
                        <a:rPr lang="es-ES" sz="2000" b="0" dirty="0">
                          <a:effectLst/>
                        </a:rPr>
                        <a:t>bola metálica </a:t>
                      </a:r>
                      <a:r>
                        <a:rPr lang="es-ES" sz="2000" b="0" dirty="0" smtClean="0">
                          <a:effectLst/>
                        </a:rPr>
                        <a:t>significa</a:t>
                      </a:r>
                      <a:r>
                        <a:rPr lang="es-ES" sz="2000" b="0" baseline="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baseline="0" dirty="0" smtClean="0">
                          <a:effectLst/>
                        </a:rPr>
                        <a:t>(+ </a:t>
                      </a:r>
                      <a:r>
                        <a:rPr lang="es-ES" sz="2000" b="0" baseline="0" dirty="0" err="1" smtClean="0">
                          <a:effectLst/>
                        </a:rPr>
                        <a:t>noun</a:t>
                      </a:r>
                      <a:r>
                        <a:rPr lang="es-ES" sz="2000" b="0" baseline="0" dirty="0" smtClean="0">
                          <a:effectLst/>
                        </a:rPr>
                        <a:t>) / significa que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baseline="0" dirty="0" smtClean="0">
                          <a:effectLst/>
                        </a:rPr>
                        <a:t>(+ </a:t>
                      </a:r>
                      <a:r>
                        <a:rPr lang="es-ES" sz="2000" b="0" baseline="0" dirty="0" err="1" smtClean="0">
                          <a:effectLst/>
                        </a:rPr>
                        <a:t>present</a:t>
                      </a:r>
                      <a:r>
                        <a:rPr lang="es-ES" sz="2000" b="0" baseline="0" dirty="0" smtClean="0">
                          <a:effectLst/>
                        </a:rPr>
                        <a:t>)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el </a:t>
                      </a:r>
                      <a:r>
                        <a:rPr lang="es-ES" sz="2000" b="0" dirty="0">
                          <a:effectLst/>
                        </a:rPr>
                        <a:t>niño </a:t>
                      </a:r>
                      <a:r>
                        <a:rPr lang="es-ES" sz="2000" b="0" dirty="0" smtClean="0">
                          <a:effectLst/>
                        </a:rPr>
                        <a:t>llev</a:t>
                      </a:r>
                      <a:r>
                        <a:rPr lang="es-ES" sz="2000" b="1" dirty="0" smtClean="0">
                          <a:effectLst/>
                        </a:rPr>
                        <a:t>e </a:t>
                      </a:r>
                      <a:r>
                        <a:rPr lang="es-ES" sz="2000" b="0" dirty="0" smtClean="0">
                          <a:effectLst/>
                        </a:rPr>
                        <a:t>(</a:t>
                      </a:r>
                      <a:r>
                        <a:rPr lang="es-ES" sz="2000" b="0" dirty="0" err="1" smtClean="0">
                          <a:effectLst/>
                        </a:rPr>
                        <a:t>Subj</a:t>
                      </a:r>
                      <a:r>
                        <a:rPr lang="es-ES" sz="2000" b="0" dirty="0" smtClean="0">
                          <a:effectLst/>
                        </a:rPr>
                        <a:t>.) </a:t>
                      </a:r>
                      <a:r>
                        <a:rPr lang="es-ES" sz="2000" b="0" dirty="0">
                          <a:effectLst/>
                        </a:rPr>
                        <a:t>este rodamiento </a:t>
                      </a:r>
                      <a:r>
                        <a:rPr lang="es-ES" sz="2000" b="0" dirty="0" smtClean="0">
                          <a:effectLst/>
                        </a:rPr>
                        <a:t>para</a:t>
                      </a:r>
                      <a:r>
                        <a:rPr lang="es-ES" sz="2000" b="0" baseline="0" dirty="0" smtClean="0">
                          <a:effectLst/>
                        </a:rPr>
                        <a:t> (+ </a:t>
                      </a:r>
                      <a:r>
                        <a:rPr lang="es-ES" sz="2000" b="0" baseline="0" dirty="0" err="1" smtClean="0">
                          <a:effectLst/>
                        </a:rPr>
                        <a:t>infinitive</a:t>
                      </a:r>
                      <a:r>
                        <a:rPr lang="es-ES" sz="2000" b="0" baseline="0" dirty="0" smtClean="0">
                          <a:effectLst/>
                        </a:rPr>
                        <a:t>)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(es </a:t>
                      </a:r>
                      <a:r>
                        <a:rPr lang="es-ES" sz="2000" b="0" dirty="0">
                          <a:effectLst/>
                        </a:rPr>
                        <a:t>símbolo </a:t>
                      </a:r>
                      <a:r>
                        <a:rPr lang="es-ES" sz="2000" b="0" dirty="0" smtClean="0">
                          <a:effectLst/>
                        </a:rPr>
                        <a:t>de) </a:t>
                      </a:r>
                      <a:r>
                        <a:rPr lang="es-ES" sz="2000" b="0" dirty="0">
                          <a:effectLst/>
                        </a:rPr>
                        <a:t>la falta de 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amor </a:t>
                      </a:r>
                      <a:r>
                        <a:rPr lang="es-ES" sz="2000" b="0" dirty="0">
                          <a:effectLst/>
                        </a:rPr>
                        <a:t>dentro de su familia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espera </a:t>
                      </a:r>
                      <a:r>
                        <a:rPr lang="es-ES" sz="2000" b="0" dirty="0">
                          <a:effectLst/>
                        </a:rPr>
                        <a:t>que </a:t>
                      </a:r>
                      <a:r>
                        <a:rPr lang="es-ES" sz="2000" b="0" dirty="0" smtClean="0">
                          <a:effectLst/>
                        </a:rPr>
                        <a:t>le</a:t>
                      </a:r>
                      <a:r>
                        <a:rPr lang="es-ES" sz="2000" b="0" baseline="0" dirty="0" smtClean="0">
                          <a:effectLst/>
                        </a:rPr>
                        <a:t> dé</a:t>
                      </a:r>
                      <a:r>
                        <a:rPr lang="es-ES" sz="2000" b="0" dirty="0" smtClean="0">
                          <a:effectLst/>
                        </a:rPr>
                        <a:t> </a:t>
                      </a:r>
                      <a:r>
                        <a:rPr lang="es-ES" sz="2000" b="0" dirty="0">
                          <a:effectLst/>
                        </a:rPr>
                        <a:t>buena suerte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</a:rPr>
                        <a:t>ayudarle </a:t>
                      </a:r>
                      <a:r>
                        <a:rPr lang="es-ES" sz="2000" b="0" dirty="0">
                          <a:effectLst/>
                        </a:rPr>
                        <a:t>a aguantar su mala situación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178" y="366126"/>
            <a:ext cx="69158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33471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PALABRAS Y TEMAS CLAVE DE LA PELICULA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58284"/>
            <a:ext cx="9509760" cy="467129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Un </a:t>
            </a:r>
            <a:r>
              <a:rPr lang="en-GB" sz="2800" b="1" dirty="0" err="1" smtClean="0"/>
              <a:t>juego</a:t>
            </a:r>
            <a:endParaRPr lang="en-GB" sz="2800" b="1" dirty="0" smtClean="0"/>
          </a:p>
          <a:p>
            <a:r>
              <a:rPr lang="es-ES" sz="2800" dirty="0" smtClean="0"/>
              <a:t>6. La </a:t>
            </a:r>
            <a:r>
              <a:rPr lang="es-ES" sz="2800" dirty="0"/>
              <a:t>película empieza con una secuencia en las vías del tren.  Intenta recordar esta  secuencia y reflexiona sobre los siguientes aspectos</a:t>
            </a:r>
            <a:r>
              <a:rPr lang="es-ES" sz="2800" dirty="0" smtClean="0"/>
              <a:t>:</a:t>
            </a:r>
          </a:p>
          <a:p>
            <a:pPr marL="45720" indent="0">
              <a:buNone/>
            </a:pPr>
            <a:r>
              <a:rPr lang="es-ES" sz="2800" b="1" i="1" dirty="0" smtClean="0"/>
              <a:t>¿</a:t>
            </a:r>
            <a:r>
              <a:rPr lang="es-ES" sz="2800" b="1" i="1" dirty="0"/>
              <a:t>Qué hacen los chicos? </a:t>
            </a:r>
            <a:endParaRPr lang="es-ES" sz="2800" b="1" i="1" dirty="0" smtClean="0"/>
          </a:p>
          <a:p>
            <a:pPr marL="45720" indent="0">
              <a:buNone/>
            </a:pPr>
            <a:r>
              <a:rPr lang="es-ES" sz="2800" b="1" i="1" dirty="0" smtClean="0"/>
              <a:t>¿</a:t>
            </a:r>
            <a:r>
              <a:rPr lang="es-ES" sz="2800" b="1" i="1" dirty="0"/>
              <a:t>Van a observar los trenes o tienen otro objetivo? ¿En qué consiste el juego?  </a:t>
            </a:r>
            <a:endParaRPr lang="es-ES" sz="2800" b="1" i="1" dirty="0" smtClean="0"/>
          </a:p>
          <a:p>
            <a:pPr marL="45720" indent="0">
              <a:buNone/>
            </a:pPr>
            <a:r>
              <a:rPr lang="es-ES" sz="2800" b="1" i="1" dirty="0" smtClean="0"/>
              <a:t>¿</a:t>
            </a:r>
            <a:r>
              <a:rPr lang="es-ES" sz="2800" b="1" i="1" dirty="0"/>
              <a:t>Quién gana: el Bola o el </a:t>
            </a:r>
            <a:r>
              <a:rPr lang="es-ES" sz="2800" b="1" i="1" dirty="0" err="1"/>
              <a:t>Cobeta</a:t>
            </a:r>
            <a:r>
              <a:rPr lang="es-ES" sz="2800" b="1" i="1" dirty="0"/>
              <a:t>?</a:t>
            </a:r>
            <a:endParaRPr lang="en-GB" sz="28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992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9796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juego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440964"/>
              </p:ext>
            </p:extLst>
          </p:nvPr>
        </p:nvGraphicFramePr>
        <p:xfrm>
          <a:off x="1091952" y="1367162"/>
          <a:ext cx="9579007" cy="45916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579007"/>
              </a:tblGrid>
              <a:tr h="36132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ahoma" pitchFamily="34" charset="0"/>
                        </a:rPr>
                        <a:t>Para explicarlo puedes emplear las palabras siguientes que sirven para contar algo: primero.../después de eso..../al final…</a:t>
                      </a:r>
                      <a:endParaRPr kumimoji="0" lang="es-E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</a:rPr>
                        <a:t>Primero </a:t>
                      </a:r>
                      <a:r>
                        <a:rPr lang="es-ES" sz="2400" dirty="0">
                          <a:effectLst/>
                          <a:latin typeface="+mn-lt"/>
                        </a:rPr>
                        <a:t>los chicos se reúnen en la vía férrea para……..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El juego consiste en……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Después de eso, los chavales ….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Al final, los jóvenes……….. 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6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</a:rPr>
                        <a:t>Charlar/jugar/correr/saltar/ganar/caminar/pasear/pelearse/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</a:rPr>
                        <a:t>disputar/reñir/irse  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86" y="1842085"/>
            <a:ext cx="755999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47367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juego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00831"/>
            <a:ext cx="9509760" cy="4928749"/>
          </a:xfrm>
        </p:spPr>
        <p:txBody>
          <a:bodyPr>
            <a:normAutofit/>
          </a:bodyPr>
          <a:lstStyle/>
          <a:p>
            <a:r>
              <a:rPr lang="es-ES" dirty="0"/>
              <a:t>7. A continuación tienes una transcripción del diálogo al final del juego</a:t>
            </a:r>
            <a:r>
              <a:rPr lang="es-ES" i="1" dirty="0"/>
              <a:t>.  </a:t>
            </a:r>
            <a:r>
              <a:rPr lang="es-ES" i="1" dirty="0" smtClean="0"/>
              <a:t>Léelo en tu hoja de actividades y </a:t>
            </a:r>
            <a:r>
              <a:rPr lang="es-ES" i="1" dirty="0"/>
              <a:t>elige la respuesta </a:t>
            </a:r>
            <a:r>
              <a:rPr lang="es-ES" i="1" dirty="0" smtClean="0"/>
              <a:t>correcta</a:t>
            </a:r>
          </a:p>
          <a:p>
            <a:r>
              <a:rPr lang="es-ES" b="1" i="1" dirty="0"/>
              <a:t>¿Qué significa en este contexto la palabra “listo”? </a:t>
            </a:r>
            <a:endParaRPr lang="en-GB" b="1" dirty="0"/>
          </a:p>
          <a:p>
            <a:pPr lvl="0"/>
            <a:r>
              <a:rPr lang="es-ES" dirty="0"/>
              <a:t>ser una persona muy inteligente. </a:t>
            </a:r>
            <a:endParaRPr lang="en-GB" dirty="0"/>
          </a:p>
          <a:p>
            <a:pPr lvl="0"/>
            <a:r>
              <a:rPr lang="es-ES" dirty="0"/>
              <a:t>estar preparado. </a:t>
            </a:r>
            <a:endParaRPr lang="en-GB" dirty="0"/>
          </a:p>
          <a:p>
            <a:pPr lvl="0"/>
            <a:r>
              <a:rPr lang="es-ES" dirty="0"/>
              <a:t>uno que quiere sacar ventaja haciendo trampas (“</a:t>
            </a:r>
            <a:r>
              <a:rPr lang="es-ES" dirty="0" err="1"/>
              <a:t>tricks</a:t>
            </a:r>
            <a:r>
              <a:rPr lang="es-ES" dirty="0"/>
              <a:t>”)</a:t>
            </a:r>
            <a:endParaRPr lang="en-GB" dirty="0"/>
          </a:p>
          <a:p>
            <a:r>
              <a:rPr lang="es-ES" dirty="0"/>
              <a:t> </a:t>
            </a:r>
            <a:r>
              <a:rPr lang="es-ES" b="1" i="1" dirty="0" smtClean="0"/>
              <a:t>La </a:t>
            </a:r>
            <a:r>
              <a:rPr lang="es-ES" b="1" i="1" dirty="0"/>
              <a:t>expresión "decírselo a uno a la cara" ¿qué significado tiene? (Elige):</a:t>
            </a:r>
            <a:endParaRPr lang="en-GB" b="1" dirty="0"/>
          </a:p>
          <a:p>
            <a:r>
              <a:rPr lang="es-ES" dirty="0"/>
              <a:t>a) explicar las cosas desde más cerca.</a:t>
            </a:r>
            <a:endParaRPr lang="en-GB" dirty="0"/>
          </a:p>
          <a:p>
            <a:r>
              <a:rPr lang="es-ES" dirty="0"/>
              <a:t>b) anima a que el otro se acerque para empezar una pelea.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4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53572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Un </a:t>
            </a:r>
            <a:r>
              <a:rPr lang="en-GB" sz="2800" dirty="0" err="1"/>
              <a:t>juego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96140"/>
            <a:ext cx="9509760" cy="4733439"/>
          </a:xfrm>
        </p:spPr>
        <p:txBody>
          <a:bodyPr/>
          <a:lstStyle/>
          <a:p>
            <a:r>
              <a:rPr lang="es-ES" sz="3200" dirty="0"/>
              <a:t>8. </a:t>
            </a:r>
            <a:r>
              <a:rPr lang="es-ES" sz="3200" dirty="0" smtClean="0"/>
              <a:t>Ahora vamos a ver un clip de la escena con las vías del tren. En tu hoja tienes </a:t>
            </a:r>
            <a:r>
              <a:rPr lang="es-ES" sz="3200" dirty="0"/>
              <a:t>el diálogo de la escena para ayudarte en la comprensión.  El vocabulario está lleno de palabras coloquiales y a menudo aparecen vulgarismos (es la manera de hablar de muchos chicos de esa edad en los barrios). El glosario te ayudará a comprender el significado. </a:t>
            </a:r>
            <a:r>
              <a:rPr lang="es-ES" sz="3200" b="1" dirty="0" smtClean="0"/>
              <a:t>Ver </a:t>
            </a:r>
            <a:r>
              <a:rPr lang="es-ES" sz="3200" b="1" dirty="0"/>
              <a:t>clip </a:t>
            </a:r>
            <a:r>
              <a:rPr lang="es-ES" sz="3200" b="1" dirty="0" smtClean="0"/>
              <a:t>1 ‘Vías del tren’</a:t>
            </a:r>
            <a:r>
              <a:rPr lang="es-ES" sz="3200" dirty="0" smtClean="0"/>
              <a:t> </a:t>
            </a:r>
            <a:endParaRPr lang="en-GB" sz="3200" dirty="0"/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33" y="4882134"/>
            <a:ext cx="1117745" cy="63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5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60104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Un </a:t>
            </a:r>
            <a:r>
              <a:rPr lang="en-GB" sz="2800" dirty="0" err="1"/>
              <a:t>juego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29306"/>
            <a:ext cx="9509760" cy="460027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Utiliza los ejemplos en la hoja de actividades para discutir las preguntas siguientes:</a:t>
            </a:r>
          </a:p>
          <a:p>
            <a:r>
              <a:rPr lang="es-ES" sz="2400" b="1" i="1" dirty="0" smtClean="0"/>
              <a:t>¿</a:t>
            </a:r>
            <a:r>
              <a:rPr lang="es-ES" sz="2400" b="1" i="1" dirty="0"/>
              <a:t>Qué opinas tú de este tipo de juegos? </a:t>
            </a:r>
            <a:endParaRPr lang="en-GB" sz="2400" b="1" dirty="0"/>
          </a:p>
          <a:p>
            <a:r>
              <a:rPr lang="es-ES" sz="2400" b="1" i="1" dirty="0"/>
              <a:t>¿Qué harías y dirías en una situación como la de Alfredo en la que te invitan a cruzar así las vías?  </a:t>
            </a:r>
          </a:p>
          <a:p>
            <a:r>
              <a:rPr lang="en-GB" sz="2400" dirty="0" err="1" smtClean="0"/>
              <a:t>Intenta</a:t>
            </a:r>
            <a:r>
              <a:rPr lang="en-GB" sz="2400" dirty="0" smtClean="0"/>
              <a:t>  </a:t>
            </a:r>
            <a:r>
              <a:rPr lang="en-GB" sz="2400" dirty="0" err="1" smtClean="0"/>
              <a:t>utilizar</a:t>
            </a:r>
            <a:r>
              <a:rPr lang="en-GB" sz="2400" dirty="0" smtClean="0"/>
              <a:t> los </a:t>
            </a:r>
            <a:r>
              <a:rPr lang="en-GB" sz="2400" dirty="0" err="1" smtClean="0"/>
              <a:t>adjetivos</a:t>
            </a:r>
            <a:r>
              <a:rPr lang="en-GB" sz="2400" dirty="0" smtClean="0"/>
              <a:t> y el </a:t>
            </a:r>
            <a:r>
              <a:rPr lang="en-GB" sz="2400" dirty="0" err="1" smtClean="0"/>
              <a:t>tiempo</a:t>
            </a:r>
            <a:r>
              <a:rPr lang="en-GB" sz="2400" dirty="0" smtClean="0"/>
              <a:t> del </a:t>
            </a:r>
            <a:r>
              <a:rPr lang="en-GB" sz="2400" dirty="0" err="1" smtClean="0"/>
              <a:t>condicional</a:t>
            </a:r>
            <a:r>
              <a:rPr lang="en-GB" sz="2400" dirty="0" smtClean="0"/>
              <a:t>, 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ejemplo</a:t>
            </a:r>
            <a:endParaRPr lang="en-GB" sz="2400" dirty="0"/>
          </a:p>
          <a:p>
            <a:r>
              <a:rPr lang="es-ES" sz="2400" b="1" i="1" dirty="0"/>
              <a:t>A mi modo de ver este tipo de juego </a:t>
            </a:r>
            <a:r>
              <a:rPr lang="es-ES" sz="2400" b="1" i="1" dirty="0" smtClean="0"/>
              <a:t>es </a:t>
            </a:r>
            <a:r>
              <a:rPr lang="es-ES" sz="2400" dirty="0" smtClean="0"/>
              <a:t>…….  </a:t>
            </a:r>
            <a:r>
              <a:rPr lang="es-ES" sz="2400" b="1" i="1" dirty="0" smtClean="0"/>
              <a:t>+ adjetivo</a:t>
            </a:r>
          </a:p>
          <a:p>
            <a:r>
              <a:rPr lang="es-ES" sz="2400" b="1" i="1" dirty="0"/>
              <a:t>Si a mí me invitaran a cruzar así las vías </a:t>
            </a:r>
            <a:r>
              <a:rPr lang="es-ES" sz="2400" dirty="0" smtClean="0"/>
              <a:t>……… </a:t>
            </a:r>
            <a:r>
              <a:rPr lang="es-ES" sz="2400" b="1" i="1" dirty="0" smtClean="0"/>
              <a:t>+ condicional</a:t>
            </a:r>
            <a:endParaRPr lang="en-GB" sz="24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83" y="3115029"/>
            <a:ext cx="579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26" y="2197441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9796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Un amigo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33996"/>
            <a:ext cx="9509760" cy="4795583"/>
          </a:xfrm>
        </p:spPr>
        <p:txBody>
          <a:bodyPr/>
          <a:lstStyle/>
          <a:p>
            <a:r>
              <a:rPr lang="es-ES" sz="3200" dirty="0"/>
              <a:t>9. La llegada de Alfredo a la escuela supone un cambio en la vida del Bola.  Vamos a observar algunas escenas más detenidamente y aprender más cosas sobre las características del Bola y Alfredo. </a:t>
            </a:r>
            <a:endParaRPr lang="es-ES" sz="3200" dirty="0" smtClean="0"/>
          </a:p>
          <a:p>
            <a:r>
              <a:rPr lang="es-ES" sz="3200" dirty="0" smtClean="0"/>
              <a:t>Unos </a:t>
            </a:r>
            <a:r>
              <a:rPr lang="es-ES" sz="3200" dirty="0"/>
              <a:t>compañeros le pasan a Alfredo una nota, </a:t>
            </a:r>
            <a:r>
              <a:rPr lang="es-ES" sz="3200" b="1" i="1" dirty="0"/>
              <a:t>¿te imaginas que puede decir la nota?  En parejas podéis escribir esa nota.</a:t>
            </a:r>
            <a:r>
              <a:rPr lang="es-ES" sz="3200" b="1" dirty="0"/>
              <a:t> </a:t>
            </a:r>
            <a:endParaRPr lang="es-ES" sz="3200" b="1" dirty="0" smtClean="0"/>
          </a:p>
          <a:p>
            <a:r>
              <a:rPr lang="es-ES" sz="2800" b="1" dirty="0" smtClean="0"/>
              <a:t>Ver Clip 2 “Nota” </a:t>
            </a:r>
            <a:endParaRPr lang="en-GB" sz="2800" b="1" dirty="0"/>
          </a:p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004" y="4544335"/>
            <a:ext cx="579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45" y="5123772"/>
            <a:ext cx="82457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0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569" y="-100668"/>
            <a:ext cx="9760311" cy="810882"/>
          </a:xfrm>
        </p:spPr>
        <p:txBody>
          <a:bodyPr/>
          <a:lstStyle/>
          <a:p>
            <a:pPr algn="ctr"/>
            <a:r>
              <a:rPr lang="es-ES_tradnl" dirty="0"/>
              <a:t>''El Bola''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6" y="736847"/>
            <a:ext cx="11610362" cy="5697509"/>
          </a:xfrm>
        </p:spPr>
        <p:txBody>
          <a:bodyPr>
            <a:normAutofit fontScale="92500"/>
          </a:bodyPr>
          <a:lstStyle/>
          <a:p>
            <a:r>
              <a:rPr lang="es-ES_tradnl" sz="2400" dirty="0"/>
              <a:t>''El Bola'', fue</a:t>
            </a:r>
            <a:r>
              <a:rPr lang="es-ES_tradnl" sz="2400" b="1" dirty="0"/>
              <a:t> rodada </a:t>
            </a:r>
            <a:r>
              <a:rPr lang="es-ES_tradnl" sz="2400" dirty="0"/>
              <a:t>durante ocho semanas con un </a:t>
            </a:r>
            <a:r>
              <a:rPr lang="es-ES_tradnl" sz="2400" b="1" dirty="0" smtClean="0"/>
              <a:t>presupuesto</a:t>
            </a:r>
            <a:r>
              <a:rPr lang="en-GB" sz="2400" b="1" dirty="0"/>
              <a:t> </a:t>
            </a:r>
            <a:r>
              <a:rPr lang="en-GB" sz="2400" b="1" dirty="0" smtClean="0"/>
              <a:t>b</a:t>
            </a:r>
            <a:r>
              <a:rPr lang="es-ES_tradnl" sz="2400" b="1" dirty="0" smtClean="0"/>
              <a:t>ajo</a:t>
            </a:r>
            <a:r>
              <a:rPr lang="es-ES_tradnl" sz="2400" dirty="0"/>
              <a:t>. Situada en el barrio del sur de Madrid: </a:t>
            </a:r>
            <a:r>
              <a:rPr lang="es-ES_tradnl" sz="2400" b="1" dirty="0"/>
              <a:t>Carabanchel</a:t>
            </a:r>
            <a:r>
              <a:rPr lang="es-ES_tradnl" sz="2400" dirty="0"/>
              <a:t>, donde el propio director </a:t>
            </a:r>
            <a:r>
              <a:rPr lang="es-ES_tradnl" sz="2400" b="1" dirty="0" smtClean="0"/>
              <a:t>creció</a:t>
            </a:r>
            <a:r>
              <a:rPr lang="es-ES_tradnl" sz="2400" dirty="0" smtClean="0"/>
              <a:t>. </a:t>
            </a:r>
            <a:endParaRPr lang="en-GB" sz="2400" dirty="0"/>
          </a:p>
          <a:p>
            <a:r>
              <a:rPr lang="es-ES_tradnl" sz="2400" dirty="0" err="1" smtClean="0"/>
              <a:t>Achero</a:t>
            </a:r>
            <a:r>
              <a:rPr lang="es-ES_tradnl" sz="2400" dirty="0" smtClean="0"/>
              <a:t> se inspira en la frase: “</a:t>
            </a:r>
            <a:r>
              <a:rPr lang="en-GB" sz="2400" b="1" i="1" dirty="0"/>
              <a:t>De </a:t>
            </a:r>
            <a:r>
              <a:rPr lang="en-GB" sz="2400" b="1" i="1" dirty="0" err="1"/>
              <a:t>pequeño</a:t>
            </a:r>
            <a:r>
              <a:rPr lang="en-GB" sz="2400" b="1" i="1" dirty="0"/>
              <a:t> se vive, de mayor se </a:t>
            </a:r>
            <a:r>
              <a:rPr lang="en-GB" sz="2400" b="1" i="1" dirty="0" err="1"/>
              <a:t>sobrevive</a:t>
            </a:r>
            <a:r>
              <a:rPr lang="en-GB" sz="2400" b="1" i="1" dirty="0" smtClean="0"/>
              <a:t>”.</a:t>
            </a:r>
            <a:endParaRPr lang="en-GB" sz="2400" b="1" dirty="0"/>
          </a:p>
          <a:p>
            <a:r>
              <a:rPr lang="es-ES_tradnl" sz="2400" i="1" dirty="0" smtClean="0"/>
              <a:t>“Me </a:t>
            </a:r>
            <a:r>
              <a:rPr lang="es-ES_tradnl" sz="2400" i="1" dirty="0"/>
              <a:t>quedé con la primera parte de la frase, ‘de niño se vive’. Los niños </a:t>
            </a:r>
            <a:r>
              <a:rPr lang="es-ES_tradnl" sz="2400" b="1" i="1" dirty="0"/>
              <a:t>en</a:t>
            </a:r>
            <a:r>
              <a:rPr lang="es-ES_tradnl" sz="2400" i="1" dirty="0"/>
              <a:t> </a:t>
            </a:r>
            <a:r>
              <a:rPr lang="es-ES_tradnl" sz="2400" b="1" i="1" dirty="0"/>
              <a:t>circunstancias muy adversas </a:t>
            </a:r>
            <a:r>
              <a:rPr lang="es-ES_tradnl" sz="2400" i="1" dirty="0"/>
              <a:t>nunca dejan de jugar. Es intrínseco en ellos el querer seguir viviendo. Es muy difícil matar la </a:t>
            </a:r>
            <a:r>
              <a:rPr lang="es-ES_tradnl" sz="2400" b="1" i="1" dirty="0"/>
              <a:t>ilusión</a:t>
            </a:r>
            <a:r>
              <a:rPr lang="es-ES_tradnl" sz="2400" i="1" dirty="0"/>
              <a:t> de un </a:t>
            </a:r>
            <a:r>
              <a:rPr lang="es-ES_tradnl" sz="2400" i="1" dirty="0" smtClean="0"/>
              <a:t>niño</a:t>
            </a:r>
            <a:r>
              <a:rPr lang="es-ES_tradnl" sz="2400" dirty="0" smtClean="0"/>
              <a:t>”. </a:t>
            </a:r>
            <a:r>
              <a:rPr lang="es-ES_tradnl" sz="2400" dirty="0"/>
              <a:t>Estimulado por sus experiencias en el </a:t>
            </a:r>
            <a:r>
              <a:rPr lang="es-ES_tradnl" sz="2400" b="1" dirty="0"/>
              <a:t>barrio madrileño </a:t>
            </a:r>
            <a:r>
              <a:rPr lang="es-ES_tradnl" sz="2400" dirty="0" smtClean="0"/>
              <a:t>en que vivió, </a:t>
            </a:r>
            <a:r>
              <a:rPr lang="es-ES_tradnl" sz="2400" dirty="0"/>
              <a:t>y por sus trabajos con </a:t>
            </a:r>
            <a:r>
              <a:rPr lang="es-ES_tradnl" sz="2400" b="1" dirty="0"/>
              <a:t>menores marginados </a:t>
            </a:r>
            <a:r>
              <a:rPr lang="es-ES_tradnl" sz="2400" dirty="0"/>
              <a:t>en</a:t>
            </a:r>
            <a:r>
              <a:rPr lang="es-ES_tradnl" sz="2400" b="1" dirty="0"/>
              <a:t> centros de acogida</a:t>
            </a:r>
            <a:r>
              <a:rPr lang="es-ES_tradnl" sz="2400" dirty="0"/>
              <a:t>, propuso representar en </a:t>
            </a:r>
            <a:r>
              <a:rPr lang="es-ES_tradnl" sz="2400" b="1" dirty="0"/>
              <a:t>el debut de su largometraje</a:t>
            </a:r>
            <a:r>
              <a:rPr lang="es-ES_tradnl" sz="2400" dirty="0"/>
              <a:t> la historia de un niño </a:t>
            </a:r>
            <a:r>
              <a:rPr lang="es-ES_tradnl" sz="2400" b="1" dirty="0"/>
              <a:t>maltratado</a:t>
            </a:r>
            <a:r>
              <a:rPr lang="es-ES_tradnl" sz="2400" dirty="0"/>
              <a:t>. </a:t>
            </a:r>
            <a:endParaRPr lang="es-ES_tradnl" sz="2400" dirty="0" smtClean="0"/>
          </a:p>
          <a:p>
            <a:r>
              <a:rPr lang="es-ES_tradnl" sz="2400" dirty="0" smtClean="0"/>
              <a:t>Según </a:t>
            </a:r>
            <a:r>
              <a:rPr lang="es-ES_tradnl" sz="2400" dirty="0"/>
              <a:t>cuenta Mañas “</a:t>
            </a:r>
            <a:r>
              <a:rPr lang="es-ES_tradnl" sz="2400" i="1" dirty="0"/>
              <a:t>quise representar a </a:t>
            </a:r>
            <a:r>
              <a:rPr lang="es-ES_tradnl" sz="2400" b="1" i="1" dirty="0"/>
              <a:t>cualquier chaval </a:t>
            </a:r>
            <a:r>
              <a:rPr lang="es-ES_tradnl" sz="2400" i="1" dirty="0"/>
              <a:t>que sufra una situación de violencia en cualquier lugar</a:t>
            </a:r>
            <a:r>
              <a:rPr lang="es-ES_tradnl" sz="2400" i="1" dirty="0" smtClean="0"/>
              <a:t>, </a:t>
            </a:r>
            <a:r>
              <a:rPr lang="es-ES_tradnl" sz="2400" i="1" dirty="0"/>
              <a:t>no </a:t>
            </a:r>
            <a:r>
              <a:rPr lang="es-ES_tradnl" sz="2400" i="1" dirty="0" smtClean="0"/>
              <a:t>es únicamente </a:t>
            </a:r>
            <a:r>
              <a:rPr lang="es-ES_tradnl" sz="2400" i="1" dirty="0"/>
              <a:t>un drama sobre la violencia sufrida por un niño en un barrio de Madrid. </a:t>
            </a:r>
            <a:r>
              <a:rPr lang="es-ES_tradnl" sz="2400" i="1" dirty="0" smtClean="0"/>
              <a:t>“El Bola” </a:t>
            </a:r>
            <a:r>
              <a:rPr lang="es-ES_tradnl" sz="2400" i="1" dirty="0"/>
              <a:t>es un </a:t>
            </a:r>
            <a:r>
              <a:rPr lang="es-ES_tradnl" sz="2400" b="1" i="1" dirty="0"/>
              <a:t>drama urbano </a:t>
            </a:r>
            <a:r>
              <a:rPr lang="es-ES_tradnl" sz="2400" i="1" dirty="0"/>
              <a:t>que </a:t>
            </a:r>
            <a:r>
              <a:rPr lang="es-ES_tradnl" sz="2400" b="1" i="1" dirty="0"/>
              <a:t>podría darse </a:t>
            </a:r>
            <a:r>
              <a:rPr lang="es-ES_tradnl" sz="2400" i="1" dirty="0"/>
              <a:t>en cualquier ciudad de cualquier país donde </a:t>
            </a:r>
            <a:r>
              <a:rPr lang="es-ES_tradnl" sz="2400" i="1" dirty="0" smtClean="0"/>
              <a:t>hayan diferencias </a:t>
            </a:r>
            <a:r>
              <a:rPr lang="es-ES_tradnl" sz="2400" i="1" dirty="0"/>
              <a:t>económicas, sociales y culturales</a:t>
            </a:r>
            <a:r>
              <a:rPr lang="es-ES_tradnl" sz="2400" i="1" dirty="0" smtClean="0"/>
              <a:t>”.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1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1337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Un amigo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753" y="1198485"/>
            <a:ext cx="9509760" cy="4918230"/>
          </a:xfrm>
        </p:spPr>
        <p:txBody>
          <a:bodyPr>
            <a:normAutofit/>
          </a:bodyPr>
          <a:lstStyle/>
          <a:p>
            <a:r>
              <a:rPr lang="es-ES" sz="2400" dirty="0"/>
              <a:t>10. A la salida del colegio el Bola persigue a Alfredo: es el momento en que los dos chicos empezarán a entablar una amistad.  También comenzamos nosotros a conocer un poco mejor al Bola</a:t>
            </a:r>
            <a:r>
              <a:rPr lang="es-ES" sz="2400" i="1" dirty="0"/>
              <a:t>.  </a:t>
            </a:r>
            <a:endParaRPr lang="en-GB" sz="2400" dirty="0"/>
          </a:p>
          <a:p>
            <a:r>
              <a:rPr lang="es-ES" sz="2400" i="1" dirty="0"/>
              <a:t>Escucha el fragmento y contesta a las siguientes preguntas</a:t>
            </a:r>
            <a:r>
              <a:rPr lang="es-ES" sz="2400" dirty="0"/>
              <a:t> </a:t>
            </a:r>
            <a:r>
              <a:rPr lang="es-ES" sz="2400" b="1" dirty="0" smtClean="0"/>
              <a:t>Ver </a:t>
            </a:r>
            <a:r>
              <a:rPr lang="es-ES" sz="2400" b="1" dirty="0"/>
              <a:t>clip </a:t>
            </a:r>
            <a:r>
              <a:rPr lang="es-ES" sz="2400" b="1" dirty="0" smtClean="0"/>
              <a:t>3 “Persecución”</a:t>
            </a:r>
            <a:r>
              <a:rPr lang="es-ES" sz="2400" dirty="0" smtClean="0"/>
              <a:t> </a:t>
            </a:r>
          </a:p>
          <a:p>
            <a:r>
              <a:rPr lang="en-GB" sz="2400" dirty="0" smtClean="0"/>
              <a:t> </a:t>
            </a:r>
            <a:r>
              <a:rPr lang="es-ES" sz="2400" b="1" i="1" dirty="0"/>
              <a:t>a) ¿Por qué le persigue el </a:t>
            </a:r>
            <a:r>
              <a:rPr lang="es-ES" sz="2400" b="1" i="1" dirty="0" smtClean="0"/>
              <a:t>Bola?</a:t>
            </a:r>
            <a:endParaRPr lang="en-GB" sz="2400" b="1" dirty="0"/>
          </a:p>
          <a:p>
            <a:r>
              <a:rPr lang="es-ES" sz="2400" b="1" i="1" dirty="0" smtClean="0"/>
              <a:t>b</a:t>
            </a:r>
            <a:r>
              <a:rPr lang="es-ES" sz="2400" b="1" i="1" dirty="0"/>
              <a:t>) ¿Cómo se llama el Bola de nombre</a:t>
            </a:r>
            <a:r>
              <a:rPr lang="es-ES" sz="2400" b="1" i="1" dirty="0" smtClean="0"/>
              <a:t>?</a:t>
            </a:r>
            <a:endParaRPr lang="en-GB" sz="2400" b="1" dirty="0"/>
          </a:p>
          <a:p>
            <a:r>
              <a:rPr lang="es-ES" sz="2400" b="1" i="1" dirty="0"/>
              <a:t>c) ¿El Bola tiene muchos amigos</a:t>
            </a:r>
            <a:r>
              <a:rPr lang="es-ES" sz="2400" b="1" i="1" dirty="0" smtClean="0"/>
              <a:t>?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87" y="3958407"/>
            <a:ext cx="792001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53" y="3118914"/>
            <a:ext cx="822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9561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secreto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62976"/>
            <a:ext cx="9509760" cy="4866604"/>
          </a:xfrm>
        </p:spPr>
        <p:txBody>
          <a:bodyPr>
            <a:normAutofit/>
          </a:bodyPr>
          <a:lstStyle/>
          <a:p>
            <a:r>
              <a:rPr lang="es-ES" sz="2400" dirty="0"/>
              <a:t>11. La vida del Bola no transcurre con normalidad.  El ambiente de su casa está lleno de violencia y autoritarismo por parte de su padre.  A lo largo de la película hay varias escenas que reflejan la relación que hay entre el chico y su padre y también la diferencia que existe con el padre y la familia de Alfredo.  Vamos a estudiar esas secuencias con más detalle.</a:t>
            </a:r>
            <a:endParaRPr lang="en-GB" sz="2400" dirty="0"/>
          </a:p>
          <a:p>
            <a:r>
              <a:rPr lang="es-ES" sz="2400" dirty="0"/>
              <a:t>La escena al inicio de la película en la que el Bola vuelve de la escuela a la ferretería de su padre nos puede mostrar enseguida la relación que hay entre el chico y su padre. </a:t>
            </a:r>
            <a:r>
              <a:rPr lang="es-ES" sz="2400" dirty="0" smtClean="0"/>
              <a:t>En tu hoja de trabajo </a:t>
            </a:r>
            <a:r>
              <a:rPr lang="es-ES" sz="2400" dirty="0"/>
              <a:t>tienes un extracto del diálogo para que te ayude en la comprensión. </a:t>
            </a:r>
            <a:r>
              <a:rPr lang="es-ES_tradnl" sz="2400" b="1" dirty="0" smtClean="0"/>
              <a:t>Ver </a:t>
            </a:r>
            <a:r>
              <a:rPr lang="es-ES_tradnl" sz="2400" b="1" dirty="0"/>
              <a:t>clip </a:t>
            </a:r>
            <a:r>
              <a:rPr lang="es-ES_tradnl" sz="2400" b="1" dirty="0" smtClean="0"/>
              <a:t>4 “Ferretería”</a:t>
            </a:r>
            <a:r>
              <a:rPr lang="es-ES_tradnl" sz="2400" dirty="0"/>
              <a:t> </a:t>
            </a:r>
            <a:endParaRPr lang="en-GB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360" y="5080879"/>
            <a:ext cx="822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9561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secreto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33996"/>
            <a:ext cx="9509760" cy="4795583"/>
          </a:xfrm>
        </p:spPr>
        <p:txBody>
          <a:bodyPr/>
          <a:lstStyle/>
          <a:p>
            <a:r>
              <a:rPr lang="es-ES" sz="2400" b="1" i="1" dirty="0"/>
              <a:t>¿Cómo te parece la relación del padre con el Bola?</a:t>
            </a:r>
            <a:r>
              <a:rPr lang="es-ES" sz="2400" b="1" dirty="0"/>
              <a:t> </a:t>
            </a:r>
            <a:r>
              <a:rPr lang="es-ES" sz="2400" i="1" dirty="0"/>
              <a:t>(escoge de la lista y escribe algunas frases)</a:t>
            </a:r>
            <a:endParaRPr lang="en-GB" sz="2400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54773"/>
              </p:ext>
            </p:extLst>
          </p:nvPr>
        </p:nvGraphicFramePr>
        <p:xfrm>
          <a:off x="1704511" y="2068498"/>
          <a:ext cx="8478176" cy="43048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02513"/>
                <a:gridCol w="1947540"/>
                <a:gridCol w="3728123"/>
              </a:tblGrid>
              <a:tr h="4195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La relación del padre 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con el Bola 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         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</a:rPr>
                        <a:t>es / no es</a:t>
                      </a:r>
                      <a:endParaRPr lang="en-GB" sz="2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effectLst/>
                        </a:rPr>
                        <a:t>(+ </a:t>
                      </a:r>
                      <a:r>
                        <a:rPr lang="es-ES" sz="2400" b="0" dirty="0" err="1" smtClean="0">
                          <a:effectLst/>
                        </a:rPr>
                        <a:t>adj.fem</a:t>
                      </a:r>
                      <a:r>
                        <a:rPr lang="es-ES" sz="2400" b="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es/no es </a:t>
                      </a:r>
                      <a:r>
                        <a:rPr lang="es-ES" sz="2400" dirty="0">
                          <a:effectLst/>
                        </a:rPr>
                        <a:t>una </a:t>
                      </a:r>
                      <a:r>
                        <a:rPr lang="es-ES" sz="2400" dirty="0" smtClean="0">
                          <a:effectLst/>
                        </a:rPr>
                        <a:t>de </a:t>
                      </a:r>
                      <a:r>
                        <a:rPr lang="es-ES" sz="2400" b="0" dirty="0" smtClean="0">
                          <a:effectLst/>
                        </a:rPr>
                        <a:t>(+ </a:t>
                      </a:r>
                      <a:r>
                        <a:rPr lang="es-ES" sz="2400" b="0" dirty="0" err="1" smtClean="0">
                          <a:effectLst/>
                        </a:rPr>
                        <a:t>noun</a:t>
                      </a:r>
                      <a:r>
                        <a:rPr lang="es-ES" sz="2400" b="0" dirty="0" smtClean="0">
                          <a:effectLst/>
                        </a:rPr>
                        <a:t>)</a:t>
                      </a:r>
                      <a:endParaRPr lang="en-GB" sz="2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Falta </a:t>
                      </a:r>
                      <a:r>
                        <a:rPr lang="es-ES" sz="2400" b="0" dirty="0" smtClean="0">
                          <a:effectLst/>
                        </a:rPr>
                        <a:t>(+</a:t>
                      </a:r>
                      <a:r>
                        <a:rPr lang="es-ES" sz="2400" b="0" dirty="0" err="1" smtClean="0">
                          <a:effectLst/>
                        </a:rPr>
                        <a:t>noun</a:t>
                      </a:r>
                      <a:r>
                        <a:rPr lang="es-ES" sz="2400" b="0" dirty="0" smtClean="0">
                          <a:effectLst/>
                        </a:rPr>
                        <a:t>)</a:t>
                      </a:r>
                      <a:endParaRPr lang="en-GB" sz="2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no tiene </a:t>
                      </a:r>
                      <a:r>
                        <a:rPr lang="es-ES" sz="2400" b="0" dirty="0" smtClean="0">
                          <a:effectLst/>
                        </a:rPr>
                        <a:t>(+ </a:t>
                      </a:r>
                      <a:r>
                        <a:rPr lang="es-ES" sz="2400" b="0" dirty="0" err="1" smtClean="0">
                          <a:effectLst/>
                        </a:rPr>
                        <a:t>noun</a:t>
                      </a:r>
                      <a:r>
                        <a:rPr lang="es-ES" sz="2400" b="0" dirty="0" smtClean="0">
                          <a:effectLst/>
                        </a:rPr>
                        <a:t>)</a:t>
                      </a:r>
                      <a:endParaRPr lang="en-GB" sz="24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superioridad (n)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entendimiento (n)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respeto (n) /</a:t>
                      </a:r>
                      <a:r>
                        <a:rPr lang="es-ES" sz="2400" dirty="0" smtClean="0">
                          <a:effectLst/>
                        </a:rPr>
                        <a:t>respetuos</a:t>
                      </a:r>
                      <a:r>
                        <a:rPr lang="es-ES" sz="2400" b="1" u="sng" dirty="0" smtClean="0">
                          <a:effectLst/>
                        </a:rPr>
                        <a:t>a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(</a:t>
                      </a:r>
                      <a:r>
                        <a:rPr lang="es-ES" sz="2400" dirty="0" err="1">
                          <a:effectLst/>
                        </a:rPr>
                        <a:t>adj</a:t>
                      </a:r>
                      <a:r>
                        <a:rPr lang="es-ES" sz="2400" dirty="0">
                          <a:effectLst/>
                        </a:rPr>
                        <a:t>.)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distancia (n)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atención (n)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cariño (n)/ </a:t>
                      </a:r>
                      <a:r>
                        <a:rPr lang="es-ES" sz="2400" dirty="0" smtClean="0">
                          <a:effectLst/>
                        </a:rPr>
                        <a:t>cariños</a:t>
                      </a:r>
                      <a:r>
                        <a:rPr lang="es-ES" sz="2400" u="sng" dirty="0" smtClean="0">
                          <a:effectLst/>
                        </a:rPr>
                        <a:t>a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(</a:t>
                      </a:r>
                      <a:r>
                        <a:rPr lang="es-ES" sz="2400" dirty="0" err="1">
                          <a:effectLst/>
                        </a:rPr>
                        <a:t>adj</a:t>
                      </a:r>
                      <a:r>
                        <a:rPr lang="es-ES" sz="2400" dirty="0">
                          <a:effectLst/>
                        </a:rPr>
                        <a:t>.)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amor (n)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frialdad(n) frí</a:t>
                      </a:r>
                      <a:r>
                        <a:rPr lang="es-ES" sz="2400" u="sng" dirty="0">
                          <a:effectLst/>
                        </a:rPr>
                        <a:t>a</a:t>
                      </a:r>
                      <a:r>
                        <a:rPr lang="es-ES" sz="2400" dirty="0">
                          <a:effectLst/>
                        </a:rPr>
                        <a:t> (</a:t>
                      </a:r>
                      <a:r>
                        <a:rPr lang="es-ES" sz="2400" dirty="0" err="1">
                          <a:effectLst/>
                        </a:rPr>
                        <a:t>adj</a:t>
                      </a:r>
                      <a:r>
                        <a:rPr lang="es-ES" sz="2400" dirty="0">
                          <a:effectLst/>
                        </a:rPr>
                        <a:t>.)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89" y="3431380"/>
            <a:ext cx="756001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15716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secreto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98486"/>
            <a:ext cx="9509760" cy="4831094"/>
          </a:xfrm>
        </p:spPr>
        <p:txBody>
          <a:bodyPr/>
          <a:lstStyle/>
          <a:p>
            <a:r>
              <a:rPr lang="es-ES" sz="2400" dirty="0"/>
              <a:t>12. Otra escena en la que se muestra la relación entre ellos es la de la tienda con la Sra. Encarna. Vuelve a ver esa escena y responde a estas preguntas: </a:t>
            </a:r>
            <a:endParaRPr lang="en-GB" sz="2400" dirty="0"/>
          </a:p>
          <a:p>
            <a:r>
              <a:rPr lang="es-ES" sz="2400" b="1" dirty="0" smtClean="0"/>
              <a:t>Ver </a:t>
            </a:r>
            <a:r>
              <a:rPr lang="es-ES" sz="2400" b="1" dirty="0"/>
              <a:t>clip </a:t>
            </a:r>
            <a:r>
              <a:rPr lang="es-ES" sz="2400" b="1" dirty="0" smtClean="0"/>
              <a:t>5 “Señora Encarna”</a:t>
            </a:r>
            <a:r>
              <a:rPr lang="es-ES" sz="2400" dirty="0" smtClean="0"/>
              <a:t> </a:t>
            </a:r>
            <a:r>
              <a:rPr lang="en-GB" sz="2400" dirty="0" smtClean="0"/>
              <a:t> </a:t>
            </a:r>
          </a:p>
          <a:p>
            <a:r>
              <a:rPr lang="es-ES" sz="2400" b="1" i="1" dirty="0" smtClean="0"/>
              <a:t>¿</a:t>
            </a:r>
            <a:r>
              <a:rPr lang="es-ES" sz="2400" b="1" i="1" dirty="0"/>
              <a:t>Trata el padre a la Sra. Encarna mejor que a su hijo? </a:t>
            </a:r>
            <a:endParaRPr lang="es-ES" sz="2400" b="1" i="1" dirty="0" smtClean="0"/>
          </a:p>
          <a:p>
            <a:r>
              <a:rPr lang="es-ES" sz="2400" b="1" i="1" dirty="0" smtClean="0"/>
              <a:t>Señala </a:t>
            </a:r>
            <a:r>
              <a:rPr lang="es-ES" sz="2400" b="1" i="1" dirty="0"/>
              <a:t>las diferencias entre el trato recibido por los dos. </a:t>
            </a:r>
            <a:endParaRPr lang="es-ES" sz="2400" b="1" i="1" dirty="0" smtClean="0"/>
          </a:p>
          <a:p>
            <a:r>
              <a:rPr lang="es-ES" sz="2400" b="1" i="1" dirty="0" smtClean="0"/>
              <a:t>El </a:t>
            </a:r>
            <a:r>
              <a:rPr lang="es-ES" sz="2400" b="1" i="1" dirty="0"/>
              <a:t>Bola permanece callado, ¿por qué? </a:t>
            </a:r>
            <a:endParaRPr lang="es-ES" sz="2400" b="1" i="1" dirty="0" smtClean="0"/>
          </a:p>
          <a:p>
            <a:r>
              <a:rPr lang="es-ES" sz="2400" i="1" dirty="0" smtClean="0"/>
              <a:t>Utiliza frases para comparar, por ejemplo – El padre trata a la </a:t>
            </a:r>
            <a:r>
              <a:rPr lang="es-ES" sz="2400" i="1" dirty="0" err="1" smtClean="0"/>
              <a:t>Sra</a:t>
            </a:r>
            <a:r>
              <a:rPr lang="es-ES" sz="2400" i="1" dirty="0" smtClean="0"/>
              <a:t> Encarna de una manera + </a:t>
            </a:r>
            <a:r>
              <a:rPr lang="es-ES" sz="2400" i="1" dirty="0" err="1" smtClean="0"/>
              <a:t>adj</a:t>
            </a:r>
            <a:r>
              <a:rPr lang="es-ES" sz="2400" i="1" dirty="0" smtClean="0"/>
              <a:t>, mientras que a su hijo le trata de una manera + </a:t>
            </a:r>
            <a:r>
              <a:rPr lang="es-ES" sz="2400" i="1" dirty="0" err="1" smtClean="0"/>
              <a:t>adj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29" y="4013556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387770"/>
            <a:ext cx="8223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6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9083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secreto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98486"/>
            <a:ext cx="9509760" cy="4831094"/>
          </a:xfrm>
        </p:spPr>
        <p:txBody>
          <a:bodyPr/>
          <a:lstStyle/>
          <a:p>
            <a:r>
              <a:rPr lang="es-ES" sz="2400" dirty="0"/>
              <a:t>13. A medida que avanza el argumento vemos las diferencias que existen entre las dos familias protagonistas: la familia del Bola y la de Alfredo.  </a:t>
            </a:r>
            <a:endParaRPr lang="en-GB" sz="2400" dirty="0"/>
          </a:p>
          <a:p>
            <a:r>
              <a:rPr lang="es-ES" sz="2400" b="1" i="1" dirty="0"/>
              <a:t>Comenta con tu </a:t>
            </a:r>
            <a:r>
              <a:rPr lang="es-ES" sz="2400" b="1" i="1" dirty="0" err="1"/>
              <a:t>compañer</a:t>
            </a:r>
            <a:r>
              <a:rPr lang="es-ES" sz="2400" b="1" i="1" dirty="0"/>
              <a:t>@ lo que recuerdas de estas escenas y completa la tabla en </a:t>
            </a:r>
            <a:r>
              <a:rPr lang="es-ES" sz="2400" b="1" i="1" dirty="0" smtClean="0"/>
              <a:t>tu hoja de trabajo </a:t>
            </a:r>
            <a:r>
              <a:rPr lang="es-ES" sz="2400" b="1" i="1" dirty="0"/>
              <a:t>con el mayor número de datos</a:t>
            </a:r>
            <a:r>
              <a:rPr lang="es-ES" sz="2400" b="1" i="1" dirty="0" smtClean="0"/>
              <a:t>. </a:t>
            </a:r>
            <a:endParaRPr lang="en-GB" sz="2400" b="1" dirty="0"/>
          </a:p>
          <a:p>
            <a:r>
              <a:rPr lang="en-GB" sz="2400" dirty="0" err="1" smtClean="0"/>
              <a:t>Emplea</a:t>
            </a:r>
            <a:r>
              <a:rPr lang="en-GB" sz="2400" dirty="0" smtClean="0"/>
              <a:t> los </a:t>
            </a:r>
            <a:r>
              <a:rPr lang="en-GB" sz="2400" dirty="0" err="1" smtClean="0"/>
              <a:t>adjetivos</a:t>
            </a:r>
            <a:r>
              <a:rPr lang="en-GB" sz="2400" dirty="0" smtClean="0"/>
              <a:t> </a:t>
            </a:r>
            <a:r>
              <a:rPr lang="en-GB" sz="2400" dirty="0" err="1" smtClean="0"/>
              <a:t>siguientes</a:t>
            </a:r>
            <a:r>
              <a:rPr lang="en-GB" sz="2400" dirty="0" smtClean="0"/>
              <a:t> para </a:t>
            </a:r>
            <a:r>
              <a:rPr lang="en-GB" sz="2400" dirty="0" err="1" smtClean="0"/>
              <a:t>ayudarte</a:t>
            </a:r>
            <a:r>
              <a:rPr lang="en-GB" sz="2400" dirty="0" smtClean="0"/>
              <a:t>:</a:t>
            </a:r>
          </a:p>
          <a:p>
            <a:r>
              <a:rPr lang="es-ES" sz="2400" b="1" dirty="0"/>
              <a:t>Autoritario, generoso, frío, poco comunicativo, afable, moderno, tradicional, de buen humor, de mal humor, comprensivo, abierto, cerrado, severo, cariñoso, frustrado, intransigente, cooperativo, comprometido, joven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47" y="3101875"/>
            <a:ext cx="504001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3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020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secreto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80730"/>
            <a:ext cx="9509760" cy="4848849"/>
          </a:xfrm>
        </p:spPr>
        <p:txBody>
          <a:bodyPr/>
          <a:lstStyle/>
          <a:p>
            <a:r>
              <a:rPr lang="es-ES" sz="2800" dirty="0" smtClean="0"/>
              <a:t>14. En tu hoja de trabajo hay una sinopsis </a:t>
            </a:r>
            <a:r>
              <a:rPr lang="es-ES" sz="2800" dirty="0"/>
              <a:t>más detallada </a:t>
            </a:r>
            <a:r>
              <a:rPr lang="es-ES" sz="2800" dirty="0" smtClean="0"/>
              <a:t>de la película  pero faltan unas palabras clave. </a:t>
            </a:r>
          </a:p>
          <a:p>
            <a:r>
              <a:rPr lang="es-ES" sz="2800" b="1" i="1" dirty="0" smtClean="0"/>
              <a:t>¿Puedes rellenar los huecos para que el texto tenga sentido?</a:t>
            </a:r>
          </a:p>
          <a:p>
            <a:r>
              <a:rPr lang="es-ES" sz="2800" dirty="0"/>
              <a:t>15 .Los compañeros del Bola saben que ocurre en casa de Pablo.  </a:t>
            </a:r>
            <a:endParaRPr lang="en-GB" sz="2800" dirty="0"/>
          </a:p>
          <a:p>
            <a:r>
              <a:rPr lang="es-ES" sz="2800" b="1" i="1" dirty="0"/>
              <a:t>Lee</a:t>
            </a:r>
            <a:r>
              <a:rPr lang="es-ES" sz="2800" i="1" dirty="0"/>
              <a:t> </a:t>
            </a:r>
            <a:r>
              <a:rPr lang="es-ES" sz="2800" i="1" dirty="0" smtClean="0"/>
              <a:t>el extracto </a:t>
            </a:r>
            <a:r>
              <a:rPr lang="es-ES" sz="2800" i="1" dirty="0"/>
              <a:t>del </a:t>
            </a:r>
            <a:r>
              <a:rPr lang="es-ES" sz="2800" i="1" dirty="0" err="1"/>
              <a:t>guión</a:t>
            </a:r>
            <a:r>
              <a:rPr lang="es-ES" sz="2800" i="1" dirty="0"/>
              <a:t> de la película para familiarizarte más con el vocabulario que utilizan y después </a:t>
            </a:r>
            <a:r>
              <a:rPr lang="es-ES" sz="2800" b="1" i="1" dirty="0"/>
              <a:t>contesta</a:t>
            </a:r>
            <a:r>
              <a:rPr lang="es-ES" sz="2800" i="1" dirty="0"/>
              <a:t> a las </a:t>
            </a:r>
            <a:r>
              <a:rPr lang="es-ES" sz="2800" i="1" dirty="0" smtClean="0"/>
              <a:t>preguntas siguientes: </a:t>
            </a:r>
            <a:endParaRPr lang="en-GB" sz="2800" dirty="0"/>
          </a:p>
          <a:p>
            <a:endParaRPr lang="es-ES" sz="2800" b="1" i="1" dirty="0" smtClean="0"/>
          </a:p>
          <a:p>
            <a:endParaRPr lang="es-E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9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1337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secreto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76040"/>
            <a:ext cx="9509760" cy="4653540"/>
          </a:xfrm>
        </p:spPr>
        <p:txBody>
          <a:bodyPr/>
          <a:lstStyle/>
          <a:p>
            <a:r>
              <a:rPr lang="es-ES" b="1" dirty="0" smtClean="0"/>
              <a:t> </a:t>
            </a:r>
            <a:r>
              <a:rPr lang="es-ES" sz="2400" b="1" i="1" dirty="0" smtClean="0"/>
              <a:t>¿Cómo reaccionarías si algo así como lo que </a:t>
            </a:r>
            <a:r>
              <a:rPr lang="es-ES" sz="2400" b="1" i="1" dirty="0"/>
              <a:t>le sucede a Bola le ocurriera a un amigo tuyo?</a:t>
            </a:r>
            <a:r>
              <a:rPr lang="es-ES" sz="2400" b="1" dirty="0"/>
              <a:t>  </a:t>
            </a:r>
            <a:endParaRPr lang="es-ES" sz="2400" b="1" dirty="0" smtClean="0"/>
          </a:p>
          <a:p>
            <a:r>
              <a:rPr lang="es-ES" sz="2400" dirty="0" smtClean="0"/>
              <a:t>Utiliza </a:t>
            </a:r>
            <a:r>
              <a:rPr lang="es-ES" sz="2400" dirty="0"/>
              <a:t>el </a:t>
            </a:r>
            <a:r>
              <a:rPr lang="es-ES" sz="2400" b="1" dirty="0"/>
              <a:t>condicional</a:t>
            </a:r>
            <a:r>
              <a:rPr lang="es-ES" sz="2400" dirty="0"/>
              <a:t> para responder</a:t>
            </a:r>
            <a:r>
              <a:rPr lang="es-ES" sz="2400" dirty="0" smtClean="0"/>
              <a:t>.</a:t>
            </a:r>
          </a:p>
          <a:p>
            <a:endParaRPr lang="en-GB" sz="2400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49580"/>
              </p:ext>
            </p:extLst>
          </p:nvPr>
        </p:nvGraphicFramePr>
        <p:xfrm>
          <a:off x="1597981" y="2725445"/>
          <a:ext cx="9268286" cy="28941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230999"/>
                <a:gridCol w="5037287"/>
              </a:tblGrid>
              <a:tr h="2894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Si algo así pasara a un amigo mío …..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Confiar__ en mis padres/ en mi profe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Llamar__ a la policía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Ayudar__ a mi amigo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Aconsejar___ a mi amigo que busque ayuda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27" y="1721236"/>
            <a:ext cx="579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8061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PREGUNTAS GENERALES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54098"/>
            <a:ext cx="9509760" cy="4875482"/>
          </a:xfrm>
        </p:spPr>
        <p:txBody>
          <a:bodyPr/>
          <a:lstStyle/>
          <a:p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b="1" dirty="0" smtClean="0"/>
              <a:t>¿</a:t>
            </a:r>
            <a:r>
              <a:rPr lang="es-ES" sz="2400" b="1" dirty="0"/>
              <a:t>Te ha gustado la película</a:t>
            </a:r>
            <a:r>
              <a:rPr lang="es-ES" sz="2400" b="1" dirty="0" smtClean="0"/>
              <a:t>?</a:t>
            </a:r>
          </a:p>
          <a:p>
            <a:r>
              <a:rPr lang="es-ES" sz="2400" b="1" dirty="0"/>
              <a:t>¿Qué es lo que más te ha gustado y lo que menos?</a:t>
            </a:r>
            <a:endParaRPr lang="en-GB" sz="2400" b="1" dirty="0"/>
          </a:p>
          <a:p>
            <a:r>
              <a:rPr lang="es-ES" sz="2400" b="1" dirty="0"/>
              <a:t>De los personajes, ¿cuál te parece más interesante y por qué?</a:t>
            </a:r>
            <a:endParaRPr lang="en-GB" sz="2400" b="1" dirty="0"/>
          </a:p>
          <a:p>
            <a:r>
              <a:rPr lang="es-ES" sz="2400" b="1" dirty="0"/>
              <a:t>¿Cuál crees que es el motivo principal del director para hacer la película? </a:t>
            </a:r>
            <a:r>
              <a:rPr lang="es-ES" sz="2400" dirty="0"/>
              <a:t>(Contar una historia de </a:t>
            </a:r>
            <a:r>
              <a:rPr lang="es-ES" sz="2400" dirty="0" smtClean="0"/>
              <a:t>amistades </a:t>
            </a:r>
            <a:r>
              <a:rPr lang="es-ES" sz="2400" dirty="0"/>
              <a:t>entre dos niños, contar una historia de malos tratos, etc.)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52" y="126147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91" y="5059240"/>
            <a:ext cx="579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1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 del taller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b="1" dirty="0"/>
              <a:t>Esperamos que hayáis aprendido y que hayáis disfrutado de las actividades.</a:t>
            </a:r>
            <a:endParaRPr lang="en-GB" sz="3200" dirty="0"/>
          </a:p>
          <a:p>
            <a:r>
              <a:rPr lang="es-ES" sz="3200" b="1" dirty="0"/>
              <a:t>Yolanda Reyes, 21.11.18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8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19" y="394283"/>
            <a:ext cx="10255262" cy="1065401"/>
          </a:xfrm>
        </p:spPr>
        <p:txBody>
          <a:bodyPr>
            <a:noAutofit/>
          </a:bodyPr>
          <a:lstStyle/>
          <a:p>
            <a:r>
              <a:rPr lang="es-ES" sz="3600" dirty="0"/>
              <a:t>La sinopsis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0294"/>
            <a:ext cx="4420998" cy="472928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ES" sz="2800" dirty="0"/>
              <a:t>Pablo es un chico de 12 años. Todo el mundo lo conoce como "El Bola", porque siempre lleva entre sus manos una bola que dice que </a:t>
            </a:r>
            <a:r>
              <a:rPr lang="es-ES" sz="2800" b="1" dirty="0"/>
              <a:t>le da suerte</a:t>
            </a:r>
            <a:r>
              <a:rPr lang="es-ES" sz="2800" dirty="0"/>
              <a:t>. Él y sus amigos </a:t>
            </a:r>
            <a:r>
              <a:rPr lang="es-ES" sz="2800" dirty="0" smtClean="0"/>
              <a:t>pasan </a:t>
            </a:r>
            <a:r>
              <a:rPr lang="es-ES" sz="2800" dirty="0"/>
              <a:t>el tiempo libre jugando </a:t>
            </a:r>
            <a:r>
              <a:rPr lang="es-ES" sz="2800" b="1" dirty="0"/>
              <a:t>peligrosamente</a:t>
            </a:r>
            <a:r>
              <a:rPr lang="es-ES" sz="2800" dirty="0"/>
              <a:t> en </a:t>
            </a:r>
            <a:r>
              <a:rPr lang="es-ES" sz="2800" b="1" dirty="0"/>
              <a:t>las vías del tren. 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05" y="201336"/>
            <a:ext cx="5619750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0999" y="3257427"/>
            <a:ext cx="7771001" cy="39703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800" dirty="0"/>
              <a:t>T</a:t>
            </a:r>
            <a:r>
              <a:rPr lang="es-ES" sz="2800" dirty="0" smtClean="0"/>
              <a:t>odo </a:t>
            </a:r>
            <a:r>
              <a:rPr lang="es-ES" sz="2800" dirty="0"/>
              <a:t>esto cambia cuando conoce a Alfredo, un nuevo compañero del colegio. Alfredo le introduce en un fascinante mundo completamente </a:t>
            </a:r>
            <a:r>
              <a:rPr lang="es-ES" sz="2800" b="1" dirty="0"/>
              <a:t>distinto del suyo</a:t>
            </a:r>
            <a:r>
              <a:rPr lang="es-ES" sz="2800" dirty="0"/>
              <a:t>, que le permitirá </a:t>
            </a:r>
            <a:r>
              <a:rPr lang="es-ES" sz="2800" b="1" dirty="0"/>
              <a:t>olvidarse del </a:t>
            </a:r>
            <a:r>
              <a:rPr lang="es-ES" sz="2800" dirty="0"/>
              <a:t>terrible secreto que </a:t>
            </a:r>
            <a:r>
              <a:rPr lang="es-ES" sz="2800" b="1" dirty="0"/>
              <a:t>esconde</a:t>
            </a:r>
            <a:r>
              <a:rPr lang="es-ES" sz="2800" dirty="0"/>
              <a:t>: la violencia física y </a:t>
            </a:r>
            <a:r>
              <a:rPr lang="es-ES" sz="2800" b="1" dirty="0"/>
              <a:t>psíquica</a:t>
            </a:r>
            <a:r>
              <a:rPr lang="es-ES" sz="2800" dirty="0"/>
              <a:t> que recibe constantemente </a:t>
            </a:r>
            <a:r>
              <a:rPr lang="es-ES" sz="2800" dirty="0" smtClean="0"/>
              <a:t>por parte </a:t>
            </a:r>
            <a:r>
              <a:rPr lang="es-ES" sz="2800" dirty="0"/>
              <a:t>de su padre. 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27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47" y="467360"/>
            <a:ext cx="10657933" cy="572875"/>
          </a:xfrm>
        </p:spPr>
        <p:txBody>
          <a:bodyPr/>
          <a:lstStyle/>
          <a:p>
            <a:r>
              <a:rPr lang="en-GB" dirty="0" err="1" smtClean="0"/>
              <a:t>Personajes</a:t>
            </a:r>
            <a:r>
              <a:rPr lang="en-GB" dirty="0" smtClean="0"/>
              <a:t> </a:t>
            </a:r>
            <a:r>
              <a:rPr lang="en-GB" dirty="0" err="1" smtClean="0"/>
              <a:t>principales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61" y="1700784"/>
            <a:ext cx="10364319" cy="4328795"/>
          </a:xfrm>
        </p:spPr>
        <p:txBody>
          <a:bodyPr/>
          <a:lstStyle/>
          <a:p>
            <a:r>
              <a:rPr lang="es-ES" sz="2800" b="1" dirty="0"/>
              <a:t>Pablo </a:t>
            </a:r>
            <a:r>
              <a:rPr lang="es-ES" sz="2800" dirty="0"/>
              <a:t>(El </a:t>
            </a:r>
            <a:r>
              <a:rPr lang="es-ES" sz="2800" dirty="0" smtClean="0"/>
              <a:t>Bola)-</a:t>
            </a:r>
          </a:p>
          <a:p>
            <a:pPr marL="45720" indent="0">
              <a:buNone/>
            </a:pPr>
            <a:r>
              <a:rPr lang="es-ES" sz="2800" dirty="0" smtClean="0"/>
              <a:t>Juan </a:t>
            </a:r>
            <a:r>
              <a:rPr lang="es-ES" sz="2800" dirty="0"/>
              <a:t>José </a:t>
            </a:r>
            <a:r>
              <a:rPr lang="es-ES" sz="2800" dirty="0" smtClean="0"/>
              <a:t>Ballesta</a:t>
            </a:r>
            <a:endParaRPr lang="en-GB" sz="2800" dirty="0"/>
          </a:p>
          <a:p>
            <a:r>
              <a:rPr lang="es-ES" sz="2800" b="1" dirty="0" smtClean="0"/>
              <a:t>Alfredo</a:t>
            </a:r>
            <a:r>
              <a:rPr lang="es-ES" sz="2800" dirty="0"/>
              <a:t>-</a:t>
            </a:r>
            <a:r>
              <a:rPr lang="es-ES" sz="2800" dirty="0" smtClean="0"/>
              <a:t>Pablo Galán</a:t>
            </a:r>
            <a:endParaRPr lang="en-GB" dirty="0"/>
          </a:p>
          <a:p>
            <a:r>
              <a:rPr lang="es-ES" sz="2800" b="1" dirty="0"/>
              <a:t>José</a:t>
            </a:r>
            <a:r>
              <a:rPr lang="es-ES" sz="2800" dirty="0"/>
              <a:t> (Padre de </a:t>
            </a:r>
            <a:r>
              <a:rPr lang="es-ES" sz="2800" dirty="0" smtClean="0"/>
              <a:t>Alfredo)</a:t>
            </a:r>
            <a:r>
              <a:rPr lang="es-ES" sz="2800" dirty="0"/>
              <a:t>-</a:t>
            </a:r>
            <a:r>
              <a:rPr lang="es-ES" sz="2800" dirty="0" smtClean="0"/>
              <a:t>Alberto </a:t>
            </a:r>
            <a:r>
              <a:rPr lang="es-ES" sz="2800" dirty="0"/>
              <a:t>Jiménez</a:t>
            </a:r>
            <a:endParaRPr lang="en-GB" sz="2800" dirty="0"/>
          </a:p>
          <a:p>
            <a:r>
              <a:rPr lang="es-ES" sz="2800" b="1" dirty="0"/>
              <a:t>Mariano</a:t>
            </a:r>
            <a:r>
              <a:rPr lang="es-ES" sz="2800" dirty="0"/>
              <a:t> (Padre de </a:t>
            </a:r>
            <a:r>
              <a:rPr lang="es-ES" sz="2800" dirty="0" smtClean="0"/>
              <a:t>Pablo)</a:t>
            </a:r>
            <a:r>
              <a:rPr lang="es-ES" sz="2800" dirty="0"/>
              <a:t>-</a:t>
            </a:r>
            <a:r>
              <a:rPr lang="es-ES" sz="2800" dirty="0" smtClean="0"/>
              <a:t>Manuel </a:t>
            </a:r>
            <a:r>
              <a:rPr lang="es-ES" sz="2800" dirty="0"/>
              <a:t>Morón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84" y="1040235"/>
            <a:ext cx="5813496" cy="2399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630" y="4675241"/>
            <a:ext cx="4851633" cy="2014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13" y="3695935"/>
            <a:ext cx="3026188" cy="27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33" y="-212148"/>
            <a:ext cx="9509760" cy="1233424"/>
          </a:xfrm>
        </p:spPr>
        <p:txBody>
          <a:bodyPr/>
          <a:lstStyle/>
          <a:p>
            <a:r>
              <a:rPr lang="en-GB" dirty="0" err="1"/>
              <a:t>Personajes</a:t>
            </a:r>
            <a:r>
              <a:rPr lang="en-GB" dirty="0"/>
              <a:t> </a:t>
            </a:r>
            <a:r>
              <a:rPr lang="en-GB" dirty="0" err="1"/>
              <a:t>principales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9626"/>
            <a:ext cx="10850880" cy="4829953"/>
          </a:xfrm>
        </p:spPr>
        <p:txBody>
          <a:bodyPr/>
          <a:lstStyle/>
          <a:p>
            <a:r>
              <a:rPr lang="es-ES" sz="2800" b="1" dirty="0" smtClean="0"/>
              <a:t>Laura</a:t>
            </a:r>
            <a:r>
              <a:rPr lang="es-ES" sz="2800" dirty="0" smtClean="0"/>
              <a:t> (Amiga y trabajadora social)-Ana </a:t>
            </a:r>
            <a:r>
              <a:rPr lang="es-ES" sz="2800" dirty="0"/>
              <a:t>Wagner</a:t>
            </a:r>
            <a:endParaRPr lang="en-GB" sz="2800" dirty="0"/>
          </a:p>
          <a:p>
            <a:r>
              <a:rPr lang="es-ES" sz="2800" b="1" dirty="0" smtClean="0"/>
              <a:t>Marisa</a:t>
            </a:r>
            <a:r>
              <a:rPr lang="es-ES" sz="2800" dirty="0" smtClean="0"/>
              <a:t> (Madre Alfredo)-Nieves </a:t>
            </a:r>
            <a:r>
              <a:rPr lang="es-ES" sz="2800" dirty="0"/>
              <a:t>de Medina</a:t>
            </a:r>
            <a:endParaRPr lang="en-GB" sz="2800" dirty="0"/>
          </a:p>
          <a:p>
            <a:r>
              <a:rPr lang="es-ES" sz="2800" b="1" dirty="0" smtClean="0"/>
              <a:t>Aurora </a:t>
            </a:r>
            <a:r>
              <a:rPr lang="es-ES" sz="2800" dirty="0" smtClean="0"/>
              <a:t>(Madre de Pablo)-Gloria </a:t>
            </a:r>
            <a:r>
              <a:rPr lang="es-ES" sz="2800" dirty="0"/>
              <a:t>Muñoz</a:t>
            </a:r>
            <a:endParaRPr lang="en-GB" sz="2800" dirty="0"/>
          </a:p>
          <a:p>
            <a:r>
              <a:rPr lang="es-ES" sz="2800" b="1" dirty="0" smtClean="0"/>
              <a:t>Alfonso</a:t>
            </a:r>
            <a:r>
              <a:rPr lang="es-ES" sz="2800" dirty="0" smtClean="0"/>
              <a:t> (Amigo de José)-Javier </a:t>
            </a:r>
            <a:r>
              <a:rPr lang="es-ES" sz="2800" dirty="0"/>
              <a:t>Lago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33" y="3978211"/>
            <a:ext cx="5446677" cy="2246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224" y="489446"/>
            <a:ext cx="2234791" cy="3310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742" y="3978211"/>
            <a:ext cx="3503851" cy="22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99378"/>
          </a:xfrm>
        </p:spPr>
        <p:txBody>
          <a:bodyPr/>
          <a:lstStyle/>
          <a:p>
            <a:r>
              <a:rPr lang="en-GB" dirty="0" smtClean="0"/>
              <a:t>TEMAS Y PALABRAS CLAVE DE LA PELICULA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182" y="1409350"/>
            <a:ext cx="9617698" cy="46202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2800" dirty="0"/>
              <a:t>El </a:t>
            </a:r>
            <a:r>
              <a:rPr lang="es-ES" sz="2800" dirty="0" smtClean="0"/>
              <a:t>tráiler y </a:t>
            </a:r>
            <a:r>
              <a:rPr lang="es-ES" sz="2800" b="1" dirty="0"/>
              <a:t>la Carpeta de Prensa</a:t>
            </a:r>
            <a:r>
              <a:rPr lang="es-ES" sz="2800" b="1" i="1" dirty="0"/>
              <a:t> </a:t>
            </a:r>
            <a:r>
              <a:rPr lang="es-ES" sz="2800" dirty="0"/>
              <a:t>de "El Bola" </a:t>
            </a:r>
            <a:r>
              <a:rPr lang="es-ES" sz="2800" b="1" dirty="0"/>
              <a:t>resumen</a:t>
            </a:r>
            <a:r>
              <a:rPr lang="es-ES" sz="2800" dirty="0"/>
              <a:t> la película en pocas palabras: </a:t>
            </a:r>
            <a:endParaRPr lang="es-ES" sz="2800" dirty="0" smtClean="0"/>
          </a:p>
          <a:p>
            <a:r>
              <a:rPr lang="es-ES" sz="2800" dirty="0" smtClean="0"/>
              <a:t>UN </a:t>
            </a:r>
            <a:r>
              <a:rPr lang="es-ES" sz="2800" dirty="0"/>
              <a:t>NIÑO, </a:t>
            </a:r>
            <a:endParaRPr lang="es-ES" sz="2800" dirty="0" smtClean="0"/>
          </a:p>
          <a:p>
            <a:r>
              <a:rPr lang="es-ES" sz="2800" dirty="0" smtClean="0"/>
              <a:t>UN </a:t>
            </a:r>
            <a:r>
              <a:rPr lang="es-ES" sz="2800" dirty="0"/>
              <a:t>AMULETO, </a:t>
            </a:r>
            <a:endParaRPr lang="es-ES" sz="2800" dirty="0" smtClean="0"/>
          </a:p>
          <a:p>
            <a:r>
              <a:rPr lang="es-ES" sz="2800" dirty="0" smtClean="0"/>
              <a:t>UN </a:t>
            </a:r>
            <a:r>
              <a:rPr lang="es-ES" sz="2800" dirty="0"/>
              <a:t>JUEGO, </a:t>
            </a:r>
            <a:endParaRPr lang="es-ES" sz="2800" dirty="0" smtClean="0"/>
          </a:p>
          <a:p>
            <a:r>
              <a:rPr lang="es-ES" sz="2800" dirty="0" smtClean="0"/>
              <a:t>UN </a:t>
            </a:r>
            <a:r>
              <a:rPr lang="es-ES" sz="2800" dirty="0"/>
              <a:t>AMIGO, </a:t>
            </a:r>
            <a:endParaRPr lang="es-ES" sz="2800" dirty="0" smtClean="0"/>
          </a:p>
          <a:p>
            <a:r>
              <a:rPr lang="es-ES" sz="2800" dirty="0" smtClean="0"/>
              <a:t>UN </a:t>
            </a:r>
            <a:r>
              <a:rPr lang="es-ES" sz="2800" dirty="0"/>
              <a:t>SECRETO.  </a:t>
            </a:r>
            <a:endParaRPr lang="es-ES" sz="2800" dirty="0" smtClean="0"/>
          </a:p>
          <a:p>
            <a:pPr marL="45720" indent="0">
              <a:buNone/>
            </a:pPr>
            <a:r>
              <a:rPr lang="es-ES" sz="2800" dirty="0" smtClean="0"/>
              <a:t>Veamos estos </a:t>
            </a:r>
            <a:r>
              <a:rPr lang="es-ES" sz="2800" dirty="0"/>
              <a:t>temas por partes.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8" y="2734942"/>
            <a:ext cx="6541562" cy="23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287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UN </a:t>
            </a:r>
            <a:r>
              <a:rPr lang="es-ES" sz="3600" dirty="0" smtClean="0"/>
              <a:t>NIÑO</a:t>
            </a:r>
            <a:r>
              <a:rPr lang="es-ES" sz="3600" dirty="0"/>
              <a:t/>
            </a:r>
            <a:br>
              <a:rPr lang="es-ES" sz="36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1047566"/>
            <a:ext cx="11207691" cy="498201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s-ES_tradnl" sz="3200" dirty="0"/>
              <a:t>En realidad se trata del contraste en la vida de </a:t>
            </a:r>
            <a:r>
              <a:rPr lang="es-ES_tradnl" sz="3200" b="1" dirty="0"/>
              <a:t>DOS</a:t>
            </a:r>
            <a:r>
              <a:rPr lang="es-ES_tradnl" sz="3200" dirty="0"/>
              <a:t> </a:t>
            </a:r>
            <a:r>
              <a:rPr lang="es-ES_tradnl" sz="3200" dirty="0" smtClean="0"/>
              <a:t>niños: Pablo “El bola” y Alfredo.</a:t>
            </a:r>
          </a:p>
          <a:p>
            <a:pPr marL="45720" indent="0">
              <a:buNone/>
            </a:pPr>
            <a:r>
              <a:rPr lang="es-ES" sz="3200" dirty="0"/>
              <a:t>Por un lado se encuentra la familia de Pablo, una familia triste que </a:t>
            </a:r>
            <a:r>
              <a:rPr lang="es-ES" sz="3200" b="1" dirty="0"/>
              <a:t>no ha superado </a:t>
            </a:r>
            <a:r>
              <a:rPr lang="es-ES" sz="3200" dirty="0"/>
              <a:t>la muerte del hijo mayor y por otro lado está la familia de Alfredo, el chico nuevo que llega al colegio y que se hace amigo de Pablo. </a:t>
            </a:r>
            <a:r>
              <a:rPr lang="es-ES" sz="3200" b="1" dirty="0"/>
              <a:t>Se trata de </a:t>
            </a:r>
            <a:r>
              <a:rPr lang="es-ES" sz="3200" dirty="0"/>
              <a:t>una familia sociable y abierta. El padre de Alfredo tiene una tienda de </a:t>
            </a:r>
            <a:r>
              <a:rPr lang="es-ES" sz="3200" b="1" dirty="0"/>
              <a:t>tatuajes</a:t>
            </a:r>
            <a:r>
              <a:rPr lang="es-ES" sz="3200" dirty="0"/>
              <a:t>, es un hombre simpático, agradable, razonable y que intenta </a:t>
            </a:r>
            <a:r>
              <a:rPr lang="es-ES" sz="3200" b="1" dirty="0"/>
              <a:t>solucionar</a:t>
            </a:r>
            <a:r>
              <a:rPr lang="es-ES" sz="3200" dirty="0"/>
              <a:t> los problemas </a:t>
            </a:r>
            <a:r>
              <a:rPr lang="es-ES" sz="3200" b="1" dirty="0"/>
              <a:t>a través del </a:t>
            </a:r>
            <a:r>
              <a:rPr lang="es-ES" sz="3200" dirty="0"/>
              <a:t>diálogo. </a:t>
            </a:r>
            <a:endParaRPr lang="es-ES" sz="3200" dirty="0" smtClean="0"/>
          </a:p>
          <a:p>
            <a:pPr marL="45720" indent="0">
              <a:buNone/>
            </a:pPr>
            <a:r>
              <a:rPr lang="es-ES" sz="3200" dirty="0" smtClean="0"/>
              <a:t>Esta </a:t>
            </a:r>
            <a:r>
              <a:rPr lang="es-ES" sz="3200" dirty="0"/>
              <a:t>comparación podría representar “</a:t>
            </a:r>
            <a:r>
              <a:rPr lang="es-ES" sz="3200" i="1" dirty="0"/>
              <a:t>Dos modelos de familias </a:t>
            </a:r>
            <a:r>
              <a:rPr lang="es-ES" sz="3200" b="1" i="1" dirty="0"/>
              <a:t>tan</a:t>
            </a:r>
            <a:r>
              <a:rPr lang="es-ES" sz="3200" i="1" dirty="0"/>
              <a:t> radicalmente distintos que </a:t>
            </a:r>
            <a:r>
              <a:rPr lang="es-ES" sz="3200" b="1" i="1" dirty="0"/>
              <a:t>se convierten en </a:t>
            </a:r>
            <a:r>
              <a:rPr lang="es-ES" sz="3200" i="1" dirty="0"/>
              <a:t>una metáfora de España antes y después de Franco” </a:t>
            </a:r>
            <a:endParaRPr lang="es-ES_tradnl" sz="3200" dirty="0" smtClean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4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33471"/>
          </a:xfrm>
        </p:spPr>
        <p:txBody>
          <a:bodyPr/>
          <a:lstStyle/>
          <a:p>
            <a:pPr algn="ctr"/>
            <a:r>
              <a:rPr lang="es-ES" sz="3600" dirty="0"/>
              <a:t>UN AMULETO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54" y="1091954"/>
            <a:ext cx="10053926" cy="493762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2800" dirty="0"/>
              <a:t>Pablo, “el Bola” siempre lleva con él una bola metálica, un </a:t>
            </a:r>
            <a:r>
              <a:rPr lang="es-ES" sz="2800" b="1" i="1" dirty="0"/>
              <a:t>rodamiento</a:t>
            </a:r>
            <a:r>
              <a:rPr lang="es-ES" sz="2800" i="1" dirty="0"/>
              <a:t> </a:t>
            </a:r>
            <a:r>
              <a:rPr lang="es-ES" sz="2800" dirty="0"/>
              <a:t>(“pieza que permite o facilita que gire o dé vueltas un mecanismo, a veces en forma de bola de </a:t>
            </a:r>
            <a:r>
              <a:rPr lang="es-ES" sz="2800" b="1" dirty="0"/>
              <a:t>acero</a:t>
            </a:r>
            <a:r>
              <a:rPr lang="es-ES" sz="2800" dirty="0" smtClean="0"/>
              <a:t>”) </a:t>
            </a:r>
            <a:r>
              <a:rPr lang="es-ES" sz="2800" dirty="0"/>
              <a:t>porque le "da buena suerte”.  </a:t>
            </a:r>
            <a:r>
              <a:rPr lang="es-ES" sz="2800" dirty="0" smtClean="0"/>
              <a:t>Observa las </a:t>
            </a:r>
            <a:r>
              <a:rPr lang="es-ES" sz="2800" b="1" dirty="0" smtClean="0"/>
              <a:t>escenas</a:t>
            </a:r>
            <a:r>
              <a:rPr lang="es-ES" sz="2800" dirty="0" smtClean="0"/>
              <a:t> en que aparezca este objeto, sobre todo el final ¿Qué </a:t>
            </a:r>
            <a:r>
              <a:rPr lang="es-ES" sz="2800" dirty="0"/>
              <a:t>significa este símbolo en la película? </a:t>
            </a:r>
            <a:endParaRPr lang="es-ES" sz="2800" dirty="0" smtClean="0"/>
          </a:p>
          <a:p>
            <a:pPr marL="45720" indent="0">
              <a:buNone/>
            </a:pPr>
            <a:r>
              <a:rPr lang="es-ES" sz="2800" dirty="0"/>
              <a:t>Mucha gente tiene </a:t>
            </a:r>
            <a:r>
              <a:rPr lang="es-ES" sz="2800" b="1" dirty="0"/>
              <a:t>amuletos</a:t>
            </a:r>
            <a:r>
              <a:rPr lang="es-ES" sz="2800" dirty="0"/>
              <a:t>, desde una </a:t>
            </a:r>
            <a:r>
              <a:rPr lang="es-ES" sz="2800" b="1" dirty="0"/>
              <a:t>moneda</a:t>
            </a:r>
            <a:r>
              <a:rPr lang="es-ES" sz="2800" dirty="0"/>
              <a:t> hasta un </a:t>
            </a:r>
            <a:r>
              <a:rPr lang="es-ES" sz="2800" b="1" dirty="0"/>
              <a:t>trozo de piedra </a:t>
            </a:r>
            <a:r>
              <a:rPr lang="es-ES" sz="2800" dirty="0"/>
              <a:t>o una </a:t>
            </a:r>
            <a:r>
              <a:rPr lang="es-ES" sz="2800" b="1" dirty="0"/>
              <a:t>pata de conejo</a:t>
            </a:r>
            <a:r>
              <a:rPr lang="es-ES" sz="2800" dirty="0"/>
              <a:t>, </a:t>
            </a:r>
            <a:r>
              <a:rPr lang="es-ES" sz="2800" dirty="0" smtClean="0"/>
              <a:t>¿Tu eres </a:t>
            </a:r>
            <a:r>
              <a:rPr lang="es-ES" sz="2800" dirty="0"/>
              <a:t>supersticioso?, ¿tienes tú algún amuleto?  Descríbelo y explica las razones para conservarlo.  Pregunta </a:t>
            </a:r>
            <a:r>
              <a:rPr lang="es-ES" sz="2800" dirty="0" smtClean="0"/>
              <a:t>a tu compañero de al lado si tiene algún </a:t>
            </a:r>
            <a:r>
              <a:rPr lang="es-ES" sz="2800" dirty="0"/>
              <a:t>amuleto o no y pide que te </a:t>
            </a:r>
            <a:r>
              <a:rPr lang="es-ES" sz="2800" dirty="0" smtClean="0"/>
              <a:t>explique </a:t>
            </a:r>
            <a:r>
              <a:rPr lang="es-ES" sz="2800" dirty="0"/>
              <a:t>sus </a:t>
            </a:r>
            <a:r>
              <a:rPr lang="es-ES" sz="2800" dirty="0" smtClean="0"/>
              <a:t>motivos para usarlo.</a:t>
            </a:r>
            <a:endParaRPr lang="en-GB" sz="2800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1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bbl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bbles design slides.potx" id="{791C1007-8C16-4095-A382-97B1C9AA36B9}" vid="{20473F13-1D64-4A4A-9CE1-7C3468AE82BE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70930-7B45-41BF-943E-B8CFD188D8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31B87-8311-41D8-A6D5-A516D02ECE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A28B7C-3F86-46C6-A6BE-FB9E1336B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2722</Words>
  <Application>Microsoft Office PowerPoint</Application>
  <PresentationFormat>Widescreen</PresentationFormat>
  <Paragraphs>267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Tahoma</vt:lpstr>
      <vt:lpstr>Times New Roman</vt:lpstr>
      <vt:lpstr>Bubbles design template</vt:lpstr>
      <vt:lpstr>   “EL BOLA” ACHERO MAÑAS</vt:lpstr>
      <vt:lpstr>ACHERO MAÑAS Director y escritor del guión</vt:lpstr>
      <vt:lpstr>''El Bola''</vt:lpstr>
      <vt:lpstr>La sinopsis  </vt:lpstr>
      <vt:lpstr>Personajes principales</vt:lpstr>
      <vt:lpstr>Personajes principales</vt:lpstr>
      <vt:lpstr>TEMAS Y PALABRAS CLAVE DE LA PELICULA</vt:lpstr>
      <vt:lpstr>UN NIÑO </vt:lpstr>
      <vt:lpstr>UN AMULETO</vt:lpstr>
      <vt:lpstr>UN JUEGO</vt:lpstr>
      <vt:lpstr>UN AMIGO</vt:lpstr>
      <vt:lpstr>UN SECRETO</vt:lpstr>
      <vt:lpstr>OTROS TEMAS PRINCIPALES EN LA PELICULA</vt:lpstr>
      <vt:lpstr>Uso del lenguaje: “coloquialismos” y el lenguaje de la calle</vt:lpstr>
      <vt:lpstr>Páginas de interés: </vt:lpstr>
      <vt:lpstr>PowerPoint Presentation</vt:lpstr>
      <vt:lpstr>ACTIVIDADES PARA ‘EL BOLA’</vt:lpstr>
      <vt:lpstr>2.¿Qué tipo de película crees que sea ‘El Bola’?</vt:lpstr>
      <vt:lpstr>¿Cúal es el significado de los apodos en la película?</vt:lpstr>
      <vt:lpstr>¿Cúal es el significado de los apodos en la película?</vt:lpstr>
      <vt:lpstr>¿Cúal es el significado de los apodos en la película?</vt:lpstr>
      <vt:lpstr>PALABRAS Y TEMAS CLAVE DE LA PELICULA </vt:lpstr>
      <vt:lpstr>Un amuleto </vt:lpstr>
      <vt:lpstr>PALABRAS Y TEMAS CLAVE DE LA PELICULA</vt:lpstr>
      <vt:lpstr>Un juego</vt:lpstr>
      <vt:lpstr>Un juego</vt:lpstr>
      <vt:lpstr>Un juego</vt:lpstr>
      <vt:lpstr>Un juego</vt:lpstr>
      <vt:lpstr>Un amigo</vt:lpstr>
      <vt:lpstr>Un amigo</vt:lpstr>
      <vt:lpstr>Un secreto</vt:lpstr>
      <vt:lpstr>Un secreto</vt:lpstr>
      <vt:lpstr>Un secreto</vt:lpstr>
      <vt:lpstr>Un secreto</vt:lpstr>
      <vt:lpstr>Un secreto</vt:lpstr>
      <vt:lpstr>Un secreto</vt:lpstr>
      <vt:lpstr>PREGUNTAS GENERALES</vt:lpstr>
      <vt:lpstr>Fin del taller</vt:lpstr>
    </vt:vector>
  </TitlesOfParts>
  <Company>Queens University Belfast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BOLA ACHERO MAÑAS</dc:title>
  <dc:creator>Yolanda Reyes</dc:creator>
  <cp:lastModifiedBy>Michelle Devenny</cp:lastModifiedBy>
  <cp:revision>77</cp:revision>
  <dcterms:created xsi:type="dcterms:W3CDTF">2018-11-05T17:16:02Z</dcterms:created>
  <dcterms:modified xsi:type="dcterms:W3CDTF">2018-12-20T14:22:39Z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