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1"/>
  </p:notesMasterIdLst>
  <p:sldIdLst>
    <p:sldId id="256" r:id="rId2"/>
    <p:sldId id="268" r:id="rId3"/>
    <p:sldId id="354" r:id="rId4"/>
    <p:sldId id="269" r:id="rId5"/>
    <p:sldId id="271" r:id="rId6"/>
    <p:sldId id="272" r:id="rId7"/>
    <p:sldId id="274" r:id="rId8"/>
    <p:sldId id="275" r:id="rId9"/>
    <p:sldId id="278" r:id="rId10"/>
    <p:sldId id="312" r:id="rId11"/>
    <p:sldId id="313" r:id="rId12"/>
    <p:sldId id="315" r:id="rId13"/>
    <p:sldId id="316" r:id="rId14"/>
    <p:sldId id="318" r:id="rId15"/>
    <p:sldId id="321" r:id="rId16"/>
    <p:sldId id="322" r:id="rId17"/>
    <p:sldId id="257" r:id="rId18"/>
    <p:sldId id="258" r:id="rId19"/>
    <p:sldId id="260" r:id="rId20"/>
    <p:sldId id="262" r:id="rId21"/>
    <p:sldId id="263" r:id="rId22"/>
    <p:sldId id="264" r:id="rId23"/>
    <p:sldId id="267" r:id="rId24"/>
    <p:sldId id="279" r:id="rId25"/>
    <p:sldId id="323" r:id="rId26"/>
    <p:sldId id="328" r:id="rId27"/>
    <p:sldId id="330" r:id="rId28"/>
    <p:sldId id="333" r:id="rId29"/>
    <p:sldId id="335" r:id="rId30"/>
    <p:sldId id="337" r:id="rId31"/>
    <p:sldId id="338" r:id="rId32"/>
    <p:sldId id="290" r:id="rId33"/>
    <p:sldId id="291" r:id="rId34"/>
    <p:sldId id="292" r:id="rId35"/>
    <p:sldId id="296" r:id="rId36"/>
    <p:sldId id="298" r:id="rId37"/>
    <p:sldId id="299" r:id="rId38"/>
    <p:sldId id="300" r:id="rId39"/>
    <p:sldId id="301" r:id="rId40"/>
    <p:sldId id="302" r:id="rId41"/>
    <p:sldId id="305" r:id="rId42"/>
    <p:sldId id="306" r:id="rId43"/>
    <p:sldId id="307" r:id="rId44"/>
    <p:sldId id="309" r:id="rId45"/>
    <p:sldId id="311" r:id="rId46"/>
    <p:sldId id="350" r:id="rId47"/>
    <p:sldId id="351" r:id="rId48"/>
    <p:sldId id="352" r:id="rId49"/>
    <p:sldId id="353" r:id="rId50"/>
  </p:sldIdLst>
  <p:sldSz cx="9144000" cy="6858000" type="screen4x3"/>
  <p:notesSz cx="6670675" cy="9875838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AD514"/>
    <a:srgbClr val="F6BB00"/>
    <a:srgbClr val="A50021"/>
    <a:srgbClr val="6BB1B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26" cy="493791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3791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r">
              <a:defRPr sz="1200"/>
            </a:lvl1pPr>
          </a:lstStyle>
          <a:p>
            <a:fld id="{4E6A8280-F53F-4C8A-8E6C-4346B21EF720}" type="datetimeFigureOut">
              <a:rPr lang="en-GB" smtClean="0"/>
              <a:pPr/>
              <a:t>19/06/2019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7" tIns="45309" rIns="90617" bIns="4530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691026"/>
            <a:ext cx="5336540" cy="4444127"/>
          </a:xfrm>
          <a:prstGeom prst="rect">
            <a:avLst/>
          </a:prstGeom>
        </p:spPr>
        <p:txBody>
          <a:bodyPr vert="horz" lIns="90617" tIns="45309" rIns="90617" bIns="453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80333"/>
            <a:ext cx="2890626" cy="493791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380333"/>
            <a:ext cx="2890626" cy="493791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r">
              <a:defRPr sz="1200"/>
            </a:lvl1pPr>
          </a:lstStyle>
          <a:p>
            <a:fld id="{3B603666-1CB2-475E-A7E2-7DA7D4C05B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95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1808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36</a:t>
            </a:fld>
            <a:endParaRPr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38</a:t>
            </a:fld>
            <a:endParaRPr lang="en-GB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40</a:t>
            </a:fld>
            <a:endParaRPr lang="en-GB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42</a:t>
            </a:fld>
            <a:endParaRPr lang="en-GB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43</a:t>
            </a:fld>
            <a:endParaRPr lang="en-GB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44</a:t>
            </a:fld>
            <a:endParaRPr lang="en-GB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45</a:t>
            </a:fld>
            <a:endParaRPr lang="en-GB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46</a:t>
            </a:fld>
            <a:endParaRPr lang="en-GB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47</a:t>
            </a:fld>
            <a:endParaRPr lang="en-GB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33C091-CFAD-403F-A89C-7EDE7B78230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537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10D16-26CA-4D45-8DA8-9CC370EA4E2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4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19/06/2019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19/06/2019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19/06/2019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19/06/2019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19/06/2019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19/06/2019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514">
            <a:alpha val="976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FA12-1F87-4239-B8B2-123AAA915075}" type="datetimeFigureOut">
              <a:rPr lang="en-GB" smtClean="0"/>
              <a:pPr/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hyperlink" Target="https://www.youtube.com/watch?v=5g4fhqCSdL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s://www.youtube.com/watch?v=a8Rwz6zBJ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hyperlink" Target="https://www.youtube.com/watch?v=Mwxga8udIi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hyperlink" Target="https://www.youtube.com/watch?v=kWvbJsB0OB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hyperlink" Target="https://www.youtube.com/watch?v=Isic2Z2e2x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s://www.youtube.com/watch?v=E3EpPROnl6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8" name="AutoShape 4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5" descr="nicilt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589240"/>
            <a:ext cx="2520280" cy="945438"/>
          </a:xfrm>
          <a:prstGeom prst="rect">
            <a:avLst/>
          </a:prstGeom>
        </p:spPr>
      </p:pic>
      <p:pic>
        <p:nvPicPr>
          <p:cNvPr id="7" name="Picture 17" descr="LOGO CE_Vertical_EN_NEG_quadri_H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41168"/>
            <a:ext cx="2376264" cy="166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elfast city counci logo.png"/>
          <p:cNvPicPr>
            <a:picLocks noChangeAspect="1"/>
          </p:cNvPicPr>
          <p:nvPr/>
        </p:nvPicPr>
        <p:blipFill>
          <a:blip r:embed="rId6" cstate="print"/>
          <a:srcRect l="4123" t="11688" r="3107" b="12343"/>
          <a:stretch>
            <a:fillRect/>
          </a:stretch>
        </p:blipFill>
        <p:spPr>
          <a:xfrm>
            <a:off x="5652120" y="5589240"/>
            <a:ext cx="3240359" cy="936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218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 u="sng" dirty="0" smtClean="0"/>
              <a:t>Round 2</a:t>
            </a:r>
            <a:endParaRPr lang="en-GB" sz="6600" b="1" u="sng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584176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Music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87208" cy="2280096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1. This is the national anthem of which EU Member State?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https://www.youtube.com/watch?v=5g4fhqCSdLQ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123728" y="2684760"/>
            <a:ext cx="6563072" cy="3600401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England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France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Germany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15616" y="552304"/>
            <a:ext cx="7571184" cy="1512168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2. Which European language is Shakira singing in?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https://www.youtube.com/watch?v=a8Rwz6zBJSE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40463" y="2214761"/>
            <a:ext cx="6347048" cy="352839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Portuguese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Dutch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Spanish</a:t>
            </a:r>
            <a:endParaRPr lang="en-GB" sz="3600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5576" y="476672"/>
            <a:ext cx="7128792" cy="1656184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3. What is the name of this Irish                                     instrument?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https://www.youtube.com/watch?v=Mwxga8udIio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91680" y="2348880"/>
            <a:ext cx="6923112" cy="3528393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Uilleann pipes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Bagpipes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Panpipes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07288" cy="1440160"/>
          </a:xfrm>
        </p:spPr>
        <p:txBody>
          <a:bodyPr>
            <a:normAutofit fontScale="90000"/>
          </a:bodyPr>
          <a:lstStyle/>
          <a:p>
            <a:pPr marL="1143000" indent="-1143000"/>
            <a:r>
              <a:rPr lang="en-GB" sz="4000" dirty="0" smtClean="0"/>
              <a:t>       4. What country does this famous reality show judge and singer come from?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https://www.youtube.com/watch?v=kWvbJsB0OBc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57434" y="2263998"/>
            <a:ext cx="7139136" cy="352839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Wales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/>
              <a:t>S</a:t>
            </a:r>
            <a:r>
              <a:rPr lang="en-GB" sz="3600" dirty="0" smtClean="0"/>
              <a:t>cotland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Ireland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43608" y="418653"/>
            <a:ext cx="7643192" cy="1498178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5. ‘The Planets’ is by a </a:t>
            </a:r>
            <a:r>
              <a:rPr lang="en-GB" sz="3600" dirty="0" smtClean="0"/>
              <a:t>famous</a:t>
            </a:r>
            <a:r>
              <a:rPr lang="en-GB" sz="4000" dirty="0" smtClean="0"/>
              <a:t> classical composer from where?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https://www.youtube.com/watch?v=Isic2Z2e2xs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67744" y="2183929"/>
            <a:ext cx="6419056" cy="352839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Norway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Sweden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England</a:t>
            </a:r>
            <a:endParaRPr lang="en-GB" sz="3600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6864" cy="1656184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6. What is the name of this type of                       Spanish music?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https://www.youtube.com/watch?v=E3EpPROnl6w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051720" y="2420888"/>
            <a:ext cx="6624736" cy="367240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Tango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Salsa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Flamenco</a:t>
            </a:r>
            <a:endParaRPr lang="en-GB" sz="3600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 u="sng" dirty="0" smtClean="0"/>
              <a:t>Round 3</a:t>
            </a:r>
            <a:endParaRPr lang="en-GB" sz="6600" b="1" u="sng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475656" y="2348880"/>
            <a:ext cx="6400800" cy="1944216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Daily Life and Culture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1. </a:t>
            </a:r>
            <a:r>
              <a:rPr lang="en-GB" sz="4000" dirty="0"/>
              <a:t>Hallowe’en is a pagan festival which originated in which country</a:t>
            </a:r>
            <a:r>
              <a:rPr lang="en-GB" sz="4000" dirty="0" smtClean="0"/>
              <a:t>?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19672" y="1844823"/>
            <a:ext cx="7067128" cy="3456385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Scotland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England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Ireland</a:t>
            </a:r>
            <a:endParaRPr lang="en-GB" sz="3600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99176" cy="1224136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2. What is the usual time to eat dinner in Spain?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3pm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5.30pm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10pm</a:t>
            </a:r>
            <a:endParaRPr lang="en-GB" sz="3600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600" b="1" u="sng" dirty="0" smtClean="0"/>
              <a:t>Questions</a:t>
            </a:r>
            <a:br>
              <a:rPr lang="en-GB" sz="6600" b="1" u="sng" dirty="0" smtClean="0"/>
            </a:br>
            <a:r>
              <a:rPr lang="en-GB" sz="6600" b="1" u="sng" dirty="0" smtClean="0"/>
              <a:t>&amp; Answers</a:t>
            </a:r>
            <a:br>
              <a:rPr lang="en-GB" sz="6600" b="1" u="sng" dirty="0" smtClean="0"/>
            </a:br>
            <a:r>
              <a:rPr lang="en-GB" sz="6600" b="1" u="sng" dirty="0" smtClean="0"/>
              <a:t/>
            </a:r>
            <a:br>
              <a:rPr lang="en-GB" sz="6600" b="1" u="sng" dirty="0" smtClean="0"/>
            </a:br>
            <a:r>
              <a:rPr lang="en-GB" sz="2200" b="1" u="sng" dirty="0" smtClean="0"/>
              <a:t>(Includes links to music online)</a:t>
            </a:r>
            <a:endParaRPr lang="en-GB" sz="2200" b="1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1752" y="548680"/>
            <a:ext cx="8229600" cy="1440160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3. Many Irish family names start with “Mac” or “O’...”, but what do they mean?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15616" y="2132857"/>
            <a:ext cx="7571184" cy="3579465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Daughter and son of...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Grandfather and grandmother of...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Grandson of and descended from...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15200" cy="1152128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  4. In which country does the ‘Bundesliga’ take place?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195736" y="1988839"/>
            <a:ext cx="6491064" cy="352839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Germany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Italy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Denmark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8300" y="620688"/>
            <a:ext cx="8236148" cy="1224136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 5. The Velvet Revolution is traditionally associated with which two former communist EU Member States?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411760" y="1772815"/>
            <a:ext cx="6275040" cy="367240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Czech Republic and Slovakia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Poland and Hungary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France and Spain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6. The Magyar people originate from    which EU Member State?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19672" y="1988840"/>
            <a:ext cx="7067128" cy="3528392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Hungary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Lithuania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Spain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 u="sng" dirty="0" smtClean="0"/>
              <a:t>Round 4</a:t>
            </a:r>
            <a:endParaRPr lang="en-GB" sz="6600" b="1" u="sng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475656" y="2636912"/>
            <a:ext cx="6400800" cy="1872208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Faces and Places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A50021"/>
                </a:solidFill>
              </a:rPr>
              <a:t>Faces and Places</a:t>
            </a:r>
            <a:endParaRPr lang="en-GB" b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38164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3900" dirty="0" smtClean="0"/>
              <a:t>Include the following on answer sheets:</a:t>
            </a:r>
          </a:p>
          <a:p>
            <a:pPr>
              <a:buNone/>
            </a:pPr>
            <a:endParaRPr lang="en-GB" sz="3900" dirty="0" smtClean="0"/>
          </a:p>
          <a:p>
            <a:r>
              <a:rPr lang="en-GB" sz="3900" dirty="0" smtClean="0"/>
              <a:t>School Name</a:t>
            </a:r>
          </a:p>
          <a:p>
            <a:r>
              <a:rPr lang="en-GB" sz="3900" dirty="0" smtClean="0"/>
              <a:t>Name of celebrity / famous landmark AND</a:t>
            </a:r>
          </a:p>
          <a:p>
            <a:r>
              <a:rPr lang="en-GB" sz="3900" dirty="0" smtClean="0"/>
              <a:t>Name of country they come from / can be found in</a:t>
            </a:r>
            <a:endParaRPr lang="en-GB" sz="39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3/31/Pen%C3%A9lope_Cruz.jpg"/>
          <p:cNvPicPr>
            <a:picLocks noChangeAspect="1" noChangeArrowheads="1"/>
          </p:cNvPicPr>
          <p:nvPr/>
        </p:nvPicPr>
        <p:blipFill>
          <a:blip r:embed="rId4" cstate="print"/>
          <a:srcRect b="8460"/>
          <a:stretch>
            <a:fillRect/>
          </a:stretch>
        </p:blipFill>
        <p:spPr bwMode="auto">
          <a:xfrm>
            <a:off x="2195736" y="0"/>
            <a:ext cx="5112568" cy="68005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7656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>
                <a:solidFill>
                  <a:schemeClr val="bg1"/>
                </a:solidFill>
              </a:rPr>
              <a:t>Penélope</a:t>
            </a:r>
            <a:r>
              <a:rPr lang="en-GB" sz="5400" b="1" dirty="0">
                <a:solidFill>
                  <a:schemeClr val="bg1"/>
                </a:solidFill>
              </a:rPr>
              <a:t> Cruz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530120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</a:rPr>
              <a:t>Spain</a:t>
            </a:r>
            <a:endParaRPr lang="en-GB" sz="6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elebritybase.info/wp-content/uploads/2014/01/Andrea-Pirlo-21355011-1-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0"/>
            <a:ext cx="6943725" cy="693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2.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835696" y="476672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</a:rPr>
              <a:t>Andrea Pirlo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5261478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chemeClr val="bg1"/>
                </a:solidFill>
              </a:rPr>
              <a:t>Italy</a:t>
            </a:r>
            <a:endParaRPr lang="en-GB" sz="9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thesun.co.uk/aidemitlum/archive/01661/Brown_Main_1661497a.jpg"/>
          <p:cNvPicPr>
            <a:picLocks noChangeAspect="1" noChangeArrowheads="1"/>
          </p:cNvPicPr>
          <p:nvPr/>
        </p:nvPicPr>
        <p:blipFill>
          <a:blip r:embed="rId4" cstate="print"/>
          <a:srcRect l="5642" r="8879" b="20000"/>
          <a:stretch>
            <a:fillRect/>
          </a:stretch>
        </p:blipFill>
        <p:spPr bwMode="auto">
          <a:xfrm>
            <a:off x="1979712" y="-54765"/>
            <a:ext cx="5184576" cy="69127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738282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Mrs Agnes </a:t>
            </a:r>
            <a:r>
              <a:rPr lang="en-GB" sz="4000" dirty="0">
                <a:solidFill>
                  <a:schemeClr val="bg1"/>
                </a:solidFill>
              </a:rPr>
              <a:t>Brown (Brendan O'Carroll)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3177" y="5540990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Ireland</a:t>
            </a:r>
            <a:endParaRPr lang="en-GB" sz="8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atweb.com/wp-content/uploads/2012/04/image001.jpg"/>
          <p:cNvPicPr>
            <a:picLocks noChangeAspect="1" noChangeArrowheads="1"/>
          </p:cNvPicPr>
          <p:nvPr/>
        </p:nvPicPr>
        <p:blipFill>
          <a:blip r:embed="rId4" cstate="print"/>
          <a:srcRect l="2139" r="8016" b="4450"/>
          <a:stretch>
            <a:fillRect/>
          </a:stretch>
        </p:blipFill>
        <p:spPr bwMode="auto">
          <a:xfrm>
            <a:off x="882396" y="476672"/>
            <a:ext cx="7493130" cy="59766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692696"/>
            <a:ext cx="5760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chemeClr val="bg1"/>
                </a:solidFill>
              </a:rPr>
              <a:t>Titanic Staircase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755" y="2276872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bg1"/>
                </a:solidFill>
              </a:rPr>
              <a:t>Belfast, UK</a:t>
            </a:r>
            <a:endParaRPr lang="en-GB" sz="8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 u="sng" dirty="0" smtClean="0"/>
              <a:t>Round 1</a:t>
            </a:r>
            <a:endParaRPr lang="en-GB" sz="6600" b="1" u="sng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6400800" cy="1944216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Geography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1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3qvyul2tp4j8.cloudfront.net/i/VsgT2A2fi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954" y="620689"/>
            <a:ext cx="7587446" cy="5688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76100" y="620689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Parthenon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148" y="43602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</a:rPr>
              <a:t>Greece</a:t>
            </a:r>
            <a:endParaRPr lang="en-GB" sz="7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ele-apartments.com/wp-content/gallery/dubrovnik-city-walls/dubrovnik-city-walls-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92696"/>
            <a:ext cx="7392821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738282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Dubrovnik Croatia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512168"/>
          </a:xfrm>
        </p:spPr>
        <p:txBody>
          <a:bodyPr>
            <a:normAutofit/>
          </a:bodyPr>
          <a:lstStyle/>
          <a:p>
            <a:r>
              <a:rPr lang="en-GB" sz="6600" b="1" u="sng" dirty="0" smtClean="0"/>
              <a:t>Round 5</a:t>
            </a:r>
            <a:endParaRPr lang="en-GB" sz="6600" b="1" u="sng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296144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Languages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 1. </a:t>
            </a:r>
            <a:r>
              <a:rPr lang="en-GB" sz="4000" dirty="0"/>
              <a:t>H</a:t>
            </a:r>
            <a:r>
              <a:rPr lang="en-GB" sz="4000" dirty="0" smtClean="0"/>
              <a:t>ow many official and working languages are there today in the European Union?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91680" y="2132856"/>
            <a:ext cx="6995120" cy="3168352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20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24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30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12168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 2. Which language is the most widely spoken mother tongue or native language in the European Union?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91680" y="2276871"/>
            <a:ext cx="6995120" cy="3240361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English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Spanish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German</a:t>
            </a:r>
            <a:endParaRPr lang="en-GB" sz="3600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2" y="836712"/>
            <a:ext cx="8507288" cy="1584176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 3. The phrase </a:t>
            </a:r>
            <a:r>
              <a:rPr lang="en-GB" sz="4000" i="1" dirty="0" smtClean="0"/>
              <a:t>‘Parlo tre lingue’ </a:t>
            </a:r>
            <a:r>
              <a:rPr lang="en-GB" sz="4000" dirty="0" smtClean="0"/>
              <a:t>is in a Romance language and means </a:t>
            </a:r>
            <a:r>
              <a:rPr lang="en-GB" sz="4000" i="1" dirty="0" smtClean="0"/>
              <a:t>‘I speak 3 languages’</a:t>
            </a:r>
            <a:r>
              <a:rPr lang="en-GB" sz="4000" dirty="0" smtClean="0"/>
              <a:t>, but which language is it?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75656" y="2348879"/>
            <a:ext cx="7211144" cy="3363443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Italian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Romanian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Portuguese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07288" cy="1224136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 4. In which language is ‘Dzień dobry’ the phrase for ‘good morning’?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75656" y="2132857"/>
            <a:ext cx="7211144" cy="3579466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Latvian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Polish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Russian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07288" cy="1584176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 5. J K Rowling, the author of the Harry Potter books, is fluent in which European language?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8" y="2276871"/>
            <a:ext cx="7283152" cy="3312369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French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German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Spanish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498178"/>
          </a:xfrm>
        </p:spPr>
        <p:txBody>
          <a:bodyPr>
            <a:normAutofit/>
          </a:bodyPr>
          <a:lstStyle/>
          <a:p>
            <a:pPr marL="1143000" indent="-1143000" algn="l"/>
            <a:r>
              <a:rPr lang="en-GB" sz="4000" dirty="0" smtClean="0"/>
              <a:t>   </a:t>
            </a:r>
            <a:r>
              <a:rPr lang="en-GB" sz="3600" dirty="0"/>
              <a:t>6</a:t>
            </a:r>
            <a:r>
              <a:rPr lang="en-GB" sz="3600" dirty="0" smtClean="0"/>
              <a:t>. In which two countries might you hear people speaking Basque?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75656" y="1988841"/>
            <a:ext cx="7211144" cy="36004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France and Spain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Hungary and Austria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Latvia and Estonia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 u="sng" dirty="0" smtClean="0"/>
              <a:t>Round 6</a:t>
            </a:r>
            <a:endParaRPr lang="en-GB" sz="6600" b="1" u="sng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6400800" cy="1872208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Food and drink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1. What is the only EU Member State to have the same name as its                                                                              capital city?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91680" y="2276872"/>
            <a:ext cx="7067128" cy="3312368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Luxembourg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Slovakia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Estonia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07288" cy="1512168"/>
          </a:xfrm>
        </p:spPr>
        <p:txBody>
          <a:bodyPr>
            <a:normAutofit/>
          </a:bodyPr>
          <a:lstStyle/>
          <a:p>
            <a:pPr marL="1143000" indent="-1143000" algn="l"/>
            <a:r>
              <a:rPr lang="en-GB" sz="3600" dirty="0" smtClean="0"/>
              <a:t>      1. ‘Bratwurst’ is a type of sausage made in which EU Member State?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8" y="1916832"/>
            <a:ext cx="7283152" cy="3312369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Belgium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Germany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France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7230" y="548680"/>
            <a:ext cx="8507288" cy="1368152"/>
          </a:xfrm>
        </p:spPr>
        <p:txBody>
          <a:bodyPr>
            <a:normAutofit/>
          </a:bodyPr>
          <a:lstStyle/>
          <a:p>
            <a:pPr marL="1143000" indent="-1143000"/>
            <a:r>
              <a:rPr lang="en-GB" sz="3600" dirty="0" smtClean="0"/>
              <a:t>     2. ‘Fenkata’ is a type of stew found in Malta. What is its main ingredient</a:t>
            </a:r>
            <a:r>
              <a:rPr lang="en-GB" sz="4000" dirty="0" smtClean="0"/>
              <a:t>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63688" y="1988840"/>
            <a:ext cx="6923112" cy="3384376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Pork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Beef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Rabbit</a:t>
            </a:r>
            <a:endParaRPr lang="en-GB" sz="3600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5900" y="908720"/>
            <a:ext cx="8507288" cy="1152128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600" dirty="0" smtClean="0"/>
              <a:t>      3. ‘Piri piri’ is a type of sauce from which country?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8" y="2060849"/>
            <a:ext cx="7283152" cy="365147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Portugal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Finland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UK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07288" cy="1440160"/>
          </a:xfrm>
        </p:spPr>
        <p:txBody>
          <a:bodyPr>
            <a:normAutofit/>
          </a:bodyPr>
          <a:lstStyle/>
          <a:p>
            <a:pPr marL="1143000" indent="-1143000" algn="l"/>
            <a:r>
              <a:rPr lang="en-GB" sz="4000" dirty="0" smtClean="0"/>
              <a:t>     4</a:t>
            </a:r>
            <a:r>
              <a:rPr lang="en-GB" sz="3600" dirty="0" smtClean="0"/>
              <a:t>. Which of the following is NOT a typical French food?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8" y="1844823"/>
            <a:ext cx="7283152" cy="374441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Snails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Shark fin soup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Frogs legs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6140" y="332656"/>
            <a:ext cx="8507288" cy="1800199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5. Bramley apples, from Northern Ireland, have protected status within Europe. What </a:t>
            </a:r>
            <a:r>
              <a:rPr lang="en-GB" sz="4000" b="1" dirty="0" smtClean="0"/>
              <a:t>county</a:t>
            </a:r>
            <a:r>
              <a:rPr lang="en-GB" sz="4000" dirty="0" smtClean="0"/>
              <a:t> are they from?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8" y="2204864"/>
            <a:ext cx="7283152" cy="3384376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Down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Armagh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Antrim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704" y="620688"/>
            <a:ext cx="8507288" cy="1656184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</a:t>
            </a:r>
            <a:r>
              <a:rPr lang="en-GB" sz="4000" dirty="0"/>
              <a:t>6</a:t>
            </a:r>
            <a:r>
              <a:rPr lang="en-GB" sz="4000" dirty="0" smtClean="0"/>
              <a:t>. In which EU Member State might you find ‘turrón’, a nougat made with honey and almonds?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31640" y="2348880"/>
            <a:ext cx="7344816" cy="3363442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Romania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Spain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Malta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704" y="620688"/>
            <a:ext cx="8507288" cy="1656184"/>
          </a:xfrm>
        </p:spPr>
        <p:txBody>
          <a:bodyPr>
            <a:normAutofit/>
          </a:bodyPr>
          <a:lstStyle/>
          <a:p>
            <a:pPr marL="1143000" indent="-1143000"/>
            <a:r>
              <a:rPr lang="en-GB" sz="4000" dirty="0" smtClean="0"/>
              <a:t>    </a:t>
            </a:r>
            <a:r>
              <a:rPr lang="en-GB" sz="4000" b="1" u="sng" dirty="0" smtClean="0"/>
              <a:t>TIE BREAK QUESTIONS</a:t>
            </a:r>
            <a:endParaRPr lang="en-GB" sz="4000" b="1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31640" y="2348880"/>
            <a:ext cx="7344816" cy="3363442"/>
          </a:xfrm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en-GB" sz="3600" dirty="0" smtClean="0"/>
              <a:t>Which company is Italy's largest employer?</a:t>
            </a:r>
          </a:p>
          <a:p>
            <a:pPr marL="742950" indent="-742950">
              <a:buAutoNum type="alphaUcPeriod"/>
            </a:pPr>
            <a:r>
              <a:rPr lang="en-GB" sz="3600" u="sng" dirty="0" smtClean="0"/>
              <a:t>Fiat</a:t>
            </a:r>
          </a:p>
          <a:p>
            <a:pPr marL="742950" indent="-742950">
              <a:buAutoNum type="alphaUcPeriod"/>
            </a:pPr>
            <a:r>
              <a:rPr lang="en-GB" sz="3600" dirty="0" smtClean="0"/>
              <a:t>Dolce and Gabbana</a:t>
            </a:r>
          </a:p>
          <a:p>
            <a:pPr marL="742950" indent="-742950">
              <a:buAutoNum type="alphaUcPeriod"/>
            </a:pPr>
            <a:r>
              <a:rPr lang="en-GB" sz="3600" dirty="0" smtClean="0"/>
              <a:t>Alitalia </a:t>
            </a:r>
          </a:p>
          <a:p>
            <a:pPr marL="0" indent="0">
              <a:lnSpc>
                <a:spcPct val="200000"/>
              </a:lnSpc>
              <a:buNone/>
            </a:pP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4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704" y="620688"/>
            <a:ext cx="8507288" cy="1656184"/>
          </a:xfrm>
        </p:spPr>
        <p:txBody>
          <a:bodyPr>
            <a:normAutofit/>
          </a:bodyPr>
          <a:lstStyle/>
          <a:p>
            <a:pPr marL="1143000" indent="-1143000"/>
            <a:r>
              <a:rPr lang="en-GB" sz="4000" dirty="0" smtClean="0"/>
              <a:t>    </a:t>
            </a:r>
            <a:r>
              <a:rPr lang="en-GB" sz="4000" b="1" u="sng" dirty="0" smtClean="0"/>
              <a:t>TIE BREAK QUESTIONS</a:t>
            </a:r>
            <a:endParaRPr lang="en-GB" sz="4000" b="1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31640" y="2348880"/>
            <a:ext cx="7344816" cy="33634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2. How many clogs are produced in Holland each year? </a:t>
            </a:r>
          </a:p>
          <a:p>
            <a:pPr marL="742950" indent="-742950">
              <a:buAutoNum type="alphaUcPeriod"/>
            </a:pPr>
            <a:r>
              <a:rPr lang="en-GB" sz="3600" dirty="0" smtClean="0"/>
              <a:t>1 million </a:t>
            </a:r>
          </a:p>
          <a:p>
            <a:pPr marL="742950" indent="-742950">
              <a:buAutoNum type="alphaUcPeriod"/>
            </a:pPr>
            <a:r>
              <a:rPr lang="en-GB" sz="3600" dirty="0" smtClean="0"/>
              <a:t>2 million </a:t>
            </a:r>
          </a:p>
          <a:p>
            <a:pPr marL="742950" indent="-742950">
              <a:buAutoNum type="alphaUcPeriod"/>
            </a:pPr>
            <a:r>
              <a:rPr lang="en-GB" sz="3600" u="sng" dirty="0" smtClean="0"/>
              <a:t>3 million</a:t>
            </a:r>
            <a:endParaRPr lang="en-GB" sz="36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2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9026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29028" name="Title 8"/>
          <p:cNvSpPr>
            <a:spLocks noGrp="1"/>
          </p:cNvSpPr>
          <p:nvPr>
            <p:ph type="title"/>
          </p:nvPr>
        </p:nvSpPr>
        <p:spPr>
          <a:xfrm>
            <a:off x="107950" y="620713"/>
            <a:ext cx="8507413" cy="1655762"/>
          </a:xfrm>
        </p:spPr>
        <p:txBody>
          <a:bodyPr/>
          <a:lstStyle/>
          <a:p>
            <a:pPr marL="1143000" indent="-1143000" eaLnBrk="1" hangingPunct="1"/>
            <a:r>
              <a:rPr lang="en-GB" sz="4000" smtClean="0"/>
              <a:t>    </a:t>
            </a:r>
            <a:r>
              <a:rPr lang="en-GB" sz="4000" b="1" u="sng" smtClean="0"/>
              <a:t>TIE BREAK QUESTIONS</a:t>
            </a:r>
          </a:p>
        </p:txBody>
      </p:sp>
      <p:sp>
        <p:nvSpPr>
          <p:cNvPr id="129029" name="Content Placeholder 9"/>
          <p:cNvSpPr>
            <a:spLocks noGrp="1"/>
          </p:cNvSpPr>
          <p:nvPr>
            <p:ph idx="1"/>
          </p:nvPr>
        </p:nvSpPr>
        <p:spPr>
          <a:xfrm>
            <a:off x="1331913" y="2349500"/>
            <a:ext cx="7343775" cy="3362325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GB" sz="3200" dirty="0" smtClean="0"/>
              <a:t>	</a:t>
            </a:r>
            <a:r>
              <a:rPr lang="en-GB" sz="3600" dirty="0" smtClean="0"/>
              <a:t>How many Member States are there in the European Union?</a:t>
            </a:r>
          </a:p>
          <a:p>
            <a:pPr lvl="1" eaLnBrk="1" hangingPunct="1">
              <a:buFont typeface="Arial" charset="0"/>
              <a:buNone/>
            </a:pPr>
            <a:r>
              <a:rPr lang="en-GB" sz="3600" dirty="0" smtClean="0"/>
              <a:t>	A:	25</a:t>
            </a:r>
          </a:p>
          <a:p>
            <a:pPr lvl="1" eaLnBrk="1" hangingPunct="1">
              <a:buFont typeface="Arial" charset="0"/>
              <a:buNone/>
            </a:pPr>
            <a:r>
              <a:rPr lang="en-GB" sz="3600" dirty="0" smtClean="0"/>
              <a:t>	B:	26</a:t>
            </a:r>
          </a:p>
          <a:p>
            <a:pPr lvl="1" eaLnBrk="1" hangingPunct="1">
              <a:buFont typeface="Arial" charset="0"/>
              <a:buNone/>
            </a:pPr>
            <a:r>
              <a:rPr lang="en-GB" sz="3600" dirty="0" smtClean="0"/>
              <a:t>	C:	</a:t>
            </a:r>
            <a:r>
              <a:rPr lang="en-GB" sz="3600" u="sng" dirty="0" smtClean="0"/>
              <a:t>28</a:t>
            </a:r>
            <a:r>
              <a:rPr lang="en-GB" sz="3600" dirty="0" smtClean="0"/>
              <a:t>	</a:t>
            </a:r>
            <a:r>
              <a:rPr lang="en-GB" sz="3200" dirty="0" smtClean="0"/>
              <a:t>   </a:t>
            </a:r>
            <a:endParaRPr lang="en-GB" sz="3200" u="sng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8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3107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31076" name="Title 8"/>
          <p:cNvSpPr>
            <a:spLocks noGrp="1"/>
          </p:cNvSpPr>
          <p:nvPr>
            <p:ph type="title"/>
          </p:nvPr>
        </p:nvSpPr>
        <p:spPr>
          <a:xfrm>
            <a:off x="133350" y="620713"/>
            <a:ext cx="8507413" cy="1655762"/>
          </a:xfrm>
        </p:spPr>
        <p:txBody>
          <a:bodyPr/>
          <a:lstStyle/>
          <a:p>
            <a:pPr marL="1143000" indent="-1143000" eaLnBrk="1" hangingPunct="1"/>
            <a:r>
              <a:rPr lang="en-GB" sz="4000" smtClean="0"/>
              <a:t>    </a:t>
            </a:r>
            <a:r>
              <a:rPr lang="en-GB" sz="4000" b="1" u="sng" smtClean="0"/>
              <a:t>TIE BREAK QUESTIONS</a:t>
            </a:r>
          </a:p>
        </p:txBody>
      </p:sp>
      <p:sp>
        <p:nvSpPr>
          <p:cNvPr id="131077" name="Content Placeholder 9"/>
          <p:cNvSpPr>
            <a:spLocks noGrp="1"/>
          </p:cNvSpPr>
          <p:nvPr>
            <p:ph idx="1"/>
          </p:nvPr>
        </p:nvSpPr>
        <p:spPr>
          <a:xfrm>
            <a:off x="1331913" y="2349500"/>
            <a:ext cx="7343775" cy="3362325"/>
          </a:xfrm>
        </p:spPr>
        <p:txBody>
          <a:bodyPr/>
          <a:lstStyle/>
          <a:p>
            <a:pPr marL="742950" indent="-742950" eaLnBrk="1" hangingPunct="1">
              <a:buFont typeface="Arial" charset="0"/>
              <a:buNone/>
            </a:pPr>
            <a:r>
              <a:rPr lang="en-GB" sz="3600" dirty="0" smtClean="0"/>
              <a:t>	Who is the current President of the European Commission?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GB" sz="3600" dirty="0" smtClean="0"/>
              <a:t>	A:  Donald Tusk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GB" sz="3600" dirty="0" smtClean="0"/>
              <a:t>	B:  </a:t>
            </a:r>
            <a:r>
              <a:rPr lang="en-GB" sz="3600" u="sng" dirty="0" smtClean="0"/>
              <a:t>Jean-Claude Juncker</a:t>
            </a:r>
          </a:p>
          <a:p>
            <a:pPr marL="742950" indent="-742950" eaLnBrk="1" hangingPunct="1">
              <a:buFont typeface="Arial" charset="0"/>
              <a:buNone/>
            </a:pPr>
            <a:r>
              <a:rPr lang="en-GB" sz="3600" dirty="0" smtClean="0"/>
              <a:t>	C:  Jose Manuel Barroso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8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5" y="548680"/>
            <a:ext cx="8229600" cy="1498178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/>
              <a:t> </a:t>
            </a:r>
            <a:r>
              <a:rPr lang="en-GB" sz="4000" dirty="0" smtClean="0"/>
              <a:t>      </a:t>
            </a:r>
            <a:r>
              <a:rPr lang="en-GB" sz="4000" dirty="0"/>
              <a:t>2</a:t>
            </a:r>
            <a:r>
              <a:rPr lang="en-GB" sz="4000" dirty="0" smtClean="0"/>
              <a:t>. Which country does NOT have a shoreline on the Mediterranean sea?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91680" y="2132856"/>
            <a:ext cx="6984776" cy="3384375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Slovenia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Spain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Italy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60840" cy="1656184"/>
          </a:xfrm>
        </p:spPr>
        <p:txBody>
          <a:bodyPr anchor="t"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3. Which country became the newest </a:t>
            </a:r>
            <a:r>
              <a:rPr lang="en-GB" sz="4000" dirty="0"/>
              <a:t>M</a:t>
            </a:r>
            <a:r>
              <a:rPr lang="en-GB" sz="4000" dirty="0" smtClean="0"/>
              <a:t>ember </a:t>
            </a:r>
            <a:r>
              <a:rPr lang="en-GB" sz="4000" dirty="0"/>
              <a:t>S</a:t>
            </a:r>
            <a:r>
              <a:rPr lang="en-GB" sz="4000" dirty="0" smtClean="0"/>
              <a:t>tate of the EU when it joined in July 2013?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79712" y="2420888"/>
            <a:ext cx="6995120" cy="3024337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14400" dirty="0" smtClean="0"/>
              <a:t>Slovenia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14400" u="sng" dirty="0" smtClean="0"/>
              <a:t>Croatia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14400" dirty="0" smtClean="0"/>
              <a:t>Portugal</a:t>
            </a:r>
            <a:endParaRPr lang="en-GB" sz="14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4. The UK has over 6,000 islands; what</a:t>
            </a:r>
            <a:br>
              <a:rPr lang="en-GB" sz="4000" dirty="0" smtClean="0"/>
            </a:br>
            <a:r>
              <a:rPr lang="en-GB" sz="4000" dirty="0" smtClean="0"/>
              <a:t>European country has over 175,000?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19672" y="1844824"/>
            <a:ext cx="7067128" cy="428133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Finland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Greece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Sweden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5" y="692696"/>
            <a:ext cx="8229600" cy="1512168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5. Which of the following countries has a capital city which is not actually its largest city?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19672" y="2276872"/>
            <a:ext cx="7042322" cy="3312368"/>
          </a:xfrm>
        </p:spPr>
        <p:txBody>
          <a:bodyPr>
            <a:no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Malta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Latvia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Denmark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6. Europe’s hottest ever temperature was recorded at 48° C. Where did this happen?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91680" y="2204865"/>
            <a:ext cx="6995120" cy="367240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u="sng" dirty="0" smtClean="0"/>
              <a:t>Greece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Spain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600" dirty="0" smtClean="0"/>
              <a:t>Norway</a:t>
            </a:r>
            <a:endParaRPr lang="en-GB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ANDARYGAMESETTING" val="&lt;QuandaryGameSetting&gt;&lt;GameOptions&gt;&lt;skipWelcome&gt;False&lt;/skipWelcome&gt;&lt;option Version=&quot;1&quot;&gt;&lt;skipOptionScreen&gt;False&lt;/skipOptionScreen&gt;&lt;scoringOption&gt;0&lt;/scoringOption&gt;&lt;questionPerGame&gt;0&lt;/questionPerGame&gt;&lt;loopGame&gt;off&lt;/loopGame&gt;&lt;timeBetweenGames&gt;0&lt;/timeBetweenGames&gt;&lt;skipWelcomeMovie&gt;False&lt;/skipWelcomeMovie&gt;&lt;gameMode&gt;0&lt;/gameMode&gt;&lt;numTeams&gt;0&lt;/numTeams&gt;&lt;UseTeamsFromParticipantList&gt;True&lt;/UseTeamsFromParticipantList&gt;&lt;/option&gt;&lt;/GameOptions&gt;&lt;QuandaryTopicsStore /&gt;&lt;/QuandaryGameSetting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C]]&gt;&lt;/Answer&gt;&#10;  &lt;/AnswerData&gt;&#10;&lt;/AdvancedAnswer&gt;"/>
  <p:tag name="ANSWER" val="* C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A]]&gt;&lt;/Answer&gt;&#10;  &lt;/AnswerData&gt;&#10;&lt;/AdvancedAnswer&gt;"/>
  <p:tag name="ANSWER" val="* A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795</Words>
  <Application>Microsoft Office PowerPoint</Application>
  <PresentationFormat>On-screen Show (4:3)</PresentationFormat>
  <Paragraphs>225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 Theme</vt:lpstr>
      <vt:lpstr>PowerPoint Presentation</vt:lpstr>
      <vt:lpstr>Questions &amp; Answers  (Includes links to music online)</vt:lpstr>
      <vt:lpstr>Round 1</vt:lpstr>
      <vt:lpstr>      1. What is the only EU Member State to have the same name as its                                                                              capital city?  </vt:lpstr>
      <vt:lpstr>       2. Which country does NOT have a shoreline on the Mediterranean sea?</vt:lpstr>
      <vt:lpstr>      3. Which country became the newest Member State of the EU when it joined in July 2013?</vt:lpstr>
      <vt:lpstr>      4. The UK has over 6,000 islands; what European country has over 175,000?</vt:lpstr>
      <vt:lpstr>      5. Which of the following countries has a capital city which is not actually its largest city?</vt:lpstr>
      <vt:lpstr>     6. Europe’s hottest ever temperature was recorded at 48° C. Where did this happen?</vt:lpstr>
      <vt:lpstr>Round 2</vt:lpstr>
      <vt:lpstr>     1. This is the national anthem of which EU Member State? https://www.youtube.com/watch?v=5g4fhqCSdLQ</vt:lpstr>
      <vt:lpstr>     2. Which European language is Shakira singing in? https://www.youtube.com/watch?v=a8Rwz6zBJSE</vt:lpstr>
      <vt:lpstr>      3. What is the name of this Irish                                     instrument? https://www.youtube.com/watch?v=Mwxga8udIio</vt:lpstr>
      <vt:lpstr>       4. What country does this famous reality show judge and singer come from? https://www.youtube.com/watch?v=kWvbJsB0OBc</vt:lpstr>
      <vt:lpstr>     5. ‘The Planets’ is by a famous classical composer from where? https://www.youtube.com/watch?v=Isic2Z2e2xs</vt:lpstr>
      <vt:lpstr>    6. What is the name of this type of                       Spanish music? https://www.youtube.com/watch?v=E3EpPROnl6w</vt:lpstr>
      <vt:lpstr>Round 3</vt:lpstr>
      <vt:lpstr>      1. Hallowe’en is a pagan festival which originated in which country? </vt:lpstr>
      <vt:lpstr>      2. What is the usual time to eat dinner in Spain?</vt:lpstr>
      <vt:lpstr>      3. Many Irish family names start with “Mac” or “O’...”, but what do they mean?</vt:lpstr>
      <vt:lpstr>        4. In which country does the ‘Bundesliga’ take place?</vt:lpstr>
      <vt:lpstr>       5. The Velvet Revolution is traditionally associated with which two former communist EU Member States?</vt:lpstr>
      <vt:lpstr>     6. The Magyar people originate from    which EU Member State?</vt:lpstr>
      <vt:lpstr>Round 4</vt:lpstr>
      <vt:lpstr>Faces and Places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5</vt:lpstr>
      <vt:lpstr>       1. How many official and working languages are there today in the European Union? </vt:lpstr>
      <vt:lpstr>       2. Which language is the most widely spoken mother tongue or native language in the European Union? </vt:lpstr>
      <vt:lpstr>       3. The phrase ‘Parlo tre lingue’ is in a Romance language and means ‘I speak 3 languages’, but which language is it? </vt:lpstr>
      <vt:lpstr>       4. In which language is ‘Dzień dobry’ the phrase for ‘good morning’? </vt:lpstr>
      <vt:lpstr>       5. J K Rowling, the author of the Harry Potter books, is fluent in which European language?</vt:lpstr>
      <vt:lpstr>   6. In which two countries might you hear people speaking Basque?</vt:lpstr>
      <vt:lpstr>Round 6</vt:lpstr>
      <vt:lpstr>      1. ‘Bratwurst’ is a type of sausage made in which EU Member State?</vt:lpstr>
      <vt:lpstr>     2. ‘Fenkata’ is a type of stew found in Malta. What is its main ingredient?</vt:lpstr>
      <vt:lpstr>      3. ‘Piri piri’ is a type of sauce from which country?</vt:lpstr>
      <vt:lpstr>     4. Which of the following is NOT a typical French food?</vt:lpstr>
      <vt:lpstr>      5. Bramley apples, from Northern Ireland, have protected status within Europe. What county are they from?</vt:lpstr>
      <vt:lpstr>    6. In which EU Member State might you find ‘turrón’, a nougat made with honey and almonds?</vt:lpstr>
      <vt:lpstr>    TIE BREAK QUESTIONS</vt:lpstr>
      <vt:lpstr>    TIE BREAK QUESTIONS</vt:lpstr>
      <vt:lpstr>    TIE BREAK QUESTIONS</vt:lpstr>
      <vt:lpstr>    TIE BREAK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Lele</dc:creator>
  <cp:lastModifiedBy>Louisa Gibson</cp:lastModifiedBy>
  <cp:revision>178</cp:revision>
  <cp:lastPrinted>2015-04-21T01:16:49Z</cp:lastPrinted>
  <dcterms:created xsi:type="dcterms:W3CDTF">2015-04-08T18:49:45Z</dcterms:created>
  <dcterms:modified xsi:type="dcterms:W3CDTF">2019-06-19T13:24:43Z</dcterms:modified>
</cp:coreProperties>
</file>