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ppt/tags/tag61.xml" ContentType="application/vnd.openxmlformats-officedocument.presentationml.tags+xml"/>
  <Override PartName="/ppt/notesSlides/notesSlide60.xml" ContentType="application/vnd.openxmlformats-officedocument.presentationml.notesSlide+xml"/>
  <Override PartName="/ppt/tags/tag62.xml" ContentType="application/vnd.openxmlformats-officedocument.presentationml.tags+xml"/>
  <Override PartName="/ppt/notesSlides/notesSlide61.xml" ContentType="application/vnd.openxmlformats-officedocument.presentationml.notesSlide+xml"/>
  <Override PartName="/ppt/tags/tag63.xml" ContentType="application/vnd.openxmlformats-officedocument.presentationml.tags+xml"/>
  <Override PartName="/ppt/notesSlides/notesSlide62.xml" ContentType="application/vnd.openxmlformats-officedocument.presentationml.notesSlide+xml"/>
  <Override PartName="/ppt/tags/tag64.xml" ContentType="application/vnd.openxmlformats-officedocument.presentationml.tags+xml"/>
  <Override PartName="/ppt/notesSlides/notesSlide63.xml" ContentType="application/vnd.openxmlformats-officedocument.presentationml.notesSlide+xml"/>
  <Override PartName="/ppt/tags/tag65.xml" ContentType="application/vnd.openxmlformats-officedocument.presentationml.tags+xml"/>
  <Override PartName="/ppt/notesSlides/notesSlide64.xml" ContentType="application/vnd.openxmlformats-officedocument.presentationml.notesSlide+xml"/>
  <Override PartName="/ppt/tags/tag66.xml" ContentType="application/vnd.openxmlformats-officedocument.presentationml.tags+xml"/>
  <Override PartName="/ppt/notesSlides/notesSlide65.xml" ContentType="application/vnd.openxmlformats-officedocument.presentationml.notesSlide+xml"/>
  <Override PartName="/ppt/tags/tag67.xml" ContentType="application/vnd.openxmlformats-officedocument.presentationml.tags+xml"/>
  <Override PartName="/ppt/notesSlides/notesSlide66.xml" ContentType="application/vnd.openxmlformats-officedocument.presentationml.notesSlide+xml"/>
  <Override PartName="/ppt/tags/tag68.xml" ContentType="application/vnd.openxmlformats-officedocument.presentationml.tags+xml"/>
  <Override PartName="/ppt/notesSlides/notesSlide67.xml" ContentType="application/vnd.openxmlformats-officedocument.presentationml.notesSlide+xml"/>
  <Override PartName="/ppt/tags/tag69.xml" ContentType="application/vnd.openxmlformats-officedocument.presentationml.tags+xml"/>
  <Override PartName="/ppt/notesSlides/notesSlide68.xml" ContentType="application/vnd.openxmlformats-officedocument.presentationml.notesSlide+xml"/>
  <Override PartName="/ppt/tags/tag70.xml" ContentType="application/vnd.openxmlformats-officedocument.presentationml.tags+xml"/>
  <Override PartName="/ppt/notesSlides/notesSlide69.xml" ContentType="application/vnd.openxmlformats-officedocument.presentationml.notesSlide+xml"/>
  <Override PartName="/ppt/tags/tag71.xml" ContentType="application/vnd.openxmlformats-officedocument.presentationml.tags+xml"/>
  <Override PartName="/ppt/notesSlides/notesSlide70.xml" ContentType="application/vnd.openxmlformats-officedocument.presentationml.notesSlide+xml"/>
  <Override PartName="/ppt/tags/tag72.xml" ContentType="application/vnd.openxmlformats-officedocument.presentationml.tags+xml"/>
  <Override PartName="/ppt/notesSlides/notesSlide71.xml" ContentType="application/vnd.openxmlformats-officedocument.presentationml.notesSlide+xml"/>
  <Override PartName="/ppt/tags/tag73.xml" ContentType="application/vnd.openxmlformats-officedocument.presentationml.tags+xml"/>
  <Override PartName="/ppt/notesSlides/notesSlide72.xml" ContentType="application/vnd.openxmlformats-officedocument.presentationml.notesSlide+xml"/>
  <Override PartName="/ppt/tags/tag74.xml" ContentType="application/vnd.openxmlformats-officedocument.presentationml.tags+xml"/>
  <Override PartName="/ppt/notesSlides/notesSlide73.xml" ContentType="application/vnd.openxmlformats-officedocument.presentationml.notesSlide+xml"/>
  <Override PartName="/ppt/tags/tag75.xml" ContentType="application/vnd.openxmlformats-officedocument.presentationml.tags+xml"/>
  <Override PartName="/ppt/notesSlides/notesSlide74.xml" ContentType="application/vnd.openxmlformats-officedocument.presentationml.notesSlide+xml"/>
  <Override PartName="/ppt/tags/tag76.xml" ContentType="application/vnd.openxmlformats-officedocument.presentationml.tags+xml"/>
  <Override PartName="/ppt/notesSlides/notesSlide75.xml" ContentType="application/vnd.openxmlformats-officedocument.presentationml.notesSlide+xml"/>
  <Override PartName="/ppt/tags/tag77.xml" ContentType="application/vnd.openxmlformats-officedocument.presentationml.tags+xml"/>
  <Override PartName="/ppt/notesSlides/notesSlide76.xml" ContentType="application/vnd.openxmlformats-officedocument.presentationml.notesSlide+xml"/>
  <Override PartName="/ppt/tags/tag78.xml" ContentType="application/vnd.openxmlformats-officedocument.presentationml.tags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82"/>
  </p:notesMasterIdLst>
  <p:handoutMasterIdLst>
    <p:handoutMasterId r:id="rId83"/>
  </p:handoutMasterIdLst>
  <p:sldIdLst>
    <p:sldId id="256" r:id="rId5"/>
    <p:sldId id="268" r:id="rId6"/>
    <p:sldId id="269" r:id="rId7"/>
    <p:sldId id="271" r:id="rId8"/>
    <p:sldId id="272" r:id="rId9"/>
    <p:sldId id="274" r:id="rId10"/>
    <p:sldId id="275" r:id="rId11"/>
    <p:sldId id="278" r:id="rId12"/>
    <p:sldId id="397" r:id="rId13"/>
    <p:sldId id="390" r:id="rId14"/>
    <p:sldId id="312" r:id="rId15"/>
    <p:sldId id="313" r:id="rId16"/>
    <p:sldId id="315" r:id="rId17"/>
    <p:sldId id="316" r:id="rId18"/>
    <p:sldId id="318" r:id="rId19"/>
    <p:sldId id="321" r:id="rId20"/>
    <p:sldId id="322" r:id="rId21"/>
    <p:sldId id="393" r:id="rId22"/>
    <p:sldId id="326" r:id="rId23"/>
    <p:sldId id="257" r:id="rId24"/>
    <p:sldId id="258" r:id="rId25"/>
    <p:sldId id="260" r:id="rId26"/>
    <p:sldId id="262" r:id="rId27"/>
    <p:sldId id="263" r:id="rId28"/>
    <p:sldId id="264" r:id="rId29"/>
    <p:sldId id="267" r:id="rId30"/>
    <p:sldId id="431" r:id="rId31"/>
    <p:sldId id="399" r:id="rId32"/>
    <p:sldId id="290" r:id="rId33"/>
    <p:sldId id="291" r:id="rId34"/>
    <p:sldId id="292" r:id="rId35"/>
    <p:sldId id="296" r:id="rId36"/>
    <p:sldId id="298" r:id="rId37"/>
    <p:sldId id="299" r:id="rId38"/>
    <p:sldId id="300" r:id="rId39"/>
    <p:sldId id="369" r:id="rId40"/>
    <p:sldId id="401" r:id="rId41"/>
    <p:sldId id="419" r:id="rId42"/>
    <p:sldId id="302" r:id="rId43"/>
    <p:sldId id="305" r:id="rId44"/>
    <p:sldId id="306" r:id="rId45"/>
    <p:sldId id="307" r:id="rId46"/>
    <p:sldId id="374" r:id="rId47"/>
    <p:sldId id="311" r:id="rId48"/>
    <p:sldId id="403" r:id="rId49"/>
    <p:sldId id="405" r:id="rId50"/>
    <p:sldId id="356" r:id="rId51"/>
    <p:sldId id="376" r:id="rId52"/>
    <p:sldId id="378" r:id="rId53"/>
    <p:sldId id="380" r:id="rId54"/>
    <p:sldId id="381" r:id="rId55"/>
    <p:sldId id="387" r:id="rId56"/>
    <p:sldId id="389" r:id="rId57"/>
    <p:sldId id="416" r:id="rId58"/>
    <p:sldId id="418" r:id="rId59"/>
    <p:sldId id="414" r:id="rId60"/>
    <p:sldId id="406" r:id="rId61"/>
    <p:sldId id="407" r:id="rId62"/>
    <p:sldId id="408" r:id="rId63"/>
    <p:sldId id="409" r:id="rId64"/>
    <p:sldId id="410" r:id="rId65"/>
    <p:sldId id="415" r:id="rId66"/>
    <p:sldId id="412" r:id="rId67"/>
    <p:sldId id="413" r:id="rId68"/>
    <p:sldId id="420" r:id="rId69"/>
    <p:sldId id="421" r:id="rId70"/>
    <p:sldId id="422" r:id="rId71"/>
    <p:sldId id="423" r:id="rId72"/>
    <p:sldId id="424" r:id="rId73"/>
    <p:sldId id="425" r:id="rId74"/>
    <p:sldId id="426" r:id="rId75"/>
    <p:sldId id="427" r:id="rId76"/>
    <p:sldId id="428" r:id="rId77"/>
    <p:sldId id="429" r:id="rId78"/>
    <p:sldId id="373" r:id="rId79"/>
    <p:sldId id="366" r:id="rId80"/>
    <p:sldId id="432" r:id="rId81"/>
  </p:sldIdLst>
  <p:sldSz cx="9144000" cy="6858000" type="screen4x3"/>
  <p:notesSz cx="9942513" cy="6810375"/>
  <p:custDataLst>
    <p:tags r:id="rId8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AD514"/>
    <a:srgbClr val="F6BB00"/>
    <a:srgbClr val="A50021"/>
    <a:srgbClr val="6BB1B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864" autoAdjust="0"/>
  </p:normalViewPr>
  <p:slideViewPr>
    <p:cSldViewPr>
      <p:cViewPr varScale="1">
        <p:scale>
          <a:sx n="100" d="100"/>
          <a:sy n="100" d="100"/>
        </p:scale>
        <p:origin x="1914" y="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ags" Target="tags/tag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795" cy="340357"/>
          </a:xfrm>
          <a:prstGeom prst="rect">
            <a:avLst/>
          </a:prstGeom>
        </p:spPr>
        <p:txBody>
          <a:bodyPr vert="horz" lIns="92574" tIns="46287" rIns="92574" bIns="4628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2119" y="0"/>
            <a:ext cx="4308795" cy="340357"/>
          </a:xfrm>
          <a:prstGeom prst="rect">
            <a:avLst/>
          </a:prstGeom>
        </p:spPr>
        <p:txBody>
          <a:bodyPr vert="horz" lIns="92574" tIns="46287" rIns="92574" bIns="46287" rtlCol="0"/>
          <a:lstStyle>
            <a:lvl1pPr algn="r">
              <a:defRPr sz="1200"/>
            </a:lvl1pPr>
          </a:lstStyle>
          <a:p>
            <a:fld id="{55B8423D-743A-497A-ADA6-2E155ECA1E5F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68398"/>
            <a:ext cx="4308795" cy="340357"/>
          </a:xfrm>
          <a:prstGeom prst="rect">
            <a:avLst/>
          </a:prstGeom>
        </p:spPr>
        <p:txBody>
          <a:bodyPr vert="horz" lIns="92574" tIns="46287" rIns="92574" bIns="4628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2119" y="6468398"/>
            <a:ext cx="4308795" cy="340357"/>
          </a:xfrm>
          <a:prstGeom prst="rect">
            <a:avLst/>
          </a:prstGeom>
        </p:spPr>
        <p:txBody>
          <a:bodyPr vert="horz" lIns="92574" tIns="46287" rIns="92574" bIns="46287" rtlCol="0" anchor="b"/>
          <a:lstStyle>
            <a:lvl1pPr algn="r">
              <a:defRPr sz="1200"/>
            </a:lvl1pPr>
          </a:lstStyle>
          <a:p>
            <a:fld id="{064243EF-EA3A-477C-845F-0885D73C7E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988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8423" cy="340518"/>
          </a:xfrm>
          <a:prstGeom prst="rect">
            <a:avLst/>
          </a:prstGeom>
        </p:spPr>
        <p:txBody>
          <a:bodyPr vert="horz" lIns="91741" tIns="45871" rIns="91741" bIns="45871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1789" y="1"/>
            <a:ext cx="4308423" cy="340518"/>
          </a:xfrm>
          <a:prstGeom prst="rect">
            <a:avLst/>
          </a:prstGeom>
        </p:spPr>
        <p:txBody>
          <a:bodyPr vert="horz" lIns="91741" tIns="45871" rIns="91741" bIns="45871" rtlCol="0"/>
          <a:lstStyle>
            <a:lvl1pPr algn="r">
              <a:defRPr sz="1200"/>
            </a:lvl1pPr>
          </a:lstStyle>
          <a:p>
            <a:fld id="{4E6A8280-F53F-4C8A-8E6C-4346B21EF720}" type="datetimeFigureOut">
              <a:rPr lang="en-GB" smtClean="0"/>
              <a:pPr/>
              <a:t>19/06/2019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5187" cy="25542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41" tIns="45871" rIns="91741" bIns="45871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253" y="3234931"/>
            <a:ext cx="7954010" cy="3064669"/>
          </a:xfrm>
          <a:prstGeom prst="rect">
            <a:avLst/>
          </a:prstGeom>
        </p:spPr>
        <p:txBody>
          <a:bodyPr vert="horz" lIns="91741" tIns="45871" rIns="91741" bIns="4587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68676"/>
            <a:ext cx="4308423" cy="340518"/>
          </a:xfrm>
          <a:prstGeom prst="rect">
            <a:avLst/>
          </a:prstGeom>
        </p:spPr>
        <p:txBody>
          <a:bodyPr vert="horz" lIns="91741" tIns="45871" rIns="91741" bIns="45871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1789" y="6468676"/>
            <a:ext cx="4308423" cy="340518"/>
          </a:xfrm>
          <a:prstGeom prst="rect">
            <a:avLst/>
          </a:prstGeom>
        </p:spPr>
        <p:txBody>
          <a:bodyPr vert="horz" lIns="91741" tIns="45871" rIns="91741" bIns="45871" rtlCol="0" anchor="b"/>
          <a:lstStyle>
            <a:lvl1pPr algn="r">
              <a:defRPr sz="1200"/>
            </a:lvl1pPr>
          </a:lstStyle>
          <a:p>
            <a:fld id="{3B603666-1CB2-475E-A7E2-7DA7D4C05B0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1956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</a:t>
            </a:fld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10</a:t>
            </a:fld>
            <a:endParaRPr lang="en-GB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11</a:t>
            </a:fld>
            <a:endParaRPr lang="en-GB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12</a:t>
            </a:fld>
            <a:endParaRPr lang="en-GB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13</a:t>
            </a:fld>
            <a:endParaRPr lang="en-GB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14</a:t>
            </a:fld>
            <a:endParaRPr lang="en-GB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15</a:t>
            </a:fld>
            <a:endParaRPr lang="en-GB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16</a:t>
            </a:fld>
            <a:endParaRPr lang="en-GB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17</a:t>
            </a:fld>
            <a:endParaRPr lang="en-GB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18</a:t>
            </a:fld>
            <a:endParaRPr lang="en-GB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19</a:t>
            </a:fld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</a:t>
            </a:fld>
            <a:endParaRPr lang="en-GB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20</a:t>
            </a:fld>
            <a:endParaRPr lang="en-GB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21</a:t>
            </a:fld>
            <a:endParaRPr lang="en-GB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22</a:t>
            </a:fld>
            <a:endParaRPr lang="en-GB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23</a:t>
            </a:fld>
            <a:endParaRPr lang="en-GB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24</a:t>
            </a:fld>
            <a:endParaRPr lang="en-GB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25</a:t>
            </a:fld>
            <a:endParaRPr lang="en-GB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26</a:t>
            </a:fld>
            <a:endParaRPr lang="en-GB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27</a:t>
            </a:fld>
            <a:endParaRPr lang="en-GB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28</a:t>
            </a:fld>
            <a:endParaRPr lang="en-GB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29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</a:t>
            </a:fld>
            <a:endParaRPr lang="en-GB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30</a:t>
            </a:fld>
            <a:endParaRPr lang="en-GB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31</a:t>
            </a:fld>
            <a:endParaRPr lang="en-GB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32</a:t>
            </a:fld>
            <a:endParaRPr lang="en-GB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33</a:t>
            </a:fld>
            <a:endParaRPr lang="en-GB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34</a:t>
            </a:fld>
            <a:endParaRPr lang="en-GB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35</a:t>
            </a:fld>
            <a:endParaRPr lang="en-GB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36</a:t>
            </a:fld>
            <a:endParaRPr lang="en-GB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37</a:t>
            </a:fld>
            <a:endParaRPr lang="en-GB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38</a:t>
            </a:fld>
            <a:endParaRPr lang="en-GB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39</a:t>
            </a:fld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</a:t>
            </a:fld>
            <a:endParaRPr lang="en-GB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40</a:t>
            </a:fld>
            <a:endParaRPr lang="en-GB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41</a:t>
            </a:fld>
            <a:endParaRPr lang="en-GB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42</a:t>
            </a:fld>
            <a:endParaRPr lang="en-GB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43</a:t>
            </a:fld>
            <a:endParaRPr lang="en-GB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44</a:t>
            </a:fld>
            <a:endParaRPr lang="en-GB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45</a:t>
            </a:fld>
            <a:endParaRPr lang="en-GB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46</a:t>
            </a:fld>
            <a:endParaRPr lang="en-GB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47</a:t>
            </a:fld>
            <a:endParaRPr lang="en-GB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48</a:t>
            </a:fld>
            <a:endParaRPr lang="en-GB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49</a:t>
            </a:fld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</a:t>
            </a:fld>
            <a:endParaRPr lang="en-GB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50</a:t>
            </a:fld>
            <a:endParaRPr lang="en-GB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51</a:t>
            </a:fld>
            <a:endParaRPr lang="en-GB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52</a:t>
            </a:fld>
            <a:endParaRPr lang="en-GB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53</a:t>
            </a:fld>
            <a:endParaRPr lang="en-GB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54</a:t>
            </a:fld>
            <a:endParaRPr lang="en-GB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55</a:t>
            </a:fld>
            <a:endParaRPr lang="en-GB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56</a:t>
            </a:fld>
            <a:endParaRPr lang="en-GB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57</a:t>
            </a:fld>
            <a:endParaRPr lang="en-GB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58</a:t>
            </a:fld>
            <a:endParaRPr lang="en-GB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59</a:t>
            </a:fld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</a:t>
            </a:fld>
            <a:endParaRPr lang="en-GB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60</a:t>
            </a:fld>
            <a:endParaRPr lang="en-GB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61</a:t>
            </a:fld>
            <a:endParaRPr lang="en-GB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62</a:t>
            </a:fld>
            <a:endParaRPr lang="en-GB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63</a:t>
            </a:fld>
            <a:endParaRPr lang="en-GB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64</a:t>
            </a:fld>
            <a:endParaRPr lang="en-GB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65</a:t>
            </a:fld>
            <a:endParaRPr lang="en-GB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66</a:t>
            </a:fld>
            <a:endParaRPr lang="en-GB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67</a:t>
            </a:fld>
            <a:endParaRPr lang="en-GB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68</a:t>
            </a:fld>
            <a:endParaRPr lang="en-GB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69</a:t>
            </a:fld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</a:t>
            </a:fld>
            <a:endParaRPr lang="en-GB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70</a:t>
            </a:fld>
            <a:endParaRPr lang="en-GB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71</a:t>
            </a:fld>
            <a:endParaRPr lang="en-GB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72</a:t>
            </a:fld>
            <a:endParaRPr lang="en-GB"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73</a:t>
            </a:fld>
            <a:endParaRPr lang="en-GB"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74</a:t>
            </a:fld>
            <a:endParaRPr lang="en-GB"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75</a:t>
            </a:fld>
            <a:endParaRPr lang="en-GB" dirty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76</a:t>
            </a:fld>
            <a:endParaRPr lang="en-GB" dirty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77</a:t>
            </a:fld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8</a:t>
            </a:fld>
            <a:endParaRPr 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9</a:t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19/06/2019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19/06/2019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19/06/2019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19/06/2019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19/06/2019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19/06/2019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19/06/2019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19/06/2019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19/06/2019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19/06/2019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19/06/2019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514">
            <a:alpha val="9764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CFA12-1F87-4239-B8B2-123AAA915075}" type="datetimeFigureOut">
              <a:rPr lang="en-GB" smtClean="0"/>
              <a:pPr/>
              <a:t>19/06/2019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2" Type="http://schemas.microsoft.com/office/2007/relationships/media" Target="../media/media3.mp3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2" Type="http://schemas.microsoft.com/office/2007/relationships/media" Target="../media/media4.mp3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2" Type="http://schemas.microsoft.com/office/2007/relationships/media" Target="../media/media5.mp3"/><Relationship Id="rId1" Type="http://schemas.openxmlformats.org/officeDocument/2006/relationships/tags" Target="../tags/tag17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2" Type="http://schemas.microsoft.com/office/2007/relationships/media" Target="../media/media6.mp3"/><Relationship Id="rId1" Type="http://schemas.openxmlformats.org/officeDocument/2006/relationships/tags" Target="../tags/tag18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2" Type="http://schemas.microsoft.com/office/2007/relationships/media" Target="../media/media7.mp3"/><Relationship Id="rId1" Type="http://schemas.openxmlformats.org/officeDocument/2006/relationships/tags" Target="../tags/tag19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2" Type="http://schemas.microsoft.com/office/2007/relationships/media" Target="../media/media8.mp3"/><Relationship Id="rId1" Type="http://schemas.openxmlformats.org/officeDocument/2006/relationships/tags" Target="../tags/tag20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5.jpeg"/><Relationship Id="rId4" Type="http://schemas.openxmlformats.org/officeDocument/2006/relationships/hyperlink" Target="http://www.google.co.uk/url?sa=i&amp;rct=j&amp;q=&amp;esrc=s&amp;source=images&amp;cd=&amp;cad=rja&amp;uact=8&amp;ved=2ahUKEwi_kLvWqaTZAhWMQBQKHc5ABNQQjRx6BAgAEAY&amp;url=http://clipart-library.com/soft-pretzel-cliparts.html&amp;psig=AOvVaw3RY6zgxeXHKF3B3w5OtCpS&amp;ust=1518660583228590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1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1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1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4" Type="http://schemas.openxmlformats.org/officeDocument/2006/relationships/image" Target="../media/image1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4" Type="http://schemas.openxmlformats.org/officeDocument/2006/relationships/image" Target="../media/image1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4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4" Type="http://schemas.openxmlformats.org/officeDocument/2006/relationships/image" Target="../media/image1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4" Type="http://schemas.openxmlformats.org/officeDocument/2006/relationships/image" Target="../media/image1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4" Type="http://schemas.openxmlformats.org/officeDocument/2006/relationships/image" Target="../media/image2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4" Type="http://schemas.openxmlformats.org/officeDocument/2006/relationships/image" Target="../media/image2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4" Type="http://schemas.openxmlformats.org/officeDocument/2006/relationships/image" Target="../media/image2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4" Type="http://schemas.openxmlformats.org/officeDocument/2006/relationships/image" Target="../media/image2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4" Type="http://schemas.openxmlformats.org/officeDocument/2006/relationships/image" Target="../media/image2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4" Type="http://schemas.openxmlformats.org/officeDocument/2006/relationships/image" Target="../media/image2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4" Type="http://schemas.openxmlformats.org/officeDocument/2006/relationships/image" Target="../media/image2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4" Type="http://schemas.openxmlformats.org/officeDocument/2006/relationships/image" Target="../media/image2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Relationship Id="rId4" Type="http://schemas.openxmlformats.org/officeDocument/2006/relationships/image" Target="../media/image2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4" Type="http://schemas.openxmlformats.org/officeDocument/2006/relationships/image" Target="../media/image3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501" y="2762312"/>
            <a:ext cx="9109012" cy="2682912"/>
          </a:xfrm>
        </p:spPr>
        <p:txBody>
          <a:bodyPr>
            <a:normAutofit/>
          </a:bodyPr>
          <a:lstStyle/>
          <a:p>
            <a:endParaRPr lang="en-GB" sz="4800" b="1" dirty="0" smtClean="0">
              <a:solidFill>
                <a:schemeClr val="tx1"/>
              </a:solidFill>
            </a:endParaRPr>
          </a:p>
        </p:txBody>
      </p:sp>
      <p:sp>
        <p:nvSpPr>
          <p:cNvPr id="1028" name="AutoShape 4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7" name="Picture 17" descr="LOGO CE_Vertical_EN_NEG_quadri_H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294479"/>
            <a:ext cx="2234281" cy="15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5661248"/>
            <a:ext cx="2655734" cy="99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4" y="-18430"/>
            <a:ext cx="9144000" cy="315939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9"/>
            <a:ext cx="8363272" cy="1143000"/>
          </a:xfrm>
        </p:spPr>
        <p:txBody>
          <a:bodyPr>
            <a:normAutofit fontScale="90000"/>
          </a:bodyPr>
          <a:lstStyle/>
          <a:p>
            <a:pPr marL="825500" indent="-825500" algn="l"/>
            <a:r>
              <a:rPr lang="en-GB" sz="3600" dirty="0" smtClean="0"/>
              <a:t>   8</a:t>
            </a:r>
            <a:r>
              <a:rPr lang="en-GB" sz="4000" dirty="0" smtClean="0"/>
              <a:t>.  Which of these European countries            does not have a border with Germany?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	</a:t>
            </a:r>
            <a:r>
              <a:rPr lang="en-GB" sz="3600" dirty="0" smtClean="0"/>
              <a:t>A.  Czech Republic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 smtClean="0"/>
              <a:t>	B.  </a:t>
            </a:r>
            <a:r>
              <a:rPr lang="en-GB" sz="3600" u="sng" dirty="0" smtClean="0"/>
              <a:t>Italy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 smtClean="0"/>
              <a:t>	C.  Denmark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25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1470025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2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852937"/>
            <a:ext cx="6400800" cy="1584176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Music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99592" y="836712"/>
            <a:ext cx="7787208" cy="1368152"/>
          </a:xfrm>
        </p:spPr>
        <p:txBody>
          <a:bodyPr>
            <a:normAutofit/>
          </a:bodyPr>
          <a:lstStyle/>
          <a:p>
            <a:pPr marL="473075" indent="-473075" algn="l"/>
            <a:r>
              <a:rPr lang="en-GB" sz="3600" dirty="0" smtClean="0"/>
              <a:t>1. </a:t>
            </a:r>
            <a:r>
              <a:rPr lang="en-GB" sz="3600" dirty="0"/>
              <a:t>Which European DJ recorded this piece of classical music?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03648" y="2348880"/>
            <a:ext cx="6563072" cy="3096347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err="1" smtClean="0"/>
              <a:t>Hardwell</a:t>
            </a:r>
            <a:endParaRPr lang="en-GB" sz="3600" dirty="0" smtClean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err="1" smtClean="0"/>
              <a:t>Tiesto</a:t>
            </a:r>
            <a:endParaRPr lang="en-GB" sz="3600" u="sng" dirty="0" smtClean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Oliver </a:t>
            </a:r>
            <a:r>
              <a:rPr lang="en-GB" sz="3600" dirty="0" err="1" smtClean="0"/>
              <a:t>Heldens</a:t>
            </a:r>
            <a:endParaRPr lang="en-GB" sz="3600" dirty="0"/>
          </a:p>
        </p:txBody>
      </p:sp>
      <p:pic>
        <p:nvPicPr>
          <p:cNvPr id="3" name="Question 1 Clip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97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5900" y="692696"/>
            <a:ext cx="8470900" cy="1440160"/>
          </a:xfrm>
        </p:spPr>
        <p:txBody>
          <a:bodyPr>
            <a:normAutofit fontScale="90000"/>
          </a:bodyPr>
          <a:lstStyle/>
          <a:p>
            <a:pPr marL="992188" indent="-992188" algn="l"/>
            <a:r>
              <a:rPr lang="en-GB" sz="4000" dirty="0" smtClean="0"/>
              <a:t>     2. </a:t>
            </a:r>
            <a:r>
              <a:rPr lang="en-GB" sz="4000" dirty="0"/>
              <a:t>Which Irish boy band is celebrating 25 years in the music </a:t>
            </a:r>
            <a:r>
              <a:rPr lang="en-GB" sz="4000" dirty="0" smtClean="0"/>
              <a:t>business this year?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59632" y="2348880"/>
            <a:ext cx="6347048" cy="3168352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Westlife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err="1" smtClean="0"/>
              <a:t>Jedward</a:t>
            </a:r>
            <a:endParaRPr lang="en-GB" sz="3600" dirty="0" smtClean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err="1" smtClean="0"/>
              <a:t>Boyzone</a:t>
            </a:r>
            <a:endParaRPr lang="en-GB" sz="3600" u="sng" dirty="0"/>
          </a:p>
        </p:txBody>
      </p:sp>
      <p:pic>
        <p:nvPicPr>
          <p:cNvPr id="2" name="Question 2 Clip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9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76225" y="332656"/>
            <a:ext cx="8112199" cy="1872208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4000" dirty="0" smtClean="0"/>
              <a:t>      3. </a:t>
            </a:r>
            <a:r>
              <a:rPr lang="en-GB" sz="3600" dirty="0"/>
              <a:t>The EU anthem "Ode to Joy" is from a symphony </a:t>
            </a:r>
            <a:r>
              <a:rPr lang="en-GB" sz="3600" dirty="0" smtClean="0"/>
              <a:t>by which </a:t>
            </a:r>
            <a:r>
              <a:rPr lang="en-GB" sz="3600" dirty="0"/>
              <a:t>composer?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75656" y="2348880"/>
            <a:ext cx="7211144" cy="3096348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Johann Strauss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Ludwig Van Beethoven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Johann Sebastian Bach</a:t>
            </a:r>
            <a:endParaRPr lang="en-GB" sz="3600" dirty="0"/>
          </a:p>
        </p:txBody>
      </p:sp>
      <p:pic>
        <p:nvPicPr>
          <p:cNvPr id="2" name="Question 3 Clip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234225" y="326840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7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9512" y="764704"/>
            <a:ext cx="8507288" cy="1224136"/>
          </a:xfrm>
        </p:spPr>
        <p:txBody>
          <a:bodyPr>
            <a:normAutofit fontScale="90000"/>
          </a:bodyPr>
          <a:lstStyle/>
          <a:p>
            <a:pPr marL="981075" indent="-981075" algn="l"/>
            <a:r>
              <a:rPr lang="en-GB" sz="4000" dirty="0" smtClean="0"/>
              <a:t>     4. </a:t>
            </a:r>
            <a:r>
              <a:rPr lang="en-GB" sz="4000" dirty="0"/>
              <a:t>Which country won the Eurovision Song Contest in 2017 with this song?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87624" y="2420888"/>
            <a:ext cx="7499176" cy="3096344"/>
          </a:xfrm>
        </p:spPr>
        <p:txBody>
          <a:bodyPr>
            <a:noAutofit/>
          </a:bodyPr>
          <a:lstStyle/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Portugal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Ireland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Sweden</a:t>
            </a:r>
            <a:endParaRPr lang="en-GB" sz="3600" dirty="0"/>
          </a:p>
        </p:txBody>
      </p:sp>
      <p:pic>
        <p:nvPicPr>
          <p:cNvPr id="3" name="Question 4 Clip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9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643192" cy="1152128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5. </a:t>
            </a:r>
            <a:r>
              <a:rPr lang="en-GB" sz="3600" dirty="0"/>
              <a:t>Which European singer is this?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42695" y="2276872"/>
            <a:ext cx="6552728" cy="3168354"/>
          </a:xfrm>
        </p:spPr>
        <p:txBody>
          <a:bodyPr>
            <a:noAutofit/>
          </a:bodyPr>
          <a:lstStyle/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Olly </a:t>
            </a:r>
            <a:r>
              <a:rPr lang="en-GB" sz="3600" dirty="0" err="1" smtClean="0"/>
              <a:t>Murs</a:t>
            </a:r>
            <a:endParaRPr lang="en-GB" sz="3600" dirty="0" smtClean="0"/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Niall Horan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u="sng" dirty="0" smtClean="0"/>
              <a:t>Ed </a:t>
            </a:r>
            <a:r>
              <a:rPr lang="en-GB" sz="3600" u="sng" dirty="0"/>
              <a:t>S</a:t>
            </a:r>
            <a:r>
              <a:rPr lang="en-GB" sz="3600" u="sng" dirty="0" smtClean="0"/>
              <a:t>heeran</a:t>
            </a:r>
            <a:endParaRPr lang="en-GB" sz="3600" u="sng" dirty="0"/>
          </a:p>
        </p:txBody>
      </p:sp>
      <p:pic>
        <p:nvPicPr>
          <p:cNvPr id="3" name="Question 5 Clip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-26635" y="764704"/>
            <a:ext cx="8688263" cy="1800200"/>
          </a:xfrm>
        </p:spPr>
        <p:txBody>
          <a:bodyPr lIns="36000" anchor="t">
            <a:normAutofit/>
          </a:bodyPr>
          <a:lstStyle/>
          <a:p>
            <a:pPr marL="1143000" indent="-1143000" algn="l"/>
            <a:r>
              <a:rPr lang="en-GB" sz="3600" dirty="0" smtClean="0"/>
              <a:t>    </a:t>
            </a:r>
            <a:r>
              <a:rPr lang="en-GB" sz="4000" dirty="0" smtClean="0"/>
              <a:t>6</a:t>
            </a:r>
            <a:r>
              <a:rPr lang="en-GB" sz="3600" dirty="0" smtClean="0"/>
              <a:t>. Which artist recently </a:t>
            </a:r>
            <a:r>
              <a:rPr lang="en-GB" sz="3600" dirty="0"/>
              <a:t>recorded this </a:t>
            </a:r>
            <a:r>
              <a:rPr lang="en-GB" sz="3600" dirty="0" smtClean="0"/>
              <a:t>song?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79019" y="1999915"/>
            <a:ext cx="7344816" cy="2844316"/>
          </a:xfrm>
        </p:spPr>
        <p:txBody>
          <a:bodyPr>
            <a:noAutofit/>
          </a:bodyPr>
          <a:lstStyle/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/>
              <a:t>Harry Styles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Liam Payne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Zayn Malik</a:t>
            </a: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 smtClean="0"/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/>
          </a:p>
        </p:txBody>
      </p:sp>
      <p:pic>
        <p:nvPicPr>
          <p:cNvPr id="3" name="Question 6 Clip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98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-26635" y="764704"/>
            <a:ext cx="8688263" cy="1800200"/>
          </a:xfrm>
          <a:prstGeom prst="rect">
            <a:avLst/>
          </a:prstGeom>
        </p:spPr>
        <p:txBody>
          <a:bodyPr vert="horz" lIns="3600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23925" indent="-923925" algn="l"/>
            <a:r>
              <a:rPr lang="en-GB" sz="3600" dirty="0" smtClean="0"/>
              <a:t>    </a:t>
            </a:r>
            <a:r>
              <a:rPr lang="en-GB" sz="4000" dirty="0"/>
              <a:t>7</a:t>
            </a:r>
            <a:r>
              <a:rPr lang="en-GB" sz="3600" dirty="0" smtClean="0"/>
              <a:t>. </a:t>
            </a:r>
            <a:r>
              <a:rPr lang="en-GB" sz="3600" dirty="0"/>
              <a:t>From which European country does this traditional instrument originate? </a:t>
            </a:r>
            <a:endParaRPr lang="en-GB" sz="4000" dirty="0"/>
          </a:p>
        </p:txBody>
      </p:sp>
      <p:sp>
        <p:nvSpPr>
          <p:cNvPr id="7" name="Content Placeholder 9"/>
          <p:cNvSpPr txBox="1">
            <a:spLocks/>
          </p:cNvSpPr>
          <p:nvPr/>
        </p:nvSpPr>
        <p:spPr>
          <a:xfrm>
            <a:off x="515348" y="2362184"/>
            <a:ext cx="7344816" cy="309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Italy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Greece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Spain</a:t>
            </a: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 smtClean="0"/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/>
          </a:p>
        </p:txBody>
      </p:sp>
      <p:pic>
        <p:nvPicPr>
          <p:cNvPr id="2" name="Question 7 Clip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917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8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-26635" y="764704"/>
            <a:ext cx="8688263" cy="1152128"/>
          </a:xfrm>
          <a:prstGeom prst="rect">
            <a:avLst/>
          </a:prstGeom>
        </p:spPr>
        <p:txBody>
          <a:bodyPr vert="horz" lIns="3600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43000" indent="-1143000" algn="l"/>
            <a:r>
              <a:rPr lang="en-GB" sz="3600" dirty="0" smtClean="0"/>
              <a:t>    	</a:t>
            </a:r>
            <a:r>
              <a:rPr lang="en-GB" sz="4000" dirty="0" smtClean="0"/>
              <a:t>8</a:t>
            </a:r>
            <a:r>
              <a:rPr lang="en-GB" sz="3600" dirty="0" smtClean="0"/>
              <a:t>. </a:t>
            </a:r>
            <a:r>
              <a:rPr lang="en-GB" sz="3600" dirty="0"/>
              <a:t>Who recorded this 2017 track?</a:t>
            </a:r>
            <a:endParaRPr lang="en-GB" sz="4000" dirty="0"/>
          </a:p>
        </p:txBody>
      </p:sp>
      <p:sp>
        <p:nvSpPr>
          <p:cNvPr id="7" name="Content Placeholder 9"/>
          <p:cNvSpPr txBox="1">
            <a:spLocks/>
          </p:cNvSpPr>
          <p:nvPr/>
        </p:nvSpPr>
        <p:spPr>
          <a:xfrm>
            <a:off x="1115616" y="2060848"/>
            <a:ext cx="7344816" cy="309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Scooter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err="1" smtClean="0"/>
              <a:t>Cascada</a:t>
            </a:r>
            <a:endParaRPr lang="en-GB" sz="3600" dirty="0" smtClean="0"/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Robin Schulz</a:t>
            </a: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 smtClean="0"/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/>
          </a:p>
        </p:txBody>
      </p:sp>
      <p:pic>
        <p:nvPicPr>
          <p:cNvPr id="3" name="Question 8 Clip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9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1470025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1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708920"/>
            <a:ext cx="6400800" cy="1944216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Geography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1470025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3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348880"/>
            <a:ext cx="6400800" cy="1944216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Daily Life and Culture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440160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   1. Leonardo da Vinci's Mona Lisa is located in which famous European museum? 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19672" y="2636912"/>
            <a:ext cx="7067128" cy="2880320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The Rijksmuseum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Le Louvre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Le Musée </a:t>
            </a:r>
            <a:r>
              <a:rPr lang="en-GB" sz="3600" dirty="0"/>
              <a:t>d'Orsay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632848" cy="1152128"/>
          </a:xfrm>
        </p:spPr>
        <p:txBody>
          <a:bodyPr>
            <a:normAutofit fontScale="90000"/>
          </a:bodyPr>
          <a:lstStyle/>
          <a:p>
            <a:pPr marL="469900" indent="-469900" algn="l"/>
            <a:r>
              <a:rPr lang="en-GB" sz="4000" dirty="0" smtClean="0"/>
              <a:t>2. What was the name of the currency used in Spain before the euro?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91680" y="2348880"/>
            <a:ext cx="7067128" cy="3705276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Franc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Lira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Peseta</a:t>
            </a:r>
            <a:endParaRPr lang="en-GB" sz="3600" u="sng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1752" y="548681"/>
            <a:ext cx="8229600" cy="1440160"/>
          </a:xfrm>
        </p:spPr>
        <p:txBody>
          <a:bodyPr>
            <a:normAutofit/>
          </a:bodyPr>
          <a:lstStyle/>
          <a:p>
            <a:pPr marL="879475" indent="-879475" algn="l"/>
            <a:r>
              <a:rPr lang="en-GB" sz="3600" dirty="0" smtClean="0"/>
              <a:t>    3. What is the European Emergency Services Number?     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99592" y="2348880"/>
            <a:ext cx="7571184" cy="2880320"/>
          </a:xfrm>
        </p:spPr>
        <p:txBody>
          <a:bodyPr>
            <a:noAutofit/>
          </a:bodyPr>
          <a:lstStyle/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999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112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118-118</a:t>
            </a:r>
          </a:p>
          <a:p>
            <a:pPr marL="400050" lvl="1" indent="0">
              <a:lnSpc>
                <a:spcPct val="150000"/>
              </a:lnSpc>
              <a:buNone/>
            </a:pPr>
            <a:endParaRPr lang="en-GB" sz="3600" dirty="0" smtClean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71600" y="692696"/>
            <a:ext cx="7715200" cy="1368152"/>
          </a:xfrm>
        </p:spPr>
        <p:txBody>
          <a:bodyPr>
            <a:normAutofit/>
          </a:bodyPr>
          <a:lstStyle/>
          <a:p>
            <a:pPr marL="461963" indent="-461963" algn="l"/>
            <a:r>
              <a:rPr lang="en-GB" sz="3600" dirty="0" smtClean="0"/>
              <a:t>4. The Spanish Civil War began in which year?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75656" y="2276872"/>
            <a:ext cx="7211144" cy="3240360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1934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1935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1936</a:t>
            </a:r>
            <a:endParaRPr lang="en-GB" sz="3600" u="sng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68301" y="836712"/>
            <a:ext cx="8236148" cy="1296144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4000" dirty="0" smtClean="0"/>
              <a:t>       </a:t>
            </a:r>
            <a:r>
              <a:rPr lang="en-GB" sz="3600" dirty="0" smtClean="0"/>
              <a:t>5. A euro is made up of </a:t>
            </a:r>
            <a:r>
              <a:rPr lang="en-GB" sz="3600" b="1" dirty="0" smtClean="0"/>
              <a:t>100</a:t>
            </a:r>
            <a:r>
              <a:rPr lang="en-GB" sz="3600" dirty="0" smtClean="0"/>
              <a:t> what?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91680" y="2348881"/>
            <a:ext cx="6995120" cy="348038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Eurines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i="1" dirty="0" smtClean="0"/>
              <a:t>Cents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Centimes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5900" y="836712"/>
            <a:ext cx="8470900" cy="1872208"/>
          </a:xfrm>
        </p:spPr>
        <p:txBody>
          <a:bodyPr>
            <a:normAutofit fontScale="90000"/>
          </a:bodyPr>
          <a:lstStyle/>
          <a:p>
            <a:pPr marL="528638" indent="-528638" algn="l"/>
            <a:r>
              <a:rPr lang="en-GB" sz="3600" dirty="0" smtClean="0"/>
              <a:t> 6. </a:t>
            </a:r>
            <a:r>
              <a:rPr lang="en-GB" sz="4000" dirty="0" smtClean="0"/>
              <a:t>The European festival "Carnival" is traditionally celebrated in which month?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99592" y="2420888"/>
            <a:ext cx="7067128" cy="3096344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January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February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August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5900" y="692696"/>
            <a:ext cx="8470900" cy="1656184"/>
          </a:xfrm>
        </p:spPr>
        <p:txBody>
          <a:bodyPr>
            <a:normAutofit/>
          </a:bodyPr>
          <a:lstStyle/>
          <a:p>
            <a:pPr marL="528638" indent="-528638" algn="l"/>
            <a:r>
              <a:rPr lang="en-GB" sz="3600" dirty="0" smtClean="0"/>
              <a:t>  7 . </a:t>
            </a:r>
            <a:r>
              <a:rPr lang="en-GB" sz="4000" dirty="0" smtClean="0"/>
              <a:t>  In which European country might   	you take part in a </a:t>
            </a:r>
            <a:r>
              <a:rPr lang="en-GB" sz="4000" i="1" dirty="0" err="1" smtClean="0"/>
              <a:t>feis</a:t>
            </a:r>
            <a:r>
              <a:rPr lang="en-GB" sz="4000" dirty="0" smtClean="0"/>
              <a:t>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59632" y="2420888"/>
            <a:ext cx="7067128" cy="2952328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France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Ireland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Italy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386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548680"/>
            <a:ext cx="8712968" cy="1296144"/>
          </a:xfrm>
        </p:spPr>
        <p:txBody>
          <a:bodyPr>
            <a:normAutofit fontScale="90000"/>
          </a:bodyPr>
          <a:lstStyle/>
          <a:p>
            <a:pPr marL="1038225" indent="-585788" algn="l" defTabSz="239713">
              <a:tabLst>
                <a:tab pos="896938" algn="l"/>
                <a:tab pos="985838" algn="l"/>
              </a:tabLst>
            </a:pPr>
            <a:r>
              <a:rPr lang="en-GB" sz="3600" dirty="0" smtClean="0"/>
              <a:t>8.   </a:t>
            </a:r>
            <a:r>
              <a:rPr lang="en-GB" sz="4000" dirty="0" smtClean="0"/>
              <a:t>On which day of the year do the </a:t>
            </a:r>
            <a:br>
              <a:rPr lang="en-GB" sz="4000" dirty="0" smtClean="0"/>
            </a:br>
            <a:r>
              <a:rPr lang="en-GB" sz="4000" dirty="0" smtClean="0"/>
              <a:t>French stick a fish on someone's back?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381947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sz="3600" dirty="0" smtClean="0"/>
              <a:t>A.  </a:t>
            </a:r>
            <a:r>
              <a:rPr lang="en-GB" sz="3600" u="sng" dirty="0" smtClean="0"/>
              <a:t>1st April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 smtClean="0"/>
              <a:t>	B.  14</a:t>
            </a:r>
            <a:r>
              <a:rPr lang="en-GB" sz="3600" baseline="30000" dirty="0" smtClean="0"/>
              <a:t>th</a:t>
            </a:r>
            <a:r>
              <a:rPr lang="en-GB" sz="3600" dirty="0" smtClean="0"/>
              <a:t> July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 smtClean="0"/>
              <a:t>	C.  25</a:t>
            </a:r>
            <a:r>
              <a:rPr lang="en-GB" sz="3600" baseline="30000" dirty="0" smtClean="0"/>
              <a:t>th</a:t>
            </a:r>
            <a:r>
              <a:rPr lang="en-GB" sz="3600" dirty="0" smtClean="0"/>
              <a:t> December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385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2400" cy="1512168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4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852936"/>
            <a:ext cx="6400800" cy="1296144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Food and Drink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644691"/>
            <a:ext cx="8229600" cy="1632181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 1.  Which of the following cities is situated furthest north in the EU?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91680" y="2276872"/>
            <a:ext cx="7067128" cy="3264363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Copenhagen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Vilnius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/>
              <a:t>Edinburgh</a:t>
            </a:r>
          </a:p>
          <a:p>
            <a:pPr marL="0" indent="0">
              <a:lnSpc>
                <a:spcPct val="150000"/>
              </a:lnSpc>
              <a:buNone/>
            </a:pP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692695"/>
            <a:ext cx="8229600" cy="1440161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   1. From which EU country does the pretzel originate?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91680" y="2276872"/>
            <a:ext cx="6995120" cy="302433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Romania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Germany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Ireland</a:t>
            </a:r>
            <a:endParaRPr lang="en-GB" sz="3600" dirty="0"/>
          </a:p>
        </p:txBody>
      </p:sp>
      <p:sp>
        <p:nvSpPr>
          <p:cNvPr id="2" name="AutoShape 2" descr="Image result for pretzel images free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1112838"/>
            <a:ext cx="2895600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348880"/>
            <a:ext cx="4104456" cy="30126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512168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   2. What is the national cheese of    Cyprus? 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91680" y="2276874"/>
            <a:ext cx="6995120" cy="3360375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Emmental 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Halloumi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Mozzarella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458286"/>
            <a:ext cx="3895516" cy="25922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9512" y="836712"/>
            <a:ext cx="8507288" cy="1584176"/>
          </a:xfrm>
        </p:spPr>
        <p:txBody>
          <a:bodyPr>
            <a:normAutofit fontScale="90000"/>
          </a:bodyPr>
          <a:lstStyle/>
          <a:p>
            <a:pPr marL="558800" indent="-558800" algn="l"/>
            <a:r>
              <a:rPr lang="en-GB" sz="4000" dirty="0" smtClean="0"/>
              <a:t> </a:t>
            </a:r>
            <a:r>
              <a:rPr lang="en-GB" sz="4000" dirty="0"/>
              <a:t>5. This accompaniment to roast beef and gravy originated in which UK county?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27584" y="2348880"/>
            <a:ext cx="7211144" cy="3363443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/>
              <a:t>Aberdeenshire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/>
              <a:t>Lancashire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/>
              <a:t>Yorkshire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644" y="2852936"/>
            <a:ext cx="3205812" cy="218035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9512" y="980727"/>
            <a:ext cx="8507288" cy="1152129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   4. Fenek, or stewed rabbit, is the national dish of which EU country? 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331640" y="2348880"/>
            <a:ext cx="7211144" cy="3480387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Malta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Latvia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Hungary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133" y="2636912"/>
            <a:ext cx="2980166" cy="22322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80120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 5.  Which Spanish region uses the most olive oil in its dishes?</a:t>
            </a:r>
            <a:endParaRPr lang="en-GB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176464"/>
          </a:xfrm>
        </p:spPr>
        <p:txBody>
          <a:bodyPr/>
          <a:lstStyle/>
          <a:p>
            <a:endParaRPr lang="en-GB" dirty="0" smtClean="0"/>
          </a:p>
          <a:p>
            <a:pPr marL="1257300" lvl="3" indent="0">
              <a:lnSpc>
                <a:spcPct val="150000"/>
              </a:lnSpc>
              <a:buNone/>
            </a:pPr>
            <a:r>
              <a:rPr lang="en-GB" sz="3600" dirty="0" smtClean="0"/>
              <a:t>A.  Canary Islands</a:t>
            </a:r>
          </a:p>
          <a:p>
            <a:pPr marL="1257300" lvl="3" indent="0">
              <a:lnSpc>
                <a:spcPct val="150000"/>
              </a:lnSpc>
              <a:buNone/>
            </a:pPr>
            <a:r>
              <a:rPr lang="en-GB" sz="3600" dirty="0" smtClean="0"/>
              <a:t>B.  </a:t>
            </a:r>
            <a:r>
              <a:rPr lang="en-GB" sz="3600" u="sng" dirty="0" smtClean="0"/>
              <a:t>Andalusia</a:t>
            </a:r>
            <a:endParaRPr lang="en-GB" sz="3600" u="sng" dirty="0"/>
          </a:p>
          <a:p>
            <a:pPr marL="1257300" lvl="3" indent="0">
              <a:lnSpc>
                <a:spcPct val="150000"/>
              </a:lnSpc>
              <a:buNone/>
            </a:pPr>
            <a:r>
              <a:rPr lang="en-GB" sz="3600" dirty="0" smtClean="0"/>
              <a:t>C.  Catalonia</a:t>
            </a:r>
            <a:endParaRPr lang="en-GB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152648"/>
            <a:ext cx="2105980" cy="30021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93927" y="260648"/>
            <a:ext cx="8507288" cy="1819772"/>
          </a:xfrm>
        </p:spPr>
        <p:txBody>
          <a:bodyPr anchor="ctr">
            <a:normAutofit fontScale="90000"/>
          </a:bodyPr>
          <a:lstStyle/>
          <a:p>
            <a:pPr marL="568325" indent="-568325" algn="l"/>
            <a:r>
              <a:rPr lang="en-GB" sz="3600" dirty="0" smtClean="0"/>
              <a:t>6</a:t>
            </a:r>
            <a:r>
              <a:rPr lang="en-GB" sz="4000" dirty="0" smtClean="0"/>
              <a:t>.  </a:t>
            </a:r>
            <a:r>
              <a:rPr lang="en-GB" sz="4000" spc="-150" dirty="0" smtClean="0"/>
              <a:t>In which EU country  was Thursday known</a:t>
            </a:r>
            <a:br>
              <a:rPr lang="en-GB" sz="4000" spc="-150" dirty="0" smtClean="0"/>
            </a:br>
            <a:r>
              <a:rPr lang="en-GB" sz="4000" spc="-150" dirty="0" smtClean="0"/>
              <a:t>as "soup day" as maids once had a half day off, and soup was easy to prepare in advance?</a:t>
            </a:r>
            <a:endParaRPr lang="en-GB" sz="4000" spc="-15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27584" y="2348880"/>
            <a:ext cx="7211144" cy="3264363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Croatia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Greece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Sweden</a:t>
            </a:r>
            <a:endParaRPr lang="en-GB" sz="3600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76" y="2636912"/>
            <a:ext cx="2520280" cy="25202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512168"/>
          </a:xfrm>
        </p:spPr>
        <p:txBody>
          <a:bodyPr>
            <a:normAutofit fontScale="90000"/>
          </a:bodyPr>
          <a:lstStyle/>
          <a:p>
            <a:pPr algn="l" defTabSz="558800"/>
            <a:r>
              <a:rPr lang="en-GB" sz="4000" dirty="0" smtClean="0"/>
              <a:t>7.  This is a sweet bread loaf with dried          	fruit traditionally eaten at Christmas 	and New Year in which EU country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2276872"/>
            <a:ext cx="8229600" cy="3384376"/>
          </a:xfrm>
        </p:spPr>
        <p:txBody>
          <a:bodyPr>
            <a:normAutofit/>
          </a:bodyPr>
          <a:lstStyle/>
          <a:p>
            <a:pPr marL="800100" lvl="2" indent="0">
              <a:lnSpc>
                <a:spcPct val="150000"/>
              </a:lnSpc>
              <a:buNone/>
            </a:pPr>
            <a:r>
              <a:rPr lang="en-GB" sz="3600" dirty="0" smtClean="0"/>
              <a:t>	A.  Portugal</a:t>
            </a:r>
            <a:endParaRPr lang="en-GB" sz="3600" dirty="0"/>
          </a:p>
          <a:p>
            <a:pPr marL="800100" lvl="2" indent="0">
              <a:lnSpc>
                <a:spcPct val="150000"/>
              </a:lnSpc>
              <a:buNone/>
            </a:pPr>
            <a:r>
              <a:rPr lang="en-GB" sz="3600" dirty="0" smtClean="0"/>
              <a:t>	B.  </a:t>
            </a:r>
            <a:r>
              <a:rPr lang="en-GB" sz="3600" u="sng" dirty="0" smtClean="0"/>
              <a:t>Italy</a:t>
            </a:r>
            <a:endParaRPr lang="en-GB" sz="3600" u="sng" dirty="0"/>
          </a:p>
          <a:p>
            <a:pPr marL="800100" lvl="2" indent="0">
              <a:lnSpc>
                <a:spcPct val="150000"/>
              </a:lnSpc>
              <a:buNone/>
            </a:pPr>
            <a:r>
              <a:rPr lang="en-GB" sz="3600" dirty="0" smtClean="0"/>
              <a:t>	C.  Greece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119" y="2708920"/>
            <a:ext cx="3630169" cy="23042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912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1498178"/>
          </a:xfrm>
        </p:spPr>
        <p:txBody>
          <a:bodyPr>
            <a:normAutofit fontScale="90000"/>
          </a:bodyPr>
          <a:lstStyle/>
          <a:p>
            <a:pPr marL="612775" indent="-612775" algn="l"/>
            <a:r>
              <a:rPr lang="en-GB" dirty="0" smtClean="0"/>
              <a:t>8.  </a:t>
            </a:r>
            <a:r>
              <a:rPr lang="en-GB" sz="4000" dirty="0" smtClean="0"/>
              <a:t>What are the two extra ingredients in a    Quiche Lorraine which make it special?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888" y="1340768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A.  </a:t>
            </a:r>
            <a:r>
              <a:rPr lang="en-GB" sz="3600" u="sng" dirty="0" smtClean="0"/>
              <a:t>Cheese and bacon</a:t>
            </a:r>
            <a:endParaRPr lang="en-GB" sz="3600" u="sng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B.  Prawns and parsley</a:t>
            </a:r>
            <a:endParaRPr lang="en-GB" sz="3600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C.  Tomatoes and spinach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31" y="2348880"/>
            <a:ext cx="3068649" cy="2016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019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1470025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5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708921"/>
            <a:ext cx="6400800" cy="1872208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Languages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890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736" y="740703"/>
            <a:ext cx="8507288" cy="1800200"/>
          </a:xfrm>
        </p:spPr>
        <p:txBody>
          <a:bodyPr>
            <a:normAutofit/>
          </a:bodyPr>
          <a:lstStyle/>
          <a:p>
            <a:pPr marL="1198563" indent="-1198563" algn="l"/>
            <a:r>
              <a:rPr lang="en-GB" sz="3600" dirty="0" smtClean="0"/>
              <a:t>      1.  </a:t>
            </a:r>
            <a:r>
              <a:rPr lang="en-GB" sz="4000" dirty="0" smtClean="0"/>
              <a:t>What is the meaning of the French expression "C'est la vie"?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03648" y="2660915"/>
            <a:ext cx="7283152" cy="2568287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Live and let live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That's life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C.  What will be will be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8625" y="548680"/>
            <a:ext cx="8229600" cy="1498179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  2. What is the name of the river you see from the Eiffel Tower?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91680" y="2132858"/>
            <a:ext cx="6984776" cy="3384375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The Liffey</a:t>
            </a: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r>
              <a:rPr lang="en-GB" sz="3600" u="sng" dirty="0" smtClean="0"/>
              <a:t>The Seine</a:t>
            </a: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r>
              <a:rPr lang="en-GB" sz="3600" dirty="0" smtClean="0"/>
              <a:t>The River Tyne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57231" y="548680"/>
            <a:ext cx="8507288" cy="1368152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2. How do you say "I love you" in Italian</a:t>
            </a:r>
            <a:r>
              <a:rPr lang="en-GB" sz="4000" dirty="0" smtClean="0"/>
              <a:t>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55576" y="1789871"/>
            <a:ext cx="7931224" cy="3840427"/>
          </a:xfrm>
        </p:spPr>
        <p:txBody>
          <a:bodyPr>
            <a:noAutofit/>
          </a:bodyPr>
          <a:lstStyle/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Je t'aime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err="1" smtClean="0"/>
              <a:t>Te</a:t>
            </a:r>
            <a:r>
              <a:rPr lang="en-GB" sz="3600" dirty="0" smtClean="0"/>
              <a:t> </a:t>
            </a:r>
            <a:r>
              <a:rPr lang="en-GB" sz="3600" dirty="0" err="1" smtClean="0"/>
              <a:t>quiero</a:t>
            </a:r>
            <a:endParaRPr lang="en-GB" sz="3600" dirty="0" smtClean="0"/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err="1" smtClean="0"/>
              <a:t>Ti</a:t>
            </a:r>
            <a:r>
              <a:rPr lang="en-GB" sz="3600" u="sng" dirty="0" smtClean="0"/>
              <a:t> </a:t>
            </a:r>
            <a:r>
              <a:rPr lang="en-GB" sz="3600" u="sng" dirty="0" err="1" smtClean="0"/>
              <a:t>amo</a:t>
            </a:r>
            <a:endParaRPr lang="en-GB" sz="3600" u="sng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5900" y="740701"/>
            <a:ext cx="8507288" cy="1320147"/>
          </a:xfrm>
        </p:spPr>
        <p:txBody>
          <a:bodyPr>
            <a:noAutofit/>
          </a:bodyPr>
          <a:lstStyle/>
          <a:p>
            <a:pPr marL="1143000" indent="-1143000" algn="l"/>
            <a:r>
              <a:rPr lang="en-GB" sz="3600" dirty="0" smtClean="0"/>
              <a:t>      3. The phrase "déjà vu" comes from what language?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03648" y="2204864"/>
            <a:ext cx="7283152" cy="3432384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French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Greek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Polish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9512" y="836711"/>
            <a:ext cx="8507288" cy="1368153"/>
          </a:xfrm>
        </p:spPr>
        <p:txBody>
          <a:bodyPr>
            <a:normAutofit/>
          </a:bodyPr>
          <a:lstStyle/>
          <a:p>
            <a:pPr marL="992188" indent="-992188" algn="l"/>
            <a:r>
              <a:rPr lang="en-GB" sz="3600" dirty="0" smtClean="0"/>
              <a:t>     4. Which of these is the official language spoken in Brazil?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03648" y="2084853"/>
            <a:ext cx="7283152" cy="3936436"/>
          </a:xfrm>
        </p:spPr>
        <p:txBody>
          <a:bodyPr>
            <a:normAutofit fontScale="25000" lnSpcReduction="20000"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dirty="0" smtClean="0"/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14400" dirty="0" smtClean="0"/>
              <a:t>Brazilian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14400" u="sng" dirty="0" smtClean="0"/>
              <a:t>Portuguese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14400" dirty="0" smtClean="0"/>
              <a:t>Spanish</a:t>
            </a:r>
            <a:endParaRPr lang="en-GB" sz="144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6140" y="620688"/>
            <a:ext cx="8507288" cy="1728192"/>
          </a:xfrm>
        </p:spPr>
        <p:txBody>
          <a:bodyPr>
            <a:normAutofit fontScale="90000"/>
          </a:bodyPr>
          <a:lstStyle/>
          <a:p>
            <a:pPr marL="469900" indent="-469900" algn="l"/>
            <a:r>
              <a:rPr lang="en-GB" sz="4000" dirty="0" smtClean="0"/>
              <a:t>5. If you hear the </a:t>
            </a:r>
            <a:r>
              <a:rPr lang="en-GB" sz="4000" dirty="0"/>
              <a:t>phrase "Achtung Bitte" in </a:t>
            </a:r>
            <a:r>
              <a:rPr lang="en-GB" sz="4000" dirty="0" smtClean="0"/>
              <a:t>a train station, what language is this?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83568" y="2564904"/>
            <a:ext cx="7283152" cy="302433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German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Dutch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Latvian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245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33704" y="620688"/>
            <a:ext cx="8507288" cy="1656184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</a:t>
            </a:r>
            <a:r>
              <a:rPr lang="en-GB" sz="3600" dirty="0"/>
              <a:t>6</a:t>
            </a:r>
            <a:r>
              <a:rPr lang="en-GB" sz="3600" dirty="0" smtClean="0"/>
              <a:t>. 	How many official languages are there in the European Union?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331640" y="2348880"/>
            <a:ext cx="7344816" cy="3363443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23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24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25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558800" indent="-558800" algn="l"/>
            <a:r>
              <a:rPr lang="en-GB" sz="3600" dirty="0" smtClean="0"/>
              <a:t>7.  What are the procedural languages of the European institutions?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8229600" cy="4392488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	</a:t>
            </a:r>
            <a:r>
              <a:rPr lang="en-GB" sz="3600" dirty="0" smtClean="0"/>
              <a:t>A.  </a:t>
            </a:r>
            <a:r>
              <a:rPr lang="en-GB" sz="3600" u="sng" dirty="0" smtClean="0"/>
              <a:t>French, English and German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 smtClean="0"/>
              <a:t>	B.  French English and Spanish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 smtClean="0"/>
              <a:t>	C.  Spanish, French and German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903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8.   Willkommen, Bemvindo, </a:t>
            </a:r>
            <a:r>
              <a:rPr lang="en-GB" sz="3600" dirty="0" err="1" smtClean="0"/>
              <a:t>Benvenuto</a:t>
            </a:r>
            <a:r>
              <a:rPr lang="en-GB" sz="3600" dirty="0"/>
              <a:t>, Fáilte</a:t>
            </a:r>
            <a:r>
              <a:rPr lang="en-GB" sz="3600" i="1" dirty="0"/>
              <a:t> </a:t>
            </a:r>
            <a:r>
              <a:rPr lang="en-GB" sz="3600" dirty="0" smtClean="0"/>
              <a:t>are </a:t>
            </a:r>
            <a:r>
              <a:rPr lang="en-GB" sz="3600" dirty="0"/>
              <a:t>all ways of saying what?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88839"/>
            <a:ext cx="8229600" cy="345638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/>
              <a:t>	</a:t>
            </a:r>
            <a:r>
              <a:rPr lang="en-GB" sz="3600" dirty="0" smtClean="0"/>
              <a:t>A.  Hello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B.  </a:t>
            </a:r>
            <a:r>
              <a:rPr lang="en-GB" sz="3600" u="sng" dirty="0" smtClean="0"/>
              <a:t>Welcome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	C.  Goodbye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489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1470025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6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636912"/>
            <a:ext cx="6400800" cy="1872208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Faces and Places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442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080120"/>
          </a:xfrm>
        </p:spPr>
        <p:txBody>
          <a:bodyPr>
            <a:noAutofit/>
          </a:bodyPr>
          <a:lstStyle/>
          <a:p>
            <a:pPr marL="584200" indent="-584200" algn="l"/>
            <a:r>
              <a:rPr lang="en-GB" sz="3600" dirty="0" smtClean="0"/>
              <a:t>1.  Who is this famous French actress who starred in some of the Harry Potter films?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32" y="1916832"/>
            <a:ext cx="8229600" cy="3921300"/>
          </a:xfrm>
        </p:spPr>
        <p:txBody>
          <a:bodyPr/>
          <a:lstStyle/>
          <a:p>
            <a:endParaRPr lang="en-GB" dirty="0" smtClean="0"/>
          </a:p>
          <a:p>
            <a:pPr marL="800100" lvl="2" indent="0">
              <a:lnSpc>
                <a:spcPct val="150000"/>
              </a:lnSpc>
              <a:buNone/>
            </a:pPr>
            <a:r>
              <a:rPr lang="en-GB" sz="3600" dirty="0" smtClean="0"/>
              <a:t>A. </a:t>
            </a:r>
            <a:r>
              <a:rPr lang="en-GB" sz="3600" u="sng" dirty="0" err="1"/>
              <a:t>Clémence</a:t>
            </a:r>
            <a:r>
              <a:rPr lang="en-GB" sz="3600" u="sng" dirty="0"/>
              <a:t> </a:t>
            </a:r>
            <a:r>
              <a:rPr lang="en-GB" sz="3600" u="sng" dirty="0" err="1"/>
              <a:t>Poésy</a:t>
            </a:r>
            <a:r>
              <a:rPr lang="en-GB" sz="3600" u="sng" dirty="0"/>
              <a:t> </a:t>
            </a:r>
            <a:endParaRPr lang="en-GB" sz="3600" u="sng" dirty="0" smtClean="0"/>
          </a:p>
          <a:p>
            <a:pPr marL="800100" lvl="2" indent="0">
              <a:lnSpc>
                <a:spcPct val="150000"/>
              </a:lnSpc>
              <a:buNone/>
            </a:pPr>
            <a:r>
              <a:rPr lang="en-GB" sz="3600" dirty="0" smtClean="0"/>
              <a:t>B.  Marion </a:t>
            </a:r>
            <a:r>
              <a:rPr lang="en-GB" sz="3600" dirty="0" err="1" smtClean="0"/>
              <a:t>Cotillard</a:t>
            </a:r>
            <a:endParaRPr lang="en-GB" sz="3600" dirty="0" smtClean="0"/>
          </a:p>
          <a:p>
            <a:pPr marL="800100" lvl="2" indent="0">
              <a:lnSpc>
                <a:spcPct val="150000"/>
              </a:lnSpc>
              <a:buNone/>
            </a:pPr>
            <a:r>
              <a:rPr lang="en-GB" sz="3600" dirty="0" smtClean="0"/>
              <a:t>C.  Juliette Binoche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224" y="2564904"/>
            <a:ext cx="2003834" cy="30497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903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79"/>
            <a:ext cx="8507288" cy="1152129"/>
          </a:xfrm>
        </p:spPr>
        <p:txBody>
          <a:bodyPr>
            <a:normAutofit fontScale="90000"/>
          </a:bodyPr>
          <a:lstStyle/>
          <a:p>
            <a:pPr marL="517525" indent="-517525" algn="l"/>
            <a:r>
              <a:rPr lang="en-GB" sz="3600" dirty="0" smtClean="0"/>
              <a:t>2.  </a:t>
            </a:r>
            <a:r>
              <a:rPr lang="en-GB" sz="4000" dirty="0" smtClean="0"/>
              <a:t>Where was this famous classical composer, Johann Sebastian Bach, born?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300"/>
          </a:xfrm>
        </p:spPr>
        <p:txBody>
          <a:bodyPr>
            <a:normAutofit/>
          </a:bodyPr>
          <a:lstStyle/>
          <a:p>
            <a:pPr marL="914400" lvl="1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Denmark</a:t>
            </a:r>
          </a:p>
          <a:p>
            <a:pPr marL="914400" lvl="1" indent="-514350">
              <a:lnSpc>
                <a:spcPct val="150000"/>
              </a:lnSpc>
              <a:buAutoNum type="alphaUcPeriod"/>
            </a:pPr>
            <a:r>
              <a:rPr lang="en-GB" sz="3600" u="sng" dirty="0" smtClean="0"/>
              <a:t>Germany</a:t>
            </a:r>
          </a:p>
          <a:p>
            <a:pPr marL="914400" lvl="1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Austria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386430"/>
            <a:ext cx="2140074" cy="26380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555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99592" y="332657"/>
            <a:ext cx="7776864" cy="1584176"/>
          </a:xfrm>
        </p:spPr>
        <p:txBody>
          <a:bodyPr anchor="ctr">
            <a:normAutofit/>
          </a:bodyPr>
          <a:lstStyle/>
          <a:p>
            <a:pPr marL="1143000" indent="-1143000" algn="l"/>
            <a:r>
              <a:rPr lang="en-GB" sz="3600" dirty="0" smtClean="0"/>
              <a:t>   3.  What is the capital city of Romania?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47664" y="1844824"/>
            <a:ext cx="7427168" cy="4080455"/>
          </a:xfrm>
        </p:spPr>
        <p:txBody>
          <a:bodyPr>
            <a:normAutofit/>
          </a:bodyPr>
          <a:lstStyle/>
          <a:p>
            <a:pPr marL="914400" lvl="1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u="sng" dirty="0"/>
              <a:t>Bucharest</a:t>
            </a:r>
          </a:p>
          <a:p>
            <a:pPr marL="914400" lvl="1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Budapest</a:t>
            </a:r>
          </a:p>
          <a:p>
            <a:pPr marL="914400" lvl="1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Zagreb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7"/>
            <a:ext cx="8229600" cy="1008113"/>
          </a:xfrm>
        </p:spPr>
        <p:txBody>
          <a:bodyPr>
            <a:normAutofit fontScale="90000"/>
          </a:bodyPr>
          <a:lstStyle/>
          <a:p>
            <a:pPr algn="l" defTabSz="738188"/>
            <a:r>
              <a:rPr lang="en-GB" sz="3600" dirty="0" smtClean="0"/>
              <a:t>  3</a:t>
            </a:r>
            <a:r>
              <a:rPr lang="en-GB" sz="4000" dirty="0" smtClean="0"/>
              <a:t>.  In which European country would you 	find this building?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 smtClean="0"/>
              <a:t>	</a:t>
            </a:r>
            <a:r>
              <a:rPr lang="en-GB" sz="3600" dirty="0" smtClean="0"/>
              <a:t>A.  Croatia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B.   Sweden  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C.   </a:t>
            </a:r>
            <a:r>
              <a:rPr lang="en-GB" sz="3600" u="sng" dirty="0" smtClean="0"/>
              <a:t>Italy</a:t>
            </a:r>
            <a:endParaRPr lang="en-GB" sz="36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96" y="2276872"/>
            <a:ext cx="4043839" cy="25202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59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224136"/>
          </a:xfrm>
        </p:spPr>
        <p:txBody>
          <a:bodyPr>
            <a:normAutofit fontScale="90000"/>
          </a:bodyPr>
          <a:lstStyle/>
          <a:p>
            <a:pPr algn="l" defTabSz="517525"/>
            <a:r>
              <a:rPr lang="en-GB" sz="3600" dirty="0" smtClean="0"/>
              <a:t>4.  </a:t>
            </a:r>
            <a:r>
              <a:rPr lang="en-GB" sz="4000" dirty="0" smtClean="0"/>
              <a:t>What is this building in Granada in</a:t>
            </a:r>
            <a:br>
              <a:rPr lang="en-GB" sz="4000" dirty="0" smtClean="0"/>
            </a:br>
            <a:r>
              <a:rPr lang="en-GB" sz="4000" dirty="0" smtClean="0"/>
              <a:t>	southern Spain?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8229600" cy="428134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	A. </a:t>
            </a:r>
            <a:r>
              <a:rPr lang="en-GB" sz="3600" u="sng" dirty="0" smtClean="0"/>
              <a:t>A Moorish or Arabic palace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	B.  A Christian church</a:t>
            </a:r>
          </a:p>
          <a:p>
            <a:pPr marL="800100" lvl="2" indent="0">
              <a:lnSpc>
                <a:spcPct val="150000"/>
              </a:lnSpc>
              <a:buNone/>
            </a:pPr>
            <a:r>
              <a:rPr lang="en-GB" sz="3600" dirty="0" smtClean="0"/>
              <a:t>	C.  A Spanish </a:t>
            </a:r>
            <a:r>
              <a:rPr lang="en-GB" sz="3600" i="1" dirty="0" err="1" smtClean="0"/>
              <a:t>parador</a:t>
            </a:r>
            <a:r>
              <a:rPr lang="en-GB" sz="3600" i="1" dirty="0" smtClean="0"/>
              <a:t>                                	      </a:t>
            </a:r>
            <a:r>
              <a:rPr lang="en-GB" sz="3600" dirty="0" smtClean="0"/>
              <a:t>or luxury hotel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7" y="3068960"/>
            <a:ext cx="2835398" cy="18868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048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224136"/>
          </a:xfrm>
        </p:spPr>
        <p:txBody>
          <a:bodyPr>
            <a:noAutofit/>
          </a:bodyPr>
          <a:lstStyle/>
          <a:p>
            <a:pPr algn="l"/>
            <a:r>
              <a:rPr lang="en-GB" sz="3600" dirty="0" smtClean="0"/>
              <a:t>  5.  This is the Prime Minister of which EU 	member state?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377728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 smtClean="0"/>
              <a:t>	</a:t>
            </a:r>
            <a:r>
              <a:rPr lang="en-GB" sz="3600" dirty="0" smtClean="0"/>
              <a:t>A.  Greece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B.  Spain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C.  </a:t>
            </a:r>
            <a:r>
              <a:rPr lang="en-GB" sz="3600" u="sng" dirty="0" smtClean="0"/>
              <a:t>Ireland</a:t>
            </a:r>
            <a:endParaRPr lang="en-GB" sz="36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132856"/>
            <a:ext cx="2268252" cy="3408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33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1440160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/>
              <a:t>  6.  Which European national team does 	this footballer play for</a:t>
            </a:r>
            <a:r>
              <a:rPr lang="en-GB" sz="4000" dirty="0" smtClean="0"/>
              <a:t>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32035"/>
            <a:ext cx="8229600" cy="341724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 smtClean="0"/>
              <a:t>	</a:t>
            </a:r>
            <a:r>
              <a:rPr lang="en-GB" sz="3600" dirty="0" smtClean="0"/>
              <a:t>A.   </a:t>
            </a:r>
            <a:r>
              <a:rPr lang="en-GB" sz="3600" u="sng" dirty="0" smtClean="0"/>
              <a:t>Poland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	B.   Germany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C.   Belgium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951" y="2780928"/>
            <a:ext cx="3106682" cy="25202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019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pPr algn="l" defTabSz="595313"/>
            <a:r>
              <a:rPr lang="en-GB" sz="3600" dirty="0" smtClean="0"/>
              <a:t>7.  Which European country is this EU 	president from?</a:t>
            </a:r>
            <a:endParaRPr lang="en-GB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1314450" lvl="2" indent="-514350">
              <a:buAutoNum type="alphaUcPeriod"/>
            </a:pPr>
            <a:r>
              <a:rPr lang="en-GB" sz="3600" dirty="0" smtClean="0"/>
              <a:t>Hungary</a:t>
            </a:r>
          </a:p>
          <a:p>
            <a:pPr marL="1314450" lvl="2" indent="-514350">
              <a:buAutoNum type="alphaUcPeriod"/>
            </a:pPr>
            <a:endParaRPr lang="en-GB" sz="3600" dirty="0"/>
          </a:p>
          <a:p>
            <a:pPr marL="1314450" lvl="2" indent="-514350">
              <a:buAutoNum type="alphaUcPeriod"/>
            </a:pPr>
            <a:r>
              <a:rPr lang="en-GB" sz="3600" u="sng" dirty="0" smtClean="0"/>
              <a:t>Luxembourg</a:t>
            </a:r>
            <a:r>
              <a:rPr lang="en-GB" sz="3600" dirty="0" smtClean="0"/>
              <a:t> </a:t>
            </a:r>
            <a:r>
              <a:rPr lang="en-GB" sz="3600" u="sng" dirty="0" smtClean="0"/>
              <a:t>    </a:t>
            </a:r>
          </a:p>
          <a:p>
            <a:pPr marL="1314450" lvl="2" indent="-514350">
              <a:buAutoNum type="alphaUcPeriod"/>
            </a:pPr>
            <a:endParaRPr lang="en-GB" sz="3600" dirty="0"/>
          </a:p>
          <a:p>
            <a:pPr marL="1314450" lvl="2" indent="-514350">
              <a:buAutoNum type="alphaUcPeriod"/>
            </a:pPr>
            <a:r>
              <a:rPr lang="en-GB" sz="3600" dirty="0" smtClean="0"/>
              <a:t>Slovenia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552" y="2178270"/>
            <a:ext cx="2415688" cy="33389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909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defTabSz="595313"/>
            <a:r>
              <a:rPr lang="en-GB" sz="3600" dirty="0" smtClean="0"/>
              <a:t>8.  In which European capital would you  	find this building?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5325"/>
            <a:ext cx="8229600" cy="4525963"/>
          </a:xfrm>
        </p:spPr>
        <p:txBody>
          <a:bodyPr/>
          <a:lstStyle/>
          <a:p>
            <a:endParaRPr lang="en-GB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	A.  </a:t>
            </a:r>
            <a:r>
              <a:rPr lang="en-GB" sz="3600" u="sng" dirty="0" smtClean="0"/>
              <a:t>London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	B.  Dublin</a:t>
            </a:r>
          </a:p>
          <a:p>
            <a:pPr marL="800100" lvl="2" indent="0">
              <a:lnSpc>
                <a:spcPct val="150000"/>
              </a:lnSpc>
              <a:buNone/>
            </a:pPr>
            <a:r>
              <a:rPr lang="en-GB" sz="3600" dirty="0" smtClean="0"/>
              <a:t> C.  Paris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30675"/>
            <a:ext cx="2520280" cy="36720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254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1470025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7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636912"/>
            <a:ext cx="6400800" cy="1872208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Sport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629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8625" y="836712"/>
            <a:ext cx="8258175" cy="1368152"/>
          </a:xfrm>
        </p:spPr>
        <p:txBody>
          <a:bodyPr>
            <a:normAutofit fontScale="90000"/>
          </a:bodyPr>
          <a:lstStyle/>
          <a:p>
            <a:pPr marL="976313" indent="-976313" algn="l"/>
            <a:r>
              <a:rPr lang="en-GB" sz="4000" dirty="0" smtClean="0"/>
              <a:t>     1. </a:t>
            </a:r>
            <a:r>
              <a:rPr lang="en-GB" sz="4000" dirty="0"/>
              <a:t>Which country won the first gold medal at the 2018 Winter Olympics?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47664" y="2348880"/>
            <a:ext cx="6563072" cy="3096347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/>
              <a:t>Germany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Norway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/>
              <a:t>Sweden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837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5900" y="692696"/>
            <a:ext cx="8470900" cy="1440160"/>
          </a:xfrm>
        </p:spPr>
        <p:txBody>
          <a:bodyPr>
            <a:normAutofit/>
          </a:bodyPr>
          <a:lstStyle/>
          <a:p>
            <a:pPr marL="1090613" indent="-1090613" algn="l"/>
            <a:r>
              <a:rPr lang="en-GB" sz="4000" dirty="0" smtClean="0"/>
              <a:t>     2. </a:t>
            </a:r>
            <a:r>
              <a:rPr lang="en-GB" sz="3600" dirty="0"/>
              <a:t>In which country is the major football league known as "</a:t>
            </a:r>
            <a:r>
              <a:rPr lang="en-GB" sz="3600" dirty="0" err="1"/>
              <a:t>Eredivisie</a:t>
            </a:r>
            <a:r>
              <a:rPr lang="en-GB" sz="3600" dirty="0"/>
              <a:t>"?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59632" y="2348880"/>
            <a:ext cx="6347048" cy="3168352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Italy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The Netherlands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Portugal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680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76225" y="332656"/>
            <a:ext cx="8112199" cy="1872208"/>
          </a:xfrm>
        </p:spPr>
        <p:txBody>
          <a:bodyPr>
            <a:normAutofit/>
          </a:bodyPr>
          <a:lstStyle/>
          <a:p>
            <a:pPr marL="1211263" indent="-1211263" algn="l"/>
            <a:r>
              <a:rPr lang="en-GB" sz="4000" dirty="0" smtClean="0"/>
              <a:t>      3. </a:t>
            </a:r>
            <a:r>
              <a:rPr lang="en-GB" sz="3600" dirty="0"/>
              <a:t>In which European country did Curling originate?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47664" y="2348880"/>
            <a:ext cx="7139136" cy="3096348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Scotland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Latvia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Norway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035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32656"/>
            <a:ext cx="8686800" cy="1728000"/>
          </a:xfrm>
        </p:spPr>
        <p:txBody>
          <a:bodyPr lIns="0" anchor="t"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   4. Italy, Netherlands, France, Belgium, Germany and which other country were the founding members of the EU?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19672" y="2564904"/>
            <a:ext cx="6984000" cy="338437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United Kingdom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Luxembourg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Austria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9512" y="764704"/>
            <a:ext cx="8507288" cy="1224136"/>
          </a:xfrm>
        </p:spPr>
        <p:txBody>
          <a:bodyPr>
            <a:normAutofit/>
          </a:bodyPr>
          <a:lstStyle/>
          <a:p>
            <a:pPr marL="992188" indent="-992188" algn="l" defTabSz="187325"/>
            <a:r>
              <a:rPr lang="en-GB" sz="3600" dirty="0" smtClean="0"/>
              <a:t>     4. In </a:t>
            </a:r>
            <a:r>
              <a:rPr lang="en-GB" sz="3600" dirty="0"/>
              <a:t>which EU member state </a:t>
            </a:r>
            <a:r>
              <a:rPr lang="en-GB" sz="3600" dirty="0" smtClean="0"/>
              <a:t>was boxing invented</a:t>
            </a:r>
            <a:r>
              <a:rPr lang="en-GB" sz="3600" dirty="0"/>
              <a:t>?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55576" y="2348880"/>
            <a:ext cx="7139136" cy="2952328"/>
          </a:xfrm>
        </p:spPr>
        <p:txBody>
          <a:bodyPr>
            <a:noAutofit/>
          </a:bodyPr>
          <a:lstStyle/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England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Spain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Greece</a:t>
            </a:r>
            <a:endParaRPr lang="en-GB" sz="3600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73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68300" y="692696"/>
            <a:ext cx="8524180" cy="1368152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4000" dirty="0" smtClean="0"/>
              <a:t>     5. </a:t>
            </a:r>
            <a:r>
              <a:rPr lang="en-GB" sz="3600" dirty="0"/>
              <a:t>Who won the 2017 Wimbledon Women's Singles title?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19672" y="2276872"/>
            <a:ext cx="6552728" cy="3168354"/>
          </a:xfrm>
        </p:spPr>
        <p:txBody>
          <a:bodyPr>
            <a:noAutofit/>
          </a:bodyPr>
          <a:lstStyle/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Caroline </a:t>
            </a:r>
            <a:r>
              <a:rPr lang="en-GB" sz="3600" dirty="0" err="1" smtClean="0"/>
              <a:t>Wozniacki</a:t>
            </a:r>
            <a:endParaRPr lang="en-GB" sz="3600" dirty="0" smtClean="0"/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u="sng" dirty="0" err="1" smtClean="0"/>
              <a:t>Garbiñe</a:t>
            </a:r>
            <a:r>
              <a:rPr lang="en-GB" sz="3600" u="sng" dirty="0" smtClean="0"/>
              <a:t> Muguruza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Johanna </a:t>
            </a:r>
            <a:r>
              <a:rPr lang="en-GB" sz="3600" dirty="0" err="1" smtClean="0"/>
              <a:t>Konta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366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4544" y="260648"/>
            <a:ext cx="8784976" cy="1498178"/>
          </a:xfrm>
        </p:spPr>
        <p:txBody>
          <a:bodyPr>
            <a:normAutofit/>
          </a:bodyPr>
          <a:lstStyle/>
          <a:p>
            <a:pPr marL="612775" indent="-612775" algn="l"/>
            <a:r>
              <a:rPr lang="en-GB" sz="3600" dirty="0" smtClean="0"/>
              <a:t>	6. </a:t>
            </a:r>
            <a:r>
              <a:rPr lang="en-GB" sz="3600" dirty="0"/>
              <a:t>Who is this famous footballer?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A.  </a:t>
            </a:r>
            <a:r>
              <a:rPr lang="en-GB" sz="3600" u="sng" dirty="0" smtClean="0"/>
              <a:t>Gianluigi Buffon</a:t>
            </a:r>
            <a:endParaRPr lang="en-GB" sz="3600" u="sng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B.  Iker Casillas</a:t>
            </a:r>
            <a:endParaRPr lang="en-GB" sz="3600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C.  Claudio Bravo</a:t>
            </a:r>
            <a:endParaRPr lang="en-GB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16832"/>
            <a:ext cx="388843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587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-26636" y="476672"/>
            <a:ext cx="8688263" cy="1800200"/>
          </a:xfrm>
          <a:prstGeom prst="rect">
            <a:avLst/>
          </a:prstGeom>
        </p:spPr>
        <p:txBody>
          <a:bodyPr vert="horz" lIns="3600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23925" indent="-923925" algn="l"/>
            <a:r>
              <a:rPr lang="en-GB" sz="3600" dirty="0" smtClean="0"/>
              <a:t>    </a:t>
            </a:r>
            <a:r>
              <a:rPr lang="en-GB" sz="3600" dirty="0"/>
              <a:t>7</a:t>
            </a:r>
            <a:r>
              <a:rPr lang="en-GB" sz="3600" dirty="0" smtClean="0"/>
              <a:t>. 	Where </a:t>
            </a:r>
            <a:r>
              <a:rPr lang="en-GB" sz="3600" dirty="0"/>
              <a:t>was the 2017 Women's Rugby World Cup held?</a:t>
            </a:r>
          </a:p>
          <a:p>
            <a:pPr marL="923925" indent="-923925" algn="l"/>
            <a:endParaRPr lang="en-GB" sz="4000" dirty="0"/>
          </a:p>
        </p:txBody>
      </p:sp>
      <p:sp>
        <p:nvSpPr>
          <p:cNvPr id="7" name="Content Placeholder 9"/>
          <p:cNvSpPr txBox="1">
            <a:spLocks/>
          </p:cNvSpPr>
          <p:nvPr/>
        </p:nvSpPr>
        <p:spPr>
          <a:xfrm>
            <a:off x="827584" y="2276872"/>
            <a:ext cx="7920880" cy="3312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France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Wales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Ireland</a:t>
            </a: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 smtClean="0"/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416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-26635" y="764704"/>
            <a:ext cx="8688263" cy="1152128"/>
          </a:xfrm>
          <a:prstGeom prst="rect">
            <a:avLst/>
          </a:prstGeom>
        </p:spPr>
        <p:txBody>
          <a:bodyPr vert="horz" lIns="36000" tIns="45720" rIns="91440" bIns="45720" rtlCol="0" anchor="t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 algn="l"/>
            <a:r>
              <a:rPr lang="en-GB" sz="3600" dirty="0" smtClean="0"/>
              <a:t>    </a:t>
            </a:r>
            <a:r>
              <a:rPr lang="en-GB" sz="4000" dirty="0"/>
              <a:t>8</a:t>
            </a:r>
            <a:r>
              <a:rPr lang="en-GB" sz="3600" dirty="0" smtClean="0"/>
              <a:t>. </a:t>
            </a:r>
            <a:r>
              <a:rPr lang="en-GB" sz="3600" dirty="0"/>
              <a:t>Which of these major cycling events started from Northern Ireland in </a:t>
            </a:r>
            <a:r>
              <a:rPr lang="en-GB" sz="3600" dirty="0" smtClean="0"/>
              <a:t>2014?</a:t>
            </a:r>
            <a:endParaRPr lang="en-GB" sz="4000" dirty="0"/>
          </a:p>
        </p:txBody>
      </p:sp>
      <p:sp>
        <p:nvSpPr>
          <p:cNvPr id="7" name="Content Placeholder 9"/>
          <p:cNvSpPr txBox="1">
            <a:spLocks/>
          </p:cNvSpPr>
          <p:nvPr/>
        </p:nvSpPr>
        <p:spPr>
          <a:xfrm>
            <a:off x="485292" y="2060848"/>
            <a:ext cx="7344816" cy="2983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Le Tour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The Giro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La </a:t>
            </a:r>
            <a:r>
              <a:rPr lang="en-GB" sz="3600" dirty="0" err="1" smtClean="0"/>
              <a:t>Vuelta</a:t>
            </a:r>
            <a:endParaRPr lang="en-GB" sz="3600" dirty="0" smtClean="0"/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 smtClean="0"/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736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1470025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 8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708921"/>
            <a:ext cx="6400800" cy="1872208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Name that country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786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73088" indent="-573088" algn="l" defTabSz="187325"/>
            <a:r>
              <a:rPr lang="en-GB" sz="4000" dirty="0" smtClean="0"/>
              <a:t>1.  This traditional wooden footwear is          from which EU country?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GB" dirty="0"/>
              <a:t>	</a:t>
            </a:r>
            <a:r>
              <a:rPr lang="en-GB" sz="3600" dirty="0" smtClean="0"/>
              <a:t>A.  Hungary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B.  </a:t>
            </a:r>
            <a:r>
              <a:rPr lang="en-GB" sz="3600" u="sng" dirty="0" smtClean="0"/>
              <a:t>The Netherlands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C.  Ireland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492896"/>
            <a:ext cx="3139916" cy="23519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94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3600" dirty="0" smtClean="0"/>
              <a:t>2.  This is the flag of which EU country?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0528" y="1592642"/>
            <a:ext cx="8229600" cy="435334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A.  Turkey</a:t>
            </a:r>
          </a:p>
          <a:p>
            <a:pPr marL="400050" lvl="1" indent="0">
              <a:buNone/>
            </a:pPr>
            <a:r>
              <a:rPr lang="en-GB" dirty="0" smtClean="0"/>
              <a:t>	</a:t>
            </a:r>
            <a:r>
              <a:rPr lang="en-GB" sz="3600" dirty="0" smtClean="0"/>
              <a:t>B.  </a:t>
            </a:r>
            <a:r>
              <a:rPr lang="en-GB" sz="3600" u="sng" dirty="0" smtClean="0"/>
              <a:t>Bosnia &amp; </a:t>
            </a:r>
          </a:p>
          <a:p>
            <a:pPr marL="1520825" lvl="1" indent="-1120775">
              <a:buNone/>
              <a:tabLst>
                <a:tab pos="1574800" algn="l"/>
              </a:tabLst>
            </a:pPr>
            <a:r>
              <a:rPr lang="en-GB" sz="3600" dirty="0" smtClean="0"/>
              <a:t>           </a:t>
            </a:r>
            <a:r>
              <a:rPr lang="en-GB" sz="3600" u="sng" dirty="0" smtClean="0"/>
              <a:t>Herzegovina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	C.  Albania</a:t>
            </a:r>
          </a:p>
          <a:p>
            <a:pPr marL="0" indent="0">
              <a:lnSpc>
                <a:spcPct val="150000"/>
              </a:lnSpc>
              <a:buNone/>
            </a:pP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709" y="2420888"/>
            <a:ext cx="3605014" cy="1802507"/>
          </a:xfrm>
          <a:prstGeom prst="rect">
            <a:avLst/>
          </a:prstGeom>
          <a:ln>
            <a:solidFill>
              <a:srgbClr val="3333FF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677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defTabSz="606425"/>
            <a:r>
              <a:rPr lang="en-GB" sz="3600" dirty="0" smtClean="0"/>
              <a:t>3.  Bratislava is the capital of which EU 	country?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200400" lvl="7" indent="0">
              <a:buNone/>
            </a:pPr>
            <a:endParaRPr lang="en-GB" dirty="0" smtClean="0"/>
          </a:p>
          <a:p>
            <a:pPr marL="1371600" lvl="2" indent="-457200">
              <a:lnSpc>
                <a:spcPct val="150000"/>
              </a:lnSpc>
              <a:buFont typeface="Arial" pitchFamily="34" charset="0"/>
              <a:buAutoNum type="alphaUcPeriod"/>
            </a:pPr>
            <a:r>
              <a:rPr lang="en-GB" sz="4000" dirty="0" smtClean="0"/>
              <a:t> </a:t>
            </a:r>
            <a:r>
              <a:rPr lang="en-GB" sz="4000" u="sng" dirty="0"/>
              <a:t>Slovakia</a:t>
            </a:r>
          </a:p>
          <a:p>
            <a:pPr marL="1371600" lvl="2" indent="-457200">
              <a:lnSpc>
                <a:spcPct val="150000"/>
              </a:lnSpc>
              <a:buAutoNum type="alphaUcPeriod"/>
            </a:pPr>
            <a:r>
              <a:rPr lang="en-GB" sz="4000" dirty="0" smtClean="0"/>
              <a:t>Hungary</a:t>
            </a:r>
          </a:p>
          <a:p>
            <a:pPr marL="1371600" lvl="2" indent="-457200">
              <a:lnSpc>
                <a:spcPct val="150000"/>
              </a:lnSpc>
              <a:buAutoNum type="alphaUcPeriod"/>
            </a:pPr>
            <a:r>
              <a:rPr lang="en-GB" sz="4000" dirty="0" smtClean="0"/>
              <a:t>Latvia</a:t>
            </a:r>
            <a:endParaRPr lang="en-GB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663" y="2420888"/>
            <a:ext cx="3812763" cy="2376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279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defTabSz="407988"/>
            <a:r>
              <a:rPr lang="en-GB" sz="3600" dirty="0" smtClean="0"/>
              <a:t>4. </a:t>
            </a:r>
            <a:r>
              <a:rPr lang="en-GB" sz="4000" dirty="0" smtClean="0"/>
              <a:t>This is the traditional men's dance 	costume of which EU country?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80118"/>
            <a:ext cx="8229600" cy="3849292"/>
          </a:xfrm>
        </p:spPr>
        <p:txBody>
          <a:bodyPr>
            <a:normAutofit/>
          </a:bodyPr>
          <a:lstStyle/>
          <a:p>
            <a:pPr marL="400050" lvl="1" indent="0">
              <a:lnSpc>
                <a:spcPct val="150000"/>
              </a:lnSpc>
              <a:buNone/>
            </a:pPr>
            <a:r>
              <a:rPr lang="en-GB" sz="3600" dirty="0" smtClean="0"/>
              <a:t>    A. </a:t>
            </a:r>
            <a:r>
              <a:rPr lang="en-GB" sz="3600" u="sng" dirty="0" smtClean="0"/>
              <a:t>Greece</a:t>
            </a:r>
          </a:p>
          <a:p>
            <a:pPr marL="1314450" lvl="2" indent="-514350">
              <a:lnSpc>
                <a:spcPct val="150000"/>
              </a:lnSpc>
              <a:buAutoNum type="alphaUcPeriod" startAt="2"/>
            </a:pPr>
            <a:r>
              <a:rPr lang="en-GB" sz="3600" dirty="0" smtClean="0"/>
              <a:t>Portugal    </a:t>
            </a:r>
          </a:p>
          <a:p>
            <a:pPr marL="1314450" lvl="2" indent="-514350">
              <a:lnSpc>
                <a:spcPct val="150000"/>
              </a:lnSpc>
              <a:buAutoNum type="alphaUcPeriod" startAt="2"/>
            </a:pPr>
            <a:r>
              <a:rPr lang="en-GB" sz="3600" dirty="0" smtClean="0"/>
              <a:t>Bulgaria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434" y="1700808"/>
            <a:ext cx="1979290" cy="3446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612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8625" y="692696"/>
            <a:ext cx="8229600" cy="1512168"/>
          </a:xfrm>
        </p:spPr>
        <p:txBody>
          <a:bodyPr>
            <a:normAutofit/>
          </a:bodyPr>
          <a:lstStyle/>
          <a:p>
            <a:pPr marL="1012825" indent="-1012825" algn="l"/>
            <a:r>
              <a:rPr lang="en-GB" sz="3600" dirty="0" smtClean="0"/>
              <a:t>     5. Which of the following European   cities is </a:t>
            </a:r>
            <a:r>
              <a:rPr lang="en-GB" sz="3600" u="sng" dirty="0" smtClean="0"/>
              <a:t>not</a:t>
            </a:r>
            <a:r>
              <a:rPr lang="en-GB" sz="3600" dirty="0" smtClean="0"/>
              <a:t> a national capital?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19673" y="2276873"/>
            <a:ext cx="7042323" cy="3654380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/>
              <a:t>Zurich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Brussels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Vienna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defTabSz="573088"/>
            <a:r>
              <a:rPr lang="en-GB" sz="3600" dirty="0" smtClean="0"/>
              <a:t>5. Which EU member	state is this?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Belgium</a:t>
            </a:r>
          </a:p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u="sng" dirty="0" smtClean="0"/>
              <a:t>France           </a:t>
            </a:r>
            <a:endParaRPr lang="en-GB" sz="3600" dirty="0" smtClean="0"/>
          </a:p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Ireland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659" y="2060848"/>
            <a:ext cx="3217105" cy="31689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085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defTabSz="573088"/>
            <a:r>
              <a:rPr lang="en-GB" sz="3600" dirty="0" smtClean="0"/>
              <a:t>6.  </a:t>
            </a:r>
            <a:r>
              <a:rPr lang="en-GB" sz="3600" dirty="0"/>
              <a:t>W</a:t>
            </a:r>
            <a:r>
              <a:rPr lang="en-GB" sz="3600" dirty="0" smtClean="0"/>
              <a:t>hich EU member state looks like a 	boot?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89029"/>
          </a:xfrm>
        </p:spPr>
        <p:txBody>
          <a:bodyPr/>
          <a:lstStyle/>
          <a:p>
            <a:endParaRPr lang="en-GB" dirty="0" smtClean="0"/>
          </a:p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Denmark</a:t>
            </a:r>
          </a:p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Sweden            </a:t>
            </a:r>
          </a:p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u="sng" dirty="0" smtClean="0"/>
              <a:t>Italy</a:t>
            </a:r>
            <a:endParaRPr lang="en-GB" sz="36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011796"/>
            <a:ext cx="2936122" cy="34774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853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52128"/>
          </a:xfrm>
        </p:spPr>
        <p:txBody>
          <a:bodyPr>
            <a:noAutofit/>
          </a:bodyPr>
          <a:lstStyle/>
          <a:p>
            <a:pPr algn="l" defTabSz="561975"/>
            <a:r>
              <a:rPr lang="en-GB" sz="3600" dirty="0" smtClean="0"/>
              <a:t>7.  This is the flag of which European 	country?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Czech Republic</a:t>
            </a:r>
          </a:p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Slovenia</a:t>
            </a:r>
          </a:p>
          <a:p>
            <a:pPr marL="1314450" lvl="2" indent="-514350">
              <a:lnSpc>
                <a:spcPct val="150000"/>
              </a:lnSpc>
              <a:buFont typeface="Arial" pitchFamily="34" charset="0"/>
              <a:buAutoNum type="alphaUcPeriod"/>
            </a:pPr>
            <a:r>
              <a:rPr lang="en-GB" sz="3600" u="sng" dirty="0" smtClean="0"/>
              <a:t>Finland</a:t>
            </a:r>
            <a:endParaRPr lang="en-GB" sz="36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564904"/>
            <a:ext cx="3210661" cy="2140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496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8229600" cy="1152128"/>
          </a:xfrm>
        </p:spPr>
        <p:txBody>
          <a:bodyPr>
            <a:noAutofit/>
          </a:bodyPr>
          <a:lstStyle/>
          <a:p>
            <a:pPr algn="l" defTabSz="561975"/>
            <a:r>
              <a:rPr lang="en-GB" sz="3600" dirty="0" smtClean="0"/>
              <a:t>8.  This is the traditional female dance 	costume of which European country?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28800"/>
            <a:ext cx="8229600" cy="4021907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GB" dirty="0" smtClean="0"/>
              <a:t>	A</a:t>
            </a:r>
            <a:r>
              <a:rPr lang="en-GB" sz="3600" dirty="0" smtClean="0"/>
              <a:t>.  United Kingdom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	B.  Estonia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	C.  </a:t>
            </a:r>
            <a:r>
              <a:rPr lang="en-GB" sz="3600" u="sng" dirty="0" smtClean="0"/>
              <a:t>Spain</a:t>
            </a:r>
            <a:endParaRPr lang="en-GB" sz="36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060848"/>
            <a:ext cx="3312368" cy="33123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835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28627" y="2756926"/>
            <a:ext cx="8319837" cy="29553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dirty="0" smtClean="0"/>
              <a:t>	</a:t>
            </a:r>
            <a:r>
              <a:rPr lang="en-GB" sz="3600" dirty="0"/>
              <a:t> </a:t>
            </a:r>
            <a:r>
              <a:rPr lang="en-GB" sz="3600" dirty="0" smtClean="0"/>
              <a:t>   	</a:t>
            </a:r>
            <a:r>
              <a:rPr lang="en-GB" sz="4000" b="1" dirty="0" smtClean="0"/>
              <a:t>TIE - </a:t>
            </a:r>
            <a:r>
              <a:rPr lang="en-GB" sz="4000" b="1" dirty="0"/>
              <a:t>B</a:t>
            </a:r>
            <a:r>
              <a:rPr lang="en-GB" sz="4000" b="1" dirty="0" smtClean="0"/>
              <a:t>REAK QUESTIONS</a:t>
            </a:r>
            <a:endParaRPr lang="en-GB" sz="40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999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8229600" cy="1584177"/>
          </a:xfrm>
        </p:spPr>
        <p:txBody>
          <a:bodyPr>
            <a:normAutofit fontScale="90000"/>
          </a:bodyPr>
          <a:lstStyle/>
          <a:p>
            <a:pPr algn="l"/>
            <a:r>
              <a:rPr lang="en-GB" sz="4000" dirty="0" smtClean="0"/>
              <a:t>In which year did the former Eastern European countries of Poland and Latvia join the European Union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2832317"/>
          </a:xfrm>
        </p:spPr>
        <p:txBody>
          <a:bodyPr>
            <a:normAutofit/>
          </a:bodyPr>
          <a:lstStyle/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2002</a:t>
            </a:r>
          </a:p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2003</a:t>
            </a:r>
          </a:p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u="sng" dirty="0" smtClean="0"/>
              <a:t>2004</a:t>
            </a:r>
            <a:endParaRPr lang="en-GB" sz="3600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110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224136"/>
          </a:xfrm>
        </p:spPr>
        <p:txBody>
          <a:bodyPr>
            <a:normAutofit/>
          </a:bodyPr>
          <a:lstStyle/>
          <a:p>
            <a:r>
              <a:rPr lang="en-GB" sz="3600" dirty="0" smtClean="0"/>
              <a:t>What country does this flag belong to?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4851"/>
            <a:ext cx="8229600" cy="3627470"/>
          </a:xfrm>
        </p:spPr>
        <p:txBody>
          <a:bodyPr>
            <a:normAutofit fontScale="25000" lnSpcReduction="20000"/>
          </a:bodyPr>
          <a:lstStyle/>
          <a:p>
            <a:pPr marL="1314450" lvl="2" indent="-514350">
              <a:lnSpc>
                <a:spcPct val="170000"/>
              </a:lnSpc>
              <a:buAutoNum type="alphaUcPeriod"/>
            </a:pPr>
            <a:r>
              <a:rPr lang="en-GB" sz="14400" dirty="0" smtClean="0"/>
              <a:t>Slovenia</a:t>
            </a:r>
          </a:p>
          <a:p>
            <a:pPr marL="1314450" lvl="2" indent="-514350">
              <a:lnSpc>
                <a:spcPct val="170000"/>
              </a:lnSpc>
              <a:buAutoNum type="alphaUcPeriod"/>
            </a:pPr>
            <a:r>
              <a:rPr lang="en-GB" sz="14400" u="sng" dirty="0" smtClean="0"/>
              <a:t>Slovakia</a:t>
            </a:r>
          </a:p>
          <a:p>
            <a:pPr marL="1314450" lvl="2" indent="-514350">
              <a:lnSpc>
                <a:spcPct val="170000"/>
              </a:lnSpc>
              <a:buAutoNum type="alphaUcPeriod"/>
            </a:pPr>
            <a:r>
              <a:rPr lang="en-GB" sz="14400" dirty="0" smtClean="0"/>
              <a:t>Italy</a:t>
            </a:r>
          </a:p>
          <a:p>
            <a:pPr marL="457200" lvl="1" indent="0">
              <a:buNone/>
            </a:pPr>
            <a:endParaRPr lang="en-GB" dirty="0"/>
          </a:p>
          <a:p>
            <a:pPr marL="857250" lvl="2" indent="0">
              <a:lnSpc>
                <a:spcPct val="150000"/>
              </a:lnSpc>
              <a:buNone/>
            </a:pPr>
            <a:r>
              <a:rPr lang="en-GB" sz="3200" dirty="0" smtClean="0"/>
              <a:t>		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400" y="2420888"/>
            <a:ext cx="3679098" cy="24482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090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659" y="692696"/>
            <a:ext cx="8229600" cy="1224136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/>
              <a:t>What is the total population of the European Union?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132856"/>
            <a:ext cx="8229600" cy="3627470"/>
          </a:xfrm>
        </p:spPr>
        <p:txBody>
          <a:bodyPr>
            <a:normAutofit fontScale="62500" lnSpcReduction="20000"/>
          </a:bodyPr>
          <a:lstStyle/>
          <a:p>
            <a:pPr marL="457200" lvl="1" indent="0">
              <a:buNone/>
            </a:pPr>
            <a:endParaRPr lang="en-GB" dirty="0" smtClean="0"/>
          </a:p>
          <a:p>
            <a:pPr marL="457200" lvl="1" indent="0">
              <a:lnSpc>
                <a:spcPct val="170000"/>
              </a:lnSpc>
              <a:buNone/>
            </a:pPr>
            <a:r>
              <a:rPr lang="en-GB" sz="5100" dirty="0" smtClean="0"/>
              <a:t>A.		</a:t>
            </a:r>
            <a:r>
              <a:rPr lang="en-GB" sz="5100" u="sng" dirty="0" smtClean="0"/>
              <a:t>508 million</a:t>
            </a:r>
          </a:p>
          <a:p>
            <a:pPr marL="457200" lvl="1" indent="0">
              <a:lnSpc>
                <a:spcPct val="170000"/>
              </a:lnSpc>
              <a:buNone/>
            </a:pPr>
            <a:r>
              <a:rPr lang="en-GB" sz="5100" dirty="0" smtClean="0"/>
              <a:t>B.  	480 million</a:t>
            </a:r>
          </a:p>
          <a:p>
            <a:pPr marL="457200" lvl="1" indent="0">
              <a:lnSpc>
                <a:spcPct val="170000"/>
              </a:lnSpc>
              <a:buNone/>
            </a:pPr>
            <a:r>
              <a:rPr lang="en-GB" sz="5100" dirty="0" smtClean="0"/>
              <a:t>C. 	          700 million</a:t>
            </a:r>
            <a:endParaRPr lang="en-GB" sz="5100" dirty="0"/>
          </a:p>
          <a:p>
            <a:pPr marL="857250" lvl="2" indent="0">
              <a:lnSpc>
                <a:spcPct val="150000"/>
              </a:lnSpc>
              <a:buNone/>
            </a:pPr>
            <a:r>
              <a:rPr lang="en-GB" sz="3200" dirty="0" smtClean="0"/>
              <a:t>		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591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512168"/>
          </a:xfrm>
        </p:spPr>
        <p:txBody>
          <a:bodyPr>
            <a:normAutofit/>
          </a:bodyPr>
          <a:lstStyle/>
          <a:p>
            <a:pPr marL="1079500" indent="-1079500" algn="l"/>
            <a:r>
              <a:rPr lang="en-GB" sz="3600" dirty="0" smtClean="0"/>
              <a:t>      6. Which of the following European countries is </a:t>
            </a:r>
            <a:r>
              <a:rPr lang="en-GB" sz="3600" u="sng" dirty="0" smtClean="0"/>
              <a:t>not</a:t>
            </a:r>
            <a:r>
              <a:rPr lang="en-GB" sz="3600" dirty="0" smtClean="0"/>
              <a:t> a member of the EU?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91680" y="2204865"/>
            <a:ext cx="6995120" cy="3672408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Slovenia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Portugal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Norway</a:t>
            </a:r>
          </a:p>
          <a:p>
            <a:pPr marL="0" indent="0">
              <a:lnSpc>
                <a:spcPct val="150000"/>
              </a:lnSpc>
              <a:buNone/>
            </a:pPr>
            <a:endParaRPr lang="en-GB" sz="3600" u="sng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79"/>
            <a:ext cx="8229600" cy="1008113"/>
          </a:xfrm>
        </p:spPr>
        <p:txBody>
          <a:bodyPr>
            <a:normAutofit fontScale="90000"/>
          </a:bodyPr>
          <a:lstStyle/>
          <a:p>
            <a:pPr marL="925513" indent="-925513" algn="l"/>
            <a:r>
              <a:rPr lang="en-GB" sz="3600" dirty="0" smtClean="0"/>
              <a:t>    </a:t>
            </a:r>
            <a:r>
              <a:rPr lang="en-GB" sz="4000" dirty="0" smtClean="0"/>
              <a:t>7.  Tallin is the capital city of which 	 Eastern European country?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A.  </a:t>
            </a:r>
            <a:r>
              <a:rPr lang="en-GB" sz="3600" u="sng" dirty="0" smtClean="0"/>
              <a:t>Estonia</a:t>
            </a:r>
          </a:p>
          <a:p>
            <a:pPr marL="0" indent="0">
              <a:buNone/>
            </a:pPr>
            <a:endParaRPr lang="en-GB" sz="3600" u="sng" dirty="0"/>
          </a:p>
          <a:p>
            <a:pPr marL="0" indent="0">
              <a:buNone/>
            </a:pPr>
            <a:r>
              <a:rPr lang="en-GB" sz="3600" dirty="0"/>
              <a:t>	</a:t>
            </a:r>
            <a:r>
              <a:rPr lang="en-GB" sz="3600" dirty="0" smtClean="0"/>
              <a:t>B.  Latvia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 smtClean="0"/>
              <a:t>	C.  Belarus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370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ANDARYGAMESETTING" val="&lt;QuandaryGameSetting&gt;&lt;GameOptions&gt;&lt;skipWelcome&gt;False&lt;/skipWelcome&gt;&lt;option Version=&quot;1&quot;&gt;&lt;skipOptionScreen&gt;False&lt;/skipOptionScreen&gt;&lt;scoringOption&gt;0&lt;/scoringOption&gt;&lt;questionPerGame&gt;0&lt;/questionPerGame&gt;&lt;loopGame&gt;off&lt;/loopGame&gt;&lt;timeBetweenGames&gt;0&lt;/timeBetweenGames&gt;&lt;skipWelcomeMovie&gt;False&lt;/skipWelcomeMovie&gt;&lt;gameMode&gt;0&lt;/gameMode&gt;&lt;numTeams&gt;0&lt;/numTeams&gt;&lt;UseTeamsFromParticipantList&gt;True&lt;/UseTeamsFromParticipantList&gt;&lt;/option&gt;&lt;/GameOptions&gt;&lt;QuandaryTopicsStore /&gt;&lt;/QuandaryGameSetting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    7.  Tallin is the capital city of which   Eastern European country?]]&gt;&lt;/QuestionText&gt;&#10;  &lt;AlternateText Enabled=&quot;false&quot;&gt;&#10;    &lt;Line&gt;&lt;![CDATA[]]&gt;&lt;/Line&gt;&#10;    &lt;Line&gt;&lt;![CDATA[ A.  Estonia]]&gt;&lt;/Line&gt;&#10;    &lt;Line&gt;&lt;![CDATA[]]&gt;&lt;/Line&gt;&#10;  &lt;/AlternateText&gt;&#10;&lt;/Question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   8.  Which of these European countries            does not have a border with Germany?]]&gt;&lt;/QuestionText&gt;&#10;  &lt;AlternateText Enabled=&quot;false&quot;&gt;&#10;    &lt;Line&gt;&lt;![CDATA[]]&gt;&lt;/Line&gt;&#10;    &lt;Line&gt;&lt;![CDATA[ A.  Czech Republic]]&gt;&lt;/Line&gt;&#10;    &lt;Line&gt;&lt;![CDATA[]]&gt;&lt;/Line&gt;&#10;  &lt;/AlternateText&gt;&#10;&lt;/Question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8.   On which day of the year do the &#10;French stick a fish on someone's back?]]&gt;&lt;/QuestionText&gt;&#10;  &lt;AlternateText Enabled=&quot;false&quot;&gt;&#10;    &lt;Line&gt;&lt;![CDATA[]]&gt;&lt;/Line&gt;&#10;    &lt;Line&gt;&lt;![CDATA[B]]&gt;&lt;/Line&gt;&#10;    &lt;Line&gt;&lt;![CDATA[]]&gt;&lt;/Line&gt;&#10;  &lt;/AlternateText&gt;&#10;&lt;/Question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7.  This is a sweet bread loaf with dried           fruit traditionally eaten at Christmas  and New Year in which EU country?]]&gt;&lt;/QuestionText&gt;&#10;  &lt;AlternateText Enabled=&quot;false&quot;&gt;&#10;    &lt;Line&gt;&lt;![CDATA[ A.  Portugal]]&gt;&lt;/Line&gt;&#10;    &lt;Line&gt;&lt;![CDATA[ B.  Italy]]&gt;&lt;/Line&gt;&#10;    &lt;Line&gt;&lt;![CDATA[ C.  Greece]]&gt;&lt;/Line&gt;&#10;  &lt;/AlternateText&gt;&#10;&lt;/Question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8.  What are the two extra ingredients in a    Quiche Lorraine which make it special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A]]&gt;&lt;/Line&gt;&#10;    &lt;Line&gt;&lt;![CDATA[B]]&gt;&lt;/Line&gt;&#10;    &lt;Line&gt;&lt;![CDATA[C]]&gt;&lt;/Line&gt;&#10;  &lt;/AlternateText&gt;&#10;&lt;/Question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7.  What are the procedural languages of the European institutions?]]&gt;&lt;/QuestionText&gt;&#10;  &lt;AlternateText Enabled=&quot;false&quot;&gt;&#10;    &lt;Line&gt;&lt;![CDATA[]]&gt;&lt;/Line&gt;&#10;    &lt;Line&gt;&lt;![CDATA[B]]&gt;&lt;/Line&gt;&#10;    &lt;Line&gt;&lt;![CDATA[]]&gt;&lt;/Line&gt;&#10;  &lt;/AlternateText&gt;&#10;&lt;/Question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8.   Willkommen, Bemvindo, Benvenuto, Fáilte are all ways of saying what?]]&gt;&lt;/QuestionText&gt;&#10;  &lt;AlternateText Enabled=&quot;false&quot;&gt;&#10;    &lt;Line&gt;&lt;![CDATA[ A.  Hello]]&gt;&lt;/Line&gt;&#10;    &lt;Line&gt;&lt;![CDATA[ B.  Welcome]]&gt;&lt;/Line&gt;&#10;    &lt;Line&gt;&lt;![CDATA[ C.  Goodbye]]&gt;&lt;/Line&gt;&#10;  &lt;/AlternateText&gt;&#10;&lt;/Question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1.  Who is this famous French actress who starred in some of the Harry Potter films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2.  Where was this famous classical composer, Johann Sebastian Bach, born?]]&gt;&lt;/QuestionText&gt;&#10;  &lt;AlternateText Enabled=&quot;false&quot;&gt;&#10;    &lt;Line&gt;&lt;![CDATA[A]]&gt;&lt;/Line&gt;&#10;    &lt;Line&gt;&lt;![CDATA[B]]&gt;&lt;/Line&gt;&#10;    &lt;Line&gt;&lt;![CDATA[C]]&gt;&lt;/Line&gt;&#10;  &lt;/AlternateText&gt;&#10;&lt;/Question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  3.  In which European country would you  find this building?]]&gt;&lt;/QuestionText&gt;&#10;  &lt;AlternateText Enabled=&quot;false&quot;&gt;&#10;    &lt;Line&gt;&lt;![CDATA[ A.  Croatia]]&gt;&lt;/Line&gt;&#10;    &lt;Line&gt;&lt;![CDATA[ B.   Sweden     ]]&gt;&lt;/Line&gt;&#10;    &lt;Line&gt;&lt;![CDATA[ C.   Italy]]&gt;&lt;/Line&gt;&#10;  &lt;/AlternateText&gt;&#10;&lt;/Question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4.  What is this building in Granada in&#10; southern Spain?]]&gt;&lt;/QuestionText&gt;&#10;  &lt;AlternateText Enabled=&quot;false&quot;&gt;&#10;    &lt;Line&gt;&lt;![CDATA[ A. A Moorish or Arabic palace]]&gt;&lt;/Line&gt;&#10;    &lt;Line&gt;&lt;![CDATA[ B.  A Christian church]]&gt;&lt;/Line&gt;&#10;    &lt;Line&gt;&lt;![CDATA[ C.  A Spanish parador                                       or luxury hotel]]&gt;&lt;/Line&gt;&#10;  &lt;/AlternateText&gt;&#10;&lt;/Question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  5.  This is the Prime Minister of which EU  member state?]]&gt;&lt;/QuestionText&gt;&#10;  &lt;AlternateText Enabled=&quot;false&quot;&gt;&#10;    &lt;Line&gt;&lt;![CDATA[ A.  Greece]]&gt;&lt;/Line&gt;&#10;    &lt;Line&gt;&lt;![CDATA[ B.  Spain]]&gt;&lt;/Line&gt;&#10;    &lt;Line&gt;&lt;![CDATA[ C.  Ireland]]&gt;&lt;/Line&gt;&#10;  &lt;/AlternateText&gt;&#10;&lt;/Question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  6.  Which European national team does  this footballer play for?]]&gt;&lt;/QuestionText&gt;&#10;  &lt;AlternateText Enabled=&quot;false&quot;&gt;&#10;    &lt;Line&gt;&lt;![CDATA[ A.   Poland]]&gt;&lt;/Line&gt;&#10;    &lt;Line&gt;&lt;![CDATA[ B.   Germany   ]]&gt;&lt;/Line&gt;&#10;    &lt;Line&gt;&lt;![CDATA[ C.   Belgium]]&gt;&lt;/Line&gt;&#10;  &lt;/AlternateText&gt;&#10;&lt;/Question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7.  Which European country is this EU  president from?]]&gt;&lt;/QuestionText&gt;&#10;  &lt;AlternateText Enabled=&quot;false&quot;&gt;&#10;    &lt;Line&gt;&lt;![CDATA[]]&gt;&lt;/Line&gt;&#10;    &lt;Line&gt;&lt;![CDATA[B]]&gt;&lt;/Line&gt;&#10;    &lt;Line&gt;&lt;![CDATA[]]&gt;&lt;/Line&gt;&#10;  &lt;/AlternateText&gt;&#10;&lt;/Question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POINTS" val="1"/>
  <p:tag name="ANSWER" val="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 6. Who is this famous footballer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1.  This traditional wooden footwear is          from which EU country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2.  This is the flag of which EU country?]]&gt;&lt;/QuestionText&gt;&#10;  &lt;AlternateText Enabled=&quot;false&quot;&gt;&#10;    &lt;Line&gt;&lt;![CDATA[A]]&gt;&lt;/Line&gt;&#10;    &lt;Line&gt;&lt;![CDATA[B]]&gt;&lt;/Line&gt;&#10;    &lt;Line&gt;&lt;![CDATA[C]]&gt;&lt;/Line&gt;&#10;  &lt;/AlternateText&gt;&#10;&lt;/Question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3.  Bratislava is the capital of which EU  country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4. This is the traditional men's dance  costume of which EU country?]]&gt;&lt;/QuestionText&gt;&#10;  &lt;AlternateText Enabled=&quot;false&quot;&gt;&#10;    &lt;Line&gt;&lt;![CDATA[A]]&gt;&lt;/Line&gt;&#10;    &lt;Line&gt;&lt;![CDATA[B]]&gt;&lt;/Line&gt;&#10;    &lt;Line&gt;&lt;![CDATA[C]]&gt;&lt;/Line&gt;&#10;  &lt;/AlternateText&gt;&#10;&lt;/Question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5. Which EU member state is this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6.  Which EU member state looks like a  boot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7.  This is the flag of which European  country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8.  This is the traditional female dance  costume of which European country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0&quot; Flags=&quot;OR&quot;&gt;&lt;![CDATA[B]]&gt;&lt;/Answer&gt;&#10;  &lt;/AnswerData&gt;&#10;&lt;/AdvancedAnswer&gt;"/>
  <p:tag name="ANSWER" val="* B"/>
  <p:tag name="POINTS" val="10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In which year did the former Eastern European countries of Poland and Latvia join the European Union?]]&gt;&lt;/QuestionText&gt;&#10;  &lt;AlternateText Enabled=&quot;false&quot;&gt;&#10;    &lt;Line&gt;&lt;![CDATA[2002]]&gt;&lt;/Line&gt;&#10;    &lt;Line&gt;&lt;![CDATA[2003]]&gt;&lt;/Line&gt;&#10;    &lt;Line&gt;&lt;![CDATA[2004]]&gt;&lt;/Line&gt;&#10;  &lt;/AlternateText&gt;&#10;&lt;/Question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What country does this flag belong to?]]&gt;&lt;/QuestionText&gt;&#10;  &lt;AlternateText Enabled=&quot;false&quot;&gt;&#10;    &lt;Line&gt;&lt;![CDATA[Slovenia]]&gt;&lt;/Line&gt;&#10;    &lt;Line&gt;&lt;![CDATA[Slovakia]]&gt;&lt;/Line&gt;&#10;    &lt;Line&gt;&lt;![CDATA[Italy]]&gt;&lt;/Line&gt;&#10;  &lt;/AlternateText&gt;&#10;&lt;/Question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What is the total population of the European Union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C49EE678891844A3C250FBDCC18BBC" ma:contentTypeVersion="0" ma:contentTypeDescription="Create a new document." ma:contentTypeScope="" ma:versionID="f299fc80afd48d081aecec5a6b1b424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871961-035C-4BE3-A99A-6E56779CB190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70DC341-EED5-4412-B014-F3F74154F2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C485781-C99E-4906-B6DD-080EB73543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1912</TotalTime>
  <Words>1173</Words>
  <Application>Microsoft Office PowerPoint</Application>
  <PresentationFormat>On-screen Show (4:3)</PresentationFormat>
  <Paragraphs>394</Paragraphs>
  <Slides>77</Slides>
  <Notes>77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0" baseType="lpstr">
      <vt:lpstr>Arial</vt:lpstr>
      <vt:lpstr>Calibri</vt:lpstr>
      <vt:lpstr>Office Theme</vt:lpstr>
      <vt:lpstr>PowerPoint Presentation</vt:lpstr>
      <vt:lpstr>Round 1</vt:lpstr>
      <vt:lpstr>     1.  Which of the following cities is situated furthest north in the EU?</vt:lpstr>
      <vt:lpstr>      2. What is the name of the river you see from the Eiffel Tower?</vt:lpstr>
      <vt:lpstr>   3.  What is the capital city of Romania?</vt:lpstr>
      <vt:lpstr>       4. Italy, Netherlands, France, Belgium, Germany and which other country were the founding members of the EU?</vt:lpstr>
      <vt:lpstr>     5. Which of the following European   cities is not a national capital?</vt:lpstr>
      <vt:lpstr>      6. Which of the following European countries is not a member of the EU?</vt:lpstr>
      <vt:lpstr>    7.  Tallin is the capital city of which   Eastern European country?</vt:lpstr>
      <vt:lpstr>   8.  Which of these European countries            does not have a border with Germany?</vt:lpstr>
      <vt:lpstr>Round 2</vt:lpstr>
      <vt:lpstr>1. Which European DJ recorded this piece of classical music? </vt:lpstr>
      <vt:lpstr>     2. Which Irish boy band is celebrating 25 years in the music business this year?</vt:lpstr>
      <vt:lpstr>      3. The EU anthem "Ode to Joy" is from a symphony by which composer?</vt:lpstr>
      <vt:lpstr>     4. Which country won the Eurovision Song Contest in 2017 with this song?</vt:lpstr>
      <vt:lpstr>5. Which European singer is this?</vt:lpstr>
      <vt:lpstr>    6. Which artist recently recorded this song?</vt:lpstr>
      <vt:lpstr>PowerPoint Presentation</vt:lpstr>
      <vt:lpstr>PowerPoint Presentation</vt:lpstr>
      <vt:lpstr>Round 3</vt:lpstr>
      <vt:lpstr>       1. Leonardo da Vinci's Mona Lisa is located in which famous European museum? </vt:lpstr>
      <vt:lpstr>2. What was the name of the currency used in Spain before the euro?</vt:lpstr>
      <vt:lpstr>    3. What is the European Emergency Services Number?     </vt:lpstr>
      <vt:lpstr>4. The Spanish Civil War began in which year?</vt:lpstr>
      <vt:lpstr>       5. A euro is made up of 100 what?</vt:lpstr>
      <vt:lpstr> 6. The European festival "Carnival" is traditionally celebrated in which month?</vt:lpstr>
      <vt:lpstr>  7 .   In which European country might    you take part in a feis?</vt:lpstr>
      <vt:lpstr>8.   On which day of the year do the  French stick a fish on someone's back?</vt:lpstr>
      <vt:lpstr>Round 4</vt:lpstr>
      <vt:lpstr>       1. From which EU country does the pretzel originate?</vt:lpstr>
      <vt:lpstr>       2. What is the national cheese of    Cyprus? </vt:lpstr>
      <vt:lpstr> 5. This accompaniment to roast beef and gravy originated in which UK county?</vt:lpstr>
      <vt:lpstr>       4. Fenek, or stewed rabbit, is the national dish of which EU country? </vt:lpstr>
      <vt:lpstr>     5.  Which Spanish region uses the most olive oil in its dishes?</vt:lpstr>
      <vt:lpstr>6.  In which EU country  was Thursday known as "soup day" as maids once had a half day off, and soup was easy to prepare in advance?</vt:lpstr>
      <vt:lpstr>7.  This is a sweet bread loaf with dried           fruit traditionally eaten at Christmas  and New Year in which EU country?</vt:lpstr>
      <vt:lpstr>8.  What are the two extra ingredients in a    Quiche Lorraine which make it special?</vt:lpstr>
      <vt:lpstr>Round 5</vt:lpstr>
      <vt:lpstr>      1.  What is the meaning of the French expression "C'est la vie"?</vt:lpstr>
      <vt:lpstr>    2. How do you say "I love you" in Italian?</vt:lpstr>
      <vt:lpstr>      3. The phrase "déjà vu" comes from what language?</vt:lpstr>
      <vt:lpstr>     4. Which of these is the official language spoken in Brazil?</vt:lpstr>
      <vt:lpstr>5. If you hear the phrase "Achtung Bitte" in a train station, what language is this?</vt:lpstr>
      <vt:lpstr>    6.  How many official languages are there in the European Union?</vt:lpstr>
      <vt:lpstr>7.  What are the procedural languages of the European institutions?</vt:lpstr>
      <vt:lpstr>8.   Willkommen, Bemvindo, Benvenuto, Fáilte are all ways of saying what?</vt:lpstr>
      <vt:lpstr>Round 6</vt:lpstr>
      <vt:lpstr>1.  Who is this famous French actress who starred in some of the Harry Potter films?</vt:lpstr>
      <vt:lpstr>2.  Where was this famous classical composer, Johann Sebastian Bach, born?</vt:lpstr>
      <vt:lpstr>  3.  In which European country would you  find this building?</vt:lpstr>
      <vt:lpstr>4.  What is this building in Granada in  southern Spain?</vt:lpstr>
      <vt:lpstr>  5.  This is the Prime Minister of which EU  member state?</vt:lpstr>
      <vt:lpstr>  6.  Which European national team does  this footballer play for?</vt:lpstr>
      <vt:lpstr>7.  Which European country is this EU  president from?</vt:lpstr>
      <vt:lpstr>8.  In which European capital would you   find this building?</vt:lpstr>
      <vt:lpstr>Round 7</vt:lpstr>
      <vt:lpstr>     1. Which country won the first gold medal at the 2018 Winter Olympics?</vt:lpstr>
      <vt:lpstr>     2. In which country is the major football league known as "Eredivisie"?</vt:lpstr>
      <vt:lpstr>      3. In which European country did Curling originate?</vt:lpstr>
      <vt:lpstr>     4. In which EU member state was boxing invented?</vt:lpstr>
      <vt:lpstr>     5. Who won the 2017 Wimbledon Women's Singles title?</vt:lpstr>
      <vt:lpstr> 6. Who is this famous footballer?</vt:lpstr>
      <vt:lpstr>PowerPoint Presentation</vt:lpstr>
      <vt:lpstr>PowerPoint Presentation</vt:lpstr>
      <vt:lpstr>Round  8</vt:lpstr>
      <vt:lpstr>1.  This traditional wooden footwear is          from which EU country?</vt:lpstr>
      <vt:lpstr>2.  This is the flag of which EU country?</vt:lpstr>
      <vt:lpstr>3.  Bratislava is the capital of which EU  country?</vt:lpstr>
      <vt:lpstr>4. This is the traditional men's dance  costume of which EU country?</vt:lpstr>
      <vt:lpstr>5. Which EU member state is this?</vt:lpstr>
      <vt:lpstr>6.  Which EU member state looks like a  boot?</vt:lpstr>
      <vt:lpstr>7.  This is the flag of which European  country?</vt:lpstr>
      <vt:lpstr>8.  This is the traditional female dance  costume of which European country?</vt:lpstr>
      <vt:lpstr>PowerPoint Presentation</vt:lpstr>
      <vt:lpstr>In which year did the former Eastern European countries of Poland and Latvia join the European Union?</vt:lpstr>
      <vt:lpstr>What country does this flag belong to?</vt:lpstr>
      <vt:lpstr>What is the total population of the European Union?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Lele</dc:creator>
  <cp:lastModifiedBy>Louisa Gibson</cp:lastModifiedBy>
  <cp:revision>402</cp:revision>
  <cp:lastPrinted>2018-03-01T09:14:29Z</cp:lastPrinted>
  <dcterms:created xsi:type="dcterms:W3CDTF">2015-04-08T18:49:45Z</dcterms:created>
  <dcterms:modified xsi:type="dcterms:W3CDTF">2019-06-19T14:16:11Z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0x010100C3C49EE678891844A3C250FBDCC18BBC</vt:lpwstr>
  </property>
</Properties>
</file>