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8.xml" ContentType="application/vnd.openxmlformats-officedocument.presentationml.notesSlide+xml"/>
  <Override PartName="/ppt/tags/tag46.xml" ContentType="application/vnd.openxmlformats-officedocument.presentationml.tags+xml"/>
  <Override PartName="/ppt/notesSlides/notesSlide39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56" r:id="rId5"/>
    <p:sldId id="268" r:id="rId6"/>
    <p:sldId id="269" r:id="rId7"/>
    <p:sldId id="271" r:id="rId8"/>
    <p:sldId id="272" r:id="rId9"/>
    <p:sldId id="274" r:id="rId10"/>
    <p:sldId id="275" r:id="rId11"/>
    <p:sldId id="278" r:id="rId12"/>
    <p:sldId id="312" r:id="rId13"/>
    <p:sldId id="313" r:id="rId14"/>
    <p:sldId id="315" r:id="rId15"/>
    <p:sldId id="316" r:id="rId16"/>
    <p:sldId id="318" r:id="rId17"/>
    <p:sldId id="321" r:id="rId18"/>
    <p:sldId id="322" r:id="rId19"/>
    <p:sldId id="257" r:id="rId20"/>
    <p:sldId id="258" r:id="rId21"/>
    <p:sldId id="260" r:id="rId22"/>
    <p:sldId id="262" r:id="rId23"/>
    <p:sldId id="263" r:id="rId24"/>
    <p:sldId id="264" r:id="rId25"/>
    <p:sldId id="267" r:id="rId26"/>
    <p:sldId id="290" r:id="rId27"/>
    <p:sldId id="291" r:id="rId28"/>
    <p:sldId id="292" r:id="rId29"/>
    <p:sldId id="296" r:id="rId30"/>
    <p:sldId id="298" r:id="rId31"/>
    <p:sldId id="299" r:id="rId32"/>
    <p:sldId id="300" r:id="rId33"/>
    <p:sldId id="301" r:id="rId34"/>
    <p:sldId id="302" r:id="rId35"/>
    <p:sldId id="305" r:id="rId36"/>
    <p:sldId id="306" r:id="rId37"/>
    <p:sldId id="307" r:id="rId38"/>
    <p:sldId id="374" r:id="rId39"/>
    <p:sldId id="311" r:id="rId40"/>
    <p:sldId id="356" r:id="rId41"/>
    <p:sldId id="376" r:id="rId42"/>
    <p:sldId id="378" r:id="rId43"/>
    <p:sldId id="380" r:id="rId44"/>
    <p:sldId id="381" r:id="rId45"/>
    <p:sldId id="387" r:id="rId46"/>
    <p:sldId id="389" r:id="rId47"/>
    <p:sldId id="364" r:id="rId48"/>
    <p:sldId id="351" r:id="rId49"/>
    <p:sldId id="366" r:id="rId50"/>
    <p:sldId id="372" r:id="rId51"/>
    <p:sldId id="373" r:id="rId52"/>
  </p:sldIdLst>
  <p:sldSz cx="9144000" cy="6858000" type="screen4x3"/>
  <p:notesSz cx="9875838" cy="6670675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AD514"/>
    <a:srgbClr val="F6BB00"/>
    <a:srgbClr val="A50021"/>
    <a:srgbClr val="6BB1B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00" cy="333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4350" y="0"/>
            <a:ext cx="4279900" cy="333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FC7CF-A6E4-4284-B2A6-9A6F8046439B}" type="datetimeFigureOut">
              <a:rPr lang="en-GB" smtClean="0"/>
              <a:t>21/06/2019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35713"/>
            <a:ext cx="4279900" cy="333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4350" y="6335713"/>
            <a:ext cx="4279900" cy="333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6D1C8-0D71-4A6C-BA64-9E1D8BBBCA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71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9530" cy="333533"/>
          </a:xfrm>
          <a:prstGeom prst="rect">
            <a:avLst/>
          </a:prstGeom>
        </p:spPr>
        <p:txBody>
          <a:bodyPr vert="horz" lIns="90617" tIns="45309" rIns="90617" bIns="4530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4022" y="0"/>
            <a:ext cx="4279530" cy="333533"/>
          </a:xfrm>
          <a:prstGeom prst="rect">
            <a:avLst/>
          </a:prstGeom>
        </p:spPr>
        <p:txBody>
          <a:bodyPr vert="horz" lIns="90617" tIns="45309" rIns="90617" bIns="45309" rtlCol="0"/>
          <a:lstStyle>
            <a:lvl1pPr algn="r">
              <a:defRPr sz="1200"/>
            </a:lvl1pPr>
          </a:lstStyle>
          <a:p>
            <a:fld id="{4E6A8280-F53F-4C8A-8E6C-4346B21EF720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00063"/>
            <a:ext cx="3335338" cy="250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17" tIns="45309" rIns="90617" bIns="4530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585" y="3168573"/>
            <a:ext cx="7900670" cy="3001804"/>
          </a:xfrm>
          <a:prstGeom prst="rect">
            <a:avLst/>
          </a:prstGeom>
        </p:spPr>
        <p:txBody>
          <a:bodyPr vert="horz" lIns="90617" tIns="45309" rIns="90617" bIns="453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335985"/>
            <a:ext cx="4279530" cy="333533"/>
          </a:xfrm>
          <a:prstGeom prst="rect">
            <a:avLst/>
          </a:prstGeom>
        </p:spPr>
        <p:txBody>
          <a:bodyPr vert="horz" lIns="90617" tIns="45309" rIns="90617" bIns="4530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4022" y="6335985"/>
            <a:ext cx="4279530" cy="333533"/>
          </a:xfrm>
          <a:prstGeom prst="rect">
            <a:avLst/>
          </a:prstGeom>
        </p:spPr>
        <p:txBody>
          <a:bodyPr vert="horz" lIns="90617" tIns="45309" rIns="90617" bIns="45309" rtlCol="0" anchor="b"/>
          <a:lstStyle>
            <a:lvl1pPr algn="r">
              <a:defRPr sz="1200"/>
            </a:lvl1pPr>
          </a:lstStyle>
          <a:p>
            <a:fld id="{3B603666-1CB2-475E-A7E2-7DA7D4C05B0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956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12</a:t>
            </a:fld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13</a:t>
            </a:fld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14</a:t>
            </a:fld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15</a:t>
            </a:fld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16</a:t>
            </a:fld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17</a:t>
            </a:fld>
            <a:endParaRPr lang="en-GB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18</a:t>
            </a:fld>
            <a:endParaRPr lang="en-GB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19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20</a:t>
            </a:fld>
            <a:endParaRPr lang="en-GB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21</a:t>
            </a:fld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23</a:t>
            </a:fld>
            <a:endParaRPr lang="en-GB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24</a:t>
            </a:fld>
            <a:endParaRPr lang="en-GB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25</a:t>
            </a:fld>
            <a:endParaRPr lang="en-GB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26</a:t>
            </a:fld>
            <a:endParaRPr lang="en-GB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27</a:t>
            </a:fld>
            <a:endParaRPr lang="en-GB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28</a:t>
            </a:fld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29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30</a:t>
            </a:fld>
            <a:endParaRPr lang="en-GB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32</a:t>
            </a:fld>
            <a:endParaRPr lang="en-GB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33</a:t>
            </a:fld>
            <a:endParaRPr lang="en-GB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34</a:t>
            </a:fld>
            <a:endParaRPr lang="en-GB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35</a:t>
            </a:fld>
            <a:endParaRPr lang="en-GB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36</a:t>
            </a:fld>
            <a:endParaRPr lang="en-GB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37</a:t>
            </a:fld>
            <a:endParaRPr lang="en-GB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44</a:t>
            </a:fld>
            <a:endParaRPr lang="en-GB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45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6</a:t>
            </a:fld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0" y="500063"/>
            <a:ext cx="3335338" cy="250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03666-1CB2-475E-A7E2-7DA7D4C05B07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514">
            <a:alpha val="9764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CFA12-1F87-4239-B8B2-123AAA915075}" type="datetimeFigureOut">
              <a:rPr lang="en-GB" smtClean="0"/>
              <a:pPr/>
              <a:t>21/06/2019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0304-F0FD-4D76-B72D-E6B408FF607E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9.jpeg"/><Relationship Id="rId4" Type="http://schemas.openxmlformats.org/officeDocument/2006/relationships/hyperlink" Target="https://www.google.co.uk/url?sa=i&amp;rct=j&amp;q=&amp;esrc=s&amp;source=images&amp;cd=&amp;cad=rja&amp;uact=8&amp;ved=0ahUKEwiUg7qmt6XTAhUSElAKHa6-BS0QjRwIBw&amp;url=https://www.amazon.co.uk/Daim-Bar-box-36-bars/dp/B003TCSASA&amp;psig=AFQjCNHI6ziCyjy363xZHbTcmxfMa8aixg&amp;ust=1492310320997818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11.jpeg"/><Relationship Id="rId4" Type="http://schemas.openxmlformats.org/officeDocument/2006/relationships/hyperlink" Target="http://www.google.co.uk/url?sa=i&amp;rct=j&amp;q=&amp;esrc=s&amp;source=images&amp;cd=&amp;cad=rja&amp;uact=8&amp;ved=0ahUKEwiwhrfFuaXTAhWIJ1AKHUZpBPQQjRwIBw&amp;url=http://www.forumthermomix.com/index.php?topic=3112.0&amp;bvm=bv.152479541,d.ZWM&amp;psig=AFQjCNH0nbahbtuxMrrvsijNpHvQQOyPRg&amp;ust=149231083415209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1" y="3054428"/>
            <a:ext cx="9109012" cy="2240051"/>
          </a:xfrm>
        </p:spPr>
        <p:txBody>
          <a:bodyPr>
            <a:normAutofit/>
          </a:bodyPr>
          <a:lstStyle/>
          <a:p>
            <a:endParaRPr lang="en-GB" sz="4800" b="1" dirty="0" smtClean="0">
              <a:solidFill>
                <a:schemeClr val="tx1"/>
              </a:solidFill>
            </a:endParaRPr>
          </a:p>
        </p:txBody>
      </p:sp>
      <p:sp>
        <p:nvSpPr>
          <p:cNvPr id="1028" name="AutoShape 4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 descr="nicilt 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21" y="5889090"/>
            <a:ext cx="2520280" cy="945439"/>
          </a:xfrm>
          <a:prstGeom prst="rect">
            <a:avLst/>
          </a:prstGeom>
        </p:spPr>
      </p:pic>
      <p:pic>
        <p:nvPicPr>
          <p:cNvPr id="7" name="Picture 17" descr="LOGO CE_Vertical_EN_NEG_quadri_H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5294479"/>
            <a:ext cx="2234281" cy="15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4" y="-18430"/>
            <a:ext cx="9144000" cy="352186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99592" y="836712"/>
            <a:ext cx="7787208" cy="1368152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1. Which EU member </a:t>
            </a:r>
            <a:r>
              <a:rPr lang="en-GB" sz="4000" dirty="0"/>
              <a:t>s</a:t>
            </a:r>
            <a:r>
              <a:rPr lang="en-GB" sz="4000" dirty="0" smtClean="0"/>
              <a:t>tate does this female singer come from?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23728" y="2348880"/>
            <a:ext cx="6563072" cy="309634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United Kingdom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Sweden  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Denmark</a:t>
            </a:r>
            <a:endParaRPr lang="en-GB" sz="3600" dirty="0"/>
          </a:p>
        </p:txBody>
      </p:sp>
      <p:pic>
        <p:nvPicPr>
          <p:cNvPr id="3" name="Zara Larsson – Lush life (SWEDEN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848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571184" cy="1440160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2. Which European DJ produced this 2014 hit?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339752" y="2348880"/>
            <a:ext cx="6347048" cy="3168352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Calvin Harris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Lost Frequencies  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Avicii</a:t>
            </a:r>
            <a:endParaRPr lang="en-GB" sz="3600" dirty="0"/>
          </a:p>
        </p:txBody>
      </p:sp>
      <p:pic>
        <p:nvPicPr>
          <p:cNvPr id="2" name="Lost Frequencies - Are You With Me (BELGIU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4064" y="22048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5576" y="836712"/>
            <a:ext cx="7128792" cy="1872208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3. This was a hit in 2013 for a famous DJ. Which EU member state does he come from?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763688" y="2780928"/>
            <a:ext cx="6923112" cy="266430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Holland</a:t>
            </a:r>
            <a:endParaRPr lang="en-GB" sz="3600" i="1" u="sng" dirty="0"/>
          </a:p>
        </p:txBody>
      </p:sp>
      <p:pic>
        <p:nvPicPr>
          <p:cNvPr id="2" name="Armin van Buuren - This is What it Feels Like (NETHERLANDS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3280" y="386104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980728"/>
            <a:ext cx="8507288" cy="1296144"/>
          </a:xfrm>
        </p:spPr>
        <p:txBody>
          <a:bodyPr>
            <a:normAutofit/>
          </a:bodyPr>
          <a:lstStyle/>
          <a:p>
            <a:pPr marL="1143000" indent="-1143000"/>
            <a:r>
              <a:rPr lang="en-GB" sz="4000" dirty="0" smtClean="0"/>
              <a:t>     </a:t>
            </a:r>
            <a:r>
              <a:rPr lang="en-GB" sz="3600" dirty="0" smtClean="0"/>
              <a:t>4. Which European singer is this?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47664" y="2564904"/>
            <a:ext cx="7139136" cy="2952328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Zayn Malik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Niall Horan 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Sam Smith</a:t>
            </a:r>
            <a:endParaRPr lang="en-GB" sz="3600" dirty="0"/>
          </a:p>
        </p:txBody>
      </p:sp>
      <p:pic>
        <p:nvPicPr>
          <p:cNvPr id="2" name="Niall Horan - This Town (IRELAND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24928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643192" cy="1368152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5.  Which European singer had a hit</a:t>
            </a:r>
            <a:br>
              <a:rPr lang="en-GB" sz="4000" dirty="0" smtClean="0"/>
            </a:br>
            <a:r>
              <a:rPr lang="en-GB" sz="4000" dirty="0" smtClean="0"/>
              <a:t>with this song in 2009?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763688" y="2276872"/>
            <a:ext cx="6552728" cy="3168354"/>
          </a:xfrm>
        </p:spPr>
        <p:txBody>
          <a:bodyPr>
            <a:noAutofit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Jess </a:t>
            </a:r>
            <a:r>
              <a:rPr lang="en-GB" sz="3600" dirty="0" err="1"/>
              <a:t>G</a:t>
            </a:r>
            <a:r>
              <a:rPr lang="en-GB" sz="3600" dirty="0" err="1" smtClean="0"/>
              <a:t>lynne</a:t>
            </a:r>
            <a:endParaRPr lang="en-GB" sz="3600" dirty="0" smtClean="0"/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Katie B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err="1" smtClean="0"/>
              <a:t>Cascada</a:t>
            </a:r>
            <a:r>
              <a:rPr lang="en-GB" sz="3600" dirty="0" smtClean="0"/>
              <a:t> </a:t>
            </a:r>
            <a:endParaRPr lang="en-GB" sz="2800" i="1" u="sng" dirty="0"/>
          </a:p>
        </p:txBody>
      </p:sp>
      <p:pic>
        <p:nvPicPr>
          <p:cNvPr id="2" name="Cascada - Evacuate the Dancefloor (GERMANY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320949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5576" y="764704"/>
            <a:ext cx="7920880" cy="1800200"/>
          </a:xfrm>
        </p:spPr>
        <p:txBody>
          <a:bodyPr lIns="36000" anchor="t">
            <a:normAutofit fontScale="90000"/>
          </a:bodyPr>
          <a:lstStyle/>
          <a:p>
            <a:pPr marL="1143000" indent="-1143000" algn="l"/>
            <a:r>
              <a:rPr lang="en-GB" sz="3600" dirty="0" smtClean="0"/>
              <a:t>    </a:t>
            </a:r>
            <a:r>
              <a:rPr lang="en-GB" sz="4000" dirty="0" smtClean="0"/>
              <a:t>6</a:t>
            </a:r>
            <a:r>
              <a:rPr lang="en-GB" sz="3600" dirty="0" smtClean="0"/>
              <a:t>. </a:t>
            </a:r>
            <a:r>
              <a:rPr lang="en-GB" sz="4000" dirty="0" smtClean="0"/>
              <a:t>This hit by a famous European DJ was a chart success in 2014. Which EU member state does he come from?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924944"/>
            <a:ext cx="7344816" cy="3096344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  <a:endParaRPr lang="en-GB" sz="3600" u="sng" dirty="0" smtClean="0"/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u="sng" dirty="0"/>
          </a:p>
        </p:txBody>
      </p:sp>
      <p:pic>
        <p:nvPicPr>
          <p:cNvPr id="2" name="David Guetta - Shot Me Down (FRANCE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3280" y="39330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3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348880"/>
            <a:ext cx="6400800" cy="194421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Daily Life and Culture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52128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1. What currency is used in Sweden?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2" y="2276872"/>
            <a:ext cx="7067128" cy="302433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Euro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Krona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632848" cy="1152128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2. What is France's most popular sport?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348880"/>
            <a:ext cx="7067128" cy="370527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Football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Rugby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Basketball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1752" y="548681"/>
            <a:ext cx="8229600" cy="1440160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3. What country does this flag belong to?    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15616" y="2132858"/>
            <a:ext cx="7571184" cy="273630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Malta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Czech Republic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</p:txBody>
      </p:sp>
      <p:pic>
        <p:nvPicPr>
          <p:cNvPr id="8" name="Picture 7" descr="http://flagpedia.net/data/flags/big/cz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468893"/>
            <a:ext cx="2659740" cy="240026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1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708920"/>
            <a:ext cx="6400800" cy="194421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Geography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71600" y="692696"/>
            <a:ext cx="7715200" cy="1368152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4. What nationality was Christopher Columbus?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195736" y="2276872"/>
            <a:ext cx="6491064" cy="324036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Portuguese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Spanish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Italian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8301" y="836712"/>
            <a:ext cx="8236148" cy="1584176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5. In which country was Donald Trump's wife, </a:t>
            </a:r>
            <a:r>
              <a:rPr lang="en-GB" sz="4000" dirty="0" err="1" smtClean="0"/>
              <a:t>Melania</a:t>
            </a:r>
            <a:r>
              <a:rPr lang="en-GB" sz="4000" dirty="0" smtClean="0"/>
              <a:t> Trump, born?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636911"/>
            <a:ext cx="6995120" cy="3192355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Slovakia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Poland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Slovenia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584176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6. Which of the following clothing brands is NOT from Spain?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2" y="2492896"/>
            <a:ext cx="7067128" cy="302433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Zara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H &amp; 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Mango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512168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4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852936"/>
            <a:ext cx="6400800" cy="1296144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Food and Drink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92695"/>
            <a:ext cx="8229600" cy="1440161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 1. In which EU member state would you find these? 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76872"/>
            <a:ext cx="6995120" cy="302433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Holland            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Belgium</a:t>
            </a:r>
            <a:endParaRPr lang="en-GB" sz="3600" dirty="0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76872"/>
            <a:ext cx="3240360" cy="28803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51216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  2. What is this typical European dish made of rice?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76874"/>
            <a:ext cx="6995120" cy="3360375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Risotto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err="1" smtClean="0"/>
              <a:t>Spanakorizo</a:t>
            </a:r>
            <a:endParaRPr lang="en-GB" sz="36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Paella</a:t>
            </a:r>
            <a:endParaRPr lang="en-GB" sz="3600" dirty="0"/>
          </a:p>
        </p:txBody>
      </p:sp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0639" y="2180861"/>
            <a:ext cx="2715781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836712"/>
            <a:ext cx="8507288" cy="1584176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  3. In which European country might you find these?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75656" y="2348880"/>
            <a:ext cx="7211144" cy="33634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Latvia                  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Bulgaria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Poland</a:t>
            </a:r>
            <a:endParaRPr lang="en-GB" sz="3600" dirty="0"/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2260600"/>
            <a:ext cx="2965661" cy="27045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980727"/>
            <a:ext cx="8507288" cy="1152129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4. In which EU member state was this famous chocolate bar created? 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75656" y="2348880"/>
            <a:ext cx="7211144" cy="348038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Sweden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Denmark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Lithuania</a:t>
            </a:r>
            <a:endParaRPr lang="en-GB" sz="3600" dirty="0"/>
          </a:p>
        </p:txBody>
      </p:sp>
      <p:pic>
        <p:nvPicPr>
          <p:cNvPr id="8" name="Picture 7" descr="Image result for Daim bar images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15154"/>
            <a:ext cx="2592288" cy="293007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692697"/>
            <a:ext cx="8507288" cy="1584176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 5. From which EU member state does this famous European dish originate?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276873"/>
            <a:ext cx="7283152" cy="3312369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Austria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Germany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Slovakia</a:t>
            </a:r>
            <a:endParaRPr lang="en-GB" sz="3600" dirty="0"/>
          </a:p>
        </p:txBody>
      </p:sp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91" y="2660915"/>
            <a:ext cx="3223255" cy="27843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476672"/>
            <a:ext cx="8507288" cy="151216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</a:t>
            </a:r>
            <a:r>
              <a:rPr lang="en-GB" sz="3600" dirty="0"/>
              <a:t>6</a:t>
            </a:r>
            <a:r>
              <a:rPr lang="en-GB" sz="3600" dirty="0" smtClean="0"/>
              <a:t>.     What is the correct name for this typical Italian dish?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75656" y="2152428"/>
            <a:ext cx="7211144" cy="3676839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Ravioli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Penne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Gnocchi</a:t>
            </a:r>
            <a:endParaRPr lang="en-GB" sz="3600" dirty="0"/>
          </a:p>
        </p:txBody>
      </p:sp>
      <p:pic>
        <p:nvPicPr>
          <p:cNvPr id="8" name="Picture 7" descr="Related image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2" y="2152428"/>
            <a:ext cx="3133075" cy="28803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644691"/>
            <a:ext cx="8229600" cy="1632181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1.  How many Member States are there in the EU – including the UK?</a:t>
            </a:r>
            <a:br>
              <a:rPr lang="en-GB" sz="4000" dirty="0" smtClean="0"/>
            </a:b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76872"/>
            <a:ext cx="7067128" cy="32643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28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26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40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5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708921"/>
            <a:ext cx="6400800" cy="18722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Languages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4736" y="740703"/>
            <a:ext cx="8507288" cy="1800200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3600" dirty="0" smtClean="0"/>
              <a:t>      1.  </a:t>
            </a:r>
            <a:r>
              <a:rPr lang="en-GB" sz="4000" dirty="0" smtClean="0"/>
              <a:t>Which of the following official EU languages has the largest number of native speakers</a:t>
            </a:r>
            <a:r>
              <a:rPr lang="en-GB" sz="3600" dirty="0" smtClean="0"/>
              <a:t>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660915"/>
            <a:ext cx="7283152" cy="256828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German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English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French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57231" y="548680"/>
            <a:ext cx="8507288" cy="1368152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2. What are Romance languages</a:t>
            </a:r>
            <a:r>
              <a:rPr lang="en-GB" sz="4000" dirty="0" smtClean="0"/>
              <a:t>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55576" y="1789871"/>
            <a:ext cx="7931224" cy="3840427"/>
          </a:xfrm>
        </p:spPr>
        <p:txBody>
          <a:bodyPr>
            <a:noAutofit/>
          </a:bodyPr>
          <a:lstStyle/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Languages that evolved from Latin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Languages that are coupled together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Languages that sound romantic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5900" y="740701"/>
            <a:ext cx="8507288" cy="1320147"/>
          </a:xfrm>
        </p:spPr>
        <p:txBody>
          <a:bodyPr>
            <a:noAutofit/>
          </a:bodyPr>
          <a:lstStyle/>
          <a:p>
            <a:pPr marL="1143000" indent="-1143000" algn="l"/>
            <a:r>
              <a:rPr lang="en-GB" sz="3600" dirty="0" smtClean="0"/>
              <a:t>      3. Which of the following is NOT an official regional language in Spain?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060851"/>
            <a:ext cx="7283152" cy="357639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Catalan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Breton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Galician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836711"/>
            <a:ext cx="8507288" cy="1368153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4. What exactly is a "polyglot"?  Someone who speaks ……………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084853"/>
            <a:ext cx="7283152" cy="3936436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endParaRPr lang="en-GB" sz="3600" dirty="0" smtClean="0"/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Only one language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Two languages</a:t>
            </a:r>
          </a:p>
          <a:p>
            <a:pPr marL="514350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14400" dirty="0" smtClean="0"/>
              <a:t>Multiple languages</a:t>
            </a:r>
            <a:endParaRPr lang="en-GB" sz="144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6140" y="620688"/>
            <a:ext cx="8507288" cy="1728192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 5. </a:t>
            </a:r>
            <a:r>
              <a:rPr lang="en-GB" sz="3600" dirty="0" smtClean="0"/>
              <a:t>How many official languages does Belgium have?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403648" y="2564904"/>
            <a:ext cx="7283152" cy="302433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One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Two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Three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45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3704" y="620688"/>
            <a:ext cx="8507288" cy="1656184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</a:t>
            </a:r>
            <a:r>
              <a:rPr lang="en-GB" sz="3600" dirty="0"/>
              <a:t>6</a:t>
            </a:r>
            <a:r>
              <a:rPr lang="en-GB" sz="3600" dirty="0" smtClean="0"/>
              <a:t>. 	If you were to buy a "gelato" in Italy, what would you be getting?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1640" y="2348880"/>
            <a:ext cx="7344816" cy="336344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Jelly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Ice cream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Fish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6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636912"/>
            <a:ext cx="6400800" cy="1872208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Faces and Places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42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08012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/>
              <a:t>1.  In which European city would you find                             	this landmark?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3224" y="1628800"/>
            <a:ext cx="8229600" cy="3921300"/>
          </a:xfrm>
        </p:spPr>
        <p:txBody>
          <a:bodyPr/>
          <a:lstStyle/>
          <a:p>
            <a:endParaRPr lang="en-GB" dirty="0" smtClean="0"/>
          </a:p>
          <a:p>
            <a:pPr marL="800100" lvl="2" indent="0">
              <a:buNone/>
            </a:pPr>
            <a:r>
              <a:rPr lang="en-GB" sz="3600" dirty="0" smtClean="0"/>
              <a:t>A.  Budapest</a:t>
            </a:r>
          </a:p>
          <a:p>
            <a:pPr marL="800100" lvl="2" indent="0">
              <a:buNone/>
            </a:pPr>
            <a:r>
              <a:rPr lang="en-GB" sz="3600" dirty="0" smtClean="0"/>
              <a:t>B.  Paris</a:t>
            </a:r>
          </a:p>
          <a:p>
            <a:pPr marL="800100" lvl="2" indent="0">
              <a:buNone/>
            </a:pPr>
            <a:r>
              <a:rPr lang="en-GB" sz="3600" dirty="0" smtClean="0"/>
              <a:t>C.  Copenhagen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1557004"/>
            <a:ext cx="5184576" cy="396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90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48679"/>
            <a:ext cx="8229600" cy="1152129"/>
          </a:xfrm>
        </p:spPr>
        <p:txBody>
          <a:bodyPr>
            <a:normAutofit/>
          </a:bodyPr>
          <a:lstStyle/>
          <a:p>
            <a:r>
              <a:rPr lang="en-GB" sz="3600" dirty="0" smtClean="0"/>
              <a:t>2.  Who is this famous European politician?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88840"/>
            <a:ext cx="8229600" cy="4137324"/>
          </a:xfrm>
        </p:spPr>
        <p:txBody>
          <a:bodyPr>
            <a:normAutofit/>
          </a:bodyPr>
          <a:lstStyle/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Marine le Pen</a:t>
            </a:r>
          </a:p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Nicola Sturgeon</a:t>
            </a:r>
          </a:p>
          <a:p>
            <a:pPr marL="914400" lvl="1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Angela Merkel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1486497"/>
            <a:ext cx="4680520" cy="401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55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548680"/>
            <a:ext cx="8229600" cy="1498179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/>
              <a:t> </a:t>
            </a:r>
            <a:r>
              <a:rPr lang="en-GB" sz="4000" dirty="0" smtClean="0"/>
              <a:t>      </a:t>
            </a:r>
            <a:r>
              <a:rPr lang="en-GB" sz="3600" dirty="0"/>
              <a:t>2</a:t>
            </a:r>
            <a:r>
              <a:rPr lang="en-GB" sz="3600" dirty="0" smtClean="0"/>
              <a:t>. Which of these countries is NOT an EU Member State?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132858"/>
            <a:ext cx="6984776" cy="3384375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Norway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r>
              <a:rPr lang="en-GB" sz="3600" dirty="0" smtClean="0"/>
              <a:t>Slovenia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r>
              <a:rPr lang="en-GB" sz="3600" dirty="0" smtClean="0"/>
              <a:t>Ireland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3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  3.  Who is this famous Spanish footballer?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9208" y="1268760"/>
            <a:ext cx="8229600" cy="435334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Gerard Piqué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 Sergio Ramos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 </a:t>
            </a:r>
            <a:r>
              <a:rPr lang="en-GB" sz="3600" dirty="0" err="1" smtClean="0"/>
              <a:t>Xabi</a:t>
            </a:r>
            <a:r>
              <a:rPr lang="en-GB" sz="3600" dirty="0" smtClean="0"/>
              <a:t> Alonso</a:t>
            </a:r>
            <a:endParaRPr lang="en-GB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981299"/>
            <a:ext cx="3456384" cy="453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5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89248" y="692696"/>
            <a:ext cx="8229600" cy="936104"/>
          </a:xfrm>
        </p:spPr>
        <p:txBody>
          <a:bodyPr>
            <a:normAutofit/>
          </a:bodyPr>
          <a:lstStyle/>
          <a:p>
            <a:r>
              <a:rPr lang="en-GB" sz="3600" dirty="0" smtClean="0"/>
              <a:t>4.  Who is this European President?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61256" y="1895475"/>
            <a:ext cx="8229600" cy="42813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</a:t>
            </a:r>
            <a:r>
              <a:rPr lang="en-GB" sz="3600" dirty="0"/>
              <a:t>François </a:t>
            </a:r>
            <a:r>
              <a:rPr lang="en-GB" sz="3600" dirty="0" err="1" smtClean="0"/>
              <a:t>Hollande</a:t>
            </a:r>
            <a:endParaRPr lang="en-GB" sz="3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Michael D Higgins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Sergio </a:t>
            </a:r>
            <a:r>
              <a:rPr lang="en-GB" sz="3600" dirty="0" err="1" smtClean="0"/>
              <a:t>Mattarella</a:t>
            </a:r>
            <a:endParaRPr lang="en-GB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157" y="1556791"/>
            <a:ext cx="4170166" cy="39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04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/>
              <a:t>  5.  In which EU member state would you 	find this beautiful lake?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2204864"/>
            <a:ext cx="8229600" cy="392129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Sweden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Norway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Slovenia</a:t>
            </a:r>
            <a:endParaRPr lang="en-GB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782753"/>
            <a:ext cx="5688632" cy="373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3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440160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  6.  In which European capital would you                            	find this landmark</a:t>
            </a:r>
            <a:r>
              <a:rPr lang="en-GB" sz="4000" dirty="0" smtClean="0"/>
              <a:t>?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772816"/>
            <a:ext cx="8229600" cy="341724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 Paris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 Brussels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 Athens</a:t>
            </a:r>
            <a:endParaRPr lang="en-GB" sz="3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195" y="1556792"/>
            <a:ext cx="5215023" cy="386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01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3704" y="620688"/>
            <a:ext cx="8507288" cy="1656184"/>
          </a:xfrm>
        </p:spPr>
        <p:txBody>
          <a:bodyPr>
            <a:normAutofit/>
          </a:bodyPr>
          <a:lstStyle/>
          <a:p>
            <a:pPr marL="1143000" indent="-1143000"/>
            <a:endParaRPr lang="en-GB" sz="4000" b="1" u="sng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28627" y="2756926"/>
            <a:ext cx="7311727" cy="29553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dirty="0" smtClean="0"/>
              <a:t>	</a:t>
            </a:r>
            <a:r>
              <a:rPr lang="en-GB" sz="3600" dirty="0"/>
              <a:t> </a:t>
            </a:r>
            <a:r>
              <a:rPr lang="en-GB" sz="3600" dirty="0" smtClean="0"/>
              <a:t>   </a:t>
            </a:r>
            <a:r>
              <a:rPr lang="en-GB" sz="4800" b="1" dirty="0" smtClean="0"/>
              <a:t>TIE BREAK QUESTIONS</a:t>
            </a:r>
            <a:endParaRPr lang="en-GB" sz="4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7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3704" y="740701"/>
            <a:ext cx="8507288" cy="1824203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Which </a:t>
            </a:r>
            <a:r>
              <a:rPr lang="en-GB" sz="4000" dirty="0"/>
              <a:t>of the following EU countries do </a:t>
            </a:r>
            <a:r>
              <a:rPr lang="en-GB" sz="4000" dirty="0" smtClean="0"/>
              <a:t>NOT use </a:t>
            </a:r>
            <a:r>
              <a:rPr lang="en-GB" sz="4000" dirty="0"/>
              <a:t>the euro as their official </a:t>
            </a:r>
            <a:r>
              <a:rPr lang="en-GB" sz="4000" dirty="0" smtClean="0"/>
              <a:t>currency?</a:t>
            </a:r>
            <a:r>
              <a:rPr lang="en-GB" sz="4000" dirty="0"/>
              <a:t/>
            </a:r>
            <a:br>
              <a:rPr lang="en-GB" sz="4000" dirty="0"/>
            </a:br>
            <a:r>
              <a:rPr lang="en-GB" sz="4000" dirty="0"/>
              <a:t>    </a:t>
            </a:r>
            <a:endParaRPr lang="en-GB" sz="4000" b="1" u="sng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1640" y="2660915"/>
            <a:ext cx="7344816" cy="305140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A. </a:t>
            </a:r>
            <a:r>
              <a:rPr lang="en-GB" sz="3600" dirty="0"/>
              <a:t> </a:t>
            </a:r>
            <a:r>
              <a:rPr lang="en-GB" sz="3600" dirty="0" smtClean="0"/>
              <a:t>	Germany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B. 	Belgium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 smtClean="0"/>
              <a:t>C.  	Hungary</a:t>
            </a:r>
          </a:p>
          <a:p>
            <a:pPr marL="0" indent="0">
              <a:buNone/>
            </a:pPr>
            <a:r>
              <a:rPr lang="en-GB" sz="3600" dirty="0"/>
              <a:t>	</a:t>
            </a:r>
            <a:endParaRPr lang="en-GB" sz="3600" dirty="0" smtClean="0"/>
          </a:p>
          <a:p>
            <a:pPr marL="0" indent="0">
              <a:buNone/>
            </a:pPr>
            <a:r>
              <a:rPr lang="en-GB" sz="3600" dirty="0" smtClean="0"/>
              <a:t>	   </a:t>
            </a:r>
            <a:endParaRPr lang="en-GB" sz="3600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2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2413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What country does this flag belong to?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4851"/>
            <a:ext cx="8229600" cy="3627470"/>
          </a:xfrm>
        </p:spPr>
        <p:txBody>
          <a:bodyPr>
            <a:normAutofit fontScale="25000" lnSpcReduction="20000"/>
          </a:bodyPr>
          <a:lstStyle/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Slovenia</a:t>
            </a:r>
          </a:p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Hungary</a:t>
            </a:r>
          </a:p>
          <a:p>
            <a:pPr marL="1314450" lvl="2" indent="-514350">
              <a:lnSpc>
                <a:spcPct val="170000"/>
              </a:lnSpc>
              <a:buAutoNum type="alphaUcPeriod"/>
            </a:pPr>
            <a:r>
              <a:rPr lang="en-GB" sz="14400" dirty="0" smtClean="0"/>
              <a:t>Italy</a:t>
            </a:r>
          </a:p>
          <a:p>
            <a:pPr marL="457200" lvl="1" indent="0">
              <a:buNone/>
            </a:pPr>
            <a:endParaRPr lang="en-GB" dirty="0"/>
          </a:p>
          <a:p>
            <a:pPr marL="857250" lvl="2" indent="0">
              <a:lnSpc>
                <a:spcPct val="150000"/>
              </a:lnSpc>
              <a:buNone/>
            </a:pPr>
            <a:r>
              <a:rPr lang="en-GB" sz="3200" dirty="0" smtClean="0"/>
              <a:t>		</a:t>
            </a:r>
            <a:endParaRPr lang="en-GB" dirty="0"/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94" y="2348880"/>
            <a:ext cx="2808312" cy="2688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9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864096"/>
          </a:xfrm>
        </p:spPr>
        <p:txBody>
          <a:bodyPr>
            <a:noAutofit/>
          </a:bodyPr>
          <a:lstStyle/>
          <a:p>
            <a:r>
              <a:rPr lang="en-GB" sz="3600" dirty="0" smtClean="0"/>
              <a:t>Which two countries are the largest and the smallest within the EU?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/>
              <a:t>	</a:t>
            </a:r>
            <a:r>
              <a:rPr lang="en-GB" sz="3600" dirty="0" smtClean="0"/>
              <a:t>A.  France and Malta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B.  Germany and Luxemburg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3600" dirty="0"/>
              <a:t>	</a:t>
            </a:r>
            <a:r>
              <a:rPr lang="en-GB" sz="3600" dirty="0" smtClean="0"/>
              <a:t>C.  France and Cyprus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2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19"/>
            <a:ext cx="8229600" cy="1296145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dirty="0" smtClean="0"/>
              <a:t>     	In which year were Euro banknotes  	officially launched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2372884"/>
            <a:ext cx="8229600" cy="3168353"/>
          </a:xfrm>
        </p:spPr>
        <p:txBody>
          <a:bodyPr>
            <a:normAutofit/>
          </a:bodyPr>
          <a:lstStyle/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1998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2002</a:t>
            </a:r>
          </a:p>
          <a:p>
            <a:pPr marL="1314450" lvl="2" indent="-514350">
              <a:lnSpc>
                <a:spcPct val="150000"/>
              </a:lnSpc>
              <a:buAutoNum type="alphaUcPeriod"/>
            </a:pPr>
            <a:r>
              <a:rPr lang="en-GB" sz="3600" dirty="0" smtClean="0"/>
              <a:t>2004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11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7584" y="548680"/>
            <a:ext cx="7776864" cy="1824203"/>
          </a:xfrm>
        </p:spPr>
        <p:txBody>
          <a:bodyPr anchor="ctr"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3.   In which European country would you find the islands </a:t>
            </a:r>
            <a:r>
              <a:rPr lang="en-GB" sz="4000" dirty="0" err="1" smtClean="0"/>
              <a:t>Kefalonia</a:t>
            </a:r>
            <a:r>
              <a:rPr lang="en-GB" sz="4000" dirty="0" smtClean="0"/>
              <a:t>, Crete and Rhodes?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47664" y="2660915"/>
            <a:ext cx="7427168" cy="3264363"/>
          </a:xfrm>
        </p:spPr>
        <p:txBody>
          <a:bodyPr>
            <a:normAutofit/>
          </a:bodyPr>
          <a:lstStyle/>
          <a:p>
            <a:pPr marL="914400" lvl="1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Greece</a:t>
            </a:r>
          </a:p>
          <a:p>
            <a:pPr marL="914400" lvl="1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Bosnia and </a:t>
            </a:r>
            <a:r>
              <a:rPr lang="en-GB" sz="3600" dirty="0" err="1" smtClean="0"/>
              <a:t>Herzogovina</a:t>
            </a:r>
            <a:endParaRPr lang="en-GB" sz="3600" dirty="0" smtClean="0"/>
          </a:p>
          <a:p>
            <a:pPr marL="914400" lvl="1" indent="-514350">
              <a:lnSpc>
                <a:spcPct val="170000"/>
              </a:lnSpc>
              <a:buFont typeface="+mj-lt"/>
              <a:buAutoNum type="alphaUcPeriod"/>
            </a:pPr>
            <a:r>
              <a:rPr lang="en-GB" sz="3600" dirty="0" smtClean="0"/>
              <a:t>Croatia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12168"/>
          </a:xfrm>
        </p:spPr>
        <p:txBody>
          <a:bodyPr>
            <a:normAutofit fontScale="90000"/>
          </a:bodyPr>
          <a:lstStyle/>
          <a:p>
            <a:pPr marL="1143000" indent="-1143000" algn="l"/>
            <a:r>
              <a:rPr lang="en-GB" sz="4000" dirty="0" smtClean="0"/>
              <a:t>      4. The islands of Sicily and Sardinia belong to which European country?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2" y="1988841"/>
            <a:ext cx="7067128" cy="3970847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Italy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Denmark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625" y="692696"/>
            <a:ext cx="8229600" cy="151216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3600" dirty="0" smtClean="0"/>
              <a:t>      5. Which EU Member State has the largest surface area?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19673" y="2276873"/>
            <a:ext cx="7042323" cy="365438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Spain</a:t>
            </a:r>
          </a:p>
          <a:p>
            <a:pPr marL="514350" indent="-514350">
              <a:lnSpc>
                <a:spcPct val="200000"/>
              </a:lnSpc>
              <a:buFont typeface="+mj-lt"/>
              <a:buAutoNum type="alphaUcPeriod"/>
            </a:pPr>
            <a:r>
              <a:rPr lang="en-GB" sz="3600" dirty="0" smtClean="0"/>
              <a:t>France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Germany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/>
          </a:bodyPr>
          <a:lstStyle/>
          <a:p>
            <a:pPr marL="1143000" indent="-1143000" algn="l"/>
            <a:r>
              <a:rPr lang="en-GB" sz="4000" dirty="0" smtClean="0"/>
              <a:t>     </a:t>
            </a:r>
            <a:r>
              <a:rPr lang="en-GB" sz="3600" dirty="0" smtClean="0"/>
              <a:t>6. What is the capital of Slovenia?</a:t>
            </a:r>
            <a:endParaRPr lang="en-GB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691680" y="2204865"/>
            <a:ext cx="6995120" cy="367240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Rome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Bucharest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GB" sz="3600" dirty="0" smtClean="0"/>
              <a:t>Ljubljana</a:t>
            </a:r>
            <a:endParaRPr lang="en-GB" sz="3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324" name="AutoShape 12" descr="https://owa.qub.ac.uk/owa/attachment.ashx?id=RgAAAAA3CLi2q6rGQaJ31cMjsOARBwDVHBBEmK%2f3T6rieWDNBfHsAC4L0EeOAACwu8c4sWkaQq0t8WjSZpgbAAAhFS%2b4AAAJ&amp;attcnt=1&amp;attid0=BAACAAAA&amp;attcid0=BEBBD5A1481DA747A2A70E5DEAD77939%40ec.europa.eu"/>
          <p:cNvSpPr>
            <a:spLocks noChangeAspect="1" noChangeArrowheads="1"/>
          </p:cNvSpPr>
          <p:nvPr/>
        </p:nvSpPr>
        <p:spPr bwMode="auto">
          <a:xfrm>
            <a:off x="12382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683568" y="692697"/>
            <a:ext cx="7772400" cy="1470025"/>
          </a:xfrm>
        </p:spPr>
        <p:txBody>
          <a:bodyPr>
            <a:normAutofit/>
          </a:bodyPr>
          <a:lstStyle/>
          <a:p>
            <a:r>
              <a:rPr lang="en-GB" sz="6600" b="1" dirty="0" smtClean="0"/>
              <a:t>Round 2</a:t>
            </a:r>
            <a:endParaRPr lang="en-GB" sz="6600" b="1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475656" y="2852937"/>
            <a:ext cx="6400800" cy="1584176"/>
          </a:xfrm>
        </p:spPr>
        <p:txBody>
          <a:bodyPr>
            <a:noAutofit/>
          </a:bodyPr>
          <a:lstStyle/>
          <a:p>
            <a:r>
              <a:rPr lang="en-GB" sz="6600" b="1" dirty="0" smtClean="0">
                <a:solidFill>
                  <a:srgbClr val="A50021"/>
                </a:solidFill>
              </a:rPr>
              <a:t>Music</a:t>
            </a:r>
            <a:endParaRPr lang="en-GB" sz="6600" b="1" dirty="0">
              <a:solidFill>
                <a:srgbClr val="A5002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ANDARYGAMESETTING" val="&lt;QuandaryGameSetting&gt;&lt;GameOptions&gt;&lt;skipWelcome&gt;False&lt;/skipWelcome&gt;&lt;option Version=&quot;1&quot;&gt;&lt;skipOptionScreen&gt;False&lt;/skipOptionScreen&gt;&lt;scoringOption&gt;0&lt;/scoringOption&gt;&lt;questionPerGame&gt;0&lt;/questionPerGame&gt;&lt;loopGame&gt;off&lt;/loopGame&gt;&lt;timeBetweenGames&gt;0&lt;/timeBetweenGames&gt;&lt;skipWelcomeMovie&gt;False&lt;/skipWelcomeMovie&gt;&lt;gameMode&gt;0&lt;/gameMode&gt;&lt;numTeams&gt;0&lt;/numTeams&gt;&lt;UseTeamsFromParticipantList&gt;True&lt;/UseTeamsFromParticipantList&gt;&lt;/option&gt;&lt;/GameOptions&gt;&lt;QuandaryTopicsStore /&gt;&lt;/QuandaryGameSetting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  <p:tag name="QUESTION" val="2"/>
  <p:tag name="TYPE" val="2"/>
  <p:tag name="POINTS" val="0"/>
  <p:tag name="ANSWER" val="Non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  <p:tag name="QUESTION" val="2"/>
  <p:tag name="TYPE" val="2"/>
  <p:tag name="POINTS" val="0"/>
  <p:tag name="ANSWER" val="Non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  <p:tag name="QUESTION" val="2"/>
  <p:tag name="TYPE" val="2"/>
  <p:tag name="POINTS" val="0"/>
  <p:tag name="ANSWER" val="Non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  <p:tag name="QUESTION" val="2"/>
  <p:tag name="TYPE" val="2"/>
  <p:tag name="POINTS" val="0"/>
  <p:tag name="ANSWER" val="Non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  <p:tag name="QUESTION" val="2"/>
  <p:tag name="TYPE" val="2"/>
  <p:tag name="POINTS" val="0"/>
  <p:tag name="ANSWER" val="Non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  <p:tag name="QUESTION" val="2"/>
  <p:tag name="TYPE" val="2"/>
  <p:tag name="POINTS" val="0"/>
  <p:tag name="ANSWER" val="Non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Euro]]&gt;&lt;/Line&gt;&#10;    &lt;Line&gt;&lt;![CDATA[Franc]]&gt;&lt;/Line&gt;&#10;    &lt;Line&gt;&lt;![CDATA[Krona]]&gt;&lt;/Line&gt;&#10;  &lt;/AlternateText&gt;&#10;&lt;/Question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Football]]&gt;&lt;/Line&gt;&#10;    &lt;Line&gt;&lt;![CDATA[Rugby]]&gt;&lt;/Line&gt;&#10;    &lt;Line&gt;&lt;![CDATA[Basketball]]&gt;&lt;/Line&gt;&#10;  &lt;/AlternateText&gt;&#10;&lt;/Question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Malta]]&gt;&lt;/Line&gt;&#10;    &lt;Line&gt;&lt;![CDATA[Czech Republic]]&gt;&lt;/Line&gt;&#10;    &lt;Line&gt;&lt;![CDATA[Spain]]&gt;&lt;/Line&gt;&#10;  &lt;/AlternateText&gt;&#10;&lt;/Question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Portuguese]]&gt;&lt;/Line&gt;&#10;    &lt;Line&gt;&lt;![CDATA[Spanish]]&gt;&lt;/Line&gt;&#10;    &lt;Line&gt;&lt;![CDATA[Italian]]&gt;&lt;/Line&gt;&#10;  &lt;/AlternateText&gt;&#10;&lt;/Question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Slovakia]]&gt;&lt;/Line&gt;&#10;    &lt;Line&gt;&lt;![CDATA[Poland]]&gt;&lt;/Line&gt;&#10;    &lt;Line&gt;&lt;![CDATA[Slovenia]]&gt;&lt;/Line&gt;&#10;  &lt;/AlternateText&gt;&#10;&lt;/Question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Zara]]&gt;&lt;/Line&gt;&#10;    &lt;Line&gt;&lt;![CDATA[H &amp; M]]&gt;&lt;/Line&gt;&#10;    &lt;Line&gt;&lt;![CDATA[Mango]]&gt;&lt;/Line&gt;&#10;  &lt;/AlternateText&gt;&#10;&lt;/Question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France]]&gt;&lt;/Line&gt;&#10;    &lt;Line&gt;&lt;![CDATA[Holland]]&gt;&lt;/Line&gt;&#10;    &lt;Line&gt;&lt;![CDATA[Belgium]]&gt;&lt;/Line&gt;&#10;  &lt;/AlternateText&gt;&#10;&lt;/Question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Risotto]]&gt;&lt;/Line&gt;&#10;    &lt;Line&gt;&lt;![CDATA[Spanakorizo]]&gt;&lt;/Line&gt;&#10;    &lt;Line&gt;&lt;![CDATA[Paella]]&gt;&lt;/Line&gt;&#10;  &lt;/AlternateText&gt;&#10;&lt;/Question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Latvia]]&gt;&lt;/Line&gt;&#10;    &lt;Line&gt;&lt;![CDATA[Bulgaria]]&gt;&lt;/Line&gt;&#10;    &lt;Line&gt;&lt;![CDATA[Poland]]&gt;&lt;/Line&gt;&#10;  &lt;/AlternateText&gt;&#10;&lt;/Question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Sweden]]&gt;&lt;/Line&gt;&#10;    &lt;Line&gt;&lt;![CDATA[Denmark]]&gt;&lt;/Line&gt;&#10;    &lt;Line&gt;&lt;![CDATA[Lithuania]]&gt;&lt;/Line&gt;&#10;  &lt;/AlternateText&gt;&#10;&lt;/Question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 /&gt;&#10;&lt;/AdvancedAnswer&gt;"/>
  <p:tag name="POINTS" val="0"/>
  <p:tag name="QUESTIONTEXT" val="&lt;QuestionTextInfo Enabled=&quot;false&quot;&gt;&#10;  &lt;QuestionText&gt;&lt;![CDATA[]]&gt;&lt;/QuestionText&gt;&#10;  &lt;AlternateText Enabled=&quot;false&quot;&gt;&#10;    &lt;Line&gt;&lt;![CDATA[Austria]]&gt;&lt;/Line&gt;&#10;    &lt;Line&gt;&lt;![CDATA[Germany]]&gt;&lt;/Line&gt;&#10;    &lt;Line&gt;&lt;![CDATA[Slovakia]]&gt;&lt;/Line&gt;&#10;  &lt;/AlternateText&gt;&#10;&lt;/Question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Ravioli]]&gt;&lt;/Line&gt;&#10;    &lt;Line&gt;&lt;![CDATA[Penne]]&gt;&lt;/Line&gt;&#10;    &lt;Line&gt;&lt;![CDATA[Gnocchi]]&gt;&lt;/Line&gt;&#10;  &lt;/AlternateText&gt;&#10;&lt;/Question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German]]&gt;&lt;/Line&gt;&#10;    &lt;Line&gt;&lt;![CDATA[English]]&gt;&lt;/Line&gt;&#10;    &lt;Line&gt;&lt;![CDATA[French]]&gt;&lt;/Line&gt;&#10;  &lt;/AlternateText&gt;&#10;&lt;/Question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Languages that evolved from Latin]]&gt;&lt;/Line&gt;&#10;    &lt;Line&gt;&lt;![CDATA[Languages that are coupled together]]&gt;&lt;/Line&gt;&#10;    &lt;Line&gt;&lt;![CDATA[Languages that sound romantic]]&gt;&lt;/Line&gt;&#10;  &lt;/AlternateText&gt;&#10;&lt;/Question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Catalan]]&gt;&lt;/Line&gt;&#10;    &lt;Line&gt;&lt;![CDATA[Breton]]&gt;&lt;/Line&gt;&#10;    &lt;Line&gt;&lt;![CDATA[Galician]]&gt;&lt;/Line&gt;&#10;  &lt;/AlternateText&gt;&#10;&lt;/Question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Only one language]]&gt;&lt;/Line&gt;&#10;    &lt;Line&gt;&lt;![CDATA[Two languages]]&gt;&lt;/Line&gt;&#10;    &lt;Line&gt;&lt;![CDATA[Multiple languages]]&gt;&lt;/Line&gt;&#10;  &lt;/AlternateText&gt;&#10;&lt;/Question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One]]&gt;&lt;/Line&gt;&#10;    &lt;Line&gt;&lt;![CDATA[Two]]&gt;&lt;/Line&gt;&#10;    &lt;Line&gt;&lt;![CDATA[Three]]&gt;&lt;/Line&gt;&#10;  &lt;/AlternateText&gt;&#10;&lt;/Question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Jelly]]&gt;&lt;/Line&gt;&#10;    &lt;Line&gt;&lt;![CDATA[Ice  Cream]]&gt;&lt;/Line&gt;&#10;    &lt;Line&gt;&lt;![CDATA[Fish]]&gt;&lt;/Line&gt;&#10;  &lt;/AlternateText&gt;&#10;&lt;/Question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1.  In which European city would you find                              this landmark?]]&gt;&lt;/QuestionText&gt;&#10;  &lt;AlternateText Enabled=&quot;false&quot;&gt;&#10;    &lt;Line&gt;&lt;![CDATA[Budapest]]&gt;&lt;/Line&gt;&#10;    &lt;Line&gt;&lt;![CDATA[Paris]]&gt;&lt;/Line&gt;&#10;    &lt;Line&gt;&lt;![CDATA[Copenhagen]]&gt;&lt;/Line&gt;&#10;  &lt;/AlternateText&gt;&#10;&lt;/Question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28]]&gt;&lt;/Line&gt;&#10;    &lt;Line&gt;&lt;![CDATA[26]]&gt;&lt;/Line&gt;&#10;    &lt;Line&gt;&lt;![CDATA[40]]&gt;&lt;/Line&gt;&#10;  &lt;/AlternateText&gt;&#10;&lt;/Question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2.  Who is this famous European politician?]]&gt;&lt;/QuestionText&gt;&#10;  &lt;AlternateText Enabled=&quot;false&quot;&gt;&#10;    &lt;Line&gt;&lt;![CDATA[Marine le Pen]]&gt;&lt;/Line&gt;&#10;    &lt;Line&gt;&lt;![CDATA[Nicola Sturgeon]]&gt;&lt;/Line&gt;&#10;    &lt;Line&gt;&lt;![CDATA[Angela Merkel]]&gt;&lt;/Line&gt;&#10;  &lt;/AlternateText&gt;&#10;&lt;/Question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  3.  Who is this famous Spanish footballer?]]&gt;&lt;/QuestionText&gt;&#10;  &lt;AlternateText Enabled=&quot;false&quot;&gt;&#10;    &lt;Line&gt;&lt;![CDATA[ A.  Gerard Piqué]]&gt;&lt;/Line&gt;&#10;    &lt;Line&gt;&lt;![CDATA[ B.   Sergio Ramos]]&gt;&lt;/Line&gt;&#10;    &lt;Line&gt;&lt;![CDATA[ C.   Xabi Alonso]]&gt;&lt;/Line&gt;&#10;  &lt;/AlternateText&gt;&#10;&lt;/Question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4.  Who is this European President?]]&gt;&lt;/QuestionText&gt;&#10;  &lt;AlternateText Enabled=&quot;false&quot;&gt;&#10;    &lt;Line&gt;&lt;![CDATA[François Hollande]]&gt;&lt;/Line&gt;&#10;    &lt;Line&gt;&lt;![CDATA[Michael D Higgins]]&gt;&lt;/Line&gt;&#10;    &lt;Line&gt;&lt;![CDATA[Sergio Mattarella]]&gt;&lt;/Line&gt;&#10;  &lt;/AlternateText&gt;&#10;&lt;/Question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  5.  In which EU member state would you  find this beautiful lake?]]&gt;&lt;/QuestionText&gt;&#10;  &lt;AlternateText Enabled=&quot;false&quot;&gt;&#10;    &lt;Line&gt;&lt;![CDATA[Sweden]]&gt;&lt;/Line&gt;&#10;    &lt;Line&gt;&lt;![CDATA[Norway]]&gt;&lt;/Line&gt;&#10;    &lt;Line&gt;&lt;![CDATA[Slovenia]]&gt;&lt;/Line&gt;&#10;  &lt;/AlternateText&gt;&#10;&lt;/Question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  6.  In which European capital would you                             find this landmark?]]&gt;&lt;/QuestionText&gt;&#10;  &lt;AlternateText Enabled=&quot;false&quot;&gt;&#10;    &lt;Line&gt;&lt;![CDATA[Paris]]&gt;&lt;/Line&gt;&#10;    &lt;Line&gt;&lt;![CDATA[Brussels]]&gt;&lt;/Line&gt;&#10;    &lt;Line&gt;&lt;![CDATA[Athens]]&gt;&lt;/Line&gt;&#10;  &lt;/AlternateText&gt;&#10;&lt;/Question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0&quot; Flags=&quot;OR&quot;&gt;&lt;![CDATA[B]]&gt;&lt;/Answer&gt;&#10;  &lt;/AnswerData&gt;&#10;&lt;/AdvancedAnswer&gt;"/>
  <p:tag name="ANSWER" val="* B"/>
  <p:tag name="POINTS" val="10"/>
  <p:tag name="QUESTIONTEXT" val="&lt;QuestionTextInfo Enabled=&quot;false&quot;&gt;&#10;  &lt;QuestionText&gt;&lt;![CDATA[]]&gt;&lt;/QuestionText&gt;&#10;  &lt;AlternateText Enabled=&quot;false&quot;&gt;&#10;    &lt;Line&gt;&lt;![CDATA[]]&gt;&lt;/Line&gt;&#10;    &lt;Line&gt;&lt;![CDATA[B]]&gt;&lt;/Line&gt;&#10;    &lt;Line&gt;&lt;![CDATA[C]]&gt;&lt;/Line&gt;&#10;  &lt;/AlternateText&gt;&#10;&lt;/Question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Germany]]&gt;&lt;/Line&gt;&#10;    &lt;Line&gt;&lt;![CDATA[Belgium]]&gt;&lt;/Line&gt;&#10;    &lt;Line&gt;&lt;![CDATA[Hungary]]&gt;&lt;/Line&gt;&#10;  &lt;/AlternateText&gt;&#10;&lt;/Question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What country does this flag belong to?]]&gt;&lt;/QuestionText&gt;&#10;  &lt;AlternateText Enabled=&quot;false&quot;&gt;&#10;    &lt;Line&gt;&lt;![CDATA[Slovenia]]&gt;&lt;/Line&gt;&#10;    &lt;Line&gt;&lt;![CDATA[Hungary]]&gt;&lt;/Line&gt;&#10;    &lt;Line&gt;&lt;![CDATA[Italy]]&gt;&lt;/Line&gt;&#10;  &lt;/AlternateText&gt;&#10;&lt;/Question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Which two countries are the largest and the smallest within the EU?]]&gt;&lt;/QuestionText&gt;&#10;  &lt;AlternateText Enabled=&quot;false&quot;&gt;&#10;    &lt;Line&gt;&lt;![CDATA[France and Malta]]&gt;&lt;/Line&gt;&#10;    &lt;Line&gt;&lt;![CDATA[Germany and Luxemburg]]&gt;&lt;/Line&gt;&#10;    &lt;Line&gt;&lt;![CDATA[France and Cyprus]]&gt;&lt;/Line&gt;&#10;  &lt;/AlternateText&gt;&#10;&lt;/Question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      In which year were Euro banknotes   officially launched?]]&gt;&lt;/QuestionText&gt;&#10;  &lt;AlternateText Enabled=&quot;false&quot;&gt;&#10;    &lt;Line&gt;&lt;![CDATA[1998]]&gt;&lt;/Line&gt;&#10;    &lt;Line&gt;&lt;![CDATA[2002]]&gt;&lt;/Line&gt;&#10;    &lt;Line&gt;&lt;![CDATA[2004]]&gt;&lt;/Line&gt;&#10;  &lt;/AlternateText&gt;&#10;&lt;/Question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Norway]]&gt;&lt;/Line&gt;&#10;    &lt;Line&gt;&lt;![CDATA[Slovenia]]&gt;&lt;/Line&gt;&#10;    &lt;Line&gt;&lt;![CDATA[Ireland]]&gt;&lt;/Line&gt;&#10;  &lt;/AlternateText&gt;&#10;&lt;/Question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Greece]]&gt;&lt;/Line&gt;&#10;    &lt;Line&gt;&lt;![CDATA[Bosnia and Herzogovina]]&gt;&lt;/Line&gt;&#10;    &lt;Line&gt;&lt;![CDATA[Croatia]]&gt;&lt;/Line&gt;&#10;  &lt;/AlternateText&gt;&#10;&lt;/Question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A]]&gt;&lt;/Answer&gt;&#10;  &lt;/AnswerData&gt;&#10;&lt;/AdvancedAnswer&gt;"/>
  <p:tag name="ANSWER" val="* A"/>
  <p:tag name="POINTS" val="1"/>
  <p:tag name="QUESTIONTEXT" val="&lt;QuestionTextInfo Enabled=&quot;false&quot;&gt;&#10;  &lt;QuestionText&gt;&lt;![CDATA[]]&gt;&lt;/QuestionText&gt;&#10;  &lt;AlternateText Enabled=&quot;false&quot;&gt;&#10;    &lt;Line&gt;&lt;![CDATA[Italy]]&gt;&lt;/Line&gt;&#10;    &lt;Line&gt;&lt;![CDATA[France]]&gt;&lt;/Line&gt;&#10;    &lt;Line&gt;&lt;![CDATA[Denmark]]&gt;&lt;/Line&gt;&#10;  &lt;/AlternateText&gt;&#10;&lt;/Question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B]]&gt;&lt;/Answer&gt;&#10;  &lt;/AnswerData&gt;&#10;&lt;/AdvancedAnswer&gt;"/>
  <p:tag name="ANSWER" val="* B"/>
  <p:tag name="POINTS" val="1"/>
  <p:tag name="QUESTIONTEXT" val="&lt;QuestionTextInfo Enabled=&quot;false&quot;&gt;&#10;  &lt;QuestionText&gt;&lt;![CDATA[]]&gt;&lt;/QuestionText&gt;&#10;  &lt;AlternateText Enabled=&quot;false&quot;&gt;&#10;    &lt;Line&gt;&lt;![CDATA[Spain]]&gt;&lt;/Line&gt;&#10;    &lt;Line&gt;&lt;![CDATA[France]]&gt;&lt;/Line&gt;&#10;    &lt;Line&gt;&lt;![CDATA[Germany]]&gt;&lt;/Line&gt;&#10;  &lt;/AlternateText&gt;&#10;&lt;/Question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E" val="15"/>
  <p:tag name="QUESTION" val="2"/>
  <p:tag name="TYPE" val="2"/>
  <p:tag name="ADVANCEDANSWER" val="&lt;AdvancedAnswer Type=&quot;Multiple&quot;&gt;&#10;  &lt;Ignore&gt;&#10;    &lt;ItemOrder&gt;false&lt;/ItemOrder&gt;&#10;    &lt;AdditionalWords&gt;false&lt;/AdditionalWords&gt;&#10;    &lt;Spacing&gt;false&lt;/Spacing&gt;&#10;    &lt;Caps&gt;false&lt;/Caps&gt;&#10;    &lt;Punctuation&gt;false&lt;/Punctuation&gt;&#10;    &lt;EndingS&gt;false&lt;/EndingS&gt;&#10;  &lt;/Ignore&gt;&#10;  &lt;Numeric&gt;&#10;    &lt;ConvertFractions&gt;false&lt;/ConvertFractions&gt;&#10;    &lt;RequirePrecision Enabled=&quot;false&quot;&gt;0&lt;/RequirePrecision&gt;&#10;  &lt;/Numeric&gt;&#10;  &lt;Misspellings Allowed=&quot;false&quot;&gt;0&lt;/Misspellings&gt;&#10;  &lt;Points&gt;&#10;    &lt;AddPoints Enabled=&quot;false&quot; Action=&quot;None&quot;&gt;0&lt;/AddPoints&gt;&#10;  &lt;/Points&gt;&#10;  &lt;AnswerData&gt;&#10;    &lt;Answer Points=&quot;1&quot; Flags=&quot;OR&quot;&gt;&lt;![CDATA[C]]&gt;&lt;/Answer&gt;&#10;  &lt;/AnswerData&gt;&#10;&lt;/AdvancedAnswer&gt;"/>
  <p:tag name="ANSWER" val="* C"/>
  <p:tag name="POINTS" val="1"/>
  <p:tag name="QUESTIONTEXT" val="&lt;QuestionTextInfo Enabled=&quot;false&quot;&gt;&#10;  &lt;QuestionText&gt;&lt;![CDATA[]]&gt;&lt;/QuestionText&gt;&#10;  &lt;AlternateText Enabled=&quot;false&quot;&gt;&#10;    &lt;Line&gt;&lt;![CDATA[Rome]]&gt;&lt;/Line&gt;&#10;    &lt;Line&gt;&lt;![CDATA[Bucharest]]&gt;&lt;/Line&gt;&#10;    &lt;Line&gt;&lt;![CDATA[Ljubljana]]&gt;&lt;/Line&gt;&#10;  &lt;/AlternateText&gt;&#10;&lt;/Question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C49EE678891844A3C250FBDCC18BBC" ma:contentTypeVersion="0" ma:contentTypeDescription="Create a new document." ma:contentTypeScope="" ma:versionID="f299fc80afd48d081aecec5a6b1b424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86A57D-044F-4991-B1AA-C6DC845158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DFAAE6-FB44-4A51-8FA6-5570FBEBE6CD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DFFE1ED-20A2-4851-8C0C-030A0DFB8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666</Words>
  <Application>Microsoft Office PowerPoint</Application>
  <PresentationFormat>On-screen Show (4:3)</PresentationFormat>
  <Paragraphs>218</Paragraphs>
  <Slides>48</Slides>
  <Notes>39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 Theme</vt:lpstr>
      <vt:lpstr>PowerPoint Presentation</vt:lpstr>
      <vt:lpstr>Round 1</vt:lpstr>
      <vt:lpstr> 1.  How many Member States are there in the EU – including the UK? </vt:lpstr>
      <vt:lpstr>       2. Which of these countries is NOT an EU Member State?</vt:lpstr>
      <vt:lpstr>    3.   In which European country would you find the islands Kefalonia, Crete and Rhodes?</vt:lpstr>
      <vt:lpstr>      4. The islands of Sicily and Sardinia belong to which European country?</vt:lpstr>
      <vt:lpstr>      5. Which EU Member State has the largest surface area?</vt:lpstr>
      <vt:lpstr>     6. What is the capital of Slovenia?</vt:lpstr>
      <vt:lpstr>Round 2</vt:lpstr>
      <vt:lpstr>     1. Which EU member state does this female singer come from?</vt:lpstr>
      <vt:lpstr>     2. Which European DJ produced this 2014 hit?</vt:lpstr>
      <vt:lpstr>      3. This was a hit in 2013 for a famous DJ. Which EU member state does he come from?</vt:lpstr>
      <vt:lpstr>     4. Which European singer is this?</vt:lpstr>
      <vt:lpstr>     5.  Which European singer had a hit with this song in 2009?</vt:lpstr>
      <vt:lpstr>    6. This hit by a famous European DJ was a chart success in 2014. Which EU member state does he come from?</vt:lpstr>
      <vt:lpstr>Round 3</vt:lpstr>
      <vt:lpstr>      1. What currency is used in Sweden? </vt:lpstr>
      <vt:lpstr>2. What is France's most popular sport?</vt:lpstr>
      <vt:lpstr>    3. What country does this flag belong to?     </vt:lpstr>
      <vt:lpstr>4. What nationality was Christopher Columbus?</vt:lpstr>
      <vt:lpstr>       5. In which country was Donald Trump's wife, Melania Trump, born?</vt:lpstr>
      <vt:lpstr>     6. Which of the following clothing brands is NOT from Spain?</vt:lpstr>
      <vt:lpstr>Round 4</vt:lpstr>
      <vt:lpstr>       1. In which EU member state would you find these? </vt:lpstr>
      <vt:lpstr>       2. What is this typical European dish made of rice? </vt:lpstr>
      <vt:lpstr>       3. In which European country might you find these? </vt:lpstr>
      <vt:lpstr>       4. In which EU member state was this famous chocolate bar created? </vt:lpstr>
      <vt:lpstr>       5. From which EU member state does this famous European dish originate?</vt:lpstr>
      <vt:lpstr>   6.     What is the correct name for this typical Italian dish?</vt:lpstr>
      <vt:lpstr>Round 5</vt:lpstr>
      <vt:lpstr>      1.  Which of the following official EU languages has the largest number of native speakers?</vt:lpstr>
      <vt:lpstr>    2. What are Romance languages?</vt:lpstr>
      <vt:lpstr>      3. Which of the following is NOT an official regional language in Spain?</vt:lpstr>
      <vt:lpstr>     4. What exactly is a "polyglot"?  Someone who speaks ……………</vt:lpstr>
      <vt:lpstr>      5. How many official languages does Belgium have?</vt:lpstr>
      <vt:lpstr>    6.  If you were to buy a "gelato" in Italy, what would you be getting?</vt:lpstr>
      <vt:lpstr>Round 6</vt:lpstr>
      <vt:lpstr>1.  In which European city would you find                              this landmark?</vt:lpstr>
      <vt:lpstr>2.  Who is this famous European politician?</vt:lpstr>
      <vt:lpstr>  3.  Who is this famous Spanish footballer?</vt:lpstr>
      <vt:lpstr>4.  Who is this European President?</vt:lpstr>
      <vt:lpstr>  5.  In which EU member state would you  find this beautiful lake?</vt:lpstr>
      <vt:lpstr>  6.  In which European capital would you                             find this landmark?</vt:lpstr>
      <vt:lpstr>PowerPoint Presentation</vt:lpstr>
      <vt:lpstr> Which of the following EU countries do NOT use the euro as their official currency?     </vt:lpstr>
      <vt:lpstr>What country does this flag belong to?</vt:lpstr>
      <vt:lpstr>Which two countries are the largest and the smallest within the EU?</vt:lpstr>
      <vt:lpstr>      In which year were Euro banknotes   officially launched?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Lele</dc:creator>
  <cp:lastModifiedBy>Louisa Gibson</cp:lastModifiedBy>
  <cp:revision>298</cp:revision>
  <cp:lastPrinted>2015-04-21T01:16:49Z</cp:lastPrinted>
  <dcterms:created xsi:type="dcterms:W3CDTF">2015-04-08T18:49:45Z</dcterms:created>
  <dcterms:modified xsi:type="dcterms:W3CDTF">2019-06-21T08:12:13Z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0x010100C3C49EE678891844A3C250FBDCC18BBC</vt:lpwstr>
  </property>
</Properties>
</file>