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media/image23.jpg" ContentType="image/png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81"/>
  </p:notesMasterIdLst>
  <p:handoutMasterIdLst>
    <p:handoutMasterId r:id="rId82"/>
  </p:handoutMasterIdLst>
  <p:sldIdLst>
    <p:sldId id="256" r:id="rId5"/>
    <p:sldId id="268" r:id="rId6"/>
    <p:sldId id="269" r:id="rId7"/>
    <p:sldId id="271" r:id="rId8"/>
    <p:sldId id="272" r:id="rId9"/>
    <p:sldId id="274" r:id="rId10"/>
    <p:sldId id="275" r:id="rId11"/>
    <p:sldId id="278" r:id="rId12"/>
    <p:sldId id="397" r:id="rId13"/>
    <p:sldId id="390" r:id="rId14"/>
    <p:sldId id="31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257" r:id="rId24"/>
    <p:sldId id="258" r:id="rId25"/>
    <p:sldId id="260" r:id="rId26"/>
    <p:sldId id="262" r:id="rId27"/>
    <p:sldId id="263" r:id="rId28"/>
    <p:sldId id="264" r:id="rId29"/>
    <p:sldId id="267" r:id="rId30"/>
    <p:sldId id="431" r:id="rId31"/>
    <p:sldId id="399" r:id="rId32"/>
    <p:sldId id="290" r:id="rId33"/>
    <p:sldId id="291" r:id="rId34"/>
    <p:sldId id="292" r:id="rId35"/>
    <p:sldId id="296" r:id="rId36"/>
    <p:sldId id="298" r:id="rId37"/>
    <p:sldId id="299" r:id="rId38"/>
    <p:sldId id="300" r:id="rId39"/>
    <p:sldId id="369" r:id="rId40"/>
    <p:sldId id="401" r:id="rId41"/>
    <p:sldId id="419" r:id="rId42"/>
    <p:sldId id="302" r:id="rId43"/>
    <p:sldId id="305" r:id="rId44"/>
    <p:sldId id="306" r:id="rId45"/>
    <p:sldId id="307" r:id="rId46"/>
    <p:sldId id="374" r:id="rId47"/>
    <p:sldId id="311" r:id="rId48"/>
    <p:sldId id="403" r:id="rId49"/>
    <p:sldId id="405" r:id="rId50"/>
    <p:sldId id="356" r:id="rId51"/>
    <p:sldId id="376" r:id="rId52"/>
    <p:sldId id="378" r:id="rId53"/>
    <p:sldId id="380" r:id="rId54"/>
    <p:sldId id="381" r:id="rId55"/>
    <p:sldId id="387" r:id="rId56"/>
    <p:sldId id="389" r:id="rId57"/>
    <p:sldId id="416" r:id="rId58"/>
    <p:sldId id="418" r:id="rId59"/>
    <p:sldId id="414" r:id="rId60"/>
    <p:sldId id="441" r:id="rId61"/>
    <p:sldId id="442" r:id="rId62"/>
    <p:sldId id="443" r:id="rId63"/>
    <p:sldId id="444" r:id="rId64"/>
    <p:sldId id="445" r:id="rId65"/>
    <p:sldId id="446" r:id="rId66"/>
    <p:sldId id="447" r:id="rId67"/>
    <p:sldId id="448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366" r:id="rId79"/>
    <p:sldId id="432" r:id="rId80"/>
  </p:sldIdLst>
  <p:sldSz cx="9144000" cy="5143500" type="screen16x9"/>
  <p:notesSz cx="9940925" cy="6808788"/>
  <p:custDataLst>
    <p:tags r:id="rId8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AD514"/>
    <a:srgbClr val="F6BB00"/>
    <a:srgbClr val="A50021"/>
    <a:srgbClr val="6BB1B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220" y="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E9945A73-F15C-4F62-A5A2-AA0DFE81F02D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689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220" y="6466891"/>
            <a:ext cx="4308107" cy="340277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A1A2ED1-50BE-42B6-8BA2-D9BE4506BD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292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890" y="0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r">
              <a:defRPr sz="1200"/>
            </a:lvl1pPr>
          </a:lstStyle>
          <a:p>
            <a:fld id="{4E6A8280-F53F-4C8A-8E6C-4346B21EF720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3" tIns="45862" rIns="91723" bIns="4586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4" y="3234177"/>
            <a:ext cx="7952740" cy="3063955"/>
          </a:xfrm>
          <a:prstGeom prst="rect">
            <a:avLst/>
          </a:prstGeom>
        </p:spPr>
        <p:txBody>
          <a:bodyPr vert="horz" lIns="91723" tIns="45862" rIns="91723" bIns="45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7169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890" y="6467169"/>
            <a:ext cx="4307734" cy="340439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r">
              <a:defRPr sz="1200"/>
            </a:lvl1pPr>
          </a:lstStyle>
          <a:p>
            <a:fld id="{3B603666-1CB2-475E-A7E2-7DA7D4C05B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38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39</a:t>
            </a:fld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40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41</a:t>
            </a:fld>
            <a:endParaRPr lang="en-GB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43</a:t>
            </a:fld>
            <a:endParaRPr lang="en-GB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51</a:t>
            </a:fld>
            <a:endParaRPr lang="en-GB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52</a:t>
            </a:fld>
            <a:endParaRPr lang="en-GB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53</a:t>
            </a:fld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54</a:t>
            </a:fld>
            <a:endParaRPr lang="en-GB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55</a:t>
            </a:fld>
            <a:endParaRPr lang="en-GB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56</a:t>
            </a:fld>
            <a:endParaRPr lang="en-GB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62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65</a:t>
            </a:fld>
            <a:endParaRPr lang="en-GB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66</a:t>
            </a:fld>
            <a:endParaRPr lang="en-GB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67</a:t>
            </a:fld>
            <a:endParaRPr lang="en-GB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68</a:t>
            </a:fld>
            <a:endParaRPr lang="en-GB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69</a:t>
            </a:fld>
            <a:endParaRPr lang="en-GB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70</a:t>
            </a:fld>
            <a:endParaRPr lang="en-GB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71</a:t>
            </a:fld>
            <a:endParaRPr lang="en-GB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72</a:t>
            </a:fld>
            <a:endParaRPr lang="en-GB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73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74</a:t>
            </a:fld>
            <a:endParaRPr lang="en-GB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75</a:t>
            </a:fld>
            <a:endParaRPr lang="en-GB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76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14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FA12-1F87-4239-B8B2-123AAA915075}" type="datetimeFigureOut">
              <a:rPr lang="en-GB" smtClean="0"/>
              <a:pPr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source=images&amp;cd=&amp;cad=rja&amp;uact=8&amp;ved=2ahUKEwi_kLvWqaTZAhWMQBQKHc5ABNQQjRx6BAgAEAY&amp;url=http://clipart-library.com/soft-pretzel-cliparts.html&amp;psig=AOvVaw3RY6zgxeXHKF3B3w5OtCpS&amp;ust=151866058322859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1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2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723878"/>
            <a:ext cx="2234281" cy="14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939902"/>
            <a:ext cx="2655734" cy="105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35218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008112"/>
          </a:xfrm>
        </p:spPr>
        <p:txBody>
          <a:bodyPr>
            <a:normAutofit fontScale="90000"/>
          </a:bodyPr>
          <a:lstStyle/>
          <a:p>
            <a:pPr marL="825500" indent="-825500" algn="l"/>
            <a:r>
              <a:rPr lang="en-GB" sz="3600" dirty="0" smtClean="0"/>
              <a:t>   8</a:t>
            </a:r>
            <a:r>
              <a:rPr lang="en-GB" sz="4000" dirty="0" smtClean="0"/>
              <a:t>.  Which member state has the largest population?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9622"/>
            <a:ext cx="8964488" cy="3168352"/>
          </a:xfrm>
        </p:spPr>
        <p:txBody>
          <a:bodyPr>
            <a:normAutofit fontScale="70000" lnSpcReduction="20000"/>
          </a:bodyPr>
          <a:lstStyle/>
          <a:p>
            <a:endParaRPr lang="en-GB" b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GB" b="1" dirty="0" smtClean="0"/>
              <a:t>	</a:t>
            </a:r>
            <a:r>
              <a:rPr lang="en-GB" sz="5100" dirty="0" smtClean="0"/>
              <a:t>A</a:t>
            </a:r>
            <a:r>
              <a:rPr lang="en-GB" sz="5100" b="1" dirty="0" smtClean="0"/>
              <a:t>.  </a:t>
            </a:r>
            <a:r>
              <a:rPr lang="en-GB" sz="5100" dirty="0" smtClean="0"/>
              <a:t>Germany</a:t>
            </a:r>
            <a:endParaRPr lang="en-GB" sz="51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5100" dirty="0" smtClean="0"/>
              <a:t>	B.  France</a:t>
            </a:r>
            <a:endParaRPr lang="en-GB" sz="51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5100" dirty="0" smtClean="0"/>
              <a:t>	C.  United Kingdom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2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2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139703"/>
            <a:ext cx="6400800" cy="1188132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Music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080120"/>
          </a:xfrm>
        </p:spPr>
        <p:txBody>
          <a:bodyPr>
            <a:normAutofit fontScale="90000"/>
          </a:bodyPr>
          <a:lstStyle/>
          <a:p>
            <a:pPr marL="981075" indent="-981075" algn="l"/>
            <a:r>
              <a:rPr lang="en-GB" sz="4000" dirty="0" smtClean="0"/>
              <a:t>     1. In which EU capital city was this famous DJ born?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563638"/>
            <a:ext cx="7283152" cy="27363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Berlin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Amsterdam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Stockholm</a:t>
            </a:r>
            <a:endParaRPr lang="en-GB" sz="3600" dirty="0"/>
          </a:p>
        </p:txBody>
      </p:sp>
      <p:pic>
        <p:nvPicPr>
          <p:cNvPr id="3" name="music question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499742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04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728192"/>
          </a:xfrm>
        </p:spPr>
        <p:txBody>
          <a:bodyPr>
            <a:normAutofit/>
          </a:bodyPr>
          <a:lstStyle/>
          <a:p>
            <a:pPr marL="985838" indent="-985838" algn="l"/>
            <a:r>
              <a:rPr lang="en-GB" sz="3600" dirty="0" smtClean="0"/>
              <a:t>     2. Which style of traditional Irish dance would you associate with this music?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488832" cy="244827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Reel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Hornpipe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Jig</a:t>
            </a:r>
            <a:endParaRPr lang="en-GB" sz="3600" dirty="0"/>
          </a:p>
        </p:txBody>
      </p:sp>
      <p:pic>
        <p:nvPicPr>
          <p:cNvPr id="3" name="music question 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231394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6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6892" cy="1404156"/>
          </a:xfrm>
        </p:spPr>
        <p:txBody>
          <a:bodyPr>
            <a:normAutofit/>
          </a:bodyPr>
          <a:lstStyle/>
          <a:p>
            <a:pPr marL="1182688" indent="-1182688" algn="l"/>
            <a:r>
              <a:rPr lang="en-GB" sz="4000" dirty="0" smtClean="0"/>
              <a:t>      </a:t>
            </a:r>
            <a:r>
              <a:rPr lang="en-GB" sz="3600" dirty="0" smtClean="0"/>
              <a:t>3</a:t>
            </a:r>
            <a:r>
              <a:rPr lang="en-GB" sz="4000" dirty="0" smtClean="0"/>
              <a:t>. </a:t>
            </a:r>
            <a:r>
              <a:rPr lang="en-GB" sz="3600" dirty="0" smtClean="0"/>
              <a:t>This is the National Anthem of which member state?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1707654"/>
            <a:ext cx="7632848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Austria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</a:t>
            </a:r>
            <a:endParaRPr lang="en-GB" sz="3600" dirty="0"/>
          </a:p>
        </p:txBody>
      </p:sp>
      <p:pic>
        <p:nvPicPr>
          <p:cNvPr id="2" name="music question 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5308" y="234315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8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28598" y="-102182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88923" y="-108133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80120"/>
          </a:xfrm>
        </p:spPr>
        <p:txBody>
          <a:bodyPr>
            <a:noAutofit/>
          </a:bodyPr>
          <a:lstStyle/>
          <a:p>
            <a:pPr marL="923925" indent="-923925" algn="l"/>
            <a:r>
              <a:rPr lang="en-GB" sz="3600" dirty="0" smtClean="0"/>
              <a:t>     4. Which member </a:t>
            </a:r>
            <a:r>
              <a:rPr lang="en-GB" sz="3600" dirty="0"/>
              <a:t>s</a:t>
            </a:r>
            <a:r>
              <a:rPr lang="en-GB" sz="3600" dirty="0" smtClean="0"/>
              <a:t>tate performed this song at the 2018 Eurovision Song Contest?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560" y="1635646"/>
            <a:ext cx="7859216" cy="266429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United Kingdom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Malta</a:t>
            </a:r>
            <a:endParaRPr lang="en-GB" sz="3600" dirty="0"/>
          </a:p>
        </p:txBody>
      </p:sp>
      <p:pic>
        <p:nvPicPr>
          <p:cNvPr id="3" name="music question 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571962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08112"/>
          </a:xfrm>
        </p:spPr>
        <p:txBody>
          <a:bodyPr>
            <a:noAutofit/>
          </a:bodyPr>
          <a:lstStyle/>
          <a:p>
            <a:pPr marL="974725" indent="-974725" algn="l"/>
            <a:r>
              <a:rPr lang="en-GB" sz="3600" dirty="0" smtClean="0"/>
              <a:t>     5. This is the national instrument of which member state?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416824" cy="2970330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  <a:endParaRPr lang="en-GB" sz="3600" dirty="0"/>
          </a:p>
        </p:txBody>
      </p:sp>
      <p:pic>
        <p:nvPicPr>
          <p:cNvPr id="3" name="music question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283718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0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315" y="339502"/>
            <a:ext cx="9144315" cy="1152128"/>
          </a:xfrm>
        </p:spPr>
        <p:txBody>
          <a:bodyPr lIns="36000" anchor="t">
            <a:normAutofit fontScale="90000"/>
          </a:bodyPr>
          <a:lstStyle/>
          <a:p>
            <a:pPr marL="989013" indent="-793750" algn="l">
              <a:tabLst>
                <a:tab pos="230188" algn="l"/>
              </a:tabLst>
            </a:pPr>
            <a:r>
              <a:rPr lang="en-GB" sz="3600" dirty="0" smtClean="0"/>
              <a:t>    </a:t>
            </a:r>
            <a:r>
              <a:rPr lang="en-GB" sz="4000" dirty="0" smtClean="0"/>
              <a:t>6. This music features the national dance of which member state?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635646"/>
            <a:ext cx="8280920" cy="273630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Romania</a:t>
            </a:r>
            <a:endParaRPr lang="en-GB" sz="3600" dirty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Netherlands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3" name="music question 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239522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1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61" y="267494"/>
            <a:ext cx="9143739" cy="1728192"/>
          </a:xfrm>
          <a:prstGeom prst="rect">
            <a:avLst/>
          </a:prstGeom>
        </p:spPr>
        <p:txBody>
          <a:bodyPr vert="horz" lIns="3600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33438" indent="-833438" algn="l"/>
            <a:r>
              <a:rPr lang="en-GB" sz="3600" dirty="0" smtClean="0">
                <a:solidFill>
                  <a:prstClr val="black"/>
                </a:solidFill>
              </a:rPr>
              <a:t>    </a:t>
            </a:r>
            <a:r>
              <a:rPr lang="en-GB" sz="3600" dirty="0">
                <a:solidFill>
                  <a:prstClr val="black"/>
                </a:solidFill>
              </a:rPr>
              <a:t>7</a:t>
            </a:r>
            <a:r>
              <a:rPr lang="en-GB" sz="3600" dirty="0" smtClean="0">
                <a:solidFill>
                  <a:prstClr val="black"/>
                </a:solidFill>
              </a:rPr>
              <a:t>. Which famous European pop group will release new music for the first time in 35 years later this year? 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28625" y="1995686"/>
            <a:ext cx="8823895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Spice Girls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Abba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Queen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  <p:pic>
        <p:nvPicPr>
          <p:cNvPr id="2" name="music question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5105" y="264375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61" y="483518"/>
            <a:ext cx="9143739" cy="1512168"/>
          </a:xfrm>
          <a:prstGeom prst="rect">
            <a:avLst/>
          </a:prstGeom>
        </p:spPr>
        <p:txBody>
          <a:bodyPr vert="horz" lIns="3600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98500" indent="-698500" algn="l"/>
            <a:r>
              <a:rPr lang="en-GB" sz="3600" dirty="0" smtClean="0">
                <a:solidFill>
                  <a:prstClr val="black"/>
                </a:solidFill>
              </a:rPr>
              <a:t>   8. This piece was composed by Antonín Dvořák      	In which member state was he born?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368301" y="1635646"/>
            <a:ext cx="8380164" cy="2826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Czech Republic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Germany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Austria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  <p:pic>
        <p:nvPicPr>
          <p:cNvPr id="2" name="music question 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571750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8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1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031690"/>
            <a:ext cx="6400800" cy="1458162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Geography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3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1761660"/>
            <a:ext cx="6400800" cy="1458162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Daily Life and Culture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8012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1. If a Frenchman tells you to keep your “sang-froid”, what does he mean?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1419622"/>
            <a:ext cx="7488832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Keep your hat 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Stay calm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Mind your own business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8560" y="339502"/>
            <a:ext cx="9144000" cy="1008112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2. How do Germans refer to the tube or underground?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491630"/>
            <a:ext cx="7715200" cy="2634941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Metro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Bahnhof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U-Bahn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80120"/>
          </a:xfrm>
        </p:spPr>
        <p:txBody>
          <a:bodyPr>
            <a:normAutofit/>
          </a:bodyPr>
          <a:lstStyle/>
          <a:p>
            <a:pPr marL="879475" indent="-879475" algn="l"/>
            <a:r>
              <a:rPr lang="en-GB" sz="3600" dirty="0" smtClean="0"/>
              <a:t>    3. Who is the patron saint of Portugal?    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560" y="1347614"/>
            <a:ext cx="8064896" cy="273630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St. George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St. Andrew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St. Patrick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GB" sz="36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2536" y="195486"/>
            <a:ext cx="9144000" cy="1026114"/>
          </a:xfrm>
        </p:spPr>
        <p:txBody>
          <a:bodyPr>
            <a:normAutofit/>
          </a:bodyPr>
          <a:lstStyle/>
          <a:p>
            <a:pPr marL="461963" indent="-461963" algn="l"/>
            <a:r>
              <a:rPr lang="en-GB" sz="3600" dirty="0" smtClean="0"/>
              <a:t>4. Which company is Italy's largest employer?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7584" y="1347614"/>
            <a:ext cx="7859216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Alitalia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Dolce &amp; Gabbana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Fiat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7210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5. What does “Real” mean in the name of the</a:t>
            </a:r>
            <a:br>
              <a:rPr lang="en-GB" sz="4000" dirty="0" smtClean="0"/>
            </a:br>
            <a:r>
              <a:rPr lang="en-GB" sz="4000" dirty="0" smtClean="0"/>
              <a:t>football team “Real Madrid”?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71600" y="1491630"/>
            <a:ext cx="7715200" cy="288032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Great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Royal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Real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504" y="195486"/>
            <a:ext cx="9144000" cy="1404156"/>
          </a:xfrm>
        </p:spPr>
        <p:txBody>
          <a:bodyPr>
            <a:normAutofit/>
          </a:bodyPr>
          <a:lstStyle/>
          <a:p>
            <a:pPr marL="552450" indent="-552450" algn="l"/>
            <a:r>
              <a:rPr lang="en-GB" sz="3600" dirty="0" smtClean="0"/>
              <a:t> 6. This year's Eurovision Song Contest was held in which member </a:t>
            </a:r>
            <a:r>
              <a:rPr lang="en-GB" sz="3600" dirty="0"/>
              <a:t>s</a:t>
            </a:r>
            <a:r>
              <a:rPr lang="en-GB" sz="3600" dirty="0" smtClean="0"/>
              <a:t>tate capital city?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635646"/>
            <a:ext cx="7931224" cy="27363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Lisbon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Paris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Nicosia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42138"/>
          </a:xfrm>
        </p:spPr>
        <p:txBody>
          <a:bodyPr>
            <a:normAutofit fontScale="90000"/>
          </a:bodyPr>
          <a:lstStyle/>
          <a:p>
            <a:pPr marL="935038" indent="-935038" algn="l"/>
            <a:r>
              <a:rPr lang="en-GB" sz="3600" dirty="0" smtClean="0"/>
              <a:t>  7 . </a:t>
            </a:r>
            <a:r>
              <a:rPr lang="en-GB" sz="4000" dirty="0" smtClean="0"/>
              <a:t>  If you go to buy a newspaper with a “Złoty”, which member state are you in?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509632"/>
            <a:ext cx="7560840" cy="264629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Romania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Bulgaria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Poland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828092"/>
          </a:xfrm>
        </p:spPr>
        <p:txBody>
          <a:bodyPr>
            <a:normAutofit fontScale="90000"/>
          </a:bodyPr>
          <a:lstStyle/>
          <a:p>
            <a:pPr marL="1038225" indent="-585788" algn="l" defTabSz="239713">
              <a:tabLst>
                <a:tab pos="896938" algn="l"/>
                <a:tab pos="985838" algn="l"/>
              </a:tabLst>
            </a:pPr>
            <a:r>
              <a:rPr lang="en-GB" sz="3600" dirty="0" smtClean="0"/>
              <a:t>8.   </a:t>
            </a:r>
            <a:r>
              <a:rPr lang="en-GB" sz="4000" dirty="0" smtClean="0"/>
              <a:t>Who brings Lithuanian children their Easter Eggs?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5606"/>
            <a:ext cx="8712968" cy="30704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3600" dirty="0" smtClean="0"/>
              <a:t>A.  Easter Granny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Easter Mummy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Easter Bunny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81540"/>
            <a:ext cx="7772400" cy="1134126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4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139702"/>
            <a:ext cx="6400800" cy="9721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Food and Drink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24136"/>
          </a:xfrm>
        </p:spPr>
        <p:txBody>
          <a:bodyPr>
            <a:normAutofit fontScale="90000"/>
          </a:bodyPr>
          <a:lstStyle/>
          <a:p>
            <a:pPr marL="974725" indent="-974725" algn="l"/>
            <a:r>
              <a:rPr lang="en-GB" sz="4000" dirty="0" smtClean="0"/>
              <a:t>     1. With which </a:t>
            </a:r>
            <a:r>
              <a:rPr lang="en-GB" sz="4000" dirty="0"/>
              <a:t>other continent does Europe share a land </a:t>
            </a:r>
            <a:r>
              <a:rPr lang="en-GB" sz="4000" dirty="0" smtClean="0"/>
              <a:t>mass?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643192" cy="244827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Asia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Antarctica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Africa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08112"/>
          </a:xfrm>
        </p:spPr>
        <p:txBody>
          <a:bodyPr>
            <a:noAutofit/>
          </a:bodyPr>
          <a:lstStyle/>
          <a:p>
            <a:pPr marL="1143000" indent="-1143000" algn="l"/>
            <a:r>
              <a:rPr lang="en-GB" sz="3600" dirty="0" smtClean="0"/>
              <a:t>       1. In the latter part of which century did turkey become a popular Christmas dish in the UK?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779662"/>
            <a:ext cx="7272808" cy="268229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16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Century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Century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12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Century</a:t>
            </a:r>
            <a:endParaRPr lang="en-GB" sz="3600" dirty="0"/>
          </a:p>
        </p:txBody>
      </p:sp>
      <p:sp>
        <p:nvSpPr>
          <p:cNvPr id="2" name="AutoShape 2" descr="Image result for pretzel images fre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86189" y="-744166"/>
            <a:ext cx="28956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07" y="1779662"/>
            <a:ext cx="3960440" cy="23091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3412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2. What is the national dish of Denmark?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419622"/>
            <a:ext cx="7283152" cy="2520281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Fried chicken with mustard sauce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Crispy pork with parsley sauce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Roast beef with gravy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88132"/>
          </a:xfrm>
        </p:spPr>
        <p:txBody>
          <a:bodyPr>
            <a:normAutofit fontScale="90000"/>
          </a:bodyPr>
          <a:lstStyle/>
          <a:p>
            <a:pPr marL="558800" indent="-558800" algn="l"/>
            <a:r>
              <a:rPr lang="en-GB" sz="4000" dirty="0" smtClean="0"/>
              <a:t> </a:t>
            </a:r>
            <a:r>
              <a:rPr lang="en-GB" sz="4000" dirty="0"/>
              <a:t>3</a:t>
            </a:r>
            <a:r>
              <a:rPr lang="en-GB" sz="4000" dirty="0" smtClean="0"/>
              <a:t>. This famous Swiss cheese is called “Raclette”. How is it usually served?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3568" y="1419622"/>
            <a:ext cx="7355160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Cooked on a special grill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Diced up in a salad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Cold, with crackers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987574"/>
            <a:ext cx="2927875" cy="3096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64097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4. What exactly is an “Hors d’oeuvre”?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203598"/>
            <a:ext cx="7355160" cy="261029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A type of dessert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 type of bread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An appetiser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10090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5.  What exactly is "Welsh Rarebit”?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43558"/>
            <a:ext cx="8841160" cy="3024336"/>
          </a:xfrm>
        </p:spPr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900" dirty="0" smtClean="0"/>
              <a:t>A.  Roasted Rabbit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900" dirty="0" smtClean="0"/>
              <a:t>B. </a:t>
            </a:r>
            <a:r>
              <a:rPr lang="en-GB" sz="3900" dirty="0"/>
              <a:t>Cheese on toast </a:t>
            </a:r>
            <a:endParaRPr lang="en-GB" sz="3900" dirty="0" smtClean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900" dirty="0" smtClean="0"/>
              <a:t>C.  Stew</a:t>
            </a:r>
            <a:endParaRPr lang="en-GB" sz="39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364829"/>
          </a:xfrm>
        </p:spPr>
        <p:txBody>
          <a:bodyPr anchor="ctr">
            <a:normAutofit/>
          </a:bodyPr>
          <a:lstStyle/>
          <a:p>
            <a:pPr marL="568325" indent="-568325" algn="l"/>
            <a:r>
              <a:rPr lang="en-GB" sz="3600" dirty="0" smtClean="0"/>
              <a:t>6.  </a:t>
            </a:r>
            <a:r>
              <a:rPr lang="en-GB" sz="3600" spc="-150" dirty="0" smtClean="0"/>
              <a:t>“Cannelloni” is a type of Italian pasta, but what shape is it?</a:t>
            </a:r>
            <a:endParaRPr lang="en-GB" sz="3600" spc="-15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491630"/>
            <a:ext cx="7848872" cy="27363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Long, thin strips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Short, thin tubes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Long, broad tubes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134126"/>
          </a:xfrm>
        </p:spPr>
        <p:txBody>
          <a:bodyPr>
            <a:normAutofit fontScale="90000"/>
          </a:bodyPr>
          <a:lstStyle/>
          <a:p>
            <a:pPr marL="577850" indent="-577850" algn="l" defTabSz="558800"/>
            <a:r>
              <a:rPr lang="en-GB" sz="4000" dirty="0" smtClean="0"/>
              <a:t>7.  "Baklava" is a typical Greek dish, but what exactly is it?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7654"/>
            <a:ext cx="8172400" cy="2520280"/>
          </a:xfrm>
        </p:spPr>
        <p:txBody>
          <a:bodyPr>
            <a:normAutofit fontScale="92500" lnSpcReduction="20000"/>
          </a:bodyPr>
          <a:lstStyle/>
          <a:p>
            <a:pPr marL="800100" lvl="2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900" dirty="0" smtClean="0"/>
              <a:t>A.  Flaky </a:t>
            </a:r>
            <a:r>
              <a:rPr lang="en-GB" sz="3900" dirty="0"/>
              <a:t>pastry dessert </a:t>
            </a:r>
            <a:endParaRPr lang="en-GB" sz="3900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	B.  Salad</a:t>
            </a:r>
            <a:endParaRPr lang="en-GB" sz="39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	C.  Stuffed vine leaves</a:t>
            </a:r>
            <a:endParaRPr lang="en-GB" sz="3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1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5988"/>
            <a:ext cx="9144000" cy="1465672"/>
          </a:xfrm>
        </p:spPr>
        <p:txBody>
          <a:bodyPr>
            <a:normAutofit fontScale="90000"/>
          </a:bodyPr>
          <a:lstStyle/>
          <a:p>
            <a:pPr marL="612775" indent="-612775" algn="l"/>
            <a:r>
              <a:rPr lang="en-GB" sz="4000" dirty="0" smtClean="0"/>
              <a:t>	8</a:t>
            </a:r>
            <a:r>
              <a:rPr lang="en-GB" dirty="0" smtClean="0"/>
              <a:t>.  </a:t>
            </a:r>
            <a:r>
              <a:rPr lang="en-GB" sz="4000" dirty="0" smtClean="0"/>
              <a:t>The French cream and pastry bun, “Mille-Feuille”, is also known by the name of which French leader?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63638"/>
            <a:ext cx="8568952" cy="28803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sz="23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4200" dirty="0" smtClean="0"/>
              <a:t>A.  King Henri XIII</a:t>
            </a:r>
            <a:endParaRPr lang="en-GB" sz="42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4200" dirty="0" smtClean="0"/>
              <a:t>B.  François Mitterrand</a:t>
            </a:r>
            <a:endParaRPr lang="en-GB" sz="42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4200" dirty="0" smtClean="0"/>
              <a:t>C. </a:t>
            </a:r>
            <a:r>
              <a:rPr lang="en-GB" sz="4200" dirty="0"/>
              <a:t>Napoleon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58" y="1761660"/>
            <a:ext cx="3346621" cy="2227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1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5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031691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Languages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9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350150"/>
          </a:xfrm>
        </p:spPr>
        <p:txBody>
          <a:bodyPr>
            <a:normAutofit/>
          </a:bodyPr>
          <a:lstStyle/>
          <a:p>
            <a:pPr marL="1198563" indent="-1198563" algn="l"/>
            <a:r>
              <a:rPr lang="en-GB" sz="3600" dirty="0" smtClean="0"/>
              <a:t>      1.  Which of these countries has the largest number of Spanish speakers</a:t>
            </a:r>
            <a:r>
              <a:rPr lang="en-GB" sz="40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1491630"/>
            <a:ext cx="7920880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Brazil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Mexico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132" y="411510"/>
            <a:ext cx="9144000" cy="1123634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3600" dirty="0" smtClean="0"/>
              <a:t>     2. </a:t>
            </a:r>
            <a:r>
              <a:rPr lang="en-GB" sz="4000" dirty="0" smtClean="0"/>
              <a:t>Of which member </a:t>
            </a:r>
            <a:r>
              <a:rPr lang="en-GB" sz="4000" dirty="0"/>
              <a:t>state is Ljubljana the </a:t>
            </a:r>
            <a:r>
              <a:rPr lang="en-GB" sz="4000" dirty="0" smtClean="0"/>
              <a:t>capital</a:t>
            </a:r>
            <a:r>
              <a:rPr lang="en-GB" sz="36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9592" y="1635646"/>
            <a:ext cx="7776864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Slovenia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026114"/>
          </a:xfrm>
        </p:spPr>
        <p:txBody>
          <a:bodyPr>
            <a:normAutofit fontScale="90000"/>
          </a:bodyPr>
          <a:lstStyle/>
          <a:p>
            <a:pPr marL="787400" indent="-787400" algn="l"/>
            <a:r>
              <a:rPr lang="en-GB" sz="3600" dirty="0" smtClean="0"/>
              <a:t>    </a:t>
            </a:r>
            <a:r>
              <a:rPr lang="en-GB" sz="4000" dirty="0" smtClean="0"/>
              <a:t>2. In which of these countries is French                     </a:t>
            </a:r>
            <a:r>
              <a:rPr lang="en-GB" sz="4000" u="sng" dirty="0" smtClean="0"/>
              <a:t>not</a:t>
            </a:r>
            <a:r>
              <a:rPr lang="en-GB" sz="4000" dirty="0" smtClean="0"/>
              <a:t> an official language?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563638"/>
            <a:ext cx="8928992" cy="265908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90110"/>
          </a:xfrm>
        </p:spPr>
        <p:txBody>
          <a:bodyPr>
            <a:noAutofit/>
          </a:bodyPr>
          <a:lstStyle/>
          <a:p>
            <a:pPr marL="1076325" indent="-1076325" algn="l"/>
            <a:r>
              <a:rPr lang="en-GB" sz="3600" dirty="0" smtClean="0"/>
              <a:t>      3. How many people speak English as their first language in the world?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293606"/>
            <a:ext cx="7920880" cy="2574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360 Million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200 Million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1 Million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26115"/>
          </a:xfrm>
        </p:spPr>
        <p:txBody>
          <a:bodyPr>
            <a:noAutofit/>
          </a:bodyPr>
          <a:lstStyle/>
          <a:p>
            <a:pPr marL="992188" indent="-992188" algn="l"/>
            <a:r>
              <a:rPr lang="en-GB" sz="3600" dirty="0" smtClean="0"/>
              <a:t>     4. From which European languages does the word bicycle originate?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347614"/>
            <a:ext cx="7920880" cy="302433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Irish &amp; Welsh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Greek &amp; English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French &amp; Flemish</a:t>
            </a:r>
            <a:endParaRPr lang="en-GB" sz="14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96144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  5. “Basque” is a language primarily spoken in 	which European country?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71600" y="1491630"/>
            <a:ext cx="7776864" cy="2592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4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4213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3600" dirty="0"/>
              <a:t>6</a:t>
            </a:r>
            <a:r>
              <a:rPr lang="en-GB" sz="3600" dirty="0" smtClean="0"/>
              <a:t>. When would you say “Gesundheit!” 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275606"/>
            <a:ext cx="7776864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When someone sneezes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When someone burps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When someone coughs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857250"/>
          </a:xfrm>
        </p:spPr>
        <p:txBody>
          <a:bodyPr>
            <a:noAutofit/>
          </a:bodyPr>
          <a:lstStyle/>
          <a:p>
            <a:pPr marL="558800" indent="-558800" algn="l"/>
            <a:r>
              <a:rPr lang="en-GB" sz="3600" dirty="0" smtClean="0"/>
              <a:t>	7.  What does the phrase “Je suis fils unique” translate as 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5606"/>
            <a:ext cx="8748464" cy="31863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4200" dirty="0" smtClean="0"/>
              <a:t>A.  I have a brother </a:t>
            </a:r>
          </a:p>
          <a:p>
            <a:pPr marL="0" indent="0">
              <a:buNone/>
            </a:pPr>
            <a:endParaRPr lang="en-GB" sz="4200" dirty="0"/>
          </a:p>
          <a:p>
            <a:pPr marL="0" indent="0">
              <a:buNone/>
            </a:pPr>
            <a:r>
              <a:rPr lang="en-GB" sz="4200" dirty="0" smtClean="0"/>
              <a:t>	B.  I have a sister</a:t>
            </a:r>
          </a:p>
          <a:p>
            <a:pPr marL="0" indent="0">
              <a:buNone/>
            </a:pPr>
            <a:endParaRPr lang="en-GB" sz="4200" dirty="0"/>
          </a:p>
          <a:p>
            <a:pPr marL="0" indent="0">
              <a:buNone/>
            </a:pPr>
            <a:r>
              <a:rPr lang="en-GB" sz="4200" dirty="0" smtClean="0"/>
              <a:t>	C.  I am an only child</a:t>
            </a:r>
            <a:endParaRPr lang="en-GB" sz="4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5979"/>
            <a:ext cx="9145921" cy="857250"/>
          </a:xfrm>
        </p:spPr>
        <p:txBody>
          <a:bodyPr>
            <a:noAutofit/>
          </a:bodyPr>
          <a:lstStyle/>
          <a:p>
            <a:pPr marL="679450" indent="-679450" algn="l"/>
            <a:r>
              <a:rPr lang="en-GB" sz="3600" dirty="0" smtClean="0"/>
              <a:t>	8</a:t>
            </a:r>
            <a:r>
              <a:rPr lang="en-GB" sz="3600" dirty="0"/>
              <a:t>.  </a:t>
            </a:r>
            <a:r>
              <a:rPr lang="en-GB" sz="3600" dirty="0" smtClean="0"/>
              <a:t>How would you say “Thank you” in 		   Italian?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1630"/>
            <a:ext cx="9756576" cy="259228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	</a:t>
            </a:r>
            <a:r>
              <a:rPr lang="en-GB" sz="3900" dirty="0" smtClean="0"/>
              <a:t>A.  Per favore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900" dirty="0"/>
              <a:t>	</a:t>
            </a:r>
            <a:r>
              <a:rPr lang="en-GB" sz="3900" dirty="0" smtClean="0"/>
              <a:t>B.  Grazie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900" dirty="0" smtClean="0"/>
              <a:t>	C.  Prego!</a:t>
            </a:r>
            <a:endParaRPr lang="en-GB" sz="3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6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1977684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Faces and Places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008112"/>
          </a:xfrm>
        </p:spPr>
        <p:txBody>
          <a:bodyPr>
            <a:noAutofit/>
          </a:bodyPr>
          <a:lstStyle/>
          <a:p>
            <a:pPr marL="584200" indent="-584200" algn="l"/>
            <a:r>
              <a:rPr lang="en-GB" sz="3600" dirty="0" smtClean="0"/>
              <a:t>1.  In which European capital would you find this bridge, known as the “Charles Bridge”?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5606"/>
            <a:ext cx="8820472" cy="3024336"/>
          </a:xfrm>
        </p:spPr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A. Prague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B.  Riga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900" dirty="0" smtClean="0"/>
              <a:t>C.  Warsaw</a:t>
            </a:r>
            <a:endParaRPr lang="en-GB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635646"/>
            <a:ext cx="4143221" cy="2232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64097"/>
          </a:xfrm>
        </p:spPr>
        <p:txBody>
          <a:bodyPr>
            <a:normAutofit fontScale="90000"/>
          </a:bodyPr>
          <a:lstStyle/>
          <a:p>
            <a:pPr marL="517525" indent="-517525" algn="l"/>
            <a:r>
              <a:rPr lang="en-GB" sz="3600" dirty="0" smtClean="0"/>
              <a:t>2.  </a:t>
            </a:r>
            <a:r>
              <a:rPr lang="en-GB" sz="4000" dirty="0" smtClean="0"/>
              <a:t>Who is the famous European artist in this self-portrait?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7614"/>
            <a:ext cx="8784976" cy="2796959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Leonardo da Vinci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Pablo Picasso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/>
              <a:t>Vincent </a:t>
            </a:r>
            <a:r>
              <a:rPr lang="en-GB" sz="3600" dirty="0" smtClean="0"/>
              <a:t>van </a:t>
            </a:r>
            <a:r>
              <a:rPr lang="en-GB" sz="3600" dirty="0"/>
              <a:t>Gogh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03598"/>
            <a:ext cx="3384376" cy="2539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5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52128"/>
          </a:xfrm>
        </p:spPr>
        <p:txBody>
          <a:bodyPr anchor="ctr">
            <a:normAutofit/>
          </a:bodyPr>
          <a:lstStyle/>
          <a:p>
            <a:pPr marL="1143000" indent="-1143000" algn="l"/>
            <a:r>
              <a:rPr lang="en-GB" sz="3600" dirty="0" smtClean="0"/>
              <a:t>   3.  What is the longest river in Europe?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39552" y="1275606"/>
            <a:ext cx="8435280" cy="2988333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60000"/>
              </a:lnSpc>
              <a:buFont typeface="+mj-lt"/>
              <a:buAutoNum type="alphaUcPeriod"/>
            </a:pPr>
            <a:r>
              <a:rPr lang="en-GB" sz="3600" dirty="0" smtClean="0"/>
              <a:t>Volga</a:t>
            </a:r>
            <a:endParaRPr lang="en-GB" sz="3600" dirty="0"/>
          </a:p>
          <a:p>
            <a:pPr marL="914400" lvl="1" indent="-514350">
              <a:lnSpc>
                <a:spcPct val="160000"/>
              </a:lnSpc>
              <a:buFont typeface="+mj-lt"/>
              <a:buAutoNum type="alphaUcPeriod"/>
            </a:pPr>
            <a:r>
              <a:rPr lang="en-GB" sz="3600" dirty="0" smtClean="0"/>
              <a:t>Lagan</a:t>
            </a:r>
          </a:p>
          <a:p>
            <a:pPr marL="914400" lvl="1" indent="-514350">
              <a:lnSpc>
                <a:spcPct val="160000"/>
              </a:lnSpc>
              <a:buFont typeface="+mj-lt"/>
              <a:buAutoNum type="alphaUcPeriod"/>
            </a:pPr>
            <a:r>
              <a:rPr lang="en-GB" sz="3600" dirty="0" smtClean="0"/>
              <a:t>Rhine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756085"/>
          </a:xfrm>
        </p:spPr>
        <p:txBody>
          <a:bodyPr>
            <a:normAutofit fontScale="90000"/>
          </a:bodyPr>
          <a:lstStyle/>
          <a:p>
            <a:pPr marL="719138" indent="-719138" algn="l" defTabSz="738188"/>
            <a:r>
              <a:rPr lang="en-GB" sz="3600" dirty="0" smtClean="0"/>
              <a:t>  3</a:t>
            </a:r>
            <a:r>
              <a:rPr lang="en-GB" sz="4000" dirty="0" smtClean="0"/>
              <a:t>.  This famous pop group from the 1970’s came from which EU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973"/>
            <a:ext cx="8892480" cy="310299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Spain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Sweden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Poland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32597"/>
            <a:ext cx="3960440" cy="2351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18102"/>
          </a:xfrm>
        </p:spPr>
        <p:txBody>
          <a:bodyPr>
            <a:normAutofit fontScale="90000"/>
          </a:bodyPr>
          <a:lstStyle/>
          <a:p>
            <a:pPr marL="504825" indent="-504825" algn="l" defTabSz="517525"/>
            <a:r>
              <a:rPr lang="en-GB" sz="3600" dirty="0" smtClean="0"/>
              <a:t>4.  </a:t>
            </a:r>
            <a:r>
              <a:rPr lang="en-GB" sz="4000" dirty="0" smtClean="0"/>
              <a:t>This famous actress comes from which EU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347614"/>
            <a:ext cx="8733656" cy="32110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A. Ireland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Germany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C.  Denmark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94159"/>
            <a:ext cx="4176464" cy="2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918102"/>
          </a:xfrm>
        </p:spPr>
        <p:txBody>
          <a:bodyPr>
            <a:noAutofit/>
          </a:bodyPr>
          <a:lstStyle/>
          <a:p>
            <a:pPr marL="787400" indent="-787400" algn="l"/>
            <a:r>
              <a:rPr lang="en-GB" sz="3600" dirty="0" smtClean="0"/>
              <a:t>  5.  In which European capital would you find this square?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7614"/>
            <a:ext cx="8316416" cy="295232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Berlin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London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Madrid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7614"/>
            <a:ext cx="4608512" cy="2592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24136"/>
          </a:xfrm>
        </p:spPr>
        <p:txBody>
          <a:bodyPr>
            <a:normAutofit fontScale="90000"/>
          </a:bodyPr>
          <a:lstStyle/>
          <a:p>
            <a:pPr marL="692150" indent="-692150" algn="l"/>
            <a:r>
              <a:rPr lang="en-GB" sz="3600" dirty="0" smtClean="0"/>
              <a:t>  6.  </a:t>
            </a:r>
            <a:r>
              <a:rPr lang="en-GB" sz="4000" dirty="0" smtClean="0"/>
              <a:t>Who is this famous character from a book of the same name by Cervantes?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1630"/>
            <a:ext cx="8481120" cy="266429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 Don Quixote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 Phileas Fogg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Ebenezer Scrooge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24" y="1347614"/>
            <a:ext cx="2712723" cy="300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785242"/>
          </a:xfrm>
        </p:spPr>
        <p:txBody>
          <a:bodyPr>
            <a:noAutofit/>
          </a:bodyPr>
          <a:lstStyle/>
          <a:p>
            <a:pPr marL="558800" indent="-558800" algn="l" defTabSz="595313"/>
            <a:r>
              <a:rPr lang="en-GB" sz="3600" dirty="0" smtClean="0"/>
              <a:t>7.  This is the Allianz Stadium. In which Italian city is it located?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36512" y="1275606"/>
            <a:ext cx="8373616" cy="31863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buAutoNum type="alphaUcPeriod"/>
            </a:pPr>
            <a:r>
              <a:rPr lang="en-GB" sz="4600" dirty="0" smtClean="0"/>
              <a:t>Florence</a:t>
            </a:r>
          </a:p>
          <a:p>
            <a:pPr marL="1314450" lvl="2" indent="-514350">
              <a:buAutoNum type="alphaUcPeriod"/>
            </a:pPr>
            <a:endParaRPr lang="en-GB" sz="4600" dirty="0"/>
          </a:p>
          <a:p>
            <a:pPr marL="1314450" lvl="2" indent="-514350">
              <a:buAutoNum type="alphaUcPeriod"/>
            </a:pPr>
            <a:r>
              <a:rPr lang="en-GB" sz="4600" dirty="0" smtClean="0"/>
              <a:t>Turin</a:t>
            </a:r>
          </a:p>
          <a:p>
            <a:pPr marL="1314450" lvl="2" indent="-514350">
              <a:buAutoNum type="alphaUcPeriod"/>
            </a:pPr>
            <a:endParaRPr lang="en-GB" sz="4600" dirty="0"/>
          </a:p>
          <a:p>
            <a:pPr marL="1314450" lvl="2" indent="-514350">
              <a:buAutoNum type="alphaUcPeriod"/>
            </a:pPr>
            <a:r>
              <a:rPr lang="en-GB" sz="4600" dirty="0" smtClean="0"/>
              <a:t>Rome</a:t>
            </a:r>
            <a:endParaRPr lang="en-GB" sz="4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11555"/>
            <a:ext cx="4536504" cy="2620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algn="l" defTabSz="595313"/>
            <a:r>
              <a:rPr lang="en-GB" sz="3600" dirty="0" smtClean="0"/>
              <a:t>8.  Which European city has the most bridges?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73422"/>
            <a:ext cx="8229600" cy="3394472"/>
          </a:xfrm>
        </p:spPr>
        <p:txBody>
          <a:bodyPr/>
          <a:lstStyle/>
          <a:p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A.  Hamburg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B.  Venice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C.  Amsterdam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42684"/>
            <a:ext cx="4320480" cy="28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7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1977684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Sport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2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3980"/>
            <a:ext cx="9144000" cy="1123634"/>
          </a:xfrm>
        </p:spPr>
        <p:txBody>
          <a:bodyPr>
            <a:normAutofit/>
          </a:bodyPr>
          <a:lstStyle/>
          <a:p>
            <a:pPr marL="612775" indent="-612775" algn="l"/>
            <a:r>
              <a:rPr lang="en-GB" sz="3600" dirty="0"/>
              <a:t>1</a:t>
            </a:r>
            <a:r>
              <a:rPr lang="en-GB" sz="3600" dirty="0" smtClean="0"/>
              <a:t>. </a:t>
            </a:r>
            <a:r>
              <a:rPr lang="en-GB" sz="3600" dirty="0"/>
              <a:t>Who is this famous footballer?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04" y="617438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Andrés Iniesta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Antoine Griezmann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Arjen Robben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808" y="1491630"/>
            <a:ext cx="3648680" cy="205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9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" y="195486"/>
            <a:ext cx="9143999" cy="1026114"/>
          </a:xfrm>
        </p:spPr>
        <p:txBody>
          <a:bodyPr>
            <a:normAutofit fontScale="90000"/>
          </a:bodyPr>
          <a:lstStyle/>
          <a:p>
            <a:pPr marL="976313" indent="-976313" algn="l"/>
            <a:r>
              <a:rPr lang="en-GB" sz="4000" dirty="0" smtClean="0"/>
              <a:t>     2. </a:t>
            </a:r>
            <a:r>
              <a:rPr lang="en-GB" sz="4000" dirty="0"/>
              <a:t>Which </a:t>
            </a:r>
            <a:r>
              <a:rPr lang="en-GB" sz="4000" dirty="0" smtClean="0"/>
              <a:t>is the only Irish province to have won the European Rugby Challenge Cup?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635646"/>
            <a:ext cx="7283152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Munster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Ulster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Leinster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2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" y="195486"/>
            <a:ext cx="9143999" cy="140415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3.</a:t>
            </a:r>
            <a:r>
              <a:rPr lang="en-GB" sz="4000" dirty="0" smtClean="0"/>
              <a:t> </a:t>
            </a:r>
            <a:r>
              <a:rPr lang="en-GB" sz="3600" dirty="0" smtClean="0"/>
              <a:t>Who won the 2018 </a:t>
            </a:r>
            <a:r>
              <a:rPr lang="en-GB" sz="3600" dirty="0"/>
              <a:t>W</a:t>
            </a:r>
            <a:r>
              <a:rPr lang="en-GB" sz="3600" dirty="0" smtClean="0"/>
              <a:t>omen's Australian Open Tennis title?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1563638"/>
            <a:ext cx="7355160" cy="2592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Caroline Wozniacki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Simona Halep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Maria Sharapova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6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96000"/>
          </a:xfrm>
        </p:spPr>
        <p:txBody>
          <a:bodyPr lIns="0" anchor="t"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Andorra is a </a:t>
            </a:r>
            <a:r>
              <a:rPr lang="en-GB" sz="4000" dirty="0"/>
              <a:t>P</a:t>
            </a:r>
            <a:r>
              <a:rPr lang="en-GB" sz="4000" dirty="0" smtClean="0"/>
              <a:t>rincipality situated between which two member states?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1563638"/>
            <a:ext cx="7416048" cy="266429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 &amp; Spain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 &amp; Spain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 &amp; Poland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1368152"/>
          </a:xfrm>
        </p:spPr>
        <p:txBody>
          <a:bodyPr>
            <a:normAutofit fontScale="90000"/>
          </a:bodyPr>
          <a:lstStyle/>
          <a:p>
            <a:pPr marL="923925" indent="-923925" algn="l"/>
            <a:r>
              <a:rPr lang="en-GB" sz="4000" dirty="0" smtClean="0"/>
              <a:t>     4. Which European country won the                     netball gold medal at the 2018 Commonwealth Games?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1560" y="1923678"/>
            <a:ext cx="7787208" cy="266429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Wales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Scotland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England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3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1123634"/>
          </a:xfrm>
        </p:spPr>
        <p:txBody>
          <a:bodyPr>
            <a:noAutofit/>
          </a:bodyPr>
          <a:lstStyle/>
          <a:p>
            <a:pPr marL="612775" indent="-612775" algn="l"/>
            <a:r>
              <a:rPr lang="en-GB" sz="3600" dirty="0" smtClean="0"/>
              <a:t>	5. In which EU capital city would you find this famous stadium?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689446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Warsaw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Paris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Berlin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545636"/>
            <a:ext cx="5760640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368152"/>
          </a:xfrm>
        </p:spPr>
        <p:txBody>
          <a:bodyPr>
            <a:normAutofit fontScale="90000"/>
          </a:bodyPr>
          <a:lstStyle/>
          <a:p>
            <a:pPr marL="985838" indent="-985838" algn="l"/>
            <a:r>
              <a:rPr lang="en-GB" sz="4000" dirty="0" smtClean="0"/>
              <a:t>   6. Northern Ireland's only Commonwealth</a:t>
            </a:r>
            <a:br>
              <a:rPr lang="en-GB" sz="4000" dirty="0" smtClean="0"/>
            </a:br>
            <a:r>
              <a:rPr lang="en-GB" sz="4000" dirty="0" smtClean="0"/>
              <a:t>Games gold medal was won in which event?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707654"/>
            <a:ext cx="7200800" cy="295232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Men's Pommel Horse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Men's Parallel Bar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Men's Rings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5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339502"/>
            <a:ext cx="9170635" cy="1206134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925" indent="-923925" algn="l"/>
            <a:r>
              <a:rPr lang="en-GB" sz="3600" dirty="0" smtClean="0">
                <a:solidFill>
                  <a:prstClr val="black"/>
                </a:solidFill>
              </a:rPr>
              <a:t>    </a:t>
            </a:r>
            <a:r>
              <a:rPr lang="en-GB" sz="3600" dirty="0">
                <a:solidFill>
                  <a:prstClr val="black"/>
                </a:solidFill>
              </a:rPr>
              <a:t>7</a:t>
            </a:r>
            <a:r>
              <a:rPr lang="en-GB" sz="3600" dirty="0" smtClean="0">
                <a:solidFill>
                  <a:prstClr val="black"/>
                </a:solidFill>
              </a:rPr>
              <a:t>. Which European country will compete at it</a:t>
            </a:r>
            <a:r>
              <a:rPr lang="en-GB" sz="3600" dirty="0">
                <a:solidFill>
                  <a:prstClr val="black"/>
                </a:solidFill>
              </a:rPr>
              <a:t>s</a:t>
            </a:r>
            <a:r>
              <a:rPr lang="en-GB" sz="3600" dirty="0" smtClean="0">
                <a:solidFill>
                  <a:prstClr val="black"/>
                </a:solidFill>
              </a:rPr>
              <a:t> first FIFA World Cup this year?</a:t>
            </a:r>
            <a:endParaRPr lang="en-GB" sz="3600" dirty="0">
              <a:solidFill>
                <a:prstClr val="black"/>
              </a:solidFill>
            </a:endParaRPr>
          </a:p>
          <a:p>
            <a:pPr marL="923925" indent="-923925" algn="l"/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539552" y="1545636"/>
            <a:ext cx="8352928" cy="275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Estonia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Latvia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Iceland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0" y="267494"/>
            <a:ext cx="9144000" cy="864096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/>
            <a:r>
              <a:rPr lang="en-GB" sz="3600" dirty="0" smtClean="0">
                <a:solidFill>
                  <a:prstClr val="black"/>
                </a:solidFill>
              </a:rPr>
              <a:t>    </a:t>
            </a:r>
            <a:r>
              <a:rPr lang="en-GB" sz="4000" dirty="0">
                <a:solidFill>
                  <a:prstClr val="black"/>
                </a:solidFill>
              </a:rPr>
              <a:t>8</a:t>
            </a:r>
            <a:r>
              <a:rPr lang="en-GB" sz="3600" dirty="0" smtClean="0">
                <a:solidFill>
                  <a:prstClr val="black"/>
                </a:solidFill>
              </a:rPr>
              <a:t>. What is the national sport of Romania?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28624" y="1275606"/>
            <a:ext cx="8285315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Baseball</a:t>
            </a:r>
            <a:endParaRPr lang="en-GB" sz="3600" dirty="0">
              <a:solidFill>
                <a:prstClr val="black"/>
              </a:solidFill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Football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>
                <a:solidFill>
                  <a:prstClr val="black"/>
                </a:solidFill>
              </a:rPr>
              <a:t>Basketball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>
              <a:solidFill>
                <a:prstClr val="black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5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519523"/>
            <a:ext cx="7772400" cy="1102519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 8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031691"/>
            <a:ext cx="6400800" cy="140415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Name that country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8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marL="573088" indent="-573088" algn="l" defTabSz="187325"/>
            <a:r>
              <a:rPr lang="en-GB" sz="4000" dirty="0" smtClean="0"/>
              <a:t>1.  This is the national flag of which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55526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3600" dirty="0" smtClean="0"/>
              <a:t>A.  Slovenia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B.  Estonia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C.  Latvia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9582"/>
            <a:ext cx="5112568" cy="2875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	2.  Zagreb is the capital of which member 		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131590"/>
            <a:ext cx="8640960" cy="32650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A.  Malta</a:t>
            </a:r>
          </a:p>
          <a:p>
            <a:pPr marL="400050" lvl="1" indent="0">
              <a:buNone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sz="3600" dirty="0" smtClean="0"/>
              <a:t>B.  Croatia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 </a:t>
            </a:r>
            <a:r>
              <a:rPr lang="en-GB" sz="3600" dirty="0" smtClean="0"/>
              <a:t>    C.  Slovenia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7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marL="558800" indent="-558800" algn="l" defTabSz="606425"/>
            <a:r>
              <a:rPr lang="en-GB" sz="3600" dirty="0" smtClean="0"/>
              <a:t>	3.  The “Tomato-fight” festival takes place in 		which 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31590"/>
            <a:ext cx="8496944" cy="3106440"/>
          </a:xfrm>
        </p:spPr>
        <p:txBody>
          <a:bodyPr>
            <a:normAutofit lnSpcReduction="10000"/>
          </a:bodyPr>
          <a:lstStyle/>
          <a:p>
            <a:pPr marL="3200400" lvl="7" indent="0">
              <a:buNone/>
            </a:pPr>
            <a:endParaRPr lang="en-GB" dirty="0" smtClean="0"/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3600" dirty="0" smtClean="0"/>
              <a:t> Spain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3600" dirty="0" smtClean="0"/>
              <a:t> Belgium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3600" dirty="0" smtClean="0"/>
              <a:t> France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4" y="1195254"/>
            <a:ext cx="3961484" cy="2971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7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marL="409575" indent="-409575" algn="l" defTabSz="407988"/>
            <a:r>
              <a:rPr lang="en-GB" sz="3600" dirty="0" smtClean="0"/>
              <a:t>4. </a:t>
            </a:r>
            <a:r>
              <a:rPr lang="en-GB" sz="4000" dirty="0" smtClean="0"/>
              <a:t>These characters are from a famous children’s story from which member state?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5767"/>
            <a:ext cx="8697144" cy="2834800"/>
          </a:xfrm>
        </p:spPr>
        <p:txBody>
          <a:bodyPr>
            <a:normAutofit/>
          </a:bodyPr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GB" sz="3600" dirty="0" smtClean="0"/>
              <a:t>A. Austria</a:t>
            </a:r>
          </a:p>
          <a:p>
            <a:pPr marL="914400" lvl="1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Luxembourg</a:t>
            </a:r>
          </a:p>
          <a:p>
            <a:pPr marL="914400" lvl="1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Germany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55767"/>
            <a:ext cx="3600400" cy="2938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771550"/>
            <a:ext cx="9144000" cy="936104"/>
          </a:xfrm>
        </p:spPr>
        <p:txBody>
          <a:bodyPr>
            <a:normAutofit fontScale="90000"/>
          </a:bodyPr>
          <a:lstStyle/>
          <a:p>
            <a:pPr marL="887413" indent="-887413" algn="l"/>
            <a:r>
              <a:rPr lang="en-GB" sz="3600" dirty="0" smtClean="0"/>
              <a:t>     </a:t>
            </a:r>
            <a:r>
              <a:rPr lang="en-GB" sz="4000" dirty="0" smtClean="0"/>
              <a:t>5. Hungary shares borders with how many other member states?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3608" y="1779662"/>
            <a:ext cx="7618389" cy="264567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9</a:t>
            </a:r>
            <a:endParaRPr lang="en-GB" sz="36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7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5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marL="469900" indent="-469900" algn="l" defTabSz="573088"/>
            <a:r>
              <a:rPr lang="en-GB" sz="3600" dirty="0" smtClean="0"/>
              <a:t>5. This ornament might be a typical gift bought in which 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617438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Sweden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Finland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Denmark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10043"/>
            <a:ext cx="2736304" cy="3450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8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pPr algn="l" defTabSz="573088"/>
            <a:r>
              <a:rPr lang="en-GB" sz="3600" dirty="0" smtClean="0"/>
              <a:t>6.  This is the national flag of which member  	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546394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Lithuania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Hungary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Romania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40" y="1275606"/>
            <a:ext cx="4394736" cy="2511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864096"/>
          </a:xfrm>
        </p:spPr>
        <p:txBody>
          <a:bodyPr>
            <a:noAutofit/>
          </a:bodyPr>
          <a:lstStyle/>
          <a:p>
            <a:pPr marL="565150" indent="-565150" algn="l" defTabSz="561975"/>
            <a:r>
              <a:rPr lang="en-GB" sz="3600" dirty="0" smtClean="0"/>
              <a:t>7.  Which EU member state has the smallest population?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3462"/>
            <a:ext cx="9252520" cy="339447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Malta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Luxembourg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Cyprus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49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3518"/>
            <a:ext cx="9144000" cy="864096"/>
          </a:xfrm>
        </p:spPr>
        <p:txBody>
          <a:bodyPr>
            <a:noAutofit/>
          </a:bodyPr>
          <a:lstStyle/>
          <a:p>
            <a:pPr marL="558800" indent="-558800" algn="l" defTabSz="561975"/>
            <a:r>
              <a:rPr lang="en-GB" sz="3600" dirty="0" smtClean="0"/>
              <a:t>8.  The ancient philosophers Aristotle, Archimedes &amp; Pythagoras all came from which 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5646"/>
            <a:ext cx="9164320" cy="2952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5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Portugal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Greece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Italy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3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8628" y="2067695"/>
            <a:ext cx="8319837" cy="2216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	</a:t>
            </a:r>
            <a:r>
              <a:rPr lang="en-GB" sz="3600" dirty="0"/>
              <a:t> </a:t>
            </a:r>
            <a:r>
              <a:rPr lang="en-GB" sz="3600" dirty="0" smtClean="0"/>
              <a:t>   	</a:t>
            </a:r>
            <a:r>
              <a:rPr lang="en-GB" sz="4000" b="1" dirty="0" smtClean="0"/>
              <a:t>TIE - </a:t>
            </a:r>
            <a:r>
              <a:rPr lang="en-GB" sz="4000" b="1" dirty="0"/>
              <a:t>B</a:t>
            </a:r>
            <a:r>
              <a:rPr lang="en-GB" sz="4000" b="1" dirty="0" smtClean="0"/>
              <a:t>REAK QUESTIONS</a:t>
            </a:r>
            <a:endParaRPr lang="en-GB" sz="4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9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522"/>
            <a:ext cx="8229600" cy="91810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country does this flag belong to?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2720603"/>
          </a:xfrm>
        </p:spPr>
        <p:txBody>
          <a:bodyPr>
            <a:normAutofit fontScale="25000" lnSpcReduction="20000"/>
          </a:bodyPr>
          <a:lstStyle/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Slovenia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Slovakia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Italy</a:t>
            </a:r>
          </a:p>
          <a:p>
            <a:pPr marL="457200" lvl="1" indent="0">
              <a:buNone/>
            </a:pPr>
            <a:endParaRPr lang="en-GB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00" y="1815666"/>
            <a:ext cx="3679098" cy="18362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59" y="519522"/>
            <a:ext cx="8229600" cy="918102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What is the total population of the European Union?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99642"/>
            <a:ext cx="8229600" cy="2916324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14400" dirty="0" smtClean="0"/>
              <a:t>A.	  508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14400" dirty="0" smtClean="0"/>
              <a:t>B.  480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14400" dirty="0" smtClean="0"/>
              <a:t>C.  700 million</a:t>
            </a:r>
            <a:endParaRPr lang="en-GB" sz="14400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9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224136"/>
          </a:xfrm>
        </p:spPr>
        <p:txBody>
          <a:bodyPr>
            <a:normAutofit fontScale="90000"/>
          </a:bodyPr>
          <a:lstStyle/>
          <a:p>
            <a:pPr marL="995363" indent="-995363" algn="l"/>
            <a:r>
              <a:rPr lang="en-GB" sz="3600" dirty="0" smtClean="0"/>
              <a:t>      </a:t>
            </a:r>
            <a:r>
              <a:rPr lang="en-GB" sz="4000" dirty="0" smtClean="0"/>
              <a:t>6. The Canaries are a group of Spanish Islands. Which is the largest island</a:t>
            </a:r>
            <a:r>
              <a:rPr lang="en-GB" sz="36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1491630"/>
            <a:ext cx="7571184" cy="261029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Gran Canaria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Tenerife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Lanzarote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9144000" cy="1440160"/>
          </a:xfrm>
        </p:spPr>
        <p:txBody>
          <a:bodyPr>
            <a:normAutofit/>
          </a:bodyPr>
          <a:lstStyle/>
          <a:p>
            <a:pPr marL="925513" indent="-925513" algn="l"/>
            <a:r>
              <a:rPr lang="en-GB" sz="3600" dirty="0" smtClean="0"/>
              <a:t>    7. "Sliabh Liag" are the highest sea cliffs in</a:t>
            </a:r>
            <a:br>
              <a:rPr lang="en-GB" sz="3600" dirty="0" smtClean="0"/>
            </a:br>
            <a:r>
              <a:rPr lang="en-GB" sz="3600" dirty="0" smtClean="0"/>
              <a:t>Europe. In which Irish county are they?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66347"/>
            <a:ext cx="7848872" cy="266429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 smtClean="0"/>
              <a:t>            </a:t>
            </a:r>
            <a:r>
              <a:rPr lang="en-GB" sz="14400" dirty="0" smtClean="0"/>
              <a:t>A.  Mayo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14400" dirty="0"/>
              <a:t> </a:t>
            </a:r>
            <a:r>
              <a:rPr lang="en-GB" sz="14400" dirty="0" smtClean="0"/>
              <a:t>  B.  Wicklow</a:t>
            </a:r>
            <a:endParaRPr lang="en-GB" sz="14400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14400" dirty="0"/>
              <a:t> </a:t>
            </a:r>
            <a:r>
              <a:rPr lang="en-GB" sz="14400" dirty="0" smtClean="0"/>
              <a:t>  C.  Donegal</a:t>
            </a:r>
            <a:endParaRPr lang="en-GB" sz="1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  7.  Tallin is the capital city of which   Eastern European country?]]&gt;&lt;/QuestionText&gt;&#10;  &lt;AlternateText Enabled=&quot;false&quot;&gt;&#10;    &lt;Line&gt;&lt;![CDATA[]]&gt;&lt;/Line&gt;&#10;    &lt;Line&gt;&lt;![CDATA[ A.  Estonia]]&gt;&lt;/Line&gt;&#10;    &lt;Line&gt;&lt;![CDATA[]]&gt;&lt;/Line&gt;&#10;  &lt;/AlternateText&gt;&#10;&lt;/Question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 8.  Which of these European countries            does not have a border with Germany?]]&gt;&lt;/QuestionText&gt;&#10;  &lt;AlternateText Enabled=&quot;false&quot;&gt;&#10;    &lt;Line&gt;&lt;![CDATA[]]&gt;&lt;/Line&gt;&#10;    &lt;Line&gt;&lt;![CDATA[ A.  Czech Republic]]&gt;&lt;/Line&gt;&#10;    &lt;Line&gt;&lt;![CDATA[]]&gt;&lt;/Line&gt;&#10;  &lt;/AlternateText&gt;&#10;&lt;/Question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 On which day of the year do the &#10;French stick a fish on someone's back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a sweet bread loaf with dried           fruit traditionally eaten at Christmas  and New Year in which EU country?]]&gt;&lt;/QuestionText&gt;&#10;  &lt;AlternateText Enabled=&quot;false&quot;&gt;&#10;    &lt;Line&gt;&lt;![CDATA[ A.  Portugal]]&gt;&lt;/Line&gt;&#10;    &lt;Line&gt;&lt;![CDATA[ B.  Italy]]&gt;&lt;/Line&gt;&#10;    &lt;Line&gt;&lt;![CDATA[ C.  Greece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What are the two extra ingredients in a    Quiche Lorraine which make it special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7.  What are the procedural languages of the European institutions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8.   Willkommen, Bemvindo, Benvenuto, Fáilte are all ways of saying what?]]&gt;&lt;/QuestionText&gt;&#10;  &lt;AlternateText Enabled=&quot;false&quot;&gt;&#10;    &lt;Line&gt;&lt;![CDATA[ A.  Hello]]&gt;&lt;/Line&gt;&#10;    &lt;Line&gt;&lt;![CDATA[ B.  Welcome]]&gt;&lt;/Line&gt;&#10;    &lt;Line&gt;&lt;![CDATA[ C.  Goodbye]]&gt;&lt;/Line&gt;&#10;  &lt;/AlternateText&gt;&#10;&lt;/Question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1.  Who is this famous French actress who starred in some of the Harry Potter film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Where was this famous classical composer, Johann Sebastian Bach, born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3.  In which European country would you  find this building?]]&gt;&lt;/QuestionText&gt;&#10;  &lt;AlternateText Enabled=&quot;false&quot;&gt;&#10;    &lt;Line&gt;&lt;![CDATA[ A.  Croatia]]&gt;&lt;/Line&gt;&#10;    &lt;Line&gt;&lt;![CDATA[ B.   Sweden     ]]&gt;&lt;/Line&gt;&#10;    &lt;Line&gt;&lt;![CDATA[ C.   Italy]]&gt;&lt;/Line&gt;&#10;  &lt;/AlternateText&gt;&#10;&lt;/Question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5.  This is the Prime Minister of which EU  member state?]]&gt;&lt;/QuestionText&gt;&#10;  &lt;AlternateText Enabled=&quot;false&quot;&gt;&#10;    &lt;Line&gt;&lt;![CDATA[ A.  Greece]]&gt;&lt;/Line&gt;&#10;    &lt;Line&gt;&lt;![CDATA[ B.  Spain]]&gt;&lt;/Line&gt;&#10;    &lt;Line&gt;&lt;![CDATA[ C.  Ireland]]&gt;&lt;/Line&gt;&#10;  &lt;/AlternateText&gt;&#10;&lt;/Question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6.  Which European national team does  this footballer play for?]]&gt;&lt;/QuestionText&gt;&#10;  &lt;AlternateText Enabled=&quot;false&quot;&gt;&#10;    &lt;Line&gt;&lt;![CDATA[ A.   Poland]]&gt;&lt;/Line&gt;&#10;    &lt;Line&gt;&lt;![CDATA[ B.   Germany   ]]&gt;&lt;/Line&gt;&#10;    &lt;Line&gt;&lt;![CDATA[ C.   Belgium]]&gt;&lt;/Line&gt;&#10;  &lt;/AlternateText&gt;&#10;&lt;/Question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Which European country is this EU  president from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A]]&gt;&lt;/Answer&gt;&#10;  &lt;/AnswerData&gt;&#10;&lt;/AdvancedAnswer&gt;"/>
  <p:tag name="ANSWER" val="* A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C]]&gt;&lt;/Answer&gt;&#10;  &lt;/AnswerData&gt;&#10;&lt;/AdvancedAnswer&gt;"/>
  <p:tag name="ANSWER" val="* C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1.  This traditional wooden footwear is          from which EU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This is the flag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3.  Bratislava is the capital of which EU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4. This is the traditional men's dance  costume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5. Which EU member state is thi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6.  Which EU member state looks like a  boot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the flag of which European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8.  This is the traditional female dance  costume of which European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What country does this flag belong to?]]&gt;&lt;/QuestionText&gt;&#10;  &lt;AlternateText Enabled=&quot;false&quot;&gt;&#10;    &lt;Line&gt;&lt;![CDATA[Slovenia]]&gt;&lt;/Line&gt;&#10;    &lt;Line&gt;&lt;![CDATA[Slovakia]]&gt;&lt;/Line&gt;&#10;    &lt;Line&gt;&lt;![CDATA[Italy]]&gt;&lt;/Line&gt;&#10;  &lt;/AlternateText&gt;&#10;&lt;/Question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What is the total population of the European Union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49EE678891844A3C250FBDCC18BBC" ma:contentTypeVersion="0" ma:contentTypeDescription="Create a new document." ma:contentTypeScope="" ma:versionID="f299fc80afd48d081aecec5a6b1b42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889F67-F139-49B8-BF59-7585E14F2E11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D75D14B-0F6F-4889-A677-A3A910625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81C4BF6-0A7B-4E79-86FA-4014B52B08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1281</Words>
  <Application>Microsoft Office PowerPoint</Application>
  <PresentationFormat>On-screen Show (16:9)</PresentationFormat>
  <Paragraphs>379</Paragraphs>
  <Slides>76</Slides>
  <Notes>72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PowerPoint Presentation</vt:lpstr>
      <vt:lpstr>Round 1</vt:lpstr>
      <vt:lpstr>     1. With which other continent does Europe share a land mass?</vt:lpstr>
      <vt:lpstr>     2. Of which member state is Ljubljana the capital?</vt:lpstr>
      <vt:lpstr>   3.  What is the longest river in Europe?</vt:lpstr>
      <vt:lpstr>       4. Andorra is a Principality situated between which two member states?</vt:lpstr>
      <vt:lpstr>     5. Hungary shares borders with how many other member states?</vt:lpstr>
      <vt:lpstr>      6. The Canaries are a group of Spanish Islands. Which is the largest island?</vt:lpstr>
      <vt:lpstr>    7. "Sliabh Liag" are the highest sea cliffs in Europe. In which Irish county are they?</vt:lpstr>
      <vt:lpstr>   8.  Which member state has the largest population?</vt:lpstr>
      <vt:lpstr>Round 2</vt:lpstr>
      <vt:lpstr>     1. In which EU capital city was this famous DJ born? </vt:lpstr>
      <vt:lpstr>     2. Which style of traditional Irish dance would you associate with this music?</vt:lpstr>
      <vt:lpstr>      3. This is the National Anthem of which member state?</vt:lpstr>
      <vt:lpstr>     4. Which member state performed this song at the 2018 Eurovision Song Contest?</vt:lpstr>
      <vt:lpstr>     5. This is the national instrument of which member state?</vt:lpstr>
      <vt:lpstr>    6. This music features the national dance of which member state?</vt:lpstr>
      <vt:lpstr>PowerPoint Presentation</vt:lpstr>
      <vt:lpstr>PowerPoint Presentation</vt:lpstr>
      <vt:lpstr>Round 3</vt:lpstr>
      <vt:lpstr>       1. If a Frenchman tells you to keep your “sang-froid”, what does he mean? </vt:lpstr>
      <vt:lpstr>2. How do Germans refer to the tube or underground?</vt:lpstr>
      <vt:lpstr>    3. Who is the patron saint of Portugal?     </vt:lpstr>
      <vt:lpstr>4. Which company is Italy's largest employer?</vt:lpstr>
      <vt:lpstr>    5. What does “Real” mean in the name of the football team “Real Madrid”?</vt:lpstr>
      <vt:lpstr> 6. This year's Eurovision Song Contest was held in which member state capital city?</vt:lpstr>
      <vt:lpstr>  7 .   If you go to buy a newspaper with a “Złoty”, which member state are you in?</vt:lpstr>
      <vt:lpstr>8.   Who brings Lithuanian children their Easter Eggs?</vt:lpstr>
      <vt:lpstr>Round 4</vt:lpstr>
      <vt:lpstr>       1. In the latter part of which century did turkey become a popular Christmas dish in the UK?</vt:lpstr>
      <vt:lpstr>       2. What is the national dish of Denmark? </vt:lpstr>
      <vt:lpstr> 3. This famous Swiss cheese is called “Raclette”. How is it usually served?</vt:lpstr>
      <vt:lpstr>       4. What exactly is an “Hors d’oeuvre”? </vt:lpstr>
      <vt:lpstr>     5.  What exactly is "Welsh Rarebit”?</vt:lpstr>
      <vt:lpstr>6.  “Cannelloni” is a type of Italian pasta, but what shape is it?</vt:lpstr>
      <vt:lpstr>7.  "Baklava" is a typical Greek dish, but what exactly is it?</vt:lpstr>
      <vt:lpstr> 8.  The French cream and pastry bun, “Mille-Feuille”, is also known by the name of which French leader?</vt:lpstr>
      <vt:lpstr>Round 5</vt:lpstr>
      <vt:lpstr>      1.  Which of these countries has the largest number of Spanish speakers?</vt:lpstr>
      <vt:lpstr>    2. In which of these countries is French                     not an official language?</vt:lpstr>
      <vt:lpstr>      3. How many people speak English as their first language in the world?</vt:lpstr>
      <vt:lpstr>     4. From which European languages does the word bicycle originate?</vt:lpstr>
      <vt:lpstr>  5. “Basque” is a language primarily spoken in  which European country?</vt:lpstr>
      <vt:lpstr>    6. When would you say “Gesundheit!” ?</vt:lpstr>
      <vt:lpstr> 7.  What does the phrase “Je suis fils unique” translate as ?</vt:lpstr>
      <vt:lpstr> 8.  How would you say “Thank you” in      Italian?</vt:lpstr>
      <vt:lpstr>Round 6</vt:lpstr>
      <vt:lpstr>1.  In which European capital would you find this bridge, known as the “Charles Bridge”?</vt:lpstr>
      <vt:lpstr>2.  Who is the famous European artist in this self-portrait?</vt:lpstr>
      <vt:lpstr>  3.  This famous pop group from the 1970’s came from which EU member state?</vt:lpstr>
      <vt:lpstr>4.  This famous actress comes from which EU member state?</vt:lpstr>
      <vt:lpstr>  5.  In which European capital would you find this square?</vt:lpstr>
      <vt:lpstr>  6.  Who is this famous character from a book of the same name by Cervantes?</vt:lpstr>
      <vt:lpstr>7.  This is the Allianz Stadium. In which Italian city is it located?</vt:lpstr>
      <vt:lpstr>8.  Which European city has the most bridges?</vt:lpstr>
      <vt:lpstr>Round 7</vt:lpstr>
      <vt:lpstr>1. Who is this famous footballer?</vt:lpstr>
      <vt:lpstr>     2. Which is the only Irish province to have won the European Rugby Challenge Cup?</vt:lpstr>
      <vt:lpstr>      3. Who won the 2018 Women's Australian Open Tennis title?</vt:lpstr>
      <vt:lpstr>     4. Which European country won the                     netball gold medal at the 2018 Commonwealth Games?</vt:lpstr>
      <vt:lpstr> 5. In which EU capital city would you find this famous stadium?</vt:lpstr>
      <vt:lpstr>   6. Northern Ireland's only Commonwealth Games gold medal was won in which event?</vt:lpstr>
      <vt:lpstr>PowerPoint Presentation</vt:lpstr>
      <vt:lpstr>PowerPoint Presentation</vt:lpstr>
      <vt:lpstr>Round  8</vt:lpstr>
      <vt:lpstr>1.  This is the national flag of which member state?</vt:lpstr>
      <vt:lpstr> 2.  Zagreb is the capital of which member   state?</vt:lpstr>
      <vt:lpstr> 3.  The “Tomato-fight” festival takes place in   which member state?</vt:lpstr>
      <vt:lpstr>4. These characters are from a famous children’s story from which member state?</vt:lpstr>
      <vt:lpstr>5. This ornament might be a typical gift bought in which member state?</vt:lpstr>
      <vt:lpstr>6.  This is the national flag of which member   state?</vt:lpstr>
      <vt:lpstr>7.  Which EU member state has the smallest population?</vt:lpstr>
      <vt:lpstr>8.  The ancient philosophers Aristotle, Archimedes &amp; Pythagoras all came from which member state?</vt:lpstr>
      <vt:lpstr>PowerPoint Presentation</vt:lpstr>
      <vt:lpstr>What country does this flag belong to?</vt:lpstr>
      <vt:lpstr>What is the total population of the European Union?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Lele</dc:creator>
  <cp:lastModifiedBy>Louisa Gibson</cp:lastModifiedBy>
  <cp:revision>460</cp:revision>
  <cp:lastPrinted>2018-05-08T20:39:19Z</cp:lastPrinted>
  <dcterms:created xsi:type="dcterms:W3CDTF">2015-04-08T18:49:45Z</dcterms:created>
  <dcterms:modified xsi:type="dcterms:W3CDTF">2019-06-25T08:43:51Z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0x010100C3C49EE678891844A3C250FBDCC18BBC</vt:lpwstr>
  </property>
</Properties>
</file>