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268" r:id="rId6"/>
    <p:sldId id="269" r:id="rId7"/>
    <p:sldId id="271" r:id="rId8"/>
    <p:sldId id="272" r:id="rId9"/>
    <p:sldId id="274" r:id="rId10"/>
    <p:sldId id="275" r:id="rId11"/>
    <p:sldId id="278" r:id="rId12"/>
    <p:sldId id="396" r:id="rId13"/>
    <p:sldId id="395" r:id="rId14"/>
    <p:sldId id="3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257" r:id="rId24"/>
    <p:sldId id="258" r:id="rId25"/>
    <p:sldId id="262" r:id="rId26"/>
    <p:sldId id="402" r:id="rId27"/>
    <p:sldId id="263" r:id="rId28"/>
    <p:sldId id="264" r:id="rId29"/>
    <p:sldId id="267" r:id="rId30"/>
    <p:sldId id="403" r:id="rId31"/>
    <p:sldId id="404" r:id="rId32"/>
    <p:sldId id="290" r:id="rId33"/>
    <p:sldId id="291" r:id="rId34"/>
    <p:sldId id="292" r:id="rId35"/>
    <p:sldId id="296" r:id="rId36"/>
    <p:sldId id="298" r:id="rId37"/>
    <p:sldId id="299" r:id="rId38"/>
    <p:sldId id="300" r:id="rId39"/>
    <p:sldId id="405" r:id="rId40"/>
    <p:sldId id="406" r:id="rId41"/>
    <p:sldId id="301" r:id="rId42"/>
    <p:sldId id="302" r:id="rId43"/>
    <p:sldId id="305" r:id="rId44"/>
    <p:sldId id="306" r:id="rId45"/>
    <p:sldId id="307" r:id="rId46"/>
    <p:sldId id="374" r:id="rId47"/>
    <p:sldId id="311" r:id="rId48"/>
    <p:sldId id="398" r:id="rId49"/>
    <p:sldId id="397" r:id="rId50"/>
    <p:sldId id="356" r:id="rId51"/>
    <p:sldId id="376" r:id="rId52"/>
    <p:sldId id="378" r:id="rId53"/>
    <p:sldId id="380" r:id="rId54"/>
    <p:sldId id="381" r:id="rId55"/>
    <p:sldId id="387" r:id="rId56"/>
    <p:sldId id="389" r:id="rId57"/>
    <p:sldId id="400" r:id="rId58"/>
    <p:sldId id="399" r:id="rId59"/>
    <p:sldId id="364" r:id="rId60"/>
    <p:sldId id="351" r:id="rId61"/>
    <p:sldId id="366" r:id="rId62"/>
    <p:sldId id="372" r:id="rId63"/>
    <p:sldId id="373" r:id="rId64"/>
  </p:sldIdLst>
  <p:sldSz cx="9144000" cy="5143500" type="screen16x9"/>
  <p:notesSz cx="9940925" cy="6808788"/>
  <p:custDataLst>
    <p:tags r:id="rId6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NTON Jeanette (COMM-BELFAST)" initials="EJ" lastIdx="2" clrIdx="0"/>
  <p:cmAuthor id="1" name="THORNTON Jeanette (COMM-BELFAST)" initials="TJ(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AD514"/>
    <a:srgbClr val="F6BB00"/>
    <a:srgbClr val="A50021"/>
    <a:srgbClr val="6BB1B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45" autoAdjust="0"/>
  </p:normalViewPr>
  <p:slideViewPr>
    <p:cSldViewPr>
      <p:cViewPr varScale="1">
        <p:scale>
          <a:sx n="144" d="100"/>
          <a:sy n="144" d="100"/>
        </p:scale>
        <p:origin x="63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9DEC-1CCF-4964-B98B-7407197F7423}" type="datetimeFigureOut">
              <a:rPr lang="en-GB" smtClean="0"/>
              <a:t>25/06/2019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7475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63" y="6467475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D43F0-2970-4F07-8C22-DC0DB61A0B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890" y="0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/>
          <a:lstStyle>
            <a:lvl1pPr algn="r">
              <a:defRPr sz="1200"/>
            </a:lvl1pPr>
          </a:lstStyle>
          <a:p>
            <a:fld id="{4E6A8280-F53F-4C8A-8E6C-4346B21EF720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3" tIns="45862" rIns="91723" bIns="458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094" y="3234177"/>
            <a:ext cx="7952740" cy="3063955"/>
          </a:xfrm>
          <a:prstGeom prst="rect">
            <a:avLst/>
          </a:prstGeom>
        </p:spPr>
        <p:txBody>
          <a:bodyPr vert="horz" lIns="91723" tIns="45862" rIns="91723" bIns="45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7169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890" y="6467169"/>
            <a:ext cx="4307734" cy="340439"/>
          </a:xfrm>
          <a:prstGeom prst="rect">
            <a:avLst/>
          </a:prstGeom>
        </p:spPr>
        <p:txBody>
          <a:bodyPr vert="horz" lIns="91723" tIns="45862" rIns="91723" bIns="45862" rtlCol="0" anchor="b"/>
          <a:lstStyle>
            <a:lvl1pPr algn="r">
              <a:defRPr sz="1200"/>
            </a:lvl1pPr>
          </a:lstStyle>
          <a:p>
            <a:fld id="{3B603666-1CB2-475E-A7E2-7DA7D4C05B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95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5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281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342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75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43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80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76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03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602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852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6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568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001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7170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86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524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40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917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964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972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204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4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220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386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6836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160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0159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227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405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903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1182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9044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05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10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561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002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1360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455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982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763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045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210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366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91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371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/>
              <a:t>played for Juventus before joining Manchester United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130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713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6187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8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88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498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1394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1092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6701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908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4295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35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River Danube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begins in the Black Forest region of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runs through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countries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Austria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Slovakia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Hungary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Croatia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Serbia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Romania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Bulgaria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Moldova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Ukraine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on its way to the Black Sea.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86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03666-1CB2-475E-A7E2-7DA7D4C05B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89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514">
            <a:alpha val="9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FA12-1F87-4239-B8B2-123AAA915075}" type="datetimeFigureOut">
              <a:rPr lang="en-GB" smtClean="0"/>
              <a:pPr/>
              <a:t>25/06/2019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0304-F0FD-4D76-B72D-E6B408FF60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hyperlink" Target="https://www.youtube.com/watch?v=Qotooj7ODC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hyperlink" Target="https://www.youtube.com/watch?v=XDBJVgIVPc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s://www.youtube.com/watch?v=s-xd3NuWQI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hyperlink" Target="https://www.youtube.com/watch?v=ginBV6aeVl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hyperlink" Target="https://www.youtube.com/watch?v=5sGOwFVUU0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hyperlink" Target="https://www.youtube.com/watch?v=djV11Xbc9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hyperlink" Target="https://www.youtube.com/watch?v=94Rq2TX0wj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hyperlink" Target="https://www.youtube.com/watch?v=8UVNT4wvI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1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1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01" y="2290822"/>
            <a:ext cx="9109012" cy="1793097"/>
          </a:xfrm>
        </p:spPr>
        <p:txBody>
          <a:bodyPr>
            <a:normAutofit/>
          </a:bodyPr>
          <a:lstStyle/>
          <a:p>
            <a:endParaRPr lang="en-GB" sz="4800" b="1" dirty="0" smtClean="0">
              <a:solidFill>
                <a:schemeClr val="tx1"/>
              </a:solidFill>
            </a:endParaRPr>
          </a:p>
        </p:txBody>
      </p:sp>
      <p:sp>
        <p:nvSpPr>
          <p:cNvPr id="1028" name="AutoShape 4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157735"/>
            <a:ext cx="2627784" cy="985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6" y="3970202"/>
            <a:ext cx="1697666" cy="1173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03"/>
            <a:ext cx="9144000" cy="35218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3501" y="483518"/>
            <a:ext cx="9080500" cy="136815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</a:t>
            </a:r>
            <a:r>
              <a:rPr lang="en-GB" sz="3800" dirty="0" smtClean="0"/>
              <a:t>   8.   </a:t>
            </a:r>
            <a:r>
              <a:rPr lang="en-GB" sz="4000" dirty="0" smtClean="0"/>
              <a:t>Carrauntoohil is the highest mountain                     in Ireland.  In which county would              you find it?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5" y="2067694"/>
            <a:ext cx="7455550" cy="19442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Cork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Tipperary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Kerry</a:t>
            </a:r>
            <a:r>
              <a:rPr lang="en-GB" b="1" dirty="0" smtClean="0"/>
              <a:t>	</a:t>
            </a:r>
            <a:r>
              <a:rPr lang="en-GB" sz="1800" b="1" dirty="0" smtClean="0"/>
              <a:t>	Highest mountain in EU is Mont Blanc –                          				in the Alps</a:t>
            </a:r>
            <a:endParaRPr lang="en-GB" b="1" u="sng" dirty="0" smtClean="0"/>
          </a:p>
          <a:p>
            <a:pPr marL="0" indent="0">
              <a:buNone/>
            </a:pPr>
            <a:r>
              <a:rPr lang="en-GB" b="1" dirty="0" smtClean="0"/>
              <a:t>			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11560" y="519523"/>
            <a:ext cx="7844409" cy="1116123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2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139702"/>
            <a:ext cx="6400800" cy="1188132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Music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627534"/>
            <a:ext cx="8003233" cy="102611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</a:t>
            </a:r>
            <a:r>
              <a:rPr lang="en-GB" sz="3600" dirty="0" smtClean="0"/>
              <a:t>1</a:t>
            </a:r>
            <a:r>
              <a:rPr lang="en-GB" sz="4000" dirty="0" smtClean="0"/>
              <a:t>.  Name the 2017 Portuguese winner of the Eurovision Song Contest?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https://www.youtube.com/watch?v=Qotooj7ODCM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87624" y="2499742"/>
            <a:ext cx="6563072" cy="2232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Kristian Kostov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SunStroke Project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Salvador </a:t>
            </a:r>
            <a:r>
              <a:rPr lang="en-GB" b="1" u="sng" dirty="0" err="1" smtClean="0"/>
              <a:t>Sobral</a:t>
            </a:r>
            <a:r>
              <a:rPr lang="en-GB" b="1" dirty="0"/>
              <a:t>   </a:t>
            </a:r>
            <a:endParaRPr lang="en-GB" b="1" dirty="0" smtClean="0"/>
          </a:p>
          <a:p>
            <a:pPr marL="0" indent="0">
              <a:buNone/>
            </a:pPr>
            <a:r>
              <a:rPr lang="en-GB" sz="1800" b="1" dirty="0" smtClean="0"/>
              <a:t>The </a:t>
            </a:r>
            <a:r>
              <a:rPr lang="en-GB" sz="1800" b="1" dirty="0"/>
              <a:t>title of the </a:t>
            </a:r>
            <a:r>
              <a:rPr lang="en-GB" sz="1800" b="1" dirty="0" smtClean="0"/>
              <a:t>song </a:t>
            </a:r>
            <a:r>
              <a:rPr lang="en-GB" sz="1800" b="1" i="1" dirty="0" smtClean="0"/>
              <a:t>'Amar </a:t>
            </a:r>
            <a:r>
              <a:rPr lang="en-GB" sz="1800" b="1" i="1" dirty="0" err="1"/>
              <a:t>Pelos</a:t>
            </a:r>
            <a:r>
              <a:rPr lang="en-GB" sz="1800" b="1" i="1" dirty="0"/>
              <a:t> </a:t>
            </a:r>
            <a:r>
              <a:rPr lang="en-GB" sz="1800" b="1" i="1" dirty="0" err="1"/>
              <a:t>Dois</a:t>
            </a:r>
            <a:r>
              <a:rPr lang="en-GB" sz="1800" b="1" dirty="0"/>
              <a:t>' </a:t>
            </a:r>
            <a:r>
              <a:rPr lang="en-GB" sz="1800" b="1" dirty="0" smtClean="0"/>
              <a:t>means 'love for both of us'</a:t>
            </a:r>
            <a:endParaRPr lang="en-GB" sz="1800" b="1" dirty="0"/>
          </a:p>
          <a:p>
            <a:pPr marL="514350" indent="-514350">
              <a:buFont typeface="+mj-lt"/>
              <a:buAutoNum type="alphaUcPeriod"/>
            </a:pPr>
            <a:endParaRPr lang="en-GB" sz="18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9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519522"/>
            <a:ext cx="8075241" cy="108012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2.  Which EU member state does this                       artist originate from?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https://www.youtube.com/watch?v=XDBJVgIVPcs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43608" y="2427734"/>
            <a:ext cx="6851105" cy="221424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Sweden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Belgium      </a:t>
            </a:r>
            <a:r>
              <a:rPr lang="en-GB" sz="2000" b="1" dirty="0" smtClean="0"/>
              <a:t>The artist is  Petite Mellor &amp; the song is 				</a:t>
            </a:r>
            <a:r>
              <a:rPr lang="en-GB" sz="2000" b="1" i="1" dirty="0" smtClean="0"/>
              <a:t>Baby Love</a:t>
            </a:r>
          </a:p>
          <a:p>
            <a:pPr marL="514350" indent="-514350">
              <a:buFont typeface="+mj-lt"/>
              <a:buAutoNum type="alphaUcPeriod"/>
            </a:pPr>
            <a:endParaRPr lang="en-GB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627534"/>
            <a:ext cx="8532564" cy="1404156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/>
              <a:t> </a:t>
            </a:r>
            <a:r>
              <a:rPr lang="en-GB" sz="4000" dirty="0" smtClean="0"/>
              <a:t>	 </a:t>
            </a:r>
            <a:r>
              <a:rPr lang="en-GB" sz="3600" dirty="0" smtClean="0"/>
              <a:t>3.  Name this artist from the United     	Kingdom?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https://www.youtube.com/watch?v=s-xd3NuWQI0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0625" y="2546462"/>
            <a:ext cx="6923113" cy="2142239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The Kooks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The Fratellis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Paolo </a:t>
            </a:r>
            <a:r>
              <a:rPr lang="en-GB" sz="3200" b="1" u="sng" dirty="0" err="1" smtClean="0"/>
              <a:t>Nutini</a:t>
            </a:r>
            <a:r>
              <a:rPr lang="en-GB" sz="3200" b="1" dirty="0"/>
              <a:t>    </a:t>
            </a:r>
            <a:r>
              <a:rPr lang="en-GB" sz="2000" b="1" dirty="0" smtClean="0"/>
              <a:t>The </a:t>
            </a:r>
            <a:r>
              <a:rPr lang="en-GB" sz="2000" b="1" dirty="0"/>
              <a:t>song </a:t>
            </a:r>
            <a:r>
              <a:rPr lang="en-GB" sz="2000" b="1" dirty="0" smtClean="0"/>
              <a:t>is </a:t>
            </a:r>
            <a:r>
              <a:rPr lang="en-GB" sz="2000" b="1" i="1" dirty="0"/>
              <a:t>Pencil Full of Lead</a:t>
            </a:r>
          </a:p>
          <a:p>
            <a:pPr marL="914400" lvl="1" indent="-514350">
              <a:buFont typeface="+mj-lt"/>
              <a:buAutoNum type="alphaUcPeriod"/>
            </a:pPr>
            <a:endParaRPr lang="en-GB" sz="3200" b="1" u="sng" dirty="0" smtClean="0"/>
          </a:p>
          <a:p>
            <a:pPr marL="0" indent="0">
              <a:buNone/>
            </a:pPr>
            <a:endParaRPr lang="en-GB" sz="2800" b="1" dirty="0"/>
          </a:p>
          <a:p>
            <a:pPr marL="514350" indent="-514350">
              <a:buFont typeface="+mj-lt"/>
              <a:buAutoNum type="alphaUcPeriod"/>
            </a:pPr>
            <a:endParaRPr lang="en-GB" sz="36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5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08519" y="573529"/>
            <a:ext cx="8795320" cy="91810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4.  Which EU member </a:t>
            </a:r>
            <a:r>
              <a:rPr lang="en-GB" sz="4000" dirty="0"/>
              <a:t>s</a:t>
            </a:r>
            <a:r>
              <a:rPr lang="en-GB" sz="4000" dirty="0" smtClean="0"/>
              <a:t>tate is this DJ from?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https://www.youtube.com/watch?v=ginBV6aeVlc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99592" y="2355726"/>
            <a:ext cx="7643192" cy="2214246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Denmark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Sweden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Netherlands         </a:t>
            </a:r>
            <a:r>
              <a:rPr lang="en-GB" sz="2000" b="1" dirty="0"/>
              <a:t>The artist is </a:t>
            </a:r>
            <a:r>
              <a:rPr lang="en-GB" sz="2000" b="1" dirty="0" smtClean="0"/>
              <a:t>Martin </a:t>
            </a:r>
            <a:r>
              <a:rPr lang="en-GB" sz="2000" b="1" dirty="0"/>
              <a:t>Jensen </a:t>
            </a:r>
            <a:r>
              <a:rPr lang="en-GB" sz="2000" b="1" dirty="0" smtClean="0"/>
              <a:t>&amp;				the </a:t>
            </a:r>
            <a:r>
              <a:rPr lang="en-GB" sz="2000" b="1" dirty="0"/>
              <a:t>track is </a:t>
            </a:r>
            <a:r>
              <a:rPr lang="en-GB" sz="2000" b="1" i="1" dirty="0" smtClean="0"/>
              <a:t>Solo </a:t>
            </a:r>
            <a:r>
              <a:rPr lang="en-GB" sz="2000" b="1" i="1" dirty="0"/>
              <a:t>Dance</a:t>
            </a:r>
          </a:p>
          <a:p>
            <a:pPr marL="914400" lvl="1" indent="-514350">
              <a:buFont typeface="+mj-lt"/>
              <a:buAutoNum type="alphaUcPeriod"/>
            </a:pPr>
            <a:endParaRPr lang="en-G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76226" y="555526"/>
            <a:ext cx="8616254" cy="136815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500" dirty="0" smtClean="0"/>
              <a:t>      </a:t>
            </a:r>
            <a:r>
              <a:rPr lang="en-GB" sz="3600" dirty="0" smtClean="0"/>
              <a:t>5.  Which EU member State is this former</a:t>
            </a:r>
            <a:br>
              <a:rPr lang="en-GB" sz="3600" dirty="0" smtClean="0"/>
            </a:br>
            <a:r>
              <a:rPr lang="en-GB" sz="3600" dirty="0" smtClean="0"/>
              <a:t>Eurovision Song Contest winning artist from?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https://www.youtube.com/watch?v=5sGOwFVUU0I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99977" y="2859782"/>
            <a:ext cx="6768752" cy="19609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Austria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Czech Republic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dirty="0"/>
              <a:t>Sweden          </a:t>
            </a:r>
            <a:r>
              <a:rPr lang="en-GB" sz="1800" b="1" dirty="0" smtClean="0"/>
              <a:t>The </a:t>
            </a:r>
            <a:r>
              <a:rPr lang="en-GB" sz="1800" b="1" dirty="0"/>
              <a:t>artist is Mans </a:t>
            </a:r>
            <a:r>
              <a:rPr lang="en-GB" sz="1800" b="1" dirty="0" err="1"/>
              <a:t>Z</a:t>
            </a:r>
            <a:r>
              <a:rPr lang="en-GB" sz="1800" b="1" dirty="0" err="1" smtClean="0"/>
              <a:t>elmerlow</a:t>
            </a:r>
            <a:r>
              <a:rPr lang="en-GB" sz="1800" b="1" dirty="0" smtClean="0"/>
              <a:t> 				and </a:t>
            </a:r>
            <a:r>
              <a:rPr lang="en-GB" sz="1800" b="1" dirty="0"/>
              <a:t>the song is </a:t>
            </a:r>
            <a:r>
              <a:rPr lang="en-GB" sz="1800" b="1" i="1" dirty="0" smtClean="0"/>
              <a:t>Heroes</a:t>
            </a:r>
            <a:r>
              <a:rPr lang="en-GB" b="1" dirty="0" smtClean="0"/>
              <a:t>   </a:t>
            </a:r>
            <a:endParaRPr lang="en-GB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2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1560" y="573528"/>
            <a:ext cx="8064896" cy="1350150"/>
          </a:xfrm>
        </p:spPr>
        <p:txBody>
          <a:bodyPr lIns="36000" anchor="t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6.  Which European state does this 80’s band come from?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https://www.youtube.com/watch?v=djV11Xbc914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5576" y="2715766"/>
            <a:ext cx="7344816" cy="2196245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UK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Norway</a:t>
            </a:r>
            <a:r>
              <a:rPr lang="en-GB" sz="3200" b="1" dirty="0"/>
              <a:t>      	</a:t>
            </a:r>
            <a:r>
              <a:rPr lang="en-GB" sz="2000" b="1" dirty="0"/>
              <a:t>The band is called </a:t>
            </a:r>
            <a:r>
              <a:rPr lang="en-GB" sz="2000" b="1" i="1" dirty="0" smtClean="0"/>
              <a:t>A-Ha</a:t>
            </a:r>
            <a:r>
              <a:rPr lang="en-GB" sz="2000" b="1" dirty="0" smtClean="0"/>
              <a:t> &amp; 			the </a:t>
            </a:r>
            <a:r>
              <a:rPr lang="en-GB" sz="2000" b="1" dirty="0"/>
              <a:t>song is </a:t>
            </a:r>
            <a:r>
              <a:rPr lang="en-GB" sz="2000" b="1" i="1" dirty="0" smtClean="0"/>
              <a:t>Take </a:t>
            </a:r>
            <a:r>
              <a:rPr lang="en-GB" sz="2000" b="1" i="1" dirty="0"/>
              <a:t>on Me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Denmark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8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5576" y="771550"/>
            <a:ext cx="7920880" cy="1152128"/>
          </a:xfrm>
        </p:spPr>
        <p:txBody>
          <a:bodyPr lIns="36000" anchor="t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7.  Name this famous French DJ?</a:t>
            </a:r>
            <a:br>
              <a:rPr lang="en-GB" sz="3600" dirty="0" smtClean="0"/>
            </a:br>
            <a:r>
              <a:rPr lang="en-GB" sz="3600" dirty="0">
                <a:hlinkClick r:id="rId4"/>
              </a:rPr>
              <a:t>https://www.youtube.com/watch?v=94Rq2TX0wj4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71599" y="2355726"/>
            <a:ext cx="7488833" cy="2376267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Martin Garrix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Martin Jensen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Martin </a:t>
            </a:r>
            <a:r>
              <a:rPr lang="en-GB" sz="3200" b="1" u="sng" dirty="0" err="1" smtClean="0"/>
              <a:t>Solveig</a:t>
            </a:r>
            <a:r>
              <a:rPr lang="en-GB" sz="3200" b="1" dirty="0"/>
              <a:t>      </a:t>
            </a:r>
            <a:r>
              <a:rPr lang="en-GB" sz="1800" b="1" dirty="0"/>
              <a:t>The track is called  </a:t>
            </a:r>
            <a:r>
              <a:rPr lang="en-GB" sz="1800" b="1" i="1" dirty="0" smtClean="0"/>
              <a:t>Intoxicated</a:t>
            </a:r>
          </a:p>
          <a:p>
            <a:pPr marL="3543300" lvl="8" indent="0">
              <a:buNone/>
            </a:pPr>
            <a:r>
              <a:rPr lang="en-GB" sz="1200" b="1" dirty="0" smtClean="0"/>
              <a:t>		</a:t>
            </a:r>
            <a:r>
              <a:rPr lang="en-GB" sz="1600" b="1" dirty="0" smtClean="0"/>
              <a:t>It was produced in collaboration 		with GTA - a Miami music duo</a:t>
            </a:r>
            <a:endParaRPr lang="en-GB" sz="1600" b="1" dirty="0"/>
          </a:p>
          <a:p>
            <a:pPr marL="914400" lvl="1" indent="-514350">
              <a:buFont typeface="+mj-lt"/>
              <a:buAutoNum type="alphaUcPeriod"/>
            </a:pPr>
            <a:endParaRPr lang="en-GB" sz="3200" b="1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1216" y="195486"/>
            <a:ext cx="8391846" cy="1224136"/>
          </a:xfrm>
        </p:spPr>
        <p:txBody>
          <a:bodyPr lIns="36000" anchor="t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</a:t>
            </a:r>
            <a:r>
              <a:rPr lang="en-GB" sz="4000" dirty="0" smtClean="0"/>
              <a:t>8</a:t>
            </a:r>
            <a:r>
              <a:rPr lang="en-GB" sz="3600" dirty="0" smtClean="0"/>
              <a:t>.  </a:t>
            </a:r>
            <a:r>
              <a:rPr lang="en-GB" sz="4000" dirty="0" smtClean="0"/>
              <a:t>This song is by the singer/songwriter Gotye. Where was he born?</a:t>
            </a:r>
            <a:br>
              <a:rPr lang="en-GB" sz="4000" dirty="0" smtClean="0"/>
            </a:br>
            <a:r>
              <a:rPr lang="en-GB" sz="4000" dirty="0">
                <a:hlinkClick r:id="rId4"/>
              </a:rPr>
              <a:t>https://www.youtube.com/watch?v=8UVNT4wvIGY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43608" y="2787774"/>
            <a:ext cx="7632848" cy="2143726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France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Belgium</a:t>
            </a:r>
            <a:r>
              <a:rPr lang="en-GB" sz="3200" b="1" dirty="0"/>
              <a:t>		</a:t>
            </a:r>
            <a:r>
              <a:rPr lang="en-GB" sz="1800" b="1" dirty="0"/>
              <a:t>The song is called  </a:t>
            </a:r>
            <a:r>
              <a:rPr lang="en-GB" sz="1800" b="1" i="1" dirty="0" smtClean="0"/>
              <a:t>Someone </a:t>
            </a:r>
            <a:r>
              <a:rPr lang="en-GB" sz="1800" b="1" i="1" dirty="0"/>
              <a:t>that I </a:t>
            </a:r>
            <a:r>
              <a:rPr lang="en-GB" sz="1800" b="1" i="1" dirty="0" smtClean="0"/>
              <a:t>				used </a:t>
            </a:r>
            <a:r>
              <a:rPr lang="en-GB" sz="1800" b="1" i="1" dirty="0"/>
              <a:t>to know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Netherlands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 smtClean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2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11560" y="519523"/>
            <a:ext cx="7844409" cy="1116123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1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067694"/>
            <a:ext cx="6400800" cy="1458162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Geography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9" y="519523"/>
            <a:ext cx="7772400" cy="1102519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3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1779662"/>
            <a:ext cx="6510537" cy="1440160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Daily Life and Culture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6" y="126206"/>
            <a:ext cx="8562974" cy="1221408"/>
          </a:xfrm>
        </p:spPr>
        <p:txBody>
          <a:bodyPr>
            <a:normAutofit fontScale="90000"/>
          </a:bodyPr>
          <a:lstStyle/>
          <a:p>
            <a:pPr marL="1143000" lvl="0" indent="-1143000" algn="l"/>
            <a:r>
              <a:rPr lang="en-GB" sz="4000" dirty="0" smtClean="0"/>
              <a:t>      1.  What do Socrates and </a:t>
            </a:r>
            <a:r>
              <a:rPr lang="en-GB" sz="4000" dirty="0"/>
              <a:t>Leonardo </a:t>
            </a:r>
            <a:r>
              <a:rPr lang="en-GB" sz="4000" dirty="0" smtClean="0"/>
              <a:t>da   Vinci have </a:t>
            </a:r>
            <a:r>
              <a:rPr lang="en-GB" sz="4000" dirty="0"/>
              <a:t>in common</a:t>
            </a:r>
            <a:r>
              <a:rPr lang="en-GB" sz="4000" dirty="0" smtClean="0"/>
              <a:t>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3" y="1419622"/>
            <a:ext cx="7531081" cy="28219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  </a:t>
            </a:r>
            <a:r>
              <a:rPr lang="en-GB" dirty="0" smtClean="0"/>
              <a:t>A</a:t>
            </a:r>
            <a:r>
              <a:rPr lang="en-GB" sz="3600" dirty="0" smtClean="0"/>
              <a:t>.  	</a:t>
            </a:r>
            <a:r>
              <a:rPr lang="en-GB" dirty="0" smtClean="0"/>
              <a:t>The </a:t>
            </a:r>
            <a:r>
              <a:rPr lang="en-GB" dirty="0"/>
              <a:t>Socratic problem </a:t>
            </a:r>
          </a:p>
          <a:p>
            <a:pPr marL="0" indent="0">
              <a:buNone/>
            </a:pPr>
            <a:r>
              <a:rPr lang="en-GB" b="1" dirty="0" smtClean="0"/>
              <a:t>  B.</a:t>
            </a:r>
            <a:r>
              <a:rPr lang="en-GB" b="1" dirty="0"/>
              <a:t>   </a:t>
            </a:r>
            <a:r>
              <a:rPr lang="en-GB" b="1" dirty="0" smtClean="0"/>
              <a:t>	</a:t>
            </a:r>
            <a:r>
              <a:rPr lang="en-GB" b="1" u="sng" dirty="0" smtClean="0"/>
              <a:t>EU learning </a:t>
            </a:r>
            <a:r>
              <a:rPr lang="en-GB" b="1" u="sng" dirty="0"/>
              <a:t>programmes </a:t>
            </a:r>
            <a:r>
              <a:rPr lang="en-GB" b="1" u="sng" dirty="0" smtClean="0"/>
              <a:t>are                </a:t>
            </a:r>
            <a:r>
              <a:rPr lang="en-GB" b="1" dirty="0" smtClean="0"/>
              <a:t>	</a:t>
            </a:r>
            <a:r>
              <a:rPr lang="en-GB" b="1" u="sng" dirty="0" smtClean="0"/>
              <a:t>named </a:t>
            </a:r>
            <a:r>
              <a:rPr lang="en-GB" b="1" u="sng" dirty="0"/>
              <a:t>after </a:t>
            </a:r>
            <a:r>
              <a:rPr lang="en-GB" b="1" u="sng" dirty="0" smtClean="0"/>
              <a:t>them</a:t>
            </a:r>
            <a:r>
              <a:rPr lang="en-GB" u="sng" dirty="0" smtClean="0"/>
              <a:t> 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 smtClean="0"/>
              <a:t>  C. </a:t>
            </a:r>
            <a:r>
              <a:rPr lang="en-GB" dirty="0"/>
              <a:t>  </a:t>
            </a:r>
            <a:r>
              <a:rPr lang="en-GB" dirty="0" smtClean="0"/>
              <a:t>  Leonardo </a:t>
            </a:r>
            <a:r>
              <a:rPr lang="en-GB" dirty="0"/>
              <a:t>da Vinci was one of </a:t>
            </a:r>
            <a:r>
              <a:rPr lang="en-GB" dirty="0" smtClean="0"/>
              <a:t>	             </a:t>
            </a:r>
            <a:r>
              <a:rPr lang="en-GB" dirty="0"/>
              <a:t>	</a:t>
            </a:r>
            <a:r>
              <a:rPr lang="en-GB" dirty="0" smtClean="0"/>
              <a:t>Socrates</a:t>
            </a:r>
            <a:r>
              <a:rPr lang="en-GB" dirty="0"/>
              <a:t>' </a:t>
            </a:r>
            <a:r>
              <a:rPr lang="en-GB" dirty="0" smtClean="0"/>
              <a:t>students</a:t>
            </a:r>
            <a:endParaRPr lang="en-GB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1753" y="681541"/>
            <a:ext cx="8229600" cy="1026115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</a:t>
            </a:r>
            <a:r>
              <a:rPr lang="en-GB" sz="3600" dirty="0"/>
              <a:t> </a:t>
            </a:r>
            <a:r>
              <a:rPr lang="en-GB" sz="3600" dirty="0" smtClean="0"/>
              <a:t> 2.   </a:t>
            </a:r>
            <a:r>
              <a:rPr lang="en-GB" sz="4000" dirty="0" smtClean="0"/>
              <a:t>France has recently elected a new President.  What is his name?    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86533" y="2067694"/>
            <a:ext cx="7000268" cy="180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Henri Macron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Emmanuel Macron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Pierre Macron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483518"/>
            <a:ext cx="8604572" cy="1512168"/>
          </a:xfrm>
        </p:spPr>
        <p:txBody>
          <a:bodyPr wrap="square" lIns="0" rIns="0" anchor="ctr"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3</a:t>
            </a:r>
            <a:r>
              <a:rPr lang="en-GB" sz="4000" dirty="0" smtClean="0"/>
              <a:t>.  If you can see the 'Reichstag' from your</a:t>
            </a:r>
            <a:br>
              <a:rPr lang="en-GB" sz="4000" dirty="0" smtClean="0"/>
            </a:br>
            <a:r>
              <a:rPr lang="en-GB" sz="4000" dirty="0" smtClean="0"/>
              <a:t>hotel window, which German city are you in?    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7" y="2139702"/>
            <a:ext cx="7283153" cy="194421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Berlin</a:t>
            </a:r>
            <a:r>
              <a:rPr lang="en-GB" b="1" dirty="0" smtClean="0"/>
              <a:t>	</a:t>
            </a:r>
            <a:r>
              <a:rPr lang="en-GB" sz="2000" b="1" dirty="0" smtClean="0"/>
              <a:t>	The Reichstag is the meeting place of the 			German Parliament – the Bundestag</a:t>
            </a:r>
            <a:endParaRPr lang="en-GB" b="1" u="sng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Munich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Frankfurt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555526"/>
            <a:ext cx="8604448" cy="108012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</a:t>
            </a:r>
            <a:r>
              <a:rPr lang="en-GB" sz="4000" dirty="0" smtClean="0"/>
              <a:t>4.  What is the national sport of Lithuania?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8" y="1707654"/>
            <a:ext cx="6624736" cy="23042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Golf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Basketball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Cricket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1" y="627534"/>
            <a:ext cx="8236148" cy="118813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5.  What currency is used in Denmark?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1" y="1923677"/>
            <a:ext cx="6995120" cy="208823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Euro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Dollar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The Krone</a:t>
            </a:r>
            <a:r>
              <a:rPr lang="en-GB" b="1" dirty="0" smtClean="0"/>
              <a:t>	     </a:t>
            </a:r>
            <a:r>
              <a:rPr lang="en-GB" sz="2000" b="1" dirty="0" smtClean="0"/>
              <a:t>The Krone is also used in Norway</a:t>
            </a:r>
            <a:endParaRPr lang="en-GB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99542"/>
            <a:ext cx="8229600" cy="144016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6.  </a:t>
            </a:r>
            <a:r>
              <a:rPr lang="en-GB" sz="4000" dirty="0" smtClean="0"/>
              <a:t>The artist Vincent Van Gogh has a</a:t>
            </a:r>
            <a:br>
              <a:rPr lang="en-GB" sz="4000" dirty="0" smtClean="0"/>
            </a:br>
            <a:r>
              <a:rPr lang="en-GB" sz="4000" dirty="0" smtClean="0"/>
              <a:t>museum named after him in which Dutch city?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1" y="2283718"/>
            <a:ext cx="7067129" cy="1800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Rotterdam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Amsterdam</a:t>
            </a:r>
            <a:r>
              <a:rPr lang="en-GB" b="1" dirty="0"/>
              <a:t>	</a:t>
            </a:r>
            <a:r>
              <a:rPr lang="en-GB" b="1" dirty="0" smtClean="0"/>
              <a:t>	</a:t>
            </a:r>
            <a:r>
              <a:rPr lang="en-GB" sz="2000" b="1" dirty="0" smtClean="0"/>
              <a:t>one </a:t>
            </a:r>
            <a:r>
              <a:rPr lang="en-GB" sz="2000" b="1" dirty="0"/>
              <a:t>of his </a:t>
            </a:r>
            <a:r>
              <a:rPr lang="en-GB" sz="2000" b="1" dirty="0" smtClean="0"/>
              <a:t>famous paintings is  				</a:t>
            </a:r>
            <a:r>
              <a:rPr lang="en-GB" sz="2000" b="1" i="1" dirty="0" smtClean="0"/>
              <a:t>Sunflowers</a:t>
            </a:r>
            <a:endParaRPr lang="en-GB" b="1" u="sng" dirty="0" smtClean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Hague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4" y="483518"/>
            <a:ext cx="8391847" cy="136815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7.    </a:t>
            </a:r>
            <a:r>
              <a:rPr lang="en-GB" sz="4000" dirty="0" smtClean="0"/>
              <a:t>What day was proclaimed 'European Day of Languages' by the Council of Europe?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59631" y="2214932"/>
            <a:ext cx="7427169" cy="192299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23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September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26</a:t>
            </a:r>
            <a:r>
              <a:rPr lang="en-GB" sz="3200" b="1" u="sng" baseline="30000" dirty="0" smtClean="0"/>
              <a:t>th</a:t>
            </a:r>
            <a:r>
              <a:rPr lang="en-GB" sz="3200" b="1" u="sng" dirty="0" smtClean="0"/>
              <a:t> September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29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September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1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555526"/>
            <a:ext cx="8229600" cy="1440160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8.  What is the name of the National Parliament of Ireland?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19671" y="2067694"/>
            <a:ext cx="7067129" cy="207023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Taoiseach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Liffey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The </a:t>
            </a:r>
            <a:r>
              <a:rPr lang="en-GB" b="1" u="sng" dirty="0" err="1" smtClean="0"/>
              <a:t>Oireachtas</a:t>
            </a:r>
            <a:r>
              <a:rPr lang="en-GB" b="1" dirty="0" smtClean="0"/>
              <a:t>   	</a:t>
            </a:r>
            <a:r>
              <a:rPr lang="en-GB" sz="2000" b="1" dirty="0" smtClean="0"/>
              <a:t>The </a:t>
            </a:r>
            <a:r>
              <a:rPr lang="en-GB" sz="2000" b="1" dirty="0" err="1"/>
              <a:t>Oireachtas</a:t>
            </a:r>
            <a:r>
              <a:rPr lang="en-GB" sz="2000" b="1" dirty="0"/>
              <a:t> </a:t>
            </a:r>
            <a:r>
              <a:rPr lang="en-GB" sz="2000" b="1" dirty="0" smtClean="0"/>
              <a:t>consists of 				   the </a:t>
            </a:r>
            <a:r>
              <a:rPr lang="en-GB" sz="2000" b="1" dirty="0" err="1"/>
              <a:t>Dail</a:t>
            </a:r>
            <a:r>
              <a:rPr lang="en-GB" sz="2000" b="1" dirty="0"/>
              <a:t> and the Seanad</a:t>
            </a:r>
          </a:p>
          <a:p>
            <a:pPr marL="514350" indent="-514350">
              <a:buFont typeface="+mj-lt"/>
              <a:buAutoNum type="alphaUcPeriod"/>
            </a:pPr>
            <a:endParaRPr lang="en-GB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73832" y="699542"/>
            <a:ext cx="7772400" cy="1134126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4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139702"/>
            <a:ext cx="6400800" cy="972108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Food and Drink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627534"/>
            <a:ext cx="8775700" cy="1152128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800" dirty="0" smtClean="0"/>
              <a:t>      1.</a:t>
            </a:r>
            <a:r>
              <a:rPr lang="en-GB" sz="4000" dirty="0" smtClean="0"/>
              <a:t>  In which EU member state would you find the Black Forest?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8" y="1995686"/>
            <a:ext cx="7283152" cy="16561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Romania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Poland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Germany</a:t>
            </a:r>
            <a:r>
              <a:rPr lang="en-GB" b="1" dirty="0" smtClean="0"/>
              <a:t>      - </a:t>
            </a:r>
            <a:r>
              <a:rPr lang="en-GB" sz="2400" b="1" dirty="0" smtClean="0"/>
              <a:t>Black Forest Gateau</a:t>
            </a:r>
            <a:endParaRPr lang="en-GB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99542"/>
            <a:ext cx="8229600" cy="100811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</a:t>
            </a:r>
            <a:r>
              <a:rPr lang="en-GB" sz="4000" dirty="0" smtClean="0"/>
              <a:t>1.  From which EU member state does this dish originate?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09936" y="1923678"/>
            <a:ext cx="6750497" cy="23762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b="1" u="sng" dirty="0" smtClean="0"/>
              <a:t>France</a:t>
            </a:r>
            <a:r>
              <a:rPr lang="en-GB" b="1" dirty="0" smtClean="0"/>
              <a:t>  </a:t>
            </a:r>
            <a:endParaRPr lang="en-GB" b="1" u="sng" dirty="0" smtClean="0"/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Spain           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Belgium</a:t>
            </a:r>
          </a:p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sz="2000" b="1" dirty="0"/>
              <a:t>Crepes – or </a:t>
            </a:r>
            <a:r>
              <a:rPr lang="en-GB" sz="2000" b="1" dirty="0" smtClean="0"/>
              <a:t>pancakes–originated </a:t>
            </a:r>
            <a:r>
              <a:rPr lang="en-GB" sz="2000" b="1" dirty="0"/>
              <a:t>in Brittany in France</a:t>
            </a:r>
          </a:p>
          <a:p>
            <a:pPr marL="742950" indent="-742950">
              <a:buFont typeface="+mj-lt"/>
              <a:buAutoNum type="alphaUcPeriod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01471"/>
            <a:ext cx="4182933" cy="19007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1134126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4000" dirty="0" smtClean="0"/>
              <a:t>   </a:t>
            </a:r>
            <a:r>
              <a:rPr lang="en-GB" sz="3600" dirty="0" smtClean="0"/>
              <a:t>2.  Where does this dish originate from? 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707657"/>
            <a:ext cx="7283152" cy="25202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Portugal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Italy</a:t>
            </a:r>
            <a:r>
              <a:rPr lang="en-GB" b="1" dirty="0"/>
              <a:t> </a:t>
            </a:r>
            <a:r>
              <a:rPr lang="en-GB" b="1" dirty="0" smtClean="0"/>
              <a:t>  	</a:t>
            </a:r>
            <a:r>
              <a:rPr lang="en-GB" sz="1800" b="1" dirty="0" smtClean="0"/>
              <a:t>Ravioli </a:t>
            </a:r>
            <a:r>
              <a:rPr lang="en-GB" sz="1800" b="1" dirty="0"/>
              <a:t>– pasta </a:t>
            </a:r>
            <a:r>
              <a:rPr lang="en-GB" sz="1800" b="1" dirty="0" smtClean="0"/>
              <a:t>parcels  </a:t>
            </a:r>
          </a:p>
          <a:p>
            <a:pPr marL="0" indent="0">
              <a:buNone/>
            </a:pPr>
            <a:r>
              <a:rPr lang="en-GB" sz="1800" b="1" dirty="0" smtClean="0"/>
              <a:t>		containing meat</a:t>
            </a:r>
            <a:r>
              <a:rPr lang="en-GB" sz="1800" b="1" dirty="0"/>
              <a:t>, cheese </a:t>
            </a:r>
            <a:endParaRPr lang="en-GB" sz="1800" b="1" dirty="0" smtClean="0"/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	or </a:t>
            </a:r>
            <a:r>
              <a:rPr lang="en-GB" sz="1800" b="1" dirty="0"/>
              <a:t>vegetables </a:t>
            </a:r>
            <a:r>
              <a:rPr lang="en-GB" sz="1800" b="1" dirty="0" smtClean="0"/>
              <a:t>with sauce</a:t>
            </a:r>
            <a:endParaRPr lang="en-GB" sz="1800" b="1" dirty="0"/>
          </a:p>
          <a:p>
            <a:pPr marL="514350" indent="-514350">
              <a:buFont typeface="+mj-lt"/>
              <a:buAutoNum type="alphaUcPeriod"/>
            </a:pPr>
            <a:endParaRPr lang="en-GB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31305"/>
            <a:ext cx="2520281" cy="26143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627534"/>
            <a:ext cx="8507289" cy="118813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 3.  </a:t>
            </a:r>
            <a:r>
              <a:rPr lang="en-GB" sz="4000" dirty="0" smtClean="0"/>
              <a:t>In which EU member state might you find these?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1851671"/>
            <a:ext cx="7355161" cy="24325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Latvia              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Belgium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Luxembourg</a:t>
            </a:r>
          </a:p>
          <a:p>
            <a:pPr marL="0" indent="0">
              <a:buNone/>
            </a:pPr>
            <a:r>
              <a:rPr lang="en-GB" sz="2000" b="1" dirty="0" smtClean="0"/>
              <a:t>This </a:t>
            </a:r>
            <a:r>
              <a:rPr lang="en-GB" sz="2000" b="1" dirty="0"/>
              <a:t>dish is </a:t>
            </a:r>
            <a:r>
              <a:rPr lang="en-GB" sz="2000" b="1" dirty="0" smtClean="0"/>
              <a:t>'</a:t>
            </a:r>
            <a:r>
              <a:rPr lang="en-GB" sz="2000" b="1" dirty="0" err="1" smtClean="0"/>
              <a:t>Moules</a:t>
            </a:r>
            <a:r>
              <a:rPr lang="en-GB" sz="2000" b="1" dirty="0" smtClean="0"/>
              <a:t> Frites' or  'Mussels and </a:t>
            </a:r>
          </a:p>
          <a:p>
            <a:pPr marL="0" indent="0">
              <a:buNone/>
            </a:pPr>
            <a:r>
              <a:rPr lang="en-GB" sz="2000" b="1" dirty="0" smtClean="0"/>
              <a:t>Chips'</a:t>
            </a:r>
            <a:r>
              <a:rPr lang="en-GB" sz="1200" b="1" dirty="0" smtClean="0"/>
              <a:t>'</a:t>
            </a:r>
            <a:endParaRPr lang="en-GB" sz="1200" b="1" dirty="0"/>
          </a:p>
          <a:p>
            <a:pPr marL="514350" indent="-514350">
              <a:buFont typeface="+mj-lt"/>
              <a:buAutoNum type="alphaUcPeriod"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68724"/>
            <a:ext cx="2787774" cy="27877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735546"/>
            <a:ext cx="8507289" cy="864097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4.  In which country is this dish very popular?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851670"/>
            <a:ext cx="7211145" cy="25202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England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Wales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Scotland</a:t>
            </a:r>
            <a:endParaRPr lang="en-GB" sz="2000" b="1" u="sng" dirty="0"/>
          </a:p>
          <a:p>
            <a:pPr marL="0" indent="0">
              <a:buNone/>
            </a:pPr>
            <a:r>
              <a:rPr lang="en-GB" sz="1800" b="1" dirty="0" smtClean="0"/>
              <a:t>Haggis, usually eaten with</a:t>
            </a:r>
          </a:p>
          <a:p>
            <a:pPr marL="0" indent="0">
              <a:buNone/>
            </a:pPr>
            <a:r>
              <a:rPr lang="en-GB" sz="1800" b="1" dirty="0" smtClean="0"/>
              <a:t>'tatties and </a:t>
            </a:r>
            <a:r>
              <a:rPr lang="en-GB" sz="1800" b="1" dirty="0" err="1" smtClean="0"/>
              <a:t>neeps'</a:t>
            </a:r>
            <a:endParaRPr lang="en-GB" sz="1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80561"/>
            <a:ext cx="3021453" cy="24473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519523"/>
            <a:ext cx="8507289" cy="118813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5.  From which EU member state did potatoes arrive in Ireland?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851670"/>
            <a:ext cx="7283152" cy="23402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Poland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Spain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Portugal </a:t>
            </a:r>
          </a:p>
          <a:p>
            <a:pPr marL="0" indent="0">
              <a:buNone/>
            </a:pPr>
            <a:r>
              <a:rPr lang="en-GB" sz="1800" b="1" dirty="0" smtClean="0"/>
              <a:t>Brought to Ireland in 1589 by </a:t>
            </a:r>
          </a:p>
          <a:p>
            <a:pPr marL="0" indent="0">
              <a:buNone/>
            </a:pPr>
            <a:r>
              <a:rPr lang="en-GB" sz="1800" b="1" dirty="0" smtClean="0"/>
              <a:t>Sir Walter Raleigh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4" y="1958373"/>
            <a:ext cx="3133467" cy="2088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555526"/>
            <a:ext cx="8507289" cy="100811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 6.  This cheese comes from which EU member state?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90378" y="1995686"/>
            <a:ext cx="7211145" cy="2232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Portugal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Greece</a:t>
            </a:r>
          </a:p>
          <a:p>
            <a:pPr marL="0" indent="0">
              <a:buNone/>
            </a:pPr>
            <a:r>
              <a:rPr lang="en-GB" sz="1800" b="1" dirty="0" smtClean="0"/>
              <a:t>Feta - cheese made from goats milk or sheep &amp; goat's milk</a:t>
            </a:r>
            <a:endParaRPr lang="en-GB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74575" y="1881856"/>
            <a:ext cx="2689911" cy="18420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555526"/>
            <a:ext cx="8507289" cy="1105454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7. 	In which EU member state would you find this popular dish?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923678"/>
            <a:ext cx="7211145" cy="24482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Latvia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Germany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Italy</a:t>
            </a:r>
            <a:r>
              <a:rPr lang="en-GB" sz="1800" dirty="0" smtClean="0"/>
              <a:t>    </a:t>
            </a:r>
          </a:p>
          <a:p>
            <a:pPr marL="0" indent="0">
              <a:buNone/>
            </a:pPr>
            <a:r>
              <a:rPr lang="en-GB" sz="1800" b="1" dirty="0"/>
              <a:t>	</a:t>
            </a:r>
            <a:r>
              <a:rPr lang="en-GB" sz="1800" b="1" dirty="0" smtClean="0"/>
              <a:t>	Bratwurst </a:t>
            </a:r>
            <a:r>
              <a:rPr lang="en-GB" sz="1800" b="1" dirty="0"/>
              <a:t>and Sauerkraut' </a:t>
            </a:r>
            <a:r>
              <a:rPr lang="en-GB" sz="1800" b="1" dirty="0" smtClean="0"/>
              <a:t>– </a:t>
            </a:r>
          </a:p>
          <a:p>
            <a:pPr marL="0" indent="0">
              <a:buNone/>
            </a:pPr>
            <a:r>
              <a:rPr lang="en-GB" sz="1800" b="1" dirty="0" smtClean="0"/>
              <a:t>		sausage </a:t>
            </a:r>
            <a:r>
              <a:rPr lang="en-GB" sz="1800" b="1" dirty="0"/>
              <a:t>with pickled or fermented cabbage</a:t>
            </a:r>
          </a:p>
          <a:p>
            <a:pPr marL="514350" indent="-514350">
              <a:buFont typeface="+mj-lt"/>
              <a:buAutoNum type="alphaU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9264"/>
            <a:ext cx="2448272" cy="1606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29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483518"/>
            <a:ext cx="8507289" cy="1368152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8.  This sweet drink served cold is popular in which EU member state?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6" y="1851670"/>
            <a:ext cx="7211145" cy="252028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United Kingdom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Spain</a:t>
            </a:r>
            <a:endParaRPr lang="en-GB" sz="1400" b="1" u="sng" dirty="0" smtClean="0"/>
          </a:p>
          <a:p>
            <a:pPr marL="0" indent="0">
              <a:buNone/>
            </a:pPr>
            <a:r>
              <a:rPr lang="en-GB" sz="1800" b="1" dirty="0" smtClean="0"/>
              <a:t>' </a:t>
            </a:r>
            <a:r>
              <a:rPr lang="en-GB" sz="1800" b="1" dirty="0" err="1" smtClean="0"/>
              <a:t>Horchata</a:t>
            </a:r>
            <a:r>
              <a:rPr lang="en-GB" sz="1800" b="1" dirty="0" smtClean="0"/>
              <a:t> </a:t>
            </a:r>
            <a:r>
              <a:rPr lang="en-GB" sz="1800" b="1" dirty="0"/>
              <a:t>' is usually made from almonds</a:t>
            </a:r>
          </a:p>
          <a:p>
            <a:pPr marL="0" indent="0">
              <a:buNone/>
            </a:pPr>
            <a:endParaRPr lang="en-GB" sz="1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11710"/>
            <a:ext cx="2301729" cy="1603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6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73832" y="520318"/>
            <a:ext cx="7772400" cy="1102519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5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9632" y="2067694"/>
            <a:ext cx="6400800" cy="140415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Languages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736" y="555527"/>
            <a:ext cx="8507289" cy="1350150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 1.  How many </a:t>
            </a:r>
            <a:r>
              <a:rPr lang="en-GB" sz="3600" b="1" dirty="0" smtClean="0"/>
              <a:t>official</a:t>
            </a:r>
            <a:r>
              <a:rPr lang="en-GB" sz="3600" dirty="0" smtClean="0"/>
              <a:t> languages does the EU have?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995688"/>
            <a:ext cx="7283152" cy="192621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23</a:t>
            </a:r>
            <a:endParaRPr lang="en-GB" i="1" dirty="0" smtClean="0"/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24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25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555526"/>
            <a:ext cx="8229600" cy="1386154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/>
              <a:t> </a:t>
            </a:r>
            <a:r>
              <a:rPr lang="en-GB" sz="4000" dirty="0" smtClean="0"/>
              <a:t>    2.	Name the sea which lies between the east coast of Italy and Croatia?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8456" y="2067694"/>
            <a:ext cx="7040809" cy="17281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Mediterranean Sea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Tyrrhenian Sea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The Adriatic Sea</a:t>
            </a:r>
            <a:endParaRPr lang="en-GB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230" y="699542"/>
            <a:ext cx="8507289" cy="1080120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600" dirty="0" smtClean="0"/>
              <a:t>      2.   </a:t>
            </a:r>
            <a:r>
              <a:rPr lang="en-GB" sz="4000" dirty="0" smtClean="0"/>
              <a:t>Which EU country is known as 'Suomi' in its own language?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99592" y="1995686"/>
            <a:ext cx="7931225" cy="226187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Sweden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Cyprus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Finland</a:t>
            </a:r>
            <a:endParaRPr lang="en-GB" sz="3200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5900" y="771550"/>
            <a:ext cx="8507289" cy="100811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 3.  If you hurt your 'rodilla</a:t>
            </a:r>
            <a:r>
              <a:rPr lang="en-GB" sz="3600" dirty="0"/>
              <a:t>'</a:t>
            </a:r>
            <a:r>
              <a:rPr lang="en-GB" sz="3600" dirty="0" smtClean="0"/>
              <a:t> on holiday in Spain, what part of your body is sore?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35373" y="2067694"/>
            <a:ext cx="7283152" cy="216024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Wrist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Shin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Knee</a:t>
            </a:r>
            <a:endParaRPr lang="en-GB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9511" y="771551"/>
            <a:ext cx="8640961" cy="1008110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4.  What are the official 'working languages‘ of the EU?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75655" y="1995686"/>
            <a:ext cx="7067129" cy="2016224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 smtClean="0"/>
              <a:t>French, English and Spanish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b="1" u="sng" dirty="0" smtClean="0"/>
              <a:t>French, English and German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UcPeriod"/>
            </a:pPr>
            <a:r>
              <a:rPr lang="en-GB" dirty="0" smtClean="0"/>
              <a:t>English, German and Spanish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6140" y="465516"/>
            <a:ext cx="8507289" cy="1458162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5.  What language would you speak if you lived in Riga?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2067694"/>
            <a:ext cx="7283152" cy="21242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Latvian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Estonian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Polish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4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627534"/>
            <a:ext cx="8507289" cy="1296144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6. 	The slogan 'parce que je le vaux bien' in France advertises what brand of products?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283718"/>
            <a:ext cx="7344816" cy="20005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Sephora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L'Oréal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Rimmel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699542"/>
            <a:ext cx="8507289" cy="1224136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600" dirty="0" smtClean="0"/>
              <a:t>     7. 	You see 'Baile  Átha Cliath' on a vehicle number plate. Which county in Ireland is the vehicle from?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283718"/>
            <a:ext cx="7344816" cy="20005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Donegal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Dublin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Waterford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4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627534"/>
            <a:ext cx="8507289" cy="1296144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    	</a:t>
            </a:r>
            <a:r>
              <a:rPr lang="en-GB" sz="3600" dirty="0"/>
              <a:t>  </a:t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   8.  Which </a:t>
            </a:r>
            <a:r>
              <a:rPr lang="en-GB" sz="3600" dirty="0"/>
              <a:t>of these language groups is </a:t>
            </a:r>
            <a:r>
              <a:rPr lang="en-GB" sz="3600" dirty="0" smtClean="0"/>
              <a:t>		</a:t>
            </a:r>
            <a:r>
              <a:rPr lang="en-GB" sz="3600" b="1" dirty="0" smtClean="0"/>
              <a:t>not </a:t>
            </a:r>
            <a:r>
              <a:rPr lang="en-GB" sz="3600" dirty="0"/>
              <a:t>European?</a:t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15617" y="2139702"/>
            <a:ext cx="7560841" cy="1872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Germanic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Semitic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Romance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683569" y="519523"/>
            <a:ext cx="7772400" cy="1102519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Round 6</a:t>
            </a:r>
            <a:endParaRPr lang="en-GB" sz="6600" b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475657" y="1977684"/>
            <a:ext cx="6400800" cy="1404156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A50021"/>
                </a:solidFill>
              </a:rPr>
              <a:t>Faces and Places</a:t>
            </a:r>
            <a:endParaRPr lang="en-GB" sz="6600" b="1" dirty="0">
              <a:solidFill>
                <a:srgbClr val="A5002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4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 1.   In which European city would you find                             	this famous landmark?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923677"/>
            <a:ext cx="7365504" cy="219013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GB" sz="3600" dirty="0" smtClean="0"/>
              <a:t>A</a:t>
            </a:r>
            <a:r>
              <a:rPr lang="en-GB" sz="3200" dirty="0" smtClean="0"/>
              <a:t>.    Paris</a:t>
            </a:r>
          </a:p>
          <a:p>
            <a:pPr marL="1543050" lvl="2" indent="-742950">
              <a:buAutoNum type="alphaUcPeriod" startAt="2"/>
            </a:pPr>
            <a:r>
              <a:rPr lang="en-GB" sz="3200" b="1" u="sng" dirty="0" smtClean="0"/>
              <a:t>Berlin</a:t>
            </a:r>
            <a:endParaRPr lang="en-GB" sz="3200" b="1" dirty="0"/>
          </a:p>
          <a:p>
            <a:pPr marL="1543050" lvl="2" indent="-742950">
              <a:buAutoNum type="alphaUcPeriod" startAt="3"/>
            </a:pPr>
            <a:r>
              <a:rPr lang="en-GB" sz="3200" dirty="0" smtClean="0"/>
              <a:t>Madrid</a:t>
            </a:r>
          </a:p>
          <a:p>
            <a:pPr marL="800100" lvl="2" indent="0">
              <a:buNone/>
            </a:pPr>
            <a:r>
              <a:rPr lang="en-GB" sz="1800" b="1" dirty="0" smtClean="0"/>
              <a:t>					Brandenburg </a:t>
            </a:r>
            <a:r>
              <a:rPr lang="en-GB" sz="1800" b="1" dirty="0"/>
              <a:t>Gate </a:t>
            </a:r>
            <a:endParaRPr lang="en-GB" sz="1800" dirty="0" smtClean="0"/>
          </a:p>
          <a:p>
            <a:pPr marL="800100" lvl="2" indent="0">
              <a:buNone/>
            </a:pPr>
            <a:endParaRPr lang="en-GB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9662"/>
            <a:ext cx="3342018" cy="188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03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8640960" cy="93610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2.  Who was this famous European artist?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9662"/>
            <a:ext cx="7653536" cy="2592290"/>
          </a:xfrm>
        </p:spPr>
        <p:txBody>
          <a:bodyPr>
            <a:normAutofit/>
          </a:bodyPr>
          <a:lstStyle/>
          <a:p>
            <a:pPr marL="914400" lvl="1" indent="-514350">
              <a:buAutoNum type="alphaUcPeriod"/>
            </a:pPr>
            <a:r>
              <a:rPr lang="en-GB" sz="3200" dirty="0" smtClean="0"/>
              <a:t>Rembrandt</a:t>
            </a:r>
          </a:p>
          <a:p>
            <a:pPr marL="914400" lvl="1" indent="-514350">
              <a:buAutoNum type="alphaUcPeriod"/>
            </a:pPr>
            <a:r>
              <a:rPr lang="en-GB" sz="3200" dirty="0" smtClean="0"/>
              <a:t>Vincent Van Gogh</a:t>
            </a:r>
          </a:p>
          <a:p>
            <a:pPr marL="914400" lvl="1" indent="-514350">
              <a:buAutoNum type="alphaUcPeriod"/>
            </a:pPr>
            <a:r>
              <a:rPr lang="en-GB" sz="3200" b="1" u="sng" dirty="0" smtClean="0"/>
              <a:t>Salvador Dali</a:t>
            </a:r>
          </a:p>
          <a:p>
            <a:pPr marL="400050" lvl="1" indent="0">
              <a:buNone/>
            </a:pPr>
            <a:r>
              <a:rPr lang="en-GB" sz="1800" b="1" dirty="0" smtClean="0"/>
              <a:t>		famous </a:t>
            </a:r>
            <a:r>
              <a:rPr lang="en-GB" sz="1800" b="1" dirty="0"/>
              <a:t>Spanish Surrealist painter </a:t>
            </a:r>
          </a:p>
          <a:p>
            <a:pPr marL="400050" lvl="1" indent="0">
              <a:buNone/>
            </a:pPr>
            <a:endParaRPr lang="en-GB" sz="1800" b="1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07654"/>
            <a:ext cx="1991394" cy="2629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5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411511"/>
            <a:ext cx="8175822" cy="1368152"/>
          </a:xfrm>
        </p:spPr>
        <p:txBody>
          <a:bodyPr anchor="ctr"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3. 	Vienna is the capital of Austria, but</a:t>
            </a:r>
            <a:br>
              <a:rPr lang="en-GB" sz="4000" dirty="0" smtClean="0"/>
            </a:br>
            <a:r>
              <a:rPr lang="en-GB" sz="4000" dirty="0" smtClean="0"/>
              <a:t>what is the country's second city?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03649" y="1923679"/>
            <a:ext cx="7571184" cy="208823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lphaUcPeriod"/>
            </a:pPr>
            <a:r>
              <a:rPr lang="en-GB" sz="3200" b="1" u="sng" dirty="0" smtClean="0"/>
              <a:t>Graz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Linz</a:t>
            </a:r>
          </a:p>
          <a:p>
            <a:pPr marL="914400" lvl="1" indent="-514350">
              <a:buFont typeface="+mj-lt"/>
              <a:buAutoNum type="alphaUcPeriod"/>
            </a:pPr>
            <a:r>
              <a:rPr lang="en-GB" sz="3200" dirty="0" smtClean="0"/>
              <a:t>Salzburg</a:t>
            </a:r>
            <a:endParaRPr lang="en-GB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 </a:t>
            </a:r>
            <a:br>
              <a:rPr lang="en-GB" sz="3600" dirty="0" smtClean="0"/>
            </a:br>
            <a:r>
              <a:rPr lang="en-GB" sz="3600" dirty="0" smtClean="0"/>
              <a:t>3.  </a:t>
            </a:r>
            <a:r>
              <a:rPr lang="en-GB" sz="4000" dirty="0" smtClean="0"/>
              <a:t>Who is this famous French footballer?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23678"/>
            <a:ext cx="8445625" cy="204319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</a:t>
            </a:r>
            <a:r>
              <a:rPr lang="en-GB" sz="3600" dirty="0" smtClean="0"/>
              <a:t>A</a:t>
            </a:r>
            <a:r>
              <a:rPr lang="en-GB" sz="3500" dirty="0" smtClean="0"/>
              <a:t>.  Patrice Evra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500" dirty="0"/>
              <a:t>	</a:t>
            </a:r>
            <a:r>
              <a:rPr lang="en-GB" sz="3500" dirty="0" smtClean="0"/>
              <a:t>B.  Thierry Henry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500" dirty="0"/>
              <a:t>	</a:t>
            </a:r>
            <a:r>
              <a:rPr lang="en-GB" sz="3500" dirty="0" smtClean="0"/>
              <a:t>C.  </a:t>
            </a:r>
            <a:r>
              <a:rPr lang="en-GB" sz="3500" b="1" u="sng" dirty="0" smtClean="0"/>
              <a:t>Paul </a:t>
            </a:r>
            <a:r>
              <a:rPr lang="en-GB" sz="3500" b="1" u="sng" dirty="0" err="1" smtClean="0"/>
              <a:t>Pogba</a:t>
            </a:r>
            <a:endParaRPr lang="en-GB" sz="35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800" b="1" dirty="0"/>
              <a:t> </a:t>
            </a:r>
            <a:endParaRPr lang="en-GB" sz="28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300" b="1" dirty="0" smtClean="0"/>
              <a:t>played </a:t>
            </a:r>
            <a:r>
              <a:rPr lang="en-GB" sz="2300" b="1" dirty="0"/>
              <a:t>for Juventus before joining Manchester </a:t>
            </a:r>
            <a:r>
              <a:rPr lang="en-GB" sz="2300" b="1" dirty="0" smtClean="0"/>
              <a:t>United</a:t>
            </a:r>
            <a:endParaRPr lang="en-GB" sz="23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92" y="1608682"/>
            <a:ext cx="2558623" cy="2115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5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7200800" cy="792088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4.  Who is this EU President?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1" y="1851671"/>
            <a:ext cx="8229600" cy="208823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</a:t>
            </a:r>
            <a:r>
              <a:rPr lang="en-GB" sz="8600" dirty="0" smtClean="0"/>
              <a:t>A. </a:t>
            </a:r>
            <a:r>
              <a:rPr lang="en-GB" sz="8600" b="1" u="sng" dirty="0" smtClean="0"/>
              <a:t>Donald Tusk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8600" dirty="0"/>
              <a:t>	</a:t>
            </a:r>
            <a:r>
              <a:rPr lang="en-GB" sz="8600" dirty="0" smtClean="0"/>
              <a:t>B</a:t>
            </a:r>
            <a:r>
              <a:rPr lang="en-GB" sz="8600" b="1" dirty="0" smtClean="0"/>
              <a:t>. </a:t>
            </a:r>
            <a:r>
              <a:rPr lang="en-GB" sz="8600" dirty="0" smtClean="0"/>
              <a:t>Jean-Claude Juncker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8600" dirty="0"/>
              <a:t>	</a:t>
            </a:r>
            <a:r>
              <a:rPr lang="en-GB" sz="8600" dirty="0" smtClean="0"/>
              <a:t>C. Antonio </a:t>
            </a:r>
            <a:r>
              <a:rPr lang="en-GB" sz="8600" dirty="0" err="1" smtClean="0"/>
              <a:t>Tajani</a:t>
            </a:r>
            <a:endParaRPr lang="en-GB" sz="86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6400" b="1" dirty="0" smtClean="0"/>
              <a:t>Donald Tusk is President </a:t>
            </a:r>
            <a:r>
              <a:rPr lang="en-GB" sz="6400" b="1" dirty="0"/>
              <a:t>of the Council of the European </a:t>
            </a:r>
            <a:r>
              <a:rPr lang="en-GB" sz="6400" b="1" dirty="0" smtClean="0"/>
              <a:t>Union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6400" b="1" dirty="0"/>
              <a:t>Jean-Claude </a:t>
            </a:r>
            <a:r>
              <a:rPr lang="en-GB" sz="6400" b="1" dirty="0" err="1"/>
              <a:t>Juncker</a:t>
            </a:r>
            <a:r>
              <a:rPr lang="en-GB" sz="6400" b="1" dirty="0"/>
              <a:t> is </a:t>
            </a:r>
            <a:r>
              <a:rPr lang="en-GB" sz="6400" b="1" dirty="0" smtClean="0"/>
              <a:t>President </a:t>
            </a:r>
            <a:r>
              <a:rPr lang="en-GB" sz="6400" b="1" dirty="0"/>
              <a:t>of the European </a:t>
            </a:r>
            <a:r>
              <a:rPr lang="en-GB" sz="6400" b="1" dirty="0" smtClean="0"/>
              <a:t>Commission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6400" b="1" dirty="0" smtClean="0"/>
              <a:t>Antonio </a:t>
            </a:r>
            <a:r>
              <a:rPr lang="en-GB" sz="6400" b="1" dirty="0" err="1"/>
              <a:t>Tajani</a:t>
            </a:r>
            <a:r>
              <a:rPr lang="en-GB" sz="6400" b="1" dirty="0"/>
              <a:t> is </a:t>
            </a:r>
            <a:r>
              <a:rPr lang="en-GB" sz="6400" b="1" dirty="0" smtClean="0"/>
              <a:t>President </a:t>
            </a:r>
            <a:r>
              <a:rPr lang="en-GB" sz="6400" b="1" dirty="0"/>
              <a:t>of the European </a:t>
            </a:r>
            <a:r>
              <a:rPr lang="en-GB" sz="6400" b="1" dirty="0" smtClean="0"/>
              <a:t>Parliament  </a:t>
            </a:r>
            <a:endParaRPr lang="en-GB" sz="6400" b="1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42" y="1779662"/>
            <a:ext cx="2160240" cy="21602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4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73528"/>
            <a:ext cx="8712968" cy="1134126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   5.  In which European city would you find 	 	this Parliament building?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7694"/>
            <a:ext cx="7077475" cy="20116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     A.	</a:t>
            </a:r>
            <a:r>
              <a:rPr lang="en-GB" sz="3500" dirty="0" smtClean="0"/>
              <a:t>Hamburg</a:t>
            </a:r>
          </a:p>
          <a:p>
            <a:pPr marL="0" indent="0">
              <a:buNone/>
            </a:pPr>
            <a:r>
              <a:rPr lang="en-GB" sz="3500" dirty="0" smtClean="0"/>
              <a:t>     B.	</a:t>
            </a:r>
            <a:r>
              <a:rPr lang="en-GB" sz="3500" b="1" u="sng" dirty="0" smtClean="0"/>
              <a:t>Edinburgh</a:t>
            </a:r>
          </a:p>
          <a:p>
            <a:pPr marL="0" indent="0">
              <a:buNone/>
            </a:pPr>
            <a:r>
              <a:rPr lang="en-GB" sz="3500" dirty="0" smtClean="0"/>
              <a:t>     C.	Lisbon</a:t>
            </a:r>
            <a:endParaRPr lang="en-GB" sz="3500" dirty="0"/>
          </a:p>
          <a:p>
            <a:pPr marL="0" indent="0">
              <a:buNone/>
            </a:pPr>
            <a:r>
              <a:rPr lang="en-GB" sz="2100" b="1" dirty="0" smtClean="0"/>
              <a:t>- the home of the Scottish Parliament</a:t>
            </a:r>
            <a:r>
              <a:rPr lang="en-GB" sz="3500" b="1" dirty="0" smtClean="0"/>
              <a:t>	</a:t>
            </a:r>
            <a:endParaRPr lang="en-GB" sz="35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94" y="2067694"/>
            <a:ext cx="2953767" cy="1512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 </a:t>
            </a:r>
            <a:r>
              <a:rPr lang="en-GB" sz="4000" dirty="0" smtClean="0"/>
              <a:t>6. 	In which Spanish city would you                                      	find this famous park?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51670"/>
            <a:ext cx="8157594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</a:t>
            </a:r>
            <a:r>
              <a:rPr lang="en-GB" dirty="0" smtClean="0"/>
              <a:t>A.   Madrid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B.   </a:t>
            </a:r>
            <a:r>
              <a:rPr lang="en-GB" b="1" u="sng" dirty="0" smtClean="0"/>
              <a:t>Barcelona</a:t>
            </a:r>
          </a:p>
          <a:p>
            <a:pPr marL="0" indent="0">
              <a:buNone/>
            </a:pPr>
            <a:r>
              <a:rPr lang="en-GB" b="1" dirty="0" smtClean="0"/>
              <a:t>	</a:t>
            </a:r>
            <a:r>
              <a:rPr lang="en-GB" dirty="0" smtClean="0"/>
              <a:t>C.   Seville</a:t>
            </a:r>
          </a:p>
          <a:p>
            <a:pPr marL="0" indent="0">
              <a:buNone/>
            </a:pPr>
            <a:r>
              <a:rPr lang="en-GB" sz="1800" b="1" dirty="0" err="1" smtClean="0"/>
              <a:t>Parc</a:t>
            </a:r>
            <a:r>
              <a:rPr lang="en-GB" sz="1800" b="1" dirty="0" smtClean="0"/>
              <a:t> </a:t>
            </a:r>
            <a:r>
              <a:rPr lang="en-GB" sz="1800" b="1" dirty="0" err="1"/>
              <a:t>Güell</a:t>
            </a:r>
            <a:r>
              <a:rPr lang="en-GB" sz="1800" b="1" dirty="0"/>
              <a:t>,</a:t>
            </a:r>
            <a:r>
              <a:rPr lang="en-GB" sz="1800" b="1" dirty="0" smtClean="0"/>
              <a:t> by the Spanish architect</a:t>
            </a:r>
          </a:p>
          <a:p>
            <a:pPr marL="0" indent="0">
              <a:buNone/>
            </a:pPr>
            <a:r>
              <a:rPr lang="en-GB" sz="1800" b="1" dirty="0" err="1" smtClean="0"/>
              <a:t>Antoni</a:t>
            </a:r>
            <a:r>
              <a:rPr lang="en-GB" sz="1800" b="1" dirty="0" smtClean="0"/>
              <a:t> Gaudi</a:t>
            </a:r>
            <a:endParaRPr lang="en-GB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23556"/>
            <a:ext cx="3150266" cy="1844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1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55526"/>
            <a:ext cx="8445624" cy="1008111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  7.  </a:t>
            </a:r>
            <a:r>
              <a:rPr lang="en-GB" sz="4000" dirty="0" smtClean="0"/>
              <a:t>Who is this famous German composer</a:t>
            </a:r>
            <a:r>
              <a:rPr lang="en-GB" sz="3600" dirty="0" smtClean="0"/>
              <a:t>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563638"/>
            <a:ext cx="8229600" cy="2952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 </a:t>
            </a:r>
            <a:r>
              <a:rPr lang="en-GB" dirty="0" smtClean="0"/>
              <a:t>A.</a:t>
            </a:r>
            <a:r>
              <a:rPr lang="en-GB" sz="3600" dirty="0" smtClean="0"/>
              <a:t>   </a:t>
            </a:r>
            <a:r>
              <a:rPr lang="en-GB" b="1" u="sng" dirty="0" smtClean="0"/>
              <a:t>Ludwig Van Beethoven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B.   Johann Sebastian Bach </a:t>
            </a:r>
          </a:p>
          <a:p>
            <a:pPr marL="0" indent="0">
              <a:buNone/>
            </a:pPr>
            <a:r>
              <a:rPr lang="en-GB" b="1" dirty="0" smtClean="0"/>
              <a:t>	 </a:t>
            </a:r>
            <a:r>
              <a:rPr lang="en-GB" dirty="0" smtClean="0"/>
              <a:t>C.   Richard Wagner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1800" b="1" dirty="0" smtClean="0"/>
              <a:t>The EU anthem "Ode to Joy" comes from his 9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Symphony</a:t>
            </a:r>
            <a:endParaRPr lang="en-GB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51670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  8.  Who is this well known Irish actor?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635646"/>
            <a:ext cx="8507289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 </a:t>
            </a:r>
            <a:r>
              <a:rPr lang="en-GB" dirty="0" smtClean="0"/>
              <a:t>A.</a:t>
            </a:r>
            <a:r>
              <a:rPr lang="en-GB" sz="3600" dirty="0" smtClean="0"/>
              <a:t>   </a:t>
            </a:r>
            <a:r>
              <a:rPr lang="en-GB" dirty="0" smtClean="0"/>
              <a:t>Colin Morgan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B.   </a:t>
            </a:r>
            <a:r>
              <a:rPr lang="en-GB" b="1" u="sng" dirty="0" smtClean="0"/>
              <a:t>Colin Farrell</a:t>
            </a:r>
          </a:p>
          <a:p>
            <a:pPr marL="0" indent="0">
              <a:buNone/>
            </a:pPr>
            <a:r>
              <a:rPr lang="en-GB" b="1" dirty="0" smtClean="0"/>
              <a:t>	 </a:t>
            </a:r>
            <a:r>
              <a:rPr lang="en-GB" dirty="0" smtClean="0"/>
              <a:t>C.   Colin Firth</a:t>
            </a:r>
          </a:p>
          <a:p>
            <a:pPr marL="0" indent="0">
              <a:buNone/>
            </a:pPr>
            <a:r>
              <a:rPr lang="en-GB" sz="1700" b="1" dirty="0" smtClean="0"/>
              <a:t>Recent films include ' Lobster ',                                                                                                            'Saving Mr Banks' &amp; ' Fantastic Beasts and                                                                                               Where to find them '</a:t>
            </a:r>
            <a:endParaRPr lang="en-GB" sz="17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9662"/>
            <a:ext cx="2823966" cy="2117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64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3703" y="465516"/>
            <a:ext cx="8507289" cy="1242138"/>
          </a:xfrm>
        </p:spPr>
        <p:txBody>
          <a:bodyPr>
            <a:normAutofit/>
          </a:bodyPr>
          <a:lstStyle/>
          <a:p>
            <a:pPr marL="1143000" indent="-1143000"/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8629" y="2067695"/>
            <a:ext cx="7311726" cy="2216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/>
              <a:t>	</a:t>
            </a:r>
            <a:r>
              <a:rPr lang="en-GB" sz="3600" dirty="0"/>
              <a:t> </a:t>
            </a:r>
            <a:r>
              <a:rPr lang="en-GB" sz="3600" dirty="0" smtClean="0"/>
              <a:t>   </a:t>
            </a:r>
            <a:r>
              <a:rPr lang="en-GB" sz="4800" b="1" dirty="0" smtClean="0"/>
              <a:t>TIE BREAK QUESTIONS</a:t>
            </a:r>
            <a:endParaRPr lang="en-GB" sz="4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7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826" y="267494"/>
            <a:ext cx="8048575" cy="172819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4000" dirty="0" smtClean="0"/>
              <a:t>           </a:t>
            </a:r>
            <a:br>
              <a:rPr lang="en-GB" sz="4000" dirty="0" smtClean="0"/>
            </a:br>
            <a:r>
              <a:rPr lang="en-GB" sz="4000" dirty="0" smtClean="0"/>
              <a:t>Which </a:t>
            </a:r>
            <a:r>
              <a:rPr lang="en-GB" sz="4000" dirty="0"/>
              <a:t>of the following EU countries </a:t>
            </a:r>
            <a:r>
              <a:rPr lang="en-GB" sz="4000" dirty="0" smtClean="0"/>
              <a:t>does NOT use </a:t>
            </a:r>
            <a:r>
              <a:rPr lang="en-GB" sz="4000" dirty="0"/>
              <a:t>the euro as </a:t>
            </a:r>
            <a:r>
              <a:rPr lang="en-GB" sz="4000" dirty="0" smtClean="0"/>
              <a:t>its </a:t>
            </a:r>
            <a:r>
              <a:rPr lang="en-GB" sz="4000" dirty="0"/>
              <a:t>official </a:t>
            </a:r>
            <a:r>
              <a:rPr lang="en-GB" sz="4000" dirty="0" smtClean="0"/>
              <a:t>currency?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    </a:t>
            </a:r>
            <a:endParaRPr lang="en-GB" sz="40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31640" y="2211710"/>
            <a:ext cx="7344816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A. </a:t>
            </a:r>
            <a:r>
              <a:rPr lang="en-GB" dirty="0"/>
              <a:t> </a:t>
            </a:r>
            <a:r>
              <a:rPr lang="en-GB" dirty="0" smtClean="0"/>
              <a:t>	Estonia</a:t>
            </a:r>
          </a:p>
          <a:p>
            <a:pPr marL="0" indent="0">
              <a:buNone/>
            </a:pPr>
            <a:r>
              <a:rPr lang="en-GB" dirty="0" smtClean="0"/>
              <a:t>B. 	Latvia</a:t>
            </a:r>
          </a:p>
          <a:p>
            <a:pPr marL="0" indent="0">
              <a:buNone/>
            </a:pPr>
            <a:r>
              <a:rPr lang="en-GB" dirty="0" smtClean="0"/>
              <a:t>C.  	</a:t>
            </a:r>
            <a:r>
              <a:rPr lang="en-GB" b="1" u="sng" dirty="0" smtClean="0"/>
              <a:t>Poland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 sz="3600" dirty="0" smtClean="0"/>
              <a:t>	   </a:t>
            </a:r>
            <a:endParaRPr lang="en-GB" sz="3600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2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91810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What country does this flag belong to?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4" y="1779661"/>
            <a:ext cx="8229600" cy="2390003"/>
          </a:xfrm>
        </p:spPr>
        <p:txBody>
          <a:bodyPr>
            <a:normAutofit fontScale="47500" lnSpcReduction="20000"/>
          </a:bodyPr>
          <a:lstStyle/>
          <a:p>
            <a:pPr marL="1314450" lvl="2" indent="-514350">
              <a:lnSpc>
                <a:spcPct val="120000"/>
              </a:lnSpc>
              <a:buAutoNum type="alphaUcPeriod"/>
            </a:pPr>
            <a:r>
              <a:rPr lang="en-GB" sz="6700" dirty="0" smtClean="0"/>
              <a:t>Malta</a:t>
            </a:r>
          </a:p>
          <a:p>
            <a:pPr marL="1314450" lvl="2" indent="-514350">
              <a:lnSpc>
                <a:spcPct val="120000"/>
              </a:lnSpc>
              <a:buAutoNum type="alphaUcPeriod"/>
            </a:pPr>
            <a:r>
              <a:rPr lang="en-GB" sz="6700" b="1" u="sng" dirty="0" smtClean="0"/>
              <a:t>Greece</a:t>
            </a:r>
          </a:p>
          <a:p>
            <a:pPr marL="1314450" lvl="2" indent="-514350">
              <a:lnSpc>
                <a:spcPct val="120000"/>
              </a:lnSpc>
              <a:buAutoNum type="alphaUcPeriod"/>
            </a:pPr>
            <a:r>
              <a:rPr lang="en-GB" sz="6700" dirty="0" smtClean="0"/>
              <a:t>Sweden</a:t>
            </a:r>
          </a:p>
          <a:p>
            <a:pPr marL="457200" lvl="1" indent="0">
              <a:buNone/>
            </a:pPr>
            <a:endParaRPr lang="en-GB" dirty="0"/>
          </a:p>
          <a:p>
            <a:pPr marL="857250" lvl="2" indent="0">
              <a:lnSpc>
                <a:spcPct val="150000"/>
              </a:lnSpc>
              <a:buNone/>
            </a:pPr>
            <a:r>
              <a:rPr lang="en-GB" sz="3200" dirty="0" smtClean="0"/>
              <a:t>		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20" y="1635646"/>
            <a:ext cx="3078203" cy="2016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90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8013576" cy="1008112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Which two countries are the largest and</a:t>
            </a:r>
            <a:br>
              <a:rPr lang="en-GB" sz="3600" dirty="0" smtClean="0"/>
            </a:br>
            <a:r>
              <a:rPr lang="en-GB" sz="3600" dirty="0" smtClean="0"/>
              <a:t>the smallest within the EU?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79663"/>
            <a:ext cx="8686800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	A.</a:t>
            </a:r>
            <a:r>
              <a:rPr lang="en-GB" sz="3600" dirty="0" smtClean="0"/>
              <a:t>  </a:t>
            </a:r>
            <a:r>
              <a:rPr lang="en-GB" b="1" u="sng" dirty="0" smtClean="0"/>
              <a:t>France and Malta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B.  Germany and Luxembourg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/>
              <a:t>	</a:t>
            </a:r>
            <a:r>
              <a:rPr lang="en-GB" dirty="0" smtClean="0"/>
              <a:t>C.  France and Cyprus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2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100811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400" dirty="0" smtClean="0"/>
              <a:t>      </a:t>
            </a:r>
            <a:r>
              <a:rPr lang="en-GB" sz="3600" dirty="0" smtClean="0"/>
              <a:t>4.  Liechtenstein is situated in the heart of Europe. What type of state is it?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76656" y="1923678"/>
            <a:ext cx="7067129" cy="216024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Kingdom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Principality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Republic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540"/>
            <a:ext cx="8229600" cy="972109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/>
              <a:t>         In which year were Euro banknotes  	officially launched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9" y="1923678"/>
            <a:ext cx="8013574" cy="2232251"/>
          </a:xfrm>
        </p:spPr>
        <p:txBody>
          <a:bodyPr>
            <a:noAutofit/>
          </a:bodyPr>
          <a:lstStyle/>
          <a:p>
            <a:pPr marL="1314450" lvl="2" indent="-514350">
              <a:buAutoNum type="alphaUcPeriod"/>
            </a:pPr>
            <a:r>
              <a:rPr lang="en-GB" sz="3200" dirty="0" smtClean="0"/>
              <a:t>1998</a:t>
            </a:r>
          </a:p>
          <a:p>
            <a:pPr marL="1314450" lvl="2" indent="-514350">
              <a:buAutoNum type="alphaUcPeriod"/>
            </a:pPr>
            <a:r>
              <a:rPr lang="en-GB" sz="3200" b="1" u="sng" dirty="0" smtClean="0"/>
              <a:t>2002</a:t>
            </a:r>
          </a:p>
          <a:p>
            <a:pPr marL="1314450" lvl="2" indent="-514350">
              <a:buAutoNum type="alphaUcPeriod"/>
            </a:pPr>
            <a:r>
              <a:rPr lang="en-GB" sz="3200" dirty="0" smtClean="0"/>
              <a:t>2004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1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81540"/>
            <a:ext cx="8229600" cy="1242138"/>
          </a:xfrm>
        </p:spPr>
        <p:txBody>
          <a:bodyPr>
            <a:normAutofit/>
          </a:bodyPr>
          <a:lstStyle/>
          <a:p>
            <a:pPr marL="1143000" indent="-1143000" algn="l"/>
            <a:r>
              <a:rPr lang="en-GB" sz="3600" dirty="0" smtClean="0"/>
              <a:t>      </a:t>
            </a:r>
            <a:r>
              <a:rPr lang="en-GB" sz="3400" dirty="0" smtClean="0"/>
              <a:t>5.  </a:t>
            </a:r>
            <a:r>
              <a:rPr lang="en-GB" sz="3600" dirty="0" smtClean="0"/>
              <a:t>The Hungarian capital, Budapest, is split into two parts by which river?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09936" y="2139702"/>
            <a:ext cx="7042324" cy="238074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The Danube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Rhine</a:t>
            </a: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The Elbe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2137" y="411510"/>
            <a:ext cx="7910963" cy="1368152"/>
          </a:xfrm>
        </p:spPr>
        <p:txBody>
          <a:bodyPr>
            <a:normAutofit fontScale="90000"/>
          </a:bodyPr>
          <a:lstStyle/>
          <a:p>
            <a:pPr marL="1143000" indent="-1143000" algn="l"/>
            <a:r>
              <a:rPr lang="en-GB" sz="3800" dirty="0" smtClean="0"/>
              <a:t>      6.  </a:t>
            </a:r>
            <a:r>
              <a:rPr lang="en-GB" sz="4000" dirty="0" smtClean="0"/>
              <a:t>What is the name of the high speed</a:t>
            </a:r>
            <a:br>
              <a:rPr lang="en-GB" sz="4000" dirty="0" smtClean="0"/>
            </a:br>
            <a:r>
              <a:rPr lang="en-GB" sz="4000" dirty="0" smtClean="0"/>
              <a:t>train service from London to Paris                   and beyond?  </a:t>
            </a:r>
            <a:endParaRPr lang="en-GB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20063" y="2139702"/>
            <a:ext cx="6995120" cy="1872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3400" dirty="0" smtClean="0"/>
              <a:t>Eurotrain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400" dirty="0" smtClean="0"/>
              <a:t>Eurospeed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3400" b="1" u="sng" dirty="0" smtClean="0"/>
              <a:t>Eurostar</a:t>
            </a:r>
            <a:r>
              <a:rPr lang="en-GB" sz="3400" b="1" dirty="0" smtClean="0"/>
              <a:t>    </a:t>
            </a:r>
            <a:r>
              <a:rPr lang="en-GB" sz="1800" b="1" dirty="0" smtClean="0"/>
              <a:t>Departs from St Pancras International station 			in London</a:t>
            </a:r>
            <a:endParaRPr lang="en-GB" sz="1800" b="1" u="sng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24" name="AutoShape 12" descr="https://owa.qub.ac.uk/owa/attachment.ashx?id=RgAAAAA3CLi2q6rGQaJ31cMjsOARBwDVHBBEmK%2f3T6rieWDNBfHsAC4L0EeOAACwu8c4sWkaQq0t8WjSZpgbAAAhFS%2b4AAAJ&amp;attcnt=1&amp;attid0=BAACAAAA&amp;attcid0=BEBBD5A1481DA747A2A70E5DEAD77939%40ec.europa.eu"/>
          <p:cNvSpPr>
            <a:spLocks noChangeAspect="1" noChangeArrowheads="1"/>
          </p:cNvSpPr>
          <p:nvPr/>
        </p:nvSpPr>
        <p:spPr bwMode="auto">
          <a:xfrm>
            <a:off x="123826" y="-108345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626" y="699542"/>
            <a:ext cx="8229600" cy="1368152"/>
          </a:xfrm>
        </p:spPr>
        <p:txBody>
          <a:bodyPr>
            <a:noAutofit/>
          </a:bodyPr>
          <a:lstStyle/>
          <a:p>
            <a:pPr marL="1143000" indent="-1143000" algn="l"/>
            <a:r>
              <a:rPr lang="en-GB" sz="3400" dirty="0" smtClean="0"/>
              <a:t>     7.   </a:t>
            </a:r>
            <a:r>
              <a:rPr lang="en-GB" sz="3600" dirty="0" smtClean="0"/>
              <a:t>Guadeloupe and Martinique, in the Caribbean, are overseas territories of which EU member </a:t>
            </a:r>
            <a:r>
              <a:rPr lang="en-GB" sz="3600" dirty="0"/>
              <a:t>s</a:t>
            </a:r>
            <a:r>
              <a:rPr lang="en-GB" sz="3600" dirty="0" smtClean="0"/>
              <a:t>tate?</a:t>
            </a:r>
            <a:endParaRPr lang="en-GB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702523" y="2283718"/>
            <a:ext cx="7012661" cy="19624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Spain</a:t>
            </a:r>
          </a:p>
          <a:p>
            <a:pPr marL="514350" indent="-514350">
              <a:buFont typeface="+mj-lt"/>
              <a:buAutoNum type="alphaUcPeriod"/>
            </a:pPr>
            <a:r>
              <a:rPr lang="en-GB" b="1" u="sng" dirty="0" smtClean="0"/>
              <a:t>France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United Kingdom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ANDARYGAMESETTING" val="&lt;QuandaryGameSetting&gt;&lt;GameOptions&gt;&lt;skipWelcome&gt;False&lt;/skipWelcome&gt;&lt;option Version=&quot;1&quot;&gt;&lt;skipOptionScreen&gt;False&lt;/skipOptionScreen&gt;&lt;scoringOption&gt;0&lt;/scoringOption&gt;&lt;questionPerGame&gt;0&lt;/questionPerGame&gt;&lt;loopGame&gt;off&lt;/loopGame&gt;&lt;timeBetweenGames&gt;0&lt;/timeBetweenGames&gt;&lt;skipWelcomeMovie&gt;False&lt;/skipWelcomeMovie&gt;&lt;gameMode&gt;0&lt;/gameMode&gt;&lt;numTeams&gt;0&lt;/numTeams&gt;&lt;UseTeamsFromParticipantList&gt;True&lt;/UseTeamsFromParticipantList&gt;&lt;/option&gt;&lt;/GameOptions&gt;&lt;QuandaryTopicsStore /&gt;&lt;/QuandaryGameSetting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ome]]&gt;&lt;/Line&gt;&#10;    &lt;Line&gt;&lt;![CDATA[Bucharest]]&gt;&lt;/Line&gt;&#10;    &lt;Line&gt;&lt;![CDATA[Ljubljana]]&gt;&lt;/Line&gt;&#10;  &lt;/AlternateText&gt;&#10;&lt;/Question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ome]]&gt;&lt;/Line&gt;&#10;    &lt;Line&gt;&lt;![CDATA[Bucharest]]&gt;&lt;/Line&gt;&#10;    &lt;Line&gt;&lt;![CDATA[Ljubljana]]&gt;&lt;/Line&gt;&#10;  &lt;/AlternateText&gt;&#10;&lt;/Question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  <p:tag name="QUESTION" val="2"/>
  <p:tag name="TYPE" val="2"/>
  <p:tag name="POINTS" val="0"/>
  <p:tag name="ANSWER" val="N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Euro]]&gt;&lt;/Line&gt;&#10;    &lt;Line&gt;&lt;![CDATA[Franc]]&gt;&lt;/Line&gt;&#10;    &lt;Line&gt;&lt;![CDATA[Krona]]&gt;&lt;/Line&gt;&#10;  &lt;/AlternateText&gt;&#10;&lt;/Question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Malta]]&gt;&lt;/Line&gt;&#10;    &lt;Line&gt;&lt;![CDATA[Czech Republic]]&gt;&lt;/Line&gt;&#10;    &lt;Line&gt;&lt;![CDATA[Spain]]&gt;&lt;/Line&gt;&#10;  &lt;/AlternateText&gt;&#10;&lt;/Question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Malta]]&gt;&lt;/Line&gt;&#10;    &lt;Line&gt;&lt;![CDATA[Czech Republic]]&gt;&lt;/Line&gt;&#10;    &lt;Line&gt;&lt;![CDATA[Spain]]&gt;&lt;/Line&gt;&#10;  &lt;/AlternateText&gt;&#10;&lt;/Question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Portuguese]]&gt;&lt;/Line&gt;&#10;    &lt;Line&gt;&lt;![CDATA[Spanish]]&gt;&lt;/Line&gt;&#10;    &lt;Line&gt;&lt;![CDATA[Italian]]&gt;&lt;/Line&gt;&#10;  &lt;/AlternateText&gt;&#10;&lt;/Question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Slovakia]]&gt;&lt;/Line&gt;&#10;    &lt;Line&gt;&lt;![CDATA[Poland]]&gt;&lt;/Line&gt;&#10;    &lt;Line&gt;&lt;![CDATA[Slovenia]]&gt;&lt;/Line&gt;&#10;  &lt;/AlternateText&gt;&#10;&lt;/Question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Zara]]&gt;&lt;/Line&gt;&#10;    &lt;Line&gt;&lt;![CDATA[H &amp; M]]&gt;&lt;/Line&gt;&#10;    &lt;Line&gt;&lt;![CDATA[Mango]]&gt;&lt;/Line&gt;&#10;  &lt;/AlternateText&gt;&#10;&lt;/Question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Zara]]&gt;&lt;/Line&gt;&#10;    &lt;Line&gt;&lt;![CDATA[H &amp; M]]&gt;&lt;/Line&gt;&#10;    &lt;Line&gt;&lt;![CDATA[Mango]]&gt;&lt;/Line&gt;&#10;  &lt;/AlternateText&gt;&#10;&lt;/Question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Zara]]&gt;&lt;/Line&gt;&#10;    &lt;Line&gt;&lt;![CDATA[H &amp; M]]&gt;&lt;/Line&gt;&#10;    &lt;Line&gt;&lt;![CDATA[Mango]]&gt;&lt;/Line&gt;&#10;  &lt;/AlternateText&gt;&#10;&lt;/Question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France]]&gt;&lt;/Line&gt;&#10;    &lt;Line&gt;&lt;![CDATA[Holland]]&gt;&lt;/Line&gt;&#10;    &lt;Line&gt;&lt;![CDATA[Belgium]]&gt;&lt;/Line&gt;&#10;  &lt;/AlternateText&gt;&#10;&lt;/Question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isotto]]&gt;&lt;/Line&gt;&#10;    &lt;Line&gt;&lt;![CDATA[Spanakorizo]]&gt;&lt;/Line&gt;&#10;    &lt;Line&gt;&lt;![CDATA[Paella]]&gt;&lt;/Line&gt;&#10;  &lt;/AlternateText&gt;&#10;&lt;/Question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Latvia]]&gt;&lt;/Line&gt;&#10;    &lt;Line&gt;&lt;![CDATA[Bulgaria]]&gt;&lt;/Line&gt;&#10;    &lt;Line&gt;&lt;![CDATA[Poland]]&gt;&lt;/Line&gt;&#10;  &lt;/AlternateText&gt;&#10;&lt;/Question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Sweden]]&gt;&lt;/Line&gt;&#10;    &lt;Line&gt;&lt;![CDATA[Denmark]]&gt;&lt;/Line&gt;&#10;    &lt;Line&gt;&lt;![CDATA[Lithuania]]&gt;&lt;/Line&gt;&#10;  &lt;/AlternateText&gt;&#10;&lt;/Question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 /&gt;&#10;&lt;/AdvancedAnswer&gt;"/>
  <p:tag name="POINTS" val="0"/>
  <p:tag name="QUESTIONTEXT" val="&lt;QuestionTextInfo Enabled=&quot;false&quot;&gt;&#10;  &lt;QuestionText&gt;&lt;![CDATA[]]&gt;&lt;/QuestionText&gt;&#10;  &lt;AlternateText Enabled=&quot;false&quot;&gt;&#10;    &lt;Line&gt;&lt;![CDATA[Austria]]&gt;&lt;/Line&gt;&#10;    &lt;Line&gt;&lt;![CDATA[Germany]]&gt;&lt;/Line&gt;&#10;    &lt;Line&gt;&lt;![CDATA[Slovakia]]&gt;&lt;/Line&gt;&#10;  &lt;/AlternateText&gt;&#10;&lt;/Question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avioli]]&gt;&lt;/Line&gt;&#10;    &lt;Line&gt;&lt;![CDATA[Penne]]&gt;&lt;/Line&gt;&#10;    &lt;Line&gt;&lt;![CDATA[Gnocchi]]&gt;&lt;/Line&gt;&#10;  &lt;/AlternateText&gt;&#10;&lt;/Question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avioli]]&gt;&lt;/Line&gt;&#10;    &lt;Line&gt;&lt;![CDATA[Penne]]&gt;&lt;/Line&gt;&#10;    &lt;Line&gt;&lt;![CDATA[Gnocchi]]&gt;&lt;/Line&gt;&#10;  &lt;/AlternateText&gt;&#10;&lt;/Question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avioli]]&gt;&lt;/Line&gt;&#10;    &lt;Line&gt;&lt;![CDATA[Penne]]&gt;&lt;/Line&gt;&#10;    &lt;Line&gt;&lt;![CDATA[Gnocchi]]&gt;&lt;/Line&gt;&#10;  &lt;/AlternateText&gt;&#10;&lt;/Question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28]]&gt;&lt;/Line&gt;&#10;    &lt;Line&gt;&lt;![CDATA[26]]&gt;&lt;/Line&gt;&#10;    &lt;Line&gt;&lt;![CDATA[40]]&gt;&lt;/Line&gt;&#10;  &lt;/AlternateText&gt;&#10;&lt;/Question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German]]&gt;&lt;/Line&gt;&#10;    &lt;Line&gt;&lt;![CDATA[English]]&gt;&lt;/Line&gt;&#10;    &lt;Line&gt;&lt;![CDATA[French]]&gt;&lt;/Line&gt;&#10;  &lt;/AlternateText&gt;&#10;&lt;/Question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Languages that evolved from Latin]]&gt;&lt;/Line&gt;&#10;    &lt;Line&gt;&lt;![CDATA[Languages that are coupled together]]&gt;&lt;/Line&gt;&#10;    &lt;Line&gt;&lt;![CDATA[Languages that sound romantic]]&gt;&lt;/Line&gt;&#10;  &lt;/AlternateText&gt;&#10;&lt;/Question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Catalan]]&gt;&lt;/Line&gt;&#10;    &lt;Line&gt;&lt;![CDATA[Breton]]&gt;&lt;/Line&gt;&#10;    &lt;Line&gt;&lt;![CDATA[Galician]]&gt;&lt;/Line&gt;&#10;  &lt;/AlternateText&gt;&#10;&lt;/Question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Only one language]]&gt;&lt;/Line&gt;&#10;    &lt;Line&gt;&lt;![CDATA[Two languages]]&gt;&lt;/Line&gt;&#10;    &lt;Line&gt;&lt;![CDATA[Multiple languages]]&gt;&lt;/Line&gt;&#10;  &lt;/AlternateText&gt;&#10;&lt;/Question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One]]&gt;&lt;/Line&gt;&#10;    &lt;Line&gt;&lt;![CDATA[Two]]&gt;&lt;/Line&gt;&#10;    &lt;Line&gt;&lt;![CDATA[Three]]&gt;&lt;/Line&gt;&#10;  &lt;/AlternateText&gt;&#10;&lt;/Question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Jelly]]&gt;&lt;/Line&gt;&#10;    &lt;Line&gt;&lt;![CDATA[Ice  Cream]]&gt;&lt;/Line&gt;&#10;    &lt;Line&gt;&lt;![CDATA[Fish]]&gt;&lt;/Line&gt;&#10;  &lt;/AlternateText&gt;&#10;&lt;/Question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Jelly]]&gt;&lt;/Line&gt;&#10;    &lt;Line&gt;&lt;![CDATA[Ice  Cream]]&gt;&lt;/Line&gt;&#10;    &lt;Line&gt;&lt;![CDATA[Fish]]&gt;&lt;/Line&gt;&#10;  &lt;/AlternateText&gt;&#10;&lt;/Question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Jelly]]&gt;&lt;/Line&gt;&#10;    &lt;Line&gt;&lt;![CDATA[Ice  Cream]]&gt;&lt;/Line&gt;&#10;    &lt;Line&gt;&lt;![CDATA[Fish]]&gt;&lt;/Line&gt;&#10;  &lt;/AlternateText&gt;&#10;&lt;/Question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1.  In which European city would you find                              this landmark?]]&gt;&lt;/QuestionText&gt;&#10;  &lt;AlternateText Enabled=&quot;false&quot;&gt;&#10;    &lt;Line&gt;&lt;![CDATA[Budapest]]&gt;&lt;/Line&gt;&#10;    &lt;Line&gt;&lt;![CDATA[Paris]]&gt;&lt;/Line&gt;&#10;    &lt;Line&gt;&lt;![CDATA[Copenhagen]]&gt;&lt;/Line&gt;&#10;  &lt;/AlternateText&gt;&#10;&lt;/Question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Norway]]&gt;&lt;/Line&gt;&#10;    &lt;Line&gt;&lt;![CDATA[Slovenia]]&gt;&lt;/Line&gt;&#10;    &lt;Line&gt;&lt;![CDATA[Ireland]]&gt;&lt;/Line&gt;&#10;  &lt;/AlternateText&gt;&#10;&lt;/Question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2.  Who is this famous European politician?]]&gt;&lt;/QuestionText&gt;&#10;  &lt;AlternateText Enabled=&quot;false&quot;&gt;&#10;    &lt;Line&gt;&lt;![CDATA[Marine le Pen]]&gt;&lt;/Line&gt;&#10;    &lt;Line&gt;&lt;![CDATA[Nicola Sturgeon]]&gt;&lt;/Line&gt;&#10;    &lt;Line&gt;&lt;![CDATA[Angela Merkel]]&gt;&lt;/Line&gt;&#10;  &lt;/AlternateText&gt;&#10;&lt;/Question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  3.  Who is this famous Spanish footballer?]]&gt;&lt;/QuestionText&gt;&#10;  &lt;AlternateText Enabled=&quot;false&quot;&gt;&#10;    &lt;Line&gt;&lt;![CDATA[ A.  Gerard Piqué]]&gt;&lt;/Line&gt;&#10;    &lt;Line&gt;&lt;![CDATA[ B.   Sergio Ramos]]&gt;&lt;/Line&gt;&#10;    &lt;Line&gt;&lt;![CDATA[ C.   Xabi Alonso]]&gt;&lt;/Line&gt;&#10;  &lt;/AlternateText&gt;&#10;&lt;/Question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4.  Who is this European President?]]&gt;&lt;/QuestionText&gt;&#10;  &lt;AlternateText Enabled=&quot;false&quot;&gt;&#10;    &lt;Line&gt;&lt;![CDATA[François Hollande]]&gt;&lt;/Line&gt;&#10;    &lt;Line&gt;&lt;![CDATA[Michael D Higgins]]&gt;&lt;/Line&gt;&#10;    &lt;Line&gt;&lt;![CDATA[Sergio Mattarella]]&gt;&lt;/Line&gt;&#10;  &lt;/AlternateText&gt;&#10;&lt;/Question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  5.  In which EU member state would you  find this beautiful lake?]]&gt;&lt;/QuestionText&gt;&#10;  &lt;AlternateText Enabled=&quot;false&quot;&gt;&#10;    &lt;Line&gt;&lt;![CDATA[Sweden]]&gt;&lt;/Line&gt;&#10;    &lt;Line&gt;&lt;![CDATA[Norway]]&gt;&lt;/Line&gt;&#10;    &lt;Line&gt;&lt;![CDATA[Slovenia]]&gt;&lt;/Line&gt;&#10;  &lt;/AlternateText&gt;&#10;&lt;/Question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6.  In which European capital would you                             find this landmark?]]&gt;&lt;/QuestionText&gt;&#10;  &lt;AlternateText Enabled=&quot;false&quot;&gt;&#10;    &lt;Line&gt;&lt;![CDATA[Paris]]&gt;&lt;/Line&gt;&#10;    &lt;Line&gt;&lt;![CDATA[Brussels]]&gt;&lt;/Line&gt;&#10;    &lt;Line&gt;&lt;![CDATA[Athens]]&gt;&lt;/Line&gt;&#10;  &lt;/AlternateText&gt;&#10;&lt;/Question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6.  In which European capital would you                             find this landmark?]]&gt;&lt;/QuestionText&gt;&#10;  &lt;AlternateText Enabled=&quot;false&quot;&gt;&#10;    &lt;Line&gt;&lt;![CDATA[Paris]]&gt;&lt;/Line&gt;&#10;    &lt;Line&gt;&lt;![CDATA[Brussels]]&gt;&lt;/Line&gt;&#10;    &lt;Line&gt;&lt;![CDATA[Athens]]&gt;&lt;/Line&gt;&#10;  &lt;/AlternateText&gt;&#10;&lt;/Question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6.  In which European capital would you                             find this landmark?]]&gt;&lt;/QuestionText&gt;&#10;  &lt;AlternateText Enabled=&quot;false&quot;&gt;&#10;    &lt;Line&gt;&lt;![CDATA[Paris]]&gt;&lt;/Line&gt;&#10;    &lt;Line&gt;&lt;![CDATA[Brussels]]&gt;&lt;/Line&gt;&#10;    &lt;Line&gt;&lt;![CDATA[Athens]]&gt;&lt;/Line&gt;&#10;  &lt;/AlternateText&gt;&#10;&lt;/Question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0&quot; Flags=&quot;OR&quot;&gt;&lt;![CDATA[B]]&gt;&lt;/Answer&gt;&#10;  &lt;/AnswerData&gt;&#10;&lt;/AdvancedAnswer&gt;"/>
  <p:tag name="ANSWER" val="* B"/>
  <p:tag name="POINTS" val="10"/>
  <p:tag name="QUESTIONTEXT" val="&lt;QuestionTextInfo Enabled=&quot;false&quot;&gt;&#10;  &lt;QuestionText&gt;&lt;![CDATA[]]&gt;&lt;/QuestionText&gt;&#10;  &lt;AlternateText Enabled=&quot;false&quot;&gt;&#10;    &lt;Line&gt;&lt;![CDATA[]]&gt;&lt;/Line&gt;&#10;    &lt;Line&gt;&lt;![CDATA[B]]&gt;&lt;/Line&gt;&#10;    &lt;Line&gt;&lt;![CDATA[C]]&gt;&lt;/Line&gt;&#10;  &lt;/AlternateText&gt;&#10;&lt;/Question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Germany]]&gt;&lt;/Line&gt;&#10;    &lt;Line&gt;&lt;![CDATA[Belgium]]&gt;&lt;/Line&gt;&#10;    &lt;Line&gt;&lt;![CDATA[Hungary]]&gt;&lt;/Line&gt;&#10;  &lt;/AlternateText&gt;&#10;&lt;/Question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What country does this flag belong to?]]&gt;&lt;/QuestionText&gt;&#10;  &lt;AlternateText Enabled=&quot;false&quot;&gt;&#10;    &lt;Line&gt;&lt;![CDATA[Slovenia]]&gt;&lt;/Line&gt;&#10;    &lt;Line&gt;&lt;![CDATA[Hungary]]&gt;&lt;/Line&gt;&#10;    &lt;Line&gt;&lt;![CDATA[Italy]]&gt;&lt;/Line&gt;&#10;  &lt;/AlternateText&gt;&#10;&lt;/Question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Greece]]&gt;&lt;/Line&gt;&#10;    &lt;Line&gt;&lt;![CDATA[Bosnia and Herzogovina]]&gt;&lt;/Line&gt;&#10;    &lt;Line&gt;&lt;![CDATA[Croatia]]&gt;&lt;/Line&gt;&#10;  &lt;/AlternateText&gt;&#10;&lt;/Question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Which two countries are the largest and the smallest within the EU?]]&gt;&lt;/QuestionText&gt;&#10;  &lt;AlternateText Enabled=&quot;false&quot;&gt;&#10;    &lt;Line&gt;&lt;![CDATA[France and Malta]]&gt;&lt;/Line&gt;&#10;    &lt;Line&gt;&lt;![CDATA[Germany and Luxemburg]]&gt;&lt;/Line&gt;&#10;    &lt;Line&gt;&lt;![CDATA[France and Cyprus]]&gt;&lt;/Line&gt;&#10;  &lt;/AlternateText&gt;&#10;&lt;/Question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      In which year were Euro banknotes   officially launched?]]&gt;&lt;/QuestionText&gt;&#10;  &lt;AlternateText Enabled=&quot;false&quot;&gt;&#10;    &lt;Line&gt;&lt;![CDATA[1998]]&gt;&lt;/Line&gt;&#10;    &lt;Line&gt;&lt;![CDATA[2002]]&gt;&lt;/Line&gt;&#10;    &lt;Line&gt;&lt;![CDATA[2004]]&gt;&lt;/Line&gt;&#10;  &lt;/AlternateText&gt;&#10;&lt;/Question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A]]&gt;&lt;/Answer&gt;&#10;  &lt;/AnswerData&gt;&#10;&lt;/AdvancedAnswer&gt;"/>
  <p:tag name="ANSWER" val="* A"/>
  <p:tag name="POINTS" val="1"/>
  <p:tag name="QUESTIONTEXT" val="&lt;QuestionTextInfo Enabled=&quot;false&quot;&gt;&#10;  &lt;QuestionText&gt;&lt;![CDATA[]]&gt;&lt;/QuestionText&gt;&#10;  &lt;AlternateText Enabled=&quot;false&quot;&gt;&#10;    &lt;Line&gt;&lt;![CDATA[Italy]]&gt;&lt;/Line&gt;&#10;    &lt;Line&gt;&lt;![CDATA[France]]&gt;&lt;/Line&gt;&#10;    &lt;Line&gt;&lt;![CDATA[Denmark]]&gt;&lt;/Line&gt;&#10;  &lt;/AlternateText&gt;&#10;&lt;/Question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B]]&gt;&lt;/Answer&gt;&#10;  &lt;/AnswerData&gt;&#10;&lt;/AdvancedAnswer&gt;"/>
  <p:tag name="ANSWER" val="* B"/>
  <p:tag name="POINTS" val="1"/>
  <p:tag name="QUESTIONTEXT" val="&lt;QuestionTextInfo Enabled=&quot;false&quot;&gt;&#10;  &lt;QuestionText&gt;&lt;![CDATA[]]&gt;&lt;/QuestionText&gt;&#10;  &lt;AlternateText Enabled=&quot;false&quot;&gt;&#10;    &lt;Line&gt;&lt;![CDATA[Spain]]&gt;&lt;/Line&gt;&#10;    &lt;Line&gt;&lt;![CDATA[France]]&gt;&lt;/Line&gt;&#10;    &lt;Line&gt;&lt;![CDATA[Germany]]&gt;&lt;/Line&gt;&#10;  &lt;/AlternateText&gt;&#10;&lt;/Question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E" val="15"/>
  <p:tag name="QUESTION" val="2"/>
  <p:tag name="TYPE" val="2"/>
  <p:tag name="ADVANCEDANSWER" val="&lt;AdvancedAnswer Type=&quot;Multiple&quot;&gt;&#10;  &lt;Ignore&gt;&#10;    &lt;ItemOrder&gt;false&lt;/ItemOrder&gt;&#10;    &lt;AdditionalWords&gt;false&lt;/AdditionalWords&gt;&#10;    &lt;Spacing&gt;false&lt;/Spacing&gt;&#10;    &lt;Caps&gt;false&lt;/Caps&gt;&#10;    &lt;Punctuation&gt;false&lt;/Punctuation&gt;&#10;    &lt;EndingS&gt;false&lt;/EndingS&gt;&#10;  &lt;/Ignore&gt;&#10;  &lt;Numeric&gt;&#10;    &lt;ConvertFractions&gt;false&lt;/ConvertFractions&gt;&#10;    &lt;RequirePrecision Enabled=&quot;false&quot;&gt;0&lt;/RequirePrecision&gt;&#10;  &lt;/Numeric&gt;&#10;  &lt;Misspellings Allowed=&quot;false&quot;&gt;0&lt;/Misspellings&gt;&#10;  &lt;Points&gt;&#10;    &lt;AddPoints Enabled=&quot;false&quot; Action=&quot;None&quot;&gt;0&lt;/AddPoints&gt;&#10;  &lt;/Points&gt;&#10;  &lt;AnswerData&gt;&#10;    &lt;Answer Points=&quot;1&quot; Flags=&quot;OR&quot;&gt;&lt;![CDATA[C]]&gt;&lt;/Answer&gt;&#10;  &lt;/AnswerData&gt;&#10;&lt;/AdvancedAnswer&gt;"/>
  <p:tag name="ANSWER" val="* C"/>
  <p:tag name="POINTS" val="1"/>
  <p:tag name="QUESTIONTEXT" val="&lt;QuestionTextInfo Enabled=&quot;false&quot;&gt;&#10;  &lt;QuestionText&gt;&lt;![CDATA[]]&gt;&lt;/QuestionText&gt;&#10;  &lt;AlternateText Enabled=&quot;false&quot;&gt;&#10;    &lt;Line&gt;&lt;![CDATA[Rome]]&gt;&lt;/Line&gt;&#10;    &lt;Line&gt;&lt;![CDATA[Bucharest]]&gt;&lt;/Line&gt;&#10;    &lt;Line&gt;&lt;![CDATA[Ljubljana]]&gt;&lt;/Line&gt;&#10;  &lt;/AlternateText&gt;&#10;&lt;/Question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49EE678891844A3C250FBDCC18BBC" ma:contentTypeVersion="0" ma:contentTypeDescription="Create a new document." ma:contentTypeScope="" ma:versionID="f299fc80afd48d081aecec5a6b1b424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2B1E4A-A177-4A36-80A8-E19A9DB6F12D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72B68E1-7ABD-4186-8940-0CC75B4E0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99B8E9C-ADE9-4575-B2F6-B98F556C4B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988</Words>
  <Application>Microsoft Office PowerPoint</Application>
  <PresentationFormat>On-screen Show (16:9)</PresentationFormat>
  <Paragraphs>318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Courier New</vt:lpstr>
      <vt:lpstr>Office Theme</vt:lpstr>
      <vt:lpstr>PowerPoint Presentation</vt:lpstr>
      <vt:lpstr>Round 1</vt:lpstr>
      <vt:lpstr>      1.  In which EU member state would you find the Black Forest?</vt:lpstr>
      <vt:lpstr>     2. Name the sea which lies between the east coast of Italy and Croatia?</vt:lpstr>
      <vt:lpstr>    3.  Vienna is the capital of Austria, but what is the country's second city?</vt:lpstr>
      <vt:lpstr>      4.  Liechtenstein is situated in the heart of Europe. What type of state is it?</vt:lpstr>
      <vt:lpstr>      5.  The Hungarian capital, Budapest, is split into two parts by which river?</vt:lpstr>
      <vt:lpstr>      6.  What is the name of the high speed train service from London to Paris                   and beyond?  </vt:lpstr>
      <vt:lpstr>     7.   Guadeloupe and Martinique, in the Caribbean, are overseas territories of which EU member state?</vt:lpstr>
      <vt:lpstr>     8.   Carrauntoohil is the highest mountain                     in Ireland.  In which county would              you find it?</vt:lpstr>
      <vt:lpstr>Round 2</vt:lpstr>
      <vt:lpstr>     1.  Name the 2017 Portuguese winner of the Eurovision Song Contest? https://www.youtube.com/watch?v=Qotooj7ODCM</vt:lpstr>
      <vt:lpstr>     2.  Which EU member state does this                       artist originate from? https://www.youtube.com/watch?v=XDBJVgIVPcs</vt:lpstr>
      <vt:lpstr>   3.  Name this artist from the United      Kingdom? https://www.youtube.com/watch?v=s-xd3NuWQI0</vt:lpstr>
      <vt:lpstr>      4.  Which EU member state is this DJ from? https://www.youtube.com/watch?v=ginBV6aeVlc</vt:lpstr>
      <vt:lpstr>      5.  Which EU member State is this former Eurovision Song Contest winning artist from? https://www.youtube.com/watch?v=5sGOwFVUU0I</vt:lpstr>
      <vt:lpstr>     6.  Which European state does this 80’s band come from? https://www.youtube.com/watch?v=djV11Xbc914</vt:lpstr>
      <vt:lpstr>   7.  Name this famous French DJ? https://www.youtube.com/watch?v=94Rq2TX0wj4</vt:lpstr>
      <vt:lpstr>       8.  This song is by the singer/songwriter Gotye. Where was he born? https://www.youtube.com/watch?v=8UVNT4wvIGY</vt:lpstr>
      <vt:lpstr>Round 3</vt:lpstr>
      <vt:lpstr>      1.  What do Socrates and Leonardo da   Vinci have in common? </vt:lpstr>
      <vt:lpstr>      2.   France has recently elected a new President.  What is his name?     </vt:lpstr>
      <vt:lpstr>       3.  If you can see the 'Reichstag' from your hotel window, which German city are you in?     </vt:lpstr>
      <vt:lpstr>  4.  What is the national sport of Lithuania?</vt:lpstr>
      <vt:lpstr>      5.  What currency is used in Denmark?</vt:lpstr>
      <vt:lpstr>       6.  The artist Vincent Van Gogh has a museum named after him in which Dutch city?</vt:lpstr>
      <vt:lpstr>     7.    What day was proclaimed 'European Day of Languages' by the Council of Europe?</vt:lpstr>
      <vt:lpstr>     8.  What is the name of the National Parliament of Ireland?</vt:lpstr>
      <vt:lpstr>Round 4</vt:lpstr>
      <vt:lpstr>      1.  From which EU member state does this dish originate? </vt:lpstr>
      <vt:lpstr>   2.  Where does this dish originate from? </vt:lpstr>
      <vt:lpstr>       3.  In which EU member state might you find these? </vt:lpstr>
      <vt:lpstr>      4.  In which country is this dish very popular?</vt:lpstr>
      <vt:lpstr>      5.  From which EU member state did potatoes arrive in Ireland?</vt:lpstr>
      <vt:lpstr>      6.  This cheese comes from which EU member state?</vt:lpstr>
      <vt:lpstr>     7.  In which EU member state would you find this popular dish?</vt:lpstr>
      <vt:lpstr>     8.  This sweet drink served cold is popular in which EU member state?</vt:lpstr>
      <vt:lpstr>Round 5</vt:lpstr>
      <vt:lpstr>      1.  How many official languages does the EU have?</vt:lpstr>
      <vt:lpstr>      2.   Which EU country is known as 'Suomi' in its own language?</vt:lpstr>
      <vt:lpstr>      3.  If you hurt your 'rodilla' on holiday in Spain, what part of your body is sore?</vt:lpstr>
      <vt:lpstr>     4.  What are the official 'working languages‘ of the EU?</vt:lpstr>
      <vt:lpstr>    5.  What language would you speak if you lived in Riga?</vt:lpstr>
      <vt:lpstr>     6.  The slogan 'parce que je le vaux bien' in France advertises what brand of products?</vt:lpstr>
      <vt:lpstr>     7.  You see 'Baile  Átha Cliath' on a vehicle number plate. Which county in Ireland is the vehicle from?</vt:lpstr>
      <vt:lpstr>             8.  Which of these language groups is   not European?  </vt:lpstr>
      <vt:lpstr>Round 6</vt:lpstr>
      <vt:lpstr>  1.   In which European city would you find                              this famous landmark?</vt:lpstr>
      <vt:lpstr>2.  Who was this famous European artist?</vt:lpstr>
      <vt:lpstr>   3.  Who is this famous French footballer?</vt:lpstr>
      <vt:lpstr>4.  Who is this EU President?</vt:lpstr>
      <vt:lpstr>   5.  In which European city would you find    this Parliament building?</vt:lpstr>
      <vt:lpstr>  6.  In which Spanish city would you                                       find this famous park?</vt:lpstr>
      <vt:lpstr>  7.  Who is this famous German composer?</vt:lpstr>
      <vt:lpstr>  8.  Who is this well known Irish actor?</vt:lpstr>
      <vt:lpstr>PowerPoint Presentation</vt:lpstr>
      <vt:lpstr>            Which of the following EU countries does NOT use the euro as its official currency?     </vt:lpstr>
      <vt:lpstr>What country does this flag belong to?</vt:lpstr>
      <vt:lpstr>Which two countries are the largest and the smallest within the EU?</vt:lpstr>
      <vt:lpstr>         In which year were Euro banknotes   officially launched?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Lele</dc:creator>
  <cp:lastModifiedBy>Louisa Gibson</cp:lastModifiedBy>
  <cp:revision>511</cp:revision>
  <cp:lastPrinted>2017-05-30T19:52:25Z</cp:lastPrinted>
  <dcterms:created xsi:type="dcterms:W3CDTF">2015-04-08T18:49:45Z</dcterms:created>
  <dcterms:modified xsi:type="dcterms:W3CDTF">2019-06-25T08:41:18Z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0x010100C3C49EE678891844A3C250FBDCC18BBC</vt:lpwstr>
  </property>
</Properties>
</file>