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8" r:id="rId2"/>
    <p:sldId id="300" r:id="rId3"/>
    <p:sldId id="328" r:id="rId4"/>
    <p:sldId id="332" r:id="rId5"/>
    <p:sldId id="321" r:id="rId6"/>
    <p:sldId id="331" r:id="rId7"/>
    <p:sldId id="322" r:id="rId8"/>
    <p:sldId id="333" r:id="rId9"/>
    <p:sldId id="301" r:id="rId10"/>
    <p:sldId id="307" r:id="rId11"/>
    <p:sldId id="310" r:id="rId12"/>
    <p:sldId id="313" r:id="rId1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DA0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08" y="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2392"/>
    </p:cViewPr>
  </p:sorterViewPr>
  <p:notesViewPr>
    <p:cSldViewPr snapToGrid="0" snapToObjects="1">
      <p:cViewPr varScale="1">
        <p:scale>
          <a:sx n="71" d="100"/>
          <a:sy n="71" d="100"/>
        </p:scale>
        <p:origin x="-352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C7D404-0C14-2241-9AC3-90A12F6E44EE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8AD18AF-5124-8146-99B5-E0631365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CF0EA8-C047-AD4C-91DF-F554D83D33A4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CC62A5-A188-E746-9A6D-611F9D9C0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82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66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41804" y="534941"/>
            <a:ext cx="6916497" cy="3706089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6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45140DA-7D73-D44F-8400-DAFF808582D6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5918E95-E7D4-D442-A19C-A82DD9B75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5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QUB_081012_5062b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88230" cy="511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788229" y="840312"/>
            <a:ext cx="5253133" cy="1535975"/>
          </a:xfrm>
          <a:custGeom>
            <a:avLst/>
            <a:gdLst>
              <a:gd name="T0" fmla="*/ 0 w 6975476"/>
              <a:gd name="T1" fmla="*/ 0 h 1197420"/>
              <a:gd name="T2" fmla="*/ 10546206 w 6975476"/>
              <a:gd name="T3" fmla="*/ 0 h 1197420"/>
              <a:gd name="T4" fmla="*/ 10546206 w 6975476"/>
              <a:gd name="T5" fmla="*/ 1190761 h 1197420"/>
              <a:gd name="T6" fmla="*/ 0 w 6975476"/>
              <a:gd name="T7" fmla="*/ 1190761 h 1197420"/>
              <a:gd name="T8" fmla="*/ 0 w 6975476"/>
              <a:gd name="T9" fmla="*/ 0 h 1197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75476"/>
              <a:gd name="T16" fmla="*/ 0 h 1197420"/>
              <a:gd name="T17" fmla="*/ 6975476 w 6975476"/>
              <a:gd name="T18" fmla="*/ 1197420 h 1197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75476" h="1197420">
                <a:moveTo>
                  <a:pt x="0" y="0"/>
                </a:moveTo>
                <a:lnTo>
                  <a:pt x="6975476" y="0"/>
                </a:lnTo>
                <a:lnTo>
                  <a:pt x="6975476" y="1197420"/>
                </a:lnTo>
                <a:lnTo>
                  <a:pt x="0" y="11974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90000" rIns="90000" bIns="90000">
            <a:spAutoFit/>
          </a:bodyPr>
          <a:lstStyle/>
          <a:p>
            <a:pPr marL="539750" indent="266700">
              <a:spcBef>
                <a:spcPct val="50000"/>
              </a:spcBef>
            </a:pPr>
            <a:r>
              <a:rPr lang="en-GB" sz="2800" b="1" dirty="0" smtClean="0"/>
              <a:t>BSc (Hons) Psychology</a:t>
            </a:r>
          </a:p>
          <a:p>
            <a:pPr marL="539750" indent="266700">
              <a:spcBef>
                <a:spcPct val="50000"/>
              </a:spcBef>
            </a:pPr>
            <a:r>
              <a:rPr lang="en-GB" sz="2000" b="1" dirty="0" smtClean="0"/>
              <a:t>Dr Martin Dempster </a:t>
            </a:r>
          </a:p>
          <a:p>
            <a:pPr marL="539750" indent="266700">
              <a:spcBef>
                <a:spcPct val="50000"/>
              </a:spcBef>
            </a:pPr>
            <a:r>
              <a:rPr lang="en-GB" sz="2000" b="1" dirty="0" smtClean="0"/>
              <a:t>Director of Education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164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Adviser of Studies – help with academic choices</a:t>
            </a:r>
          </a:p>
          <a:p>
            <a:r>
              <a:rPr lang="en-GB" sz="2800" dirty="0" smtClean="0"/>
              <a:t>Personal Tutors – promote reflection on learning</a:t>
            </a:r>
          </a:p>
          <a:p>
            <a:r>
              <a:rPr lang="en-GB" sz="2800" dirty="0" smtClean="0"/>
              <a:t>Lecturers / module co-ordinators</a:t>
            </a:r>
          </a:p>
          <a:p>
            <a:r>
              <a:rPr lang="en-GB" sz="2800" dirty="0" smtClean="0"/>
              <a:t>We provide excellent pastoral and academic support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998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future career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155371"/>
            <a:ext cx="4114800" cy="2343151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GB" sz="1600" dirty="0"/>
              <a:t>Management</a:t>
            </a:r>
          </a:p>
          <a:p>
            <a:pPr>
              <a:lnSpc>
                <a:spcPct val="140000"/>
              </a:lnSpc>
            </a:pPr>
            <a:r>
              <a:rPr lang="en-GB" sz="1600" dirty="0"/>
              <a:t>Insurance</a:t>
            </a:r>
          </a:p>
          <a:p>
            <a:pPr>
              <a:lnSpc>
                <a:spcPct val="140000"/>
              </a:lnSpc>
            </a:pPr>
            <a:r>
              <a:rPr lang="en-GB" sz="1600" dirty="0"/>
              <a:t>HR / L&amp;D</a:t>
            </a:r>
          </a:p>
          <a:p>
            <a:pPr>
              <a:lnSpc>
                <a:spcPct val="140000"/>
              </a:lnSpc>
            </a:pPr>
            <a:r>
              <a:rPr lang="en-GB" sz="1600" dirty="0"/>
              <a:t>Marketing &amp; sales</a:t>
            </a:r>
          </a:p>
          <a:p>
            <a:pPr>
              <a:lnSpc>
                <a:spcPct val="140000"/>
              </a:lnSpc>
            </a:pPr>
            <a:r>
              <a:rPr lang="en-GB" sz="1600" dirty="0"/>
              <a:t>Teaching</a:t>
            </a:r>
          </a:p>
          <a:p>
            <a:pPr>
              <a:lnSpc>
                <a:spcPct val="140000"/>
              </a:lnSpc>
            </a:pPr>
            <a:r>
              <a:rPr lang="en-GB" sz="1600" dirty="0"/>
              <a:t>Social services</a:t>
            </a:r>
          </a:p>
          <a:p>
            <a:pPr>
              <a:lnSpc>
                <a:spcPct val="140000"/>
              </a:lnSpc>
            </a:pPr>
            <a:r>
              <a:rPr lang="en-GB" sz="1600" dirty="0"/>
              <a:t>Research</a:t>
            </a:r>
          </a:p>
          <a:p>
            <a:endParaRPr lang="en-GB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170533"/>
            <a:ext cx="4114800" cy="2343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6400" dirty="0" smtClean="0"/>
              <a:t>Clinical Psychology</a:t>
            </a:r>
          </a:p>
          <a:p>
            <a:pPr>
              <a:lnSpc>
                <a:spcPct val="150000"/>
              </a:lnSpc>
            </a:pPr>
            <a:r>
              <a:rPr lang="en-GB" sz="6400" dirty="0" smtClean="0"/>
              <a:t>Educational Psychology</a:t>
            </a:r>
          </a:p>
          <a:p>
            <a:pPr>
              <a:lnSpc>
                <a:spcPct val="150000"/>
              </a:lnSpc>
            </a:pPr>
            <a:r>
              <a:rPr lang="en-GB" sz="6400" dirty="0" smtClean="0"/>
              <a:t>Health Psychology</a:t>
            </a:r>
          </a:p>
          <a:p>
            <a:pPr>
              <a:lnSpc>
                <a:spcPct val="150000"/>
              </a:lnSpc>
            </a:pPr>
            <a:r>
              <a:rPr lang="en-GB" sz="6400" dirty="0" smtClean="0"/>
              <a:t>Forensic Psychology</a:t>
            </a:r>
          </a:p>
          <a:p>
            <a:pPr>
              <a:lnSpc>
                <a:spcPct val="150000"/>
              </a:lnSpc>
            </a:pPr>
            <a:r>
              <a:rPr lang="en-GB" sz="6400" dirty="0" smtClean="0"/>
              <a:t>Sports Psychology</a:t>
            </a:r>
          </a:p>
          <a:p>
            <a:pPr>
              <a:lnSpc>
                <a:spcPct val="150000"/>
              </a:lnSpc>
            </a:pPr>
            <a:r>
              <a:rPr lang="en-GB" sz="6400" dirty="0" smtClean="0"/>
              <a:t>Occupational Psychology</a:t>
            </a:r>
          </a:p>
          <a:p>
            <a:pPr>
              <a:lnSpc>
                <a:spcPct val="150000"/>
              </a:lnSpc>
            </a:pPr>
            <a:r>
              <a:rPr lang="en-GB" sz="6400" dirty="0" smtClean="0"/>
              <a:t>Counselling Psychology</a:t>
            </a:r>
          </a:p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2"/>
          <a:stretch/>
        </p:blipFill>
        <p:spPr bwMode="auto">
          <a:xfrm>
            <a:off x="3657603" y="971552"/>
            <a:ext cx="4180112" cy="11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t="9243" b="13393"/>
          <a:stretch/>
        </p:blipFill>
        <p:spPr bwMode="auto">
          <a:xfrm>
            <a:off x="1013402" y="971550"/>
            <a:ext cx="2872797" cy="118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5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235870"/>
            <a:ext cx="2504759" cy="28178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1257300"/>
            <a:ext cx="2489492" cy="2800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57300"/>
            <a:ext cx="2489493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623110" cy="857250"/>
          </a:xfrm>
        </p:spPr>
        <p:txBody>
          <a:bodyPr/>
          <a:lstStyle/>
          <a:p>
            <a:r>
              <a:rPr lang="en-GB" sz="3600" dirty="0" smtClean="0"/>
              <a:t>Welcome to Psychology at Queen’s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70" y="1085850"/>
            <a:ext cx="347963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478"/>
            <a:ext cx="5486400" cy="2803144"/>
          </a:xfrm>
        </p:spPr>
        <p:txBody>
          <a:bodyPr>
            <a:noAutofit/>
          </a:bodyPr>
          <a:lstStyle/>
          <a:p>
            <a:r>
              <a:rPr lang="en-GB" sz="2400" dirty="0" smtClean="0"/>
              <a:t>Give </a:t>
            </a:r>
            <a:r>
              <a:rPr lang="en-GB" sz="2400" dirty="0"/>
              <a:t>you an opportunity to learn more about the Psychology </a:t>
            </a:r>
            <a:r>
              <a:rPr lang="en-GB" sz="2400" dirty="0" smtClean="0"/>
              <a:t>degree</a:t>
            </a:r>
          </a:p>
          <a:p>
            <a:r>
              <a:rPr lang="en-GB" sz="2400" dirty="0"/>
              <a:t>H</a:t>
            </a:r>
            <a:r>
              <a:rPr lang="en-GB" sz="2400" dirty="0" smtClean="0"/>
              <a:t>ear </a:t>
            </a:r>
            <a:r>
              <a:rPr lang="en-GB" sz="2400" dirty="0"/>
              <a:t>from our </a:t>
            </a:r>
            <a:r>
              <a:rPr lang="en-GB" sz="2400" dirty="0" smtClean="0"/>
              <a:t>students </a:t>
            </a:r>
          </a:p>
          <a:p>
            <a:r>
              <a:rPr lang="en-GB" sz="2400" dirty="0" smtClean="0"/>
              <a:t>Opportunity </a:t>
            </a:r>
            <a:r>
              <a:rPr lang="en-GB" sz="2400" dirty="0"/>
              <a:t>to </a:t>
            </a:r>
            <a:r>
              <a:rPr lang="en-GB" sz="2400" dirty="0" smtClean="0"/>
              <a:t>speak to our staff and find out about our research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43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BSc (Hons) Psychology Year 1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83549"/>
              </p:ext>
            </p:extLst>
          </p:nvPr>
        </p:nvGraphicFramePr>
        <p:xfrm>
          <a:off x="531846" y="1200153"/>
          <a:ext cx="6931090" cy="3566204"/>
        </p:xfrm>
        <a:graphic>
          <a:graphicData uri="http://schemas.openxmlformats.org/drawingml/2006/table">
            <a:tbl>
              <a:tblPr/>
              <a:tblGrid>
                <a:gridCol w="231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Foundations of Psychology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Introduction to Methods in Psychology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Using Psychology in Everyday Life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Introduction to: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Cognitive,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Developmental,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Social,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Psychobiology,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Individual differences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Historical and conceptual issues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Research methods in psychology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Data analysis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Criminal profiling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Body language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Bilingualism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Hypnosis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Binge drinking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Magic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Dementia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4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0"/>
            <a:ext cx="569167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BSc (Hons) Psychology Year 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60114"/>
              </p:ext>
            </p:extLst>
          </p:nvPr>
        </p:nvGraphicFramePr>
        <p:xfrm>
          <a:off x="531846" y="1200153"/>
          <a:ext cx="6931090" cy="3136882"/>
        </p:xfrm>
        <a:graphic>
          <a:graphicData uri="http://schemas.openxmlformats.org/drawingml/2006/table">
            <a:tbl>
              <a:tblPr/>
              <a:tblGrid>
                <a:gridCol w="231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Core Psychology I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Core Psychology II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Psychological Methods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Historical and conceptual issues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Social Psychology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Individual differences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Perception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Developmental Psychology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Cognitive Psychology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Psychobiology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Applied psychology and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employability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Research methods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Qualitative analysis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Statistical analysis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60433" cy="857250"/>
          </a:xfrm>
        </p:spPr>
        <p:txBody>
          <a:bodyPr/>
          <a:lstStyle/>
          <a:p>
            <a:r>
              <a:rPr lang="en-GB" sz="4000" dirty="0" smtClean="0"/>
              <a:t>BSc (Hons) Psychology with Professional Placement Year 3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551"/>
            <a:ext cx="8229600" cy="3055072"/>
          </a:xfrm>
        </p:spPr>
        <p:txBody>
          <a:bodyPr/>
          <a:lstStyle/>
          <a:p>
            <a:r>
              <a:rPr lang="en-GB" sz="2400" dirty="0"/>
              <a:t>Existing students can  transfer to the four year programme after completing stage 2, on an optional basis</a:t>
            </a:r>
            <a:r>
              <a:rPr lang="en-GB" sz="2400" dirty="0" smtClean="0"/>
              <a:t>. </a:t>
            </a:r>
            <a:endParaRPr lang="en-GB" sz="2400" dirty="0"/>
          </a:p>
          <a:p>
            <a:r>
              <a:rPr lang="en-GB" sz="2400" dirty="0"/>
              <a:t>This placement year will be salaried</a:t>
            </a:r>
          </a:p>
          <a:p>
            <a:r>
              <a:rPr lang="en-GB" sz="2400" dirty="0"/>
              <a:t>Must secure </a:t>
            </a:r>
            <a:r>
              <a:rPr lang="en-GB" sz="2400" dirty="0" smtClean="0"/>
              <a:t>placement</a:t>
            </a:r>
          </a:p>
          <a:p>
            <a:r>
              <a:rPr lang="en-GB" sz="2400" dirty="0"/>
              <a:t>Full </a:t>
            </a:r>
            <a:r>
              <a:rPr lang="en-GB" sz="2400" dirty="0" smtClean="0"/>
              <a:t>time – about 37 hours/week</a:t>
            </a:r>
            <a:endParaRPr lang="en-GB" sz="2400" dirty="0"/>
          </a:p>
          <a:p>
            <a:r>
              <a:rPr lang="en-GB" sz="2400" dirty="0"/>
              <a:t>At least 40 weeks (including holidays</a:t>
            </a:r>
            <a:r>
              <a:rPr lang="en-GB" sz="2400" dirty="0" smtClean="0"/>
              <a:t>)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0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Final Year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89962"/>
              </p:ext>
            </p:extLst>
          </p:nvPr>
        </p:nvGraphicFramePr>
        <p:xfrm>
          <a:off x="1362269" y="1200153"/>
          <a:ext cx="5635689" cy="3947204"/>
        </p:xfrm>
        <a:graphic>
          <a:graphicData uri="http://schemas.openxmlformats.org/drawingml/2006/table">
            <a:tbl>
              <a:tblPr/>
              <a:tblGrid>
                <a:gridCol w="28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Psychology Thesis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Optional Modules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Research dissertation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Application of psychology</a:t>
                      </a: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Example Options: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Placement module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Psychopharmacology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Serial Killers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Developmental Disorders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Sport and exercise psychology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Psychology of music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1436" marR="91436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1554957" y="80963"/>
            <a:ext cx="6031706" cy="1002506"/>
          </a:xfrm>
        </p:spPr>
        <p:txBody>
          <a:bodyPr/>
          <a:lstStyle/>
          <a:p>
            <a:r>
              <a:rPr lang="en-GB" altLang="en-US" dirty="0" smtClean="0"/>
              <a:t>Placement Providers</a:t>
            </a:r>
          </a:p>
        </p:txBody>
      </p:sp>
      <p:sp>
        <p:nvSpPr>
          <p:cNvPr id="204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5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1800">
                <a:solidFill>
                  <a:srgbClr val="595959"/>
                </a:solidFill>
                <a:latin typeface="Times New Roman" pitchFamily="18" charset="0"/>
                <a:ea typeface="MS PGothic" pitchFamily="34" charset="-128"/>
              </a:defRPr>
            </a:lvl1pPr>
            <a:lvl2pPr marL="557213" indent="-214313" eaLnBrk="0" hangingPunct="0">
              <a:spcBef>
                <a:spcPts val="45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1650">
                <a:solidFill>
                  <a:srgbClr val="595959"/>
                </a:solidFill>
                <a:latin typeface="Times New Roman" pitchFamily="18" charset="0"/>
                <a:ea typeface="MS PGothic" pitchFamily="34" charset="-128"/>
              </a:defRPr>
            </a:lvl2pPr>
            <a:lvl3pPr marL="857250" indent="-171450" eaLnBrk="0" hangingPunct="0">
              <a:spcBef>
                <a:spcPts val="45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1500">
                <a:solidFill>
                  <a:srgbClr val="595959"/>
                </a:solidFill>
                <a:latin typeface="Times New Roman" pitchFamily="18" charset="0"/>
                <a:ea typeface="MS PGothic" pitchFamily="34" charset="-128"/>
              </a:defRPr>
            </a:lvl3pPr>
            <a:lvl4pPr marL="1200150" indent="-171450" eaLnBrk="0" hangingPunct="0">
              <a:spcBef>
                <a:spcPts val="45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Times New Roman" pitchFamily="18" charset="0"/>
                <a:ea typeface="MS PGothic" pitchFamily="34" charset="-128"/>
              </a:defRPr>
            </a:lvl4pPr>
            <a:lvl5pPr marL="1543050" indent="-171450" eaLnBrk="0" hangingPunct="0">
              <a:spcBef>
                <a:spcPts val="45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Times New Roman" pitchFamily="18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Times New Roman" pitchFamily="18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Times New Roman" pitchFamily="18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Times New Roman" pitchFamily="18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900453B-F52B-4A70-A473-E44C0D2D073C}" type="slidenum">
              <a:rPr lang="en-US" altLang="en-US" sz="2700">
                <a:solidFill>
                  <a:schemeClr val="bg1"/>
                </a:solidFill>
                <a:latin typeface="Tahoma" pitchFamily="34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270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54957" y="978176"/>
            <a:ext cx="2880122" cy="26967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 dirty="0" err="1">
                <a:solidFill>
                  <a:schemeClr val="tx1"/>
                </a:solidFill>
              </a:rPr>
              <a:t>Adoreboard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Belfast Education &amp; Library Board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Student </a:t>
            </a:r>
            <a:r>
              <a:rPr lang="en-GB" sz="1600" dirty="0">
                <a:solidFill>
                  <a:schemeClr val="tx1"/>
                </a:solidFill>
              </a:rPr>
              <a:t>Welfare </a:t>
            </a:r>
          </a:p>
          <a:p>
            <a:pPr>
              <a:defRPr/>
            </a:pPr>
            <a:r>
              <a:rPr lang="en-GB" sz="1600" dirty="0" err="1">
                <a:solidFill>
                  <a:schemeClr val="tx1"/>
                </a:solidFill>
              </a:rPr>
              <a:t>Carecall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endParaRPr lang="en-GB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QUB Disability Services </a:t>
            </a:r>
          </a:p>
          <a:p>
            <a:r>
              <a:rPr lang="en-GB" altLang="en-US" sz="1600" dirty="0"/>
              <a:t>Hughes Insurance</a:t>
            </a:r>
          </a:p>
          <a:p>
            <a:r>
              <a:rPr lang="en-GB" altLang="en-US" sz="1600" dirty="0"/>
              <a:t>Linking Generations NI</a:t>
            </a:r>
          </a:p>
          <a:p>
            <a:r>
              <a:rPr lang="en-GB" altLang="en-US" sz="1600" dirty="0"/>
              <a:t>Co-Operation Ireland </a:t>
            </a:r>
          </a:p>
          <a:p>
            <a:r>
              <a:rPr lang="en-GB" altLang="en-US" sz="1600" dirty="0"/>
              <a:t>Now Group </a:t>
            </a:r>
          </a:p>
          <a:p>
            <a:r>
              <a:rPr lang="en-GB" altLang="en-US" sz="1600" dirty="0"/>
              <a:t>Rainbow </a:t>
            </a:r>
            <a:r>
              <a:rPr lang="en-GB" altLang="en-US" sz="1600" dirty="0" smtClean="0"/>
              <a:t>Project</a:t>
            </a:r>
          </a:p>
          <a:p>
            <a:r>
              <a:rPr lang="en-GB" altLang="en-US" sz="1600" dirty="0" smtClean="0"/>
              <a:t>HMRC</a:t>
            </a:r>
            <a:endParaRPr lang="en-GB" altLang="en-US" sz="1600" dirty="0"/>
          </a:p>
          <a:p>
            <a:pPr>
              <a:defRPr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dirty="0"/>
          </a:p>
          <a:p>
            <a:pPr>
              <a:defRPr/>
            </a:pPr>
            <a:endParaRPr lang="en-GB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06541" y="1083469"/>
            <a:ext cx="2880122" cy="2696765"/>
          </a:xfrm>
        </p:spPr>
        <p:txBody>
          <a:bodyPr/>
          <a:lstStyle/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Marie Curie</a:t>
            </a: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NSPCC</a:t>
            </a: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Praxis Care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YMCA</a:t>
            </a:r>
          </a:p>
          <a:p>
            <a:pPr>
              <a:defRPr/>
            </a:pPr>
            <a:r>
              <a:rPr lang="en-GB" sz="1600" dirty="0"/>
              <a:t>Guide Dogs NI</a:t>
            </a:r>
          </a:p>
          <a:p>
            <a:pPr>
              <a:defRPr/>
            </a:pPr>
            <a:r>
              <a:rPr lang="en-GB" sz="1600" dirty="0"/>
              <a:t>Stepping Stones</a:t>
            </a:r>
          </a:p>
          <a:p>
            <a:pPr>
              <a:defRPr/>
            </a:pPr>
            <a:r>
              <a:rPr lang="en-GB" sz="1600" dirty="0"/>
              <a:t>Action </a:t>
            </a:r>
            <a:r>
              <a:rPr lang="en-GB" sz="1600" dirty="0" smtClean="0"/>
              <a:t>Cancer</a:t>
            </a:r>
            <a:endParaRPr lang="en-GB" sz="1600" dirty="0"/>
          </a:p>
          <a:p>
            <a:pPr>
              <a:defRPr/>
            </a:pPr>
            <a:r>
              <a:rPr lang="en-GB" sz="1600" dirty="0"/>
              <a:t>Child Brain Injury </a:t>
            </a:r>
            <a:r>
              <a:rPr lang="en-GB" sz="1600" dirty="0" smtClean="0"/>
              <a:t>Trust</a:t>
            </a:r>
          </a:p>
          <a:p>
            <a:pPr>
              <a:defRPr/>
            </a:pPr>
            <a:r>
              <a:rPr lang="en-GB" altLang="en-US" sz="1600" dirty="0"/>
              <a:t>Axiom </a:t>
            </a:r>
          </a:p>
          <a:p>
            <a:pPr>
              <a:defRPr/>
            </a:pPr>
            <a:r>
              <a:rPr lang="en-GB" altLang="en-US" sz="1600" dirty="0"/>
              <a:t>Belfast City </a:t>
            </a:r>
            <a:r>
              <a:rPr lang="en-GB" altLang="en-US" sz="1600" dirty="0" smtClean="0"/>
              <a:t>Council</a:t>
            </a: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561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Professional recognition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Accredited by the British Psychological Society (BPS)</a:t>
            </a:r>
          </a:p>
          <a:p>
            <a:r>
              <a:rPr lang="en-GB" sz="2000" dirty="0" smtClean="0"/>
              <a:t>Provides the BPS Graduate Basis for </a:t>
            </a:r>
            <a:r>
              <a:rPr lang="en-GB" sz="2000" dirty="0" err="1" smtClean="0"/>
              <a:t>Chartership</a:t>
            </a:r>
            <a:endParaRPr lang="en-GB" sz="2000" dirty="0" smtClean="0"/>
          </a:p>
          <a:p>
            <a:r>
              <a:rPr lang="en-GB" sz="2000" dirty="0" smtClean="0"/>
              <a:t>Eligibility to apply for membership of the BPS (</a:t>
            </a:r>
            <a:r>
              <a:rPr lang="en-GB" sz="2000" dirty="0" err="1" smtClean="0"/>
              <a:t>MBPsS</a:t>
            </a:r>
            <a:r>
              <a:rPr lang="en-GB" sz="2000" dirty="0" smtClean="0"/>
              <a:t>)</a:t>
            </a:r>
          </a:p>
          <a:p>
            <a:endParaRPr lang="en-GB" sz="2000" dirty="0" smtClean="0"/>
          </a:p>
          <a:p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36" y="2768771"/>
            <a:ext cx="2741287" cy="14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B Open Day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352</Words>
  <Application>Microsoft Office PowerPoint</Application>
  <PresentationFormat>On-screen Show (16:9)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Tahoma</vt:lpstr>
      <vt:lpstr>QUB Open Day 2015</vt:lpstr>
      <vt:lpstr>PowerPoint Presentation</vt:lpstr>
      <vt:lpstr>Welcome to Psychology at Queen’s?</vt:lpstr>
      <vt:lpstr>BSc (Hons) Psychology Year 1</vt:lpstr>
      <vt:lpstr>PowerPoint Presentation</vt:lpstr>
      <vt:lpstr>BSc (Hons) Psychology Year 2</vt:lpstr>
      <vt:lpstr>BSc (Hons) Psychology with Professional Placement Year 3</vt:lpstr>
      <vt:lpstr>Final Year</vt:lpstr>
      <vt:lpstr>Placement Providers</vt:lpstr>
      <vt:lpstr>Professional recognition</vt:lpstr>
      <vt:lpstr>Support</vt:lpstr>
      <vt:lpstr>Your future career</vt:lpstr>
      <vt:lpstr>Any questions?</vt:lpstr>
    </vt:vector>
  </TitlesOfParts>
  <Company>QUB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Hughes</dc:creator>
  <cp:lastModifiedBy>Claire Wright</cp:lastModifiedBy>
  <cp:revision>117</cp:revision>
  <cp:lastPrinted>2015-09-04T09:01:33Z</cp:lastPrinted>
  <dcterms:created xsi:type="dcterms:W3CDTF">2015-08-28T09:20:01Z</dcterms:created>
  <dcterms:modified xsi:type="dcterms:W3CDTF">2018-03-21T10:52:17Z</dcterms:modified>
</cp:coreProperties>
</file>