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21.xml" ContentType="application/vnd.ms-office.chartcolorstyle+xml"/>
  <Override PartName="/ppt/charts/style21.xml" ContentType="application/vnd.ms-office.chartstyle+xml"/>
  <Override PartName="/ppt/charts/colors22.xml" ContentType="application/vnd.ms-office.chartcolorstyle+xml"/>
  <Override PartName="/ppt/charts/style22.xml" ContentType="application/vnd.ms-office.chartstyle+xml"/>
  <Override PartName="/ppt/charts/colors23.xml" ContentType="application/vnd.ms-office.chartcolorstyle+xml"/>
  <Override PartName="/ppt/charts/style23.xml" ContentType="application/vnd.ms-office.chartstyle+xml"/>
  <Override PartName="/ppt/charts/colors24.xml" ContentType="application/vnd.ms-office.chartcolorstyle+xml"/>
  <Override PartName="/ppt/charts/style24.xml" ContentType="application/vnd.ms-office.chartstyle+xml"/>
  <Override PartName="/ppt/charts/colors25.xml" ContentType="application/vnd.ms-office.chartcolorstyle+xml"/>
  <Override PartName="/ppt/charts/style25.xml" ContentType="application/vnd.ms-office.chartstyle+xml"/>
  <Override PartName="/ppt/charts/colors26.xml" ContentType="application/vnd.ms-office.chartcolorstyle+xml"/>
  <Override PartName="/ppt/charts/style2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91" r:id="rId3"/>
    <p:sldMasterId id="2147483703" r:id="rId4"/>
  </p:sldMasterIdLst>
  <p:notesMasterIdLst>
    <p:notesMasterId r:id="rId53"/>
  </p:notesMasterIdLst>
  <p:handoutMasterIdLst>
    <p:handoutMasterId r:id="rId54"/>
  </p:handoutMasterIdLst>
  <p:sldIdLst>
    <p:sldId id="364" r:id="rId5"/>
    <p:sldId id="341" r:id="rId6"/>
    <p:sldId id="361" r:id="rId7"/>
    <p:sldId id="336" r:id="rId8"/>
    <p:sldId id="357" r:id="rId9"/>
    <p:sldId id="337" r:id="rId10"/>
    <p:sldId id="338" r:id="rId11"/>
    <p:sldId id="340" r:id="rId12"/>
    <p:sldId id="360" r:id="rId13"/>
    <p:sldId id="358" r:id="rId14"/>
    <p:sldId id="362" r:id="rId15"/>
    <p:sldId id="385" r:id="rId16"/>
    <p:sldId id="386" r:id="rId17"/>
    <p:sldId id="342" r:id="rId18"/>
    <p:sldId id="359" r:id="rId19"/>
    <p:sldId id="356" r:id="rId20"/>
    <p:sldId id="344" r:id="rId21"/>
    <p:sldId id="350" r:id="rId22"/>
    <p:sldId id="351" r:id="rId23"/>
    <p:sldId id="352" r:id="rId24"/>
    <p:sldId id="353" r:id="rId25"/>
    <p:sldId id="354" r:id="rId26"/>
    <p:sldId id="355" r:id="rId27"/>
    <p:sldId id="345" r:id="rId28"/>
    <p:sldId id="346" r:id="rId29"/>
    <p:sldId id="347" r:id="rId30"/>
    <p:sldId id="348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4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955"/>
    <a:srgbClr val="7ABC32"/>
    <a:srgbClr val="87C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750" autoAdjust="0"/>
    <p:restoredTop sz="95967" autoAdjust="0"/>
  </p:normalViewPr>
  <p:slideViewPr>
    <p:cSldViewPr showGuides="1">
      <p:cViewPr varScale="1">
        <p:scale>
          <a:sx n="67" d="100"/>
          <a:sy n="67" d="100"/>
        </p:scale>
        <p:origin x="1428" y="12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Miquel\Desktop\iABC%20susceptibility%20tests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Miquel\Desktop\iABC%20susceptibility%20tests.xls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Miquel\Desktop\iABC%20susceptibility%20tests.xls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Miquel\Desktop\iABC%20susceptibility%20tests.xls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Miquel\Desktop\iABC%20susceptibility%20tests.xls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C:\Users\Miquel\Desktop\iABC%20susceptibility%20tests.xls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Users\Miquel\Desktop\iABC%20susceptibility%20tests.xls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C:\Users\Miquel\Desktop\iABC%20susceptibility%20tests.xls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C:\Users\Miquel\Desktop\iABC%20susceptibility%20tests.xls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C:\Users\Miquel\Desktop\iABC%20susceptibility%20tests.xls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C:\Users\Miquel\Desktop\iABC%20susceptibility%20tests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Miquel\Desktop\iABC%20susceptibility%20tests.xls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file:///C:\Users\Miquel\Desktop\iABC%20susceptibility%20tests.xls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oleObject" Target="file:///C:\Users\Miquel\Desktop\iABC%20susceptibility%20tests.xls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oleObject" Target="file:///C:\Users\Miquel\Desktop\iABC%20susceptibility%20tests.xls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oleObject" Target="file:///C:\Users\Miquel\Desktop\iABC%20susceptibility%20tests.xls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oleObject" Target="file:///C:\Users\Miquel\Desktop\iABC%20susceptibility%20tests.xls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oleObject" Target="file:///C:\Users\Miquel\Desktop\iABC%20susceptibility%20tests.xls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oleObject" Target="file:///C:\Users\Miquel\Desktop\iABC%20susceptibility%20tests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39558\Dropbox\iABC\Results\LDA\LDA%20dispersion%20data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39558\Dropbox\iABC\Results\LDA\LDA%20dispersion%20data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39558\Dropbox\iABC\Results\LDA\Dry%20powder\LDA%20dispersion%20dat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Miquel\Desktop\iABC%20susceptibility%20tests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39558\Dropbox\iABC\Results\LDA\Nebuliser\10-02-16%20Size%20distribution%20vernevelaars%20experimenten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39558\Dropbox\iABC\Results\LDA\Nebuliser\10-02-16%20Size%20distribution%20vernevelaars%20experimenten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39558\Dropbox\iABC\Results\LDA\Nebuliser\10-02-16%20Size%20distribution%20vernevelaars%20experimenten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39558\Dropbox\iABC\Results\LDA\Nebuliser\02-05-16%20Size%20distribution%20vernevelaars%20experimenten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39558\Dropbox\iABC\Results\LDA\Nebuliser\02-05-16%20Size%20distribution%20vernevelaars%20experimenten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39558\Dropbox\iABC\Results\LDA\Nebuliser\02-05-16%20Size%20distribution%20vernevelaars%20experimenten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39558\Dropbox\iABC\Results\LDA\Nebuliser\02-05-16%20Retenties%20en%20verneveltijd%20vernevelaars%20experimenten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39558\Dropbox\iABC\Results\LDA\Nebuliser\02-05-16%20Retenties%20en%20verneveltijd%20vernevelaars%20experimente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Miquel\Desktop\iABC%20susceptibility%20tests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Miquel\Desktop\iABC%20susceptibility%20tests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Miquel\Desktop\iABC%20susceptibility%20tests.xls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Miquel\Desktop\iABC%20susceptibility%20tests.xls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Miquel\Desktop\iABC%20susceptibility%20tests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Miquel\Desktop\iABC%20susceptibility%20tes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BAL 30072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P.aeruginosa!$W$34</c:f>
              <c:strCache>
                <c:ptCount val="1"/>
                <c:pt idx="0">
                  <c:v>BAL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P.aeruginosa!$X$33:$AJ$33</c:f>
              <c:strCache>
                <c:ptCount val="13"/>
                <c:pt idx="0">
                  <c:v>0,12</c:v>
                </c:pt>
                <c:pt idx="1">
                  <c:v>0,25</c:v>
                </c:pt>
                <c:pt idx="2">
                  <c:v>0,5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16</c:v>
                </c:pt>
                <c:pt idx="8">
                  <c:v>32</c:v>
                </c:pt>
                <c:pt idx="9">
                  <c:v>64</c:v>
                </c:pt>
                <c:pt idx="10">
                  <c:v>128</c:v>
                </c:pt>
                <c:pt idx="11">
                  <c:v>256</c:v>
                </c:pt>
                <c:pt idx="12">
                  <c:v>&gt;256</c:v>
                </c:pt>
              </c:strCache>
            </c:strRef>
          </c:cat>
          <c:val>
            <c:numRef>
              <c:f>P.aeruginosa!$X$34:$AJ$34</c:f>
              <c:numCache>
                <c:formatCode>General</c:formatCode>
                <c:ptCount val="13"/>
                <c:pt idx="0">
                  <c:v>172</c:v>
                </c:pt>
                <c:pt idx="1">
                  <c:v>56</c:v>
                </c:pt>
                <c:pt idx="2">
                  <c:v>73</c:v>
                </c:pt>
                <c:pt idx="3">
                  <c:v>62</c:v>
                </c:pt>
                <c:pt idx="4">
                  <c:v>33</c:v>
                </c:pt>
                <c:pt idx="5">
                  <c:v>22</c:v>
                </c:pt>
                <c:pt idx="6">
                  <c:v>32</c:v>
                </c:pt>
                <c:pt idx="7">
                  <c:v>28</c:v>
                </c:pt>
                <c:pt idx="8">
                  <c:v>8</c:v>
                </c:pt>
                <c:pt idx="9">
                  <c:v>6</c:v>
                </c:pt>
                <c:pt idx="10">
                  <c:v>2</c:v>
                </c:pt>
                <c:pt idx="11">
                  <c:v>3</c:v>
                </c:pt>
                <c:pt idx="1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294080"/>
        <c:axId val="34387584"/>
      </c:barChart>
      <c:catAx>
        <c:axId val="4529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87584"/>
        <c:crosses val="autoZero"/>
        <c:auto val="1"/>
        <c:lblAlgn val="ctr"/>
        <c:lblOffset val="100"/>
        <c:noMultiLvlLbl val="0"/>
      </c:catAx>
      <c:valAx>
        <c:axId val="3438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9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Burkholderia!$U$53</c:f>
              <c:strCache>
                <c:ptCount val="1"/>
                <c:pt idx="0">
                  <c:v>Ciprofloxacin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Burkholderia!$V$52:$AF$52</c:f>
              <c:strCache>
                <c:ptCount val="11"/>
                <c:pt idx="0">
                  <c:v>&lt; 0,06</c:v>
                </c:pt>
                <c:pt idx="1">
                  <c:v>0,12</c:v>
                </c:pt>
                <c:pt idx="2">
                  <c:v>0,25</c:v>
                </c:pt>
                <c:pt idx="3">
                  <c:v>0,5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8</c:v>
                </c:pt>
                <c:pt idx="8">
                  <c:v>16</c:v>
                </c:pt>
                <c:pt idx="9">
                  <c:v>32</c:v>
                </c:pt>
                <c:pt idx="10">
                  <c:v>&gt;32</c:v>
                </c:pt>
              </c:strCache>
            </c:strRef>
          </c:cat>
          <c:val>
            <c:numRef>
              <c:f>Burkholderia!$V$53:$AF$53</c:f>
              <c:numCache>
                <c:formatCode>General</c:formatCode>
                <c:ptCount val="11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8</c:v>
                </c:pt>
                <c:pt idx="4">
                  <c:v>17</c:v>
                </c:pt>
                <c:pt idx="5">
                  <c:v>18</c:v>
                </c:pt>
                <c:pt idx="6">
                  <c:v>10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79200"/>
        <c:axId val="45406976"/>
      </c:barChart>
      <c:catAx>
        <c:axId val="4657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06976"/>
        <c:crosses val="autoZero"/>
        <c:auto val="1"/>
        <c:lblAlgn val="ctr"/>
        <c:lblOffset val="100"/>
        <c:noMultiLvlLbl val="0"/>
      </c:catAx>
      <c:valAx>
        <c:axId val="4540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7920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Burkholderia!$U$50</c:f>
              <c:strCache>
                <c:ptCount val="1"/>
                <c:pt idx="0">
                  <c:v>Meropenem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Burkholderia!$V$49:$AG$49</c:f>
              <c:strCache>
                <c:ptCount val="12"/>
                <c:pt idx="0">
                  <c:v>&lt; 0,06</c:v>
                </c:pt>
                <c:pt idx="1">
                  <c:v>0,12</c:v>
                </c:pt>
                <c:pt idx="2">
                  <c:v>0,25</c:v>
                </c:pt>
                <c:pt idx="3">
                  <c:v>0,5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8</c:v>
                </c:pt>
                <c:pt idx="8">
                  <c:v>16</c:v>
                </c:pt>
                <c:pt idx="9">
                  <c:v>32</c:v>
                </c:pt>
                <c:pt idx="10">
                  <c:v>64</c:v>
                </c:pt>
                <c:pt idx="11">
                  <c:v>&gt;64</c:v>
                </c:pt>
              </c:strCache>
            </c:strRef>
          </c:cat>
          <c:val>
            <c:numRef>
              <c:f>Burkholderia!$V$50:$AG$50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6</c:v>
                </c:pt>
                <c:pt idx="5">
                  <c:v>10</c:v>
                </c:pt>
                <c:pt idx="6">
                  <c:v>26</c:v>
                </c:pt>
                <c:pt idx="7">
                  <c:v>22</c:v>
                </c:pt>
                <c:pt idx="8">
                  <c:v>15</c:v>
                </c:pt>
                <c:pt idx="9">
                  <c:v>9</c:v>
                </c:pt>
                <c:pt idx="10">
                  <c:v>4</c:v>
                </c:pt>
                <c:pt idx="1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21216"/>
        <c:axId val="46089344"/>
      </c:barChart>
      <c:catAx>
        <c:axId val="4692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89344"/>
        <c:crosses val="autoZero"/>
        <c:auto val="1"/>
        <c:lblAlgn val="ctr"/>
        <c:lblOffset val="100"/>
        <c:noMultiLvlLbl val="0"/>
      </c:catAx>
      <c:valAx>
        <c:axId val="4608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2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Burkholderia!$U$35</c:f>
              <c:strCache>
                <c:ptCount val="1"/>
                <c:pt idx="0">
                  <c:v>BAL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Burkholderia!$V$34:$AH$34</c:f>
              <c:strCache>
                <c:ptCount val="13"/>
                <c:pt idx="0">
                  <c:v>&lt; 0,12</c:v>
                </c:pt>
                <c:pt idx="1">
                  <c:v>0,25</c:v>
                </c:pt>
                <c:pt idx="2">
                  <c:v>0,5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16</c:v>
                </c:pt>
                <c:pt idx="8">
                  <c:v>32</c:v>
                </c:pt>
                <c:pt idx="9">
                  <c:v>64</c:v>
                </c:pt>
                <c:pt idx="10">
                  <c:v>128</c:v>
                </c:pt>
                <c:pt idx="11">
                  <c:v>256</c:v>
                </c:pt>
                <c:pt idx="12">
                  <c:v>&gt;256</c:v>
                </c:pt>
              </c:strCache>
            </c:strRef>
          </c:cat>
          <c:val>
            <c:numRef>
              <c:f>Burkholderia!$V$35:$AH$35</c:f>
              <c:numCache>
                <c:formatCode>General</c:formatCode>
                <c:ptCount val="13"/>
                <c:pt idx="0">
                  <c:v>47</c:v>
                </c:pt>
                <c:pt idx="1">
                  <c:v>4</c:v>
                </c:pt>
                <c:pt idx="2">
                  <c:v>2</c:v>
                </c:pt>
                <c:pt idx="3">
                  <c:v>6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7</c:v>
                </c:pt>
                <c:pt idx="11">
                  <c:v>1</c:v>
                </c:pt>
                <c:pt idx="1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21728"/>
        <c:axId val="46091072"/>
      </c:barChart>
      <c:catAx>
        <c:axId val="4692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91072"/>
        <c:crosses val="autoZero"/>
        <c:auto val="1"/>
        <c:lblAlgn val="ctr"/>
        <c:lblOffset val="100"/>
        <c:noMultiLvlLbl val="0"/>
      </c:catAx>
      <c:valAx>
        <c:axId val="4609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2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Achromobacter!$V$17</c:f>
              <c:strCache>
                <c:ptCount val="1"/>
                <c:pt idx="0">
                  <c:v>Meropenem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Achromobacter!$W$16:$AH$16</c:f>
              <c:strCache>
                <c:ptCount val="12"/>
                <c:pt idx="0">
                  <c:v>&lt; 0,06</c:v>
                </c:pt>
                <c:pt idx="1">
                  <c:v>0,12</c:v>
                </c:pt>
                <c:pt idx="2">
                  <c:v>0,25</c:v>
                </c:pt>
                <c:pt idx="3">
                  <c:v>0,5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8</c:v>
                </c:pt>
                <c:pt idx="8">
                  <c:v>16</c:v>
                </c:pt>
                <c:pt idx="9">
                  <c:v>32</c:v>
                </c:pt>
                <c:pt idx="10">
                  <c:v>64</c:v>
                </c:pt>
                <c:pt idx="11">
                  <c:v>&gt;64</c:v>
                </c:pt>
              </c:strCache>
            </c:strRef>
          </c:cat>
          <c:val>
            <c:numRef>
              <c:f>Achromobacter!$W$17:$AH$17</c:f>
              <c:numCache>
                <c:formatCode>General</c:formatCode>
                <c:ptCount val="12"/>
                <c:pt idx="0">
                  <c:v>5</c:v>
                </c:pt>
                <c:pt idx="1">
                  <c:v>21</c:v>
                </c:pt>
                <c:pt idx="2">
                  <c:v>5</c:v>
                </c:pt>
                <c:pt idx="3">
                  <c:v>8</c:v>
                </c:pt>
                <c:pt idx="4">
                  <c:v>13</c:v>
                </c:pt>
                <c:pt idx="5">
                  <c:v>6</c:v>
                </c:pt>
                <c:pt idx="6">
                  <c:v>6</c:v>
                </c:pt>
                <c:pt idx="7">
                  <c:v>8</c:v>
                </c:pt>
                <c:pt idx="8">
                  <c:v>4</c:v>
                </c:pt>
                <c:pt idx="9">
                  <c:v>9</c:v>
                </c:pt>
                <c:pt idx="10">
                  <c:v>1</c:v>
                </c:pt>
                <c:pt idx="1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766592"/>
        <c:axId val="46093376"/>
      </c:barChart>
      <c:catAx>
        <c:axId val="4676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93376"/>
        <c:crosses val="autoZero"/>
        <c:auto val="1"/>
        <c:lblAlgn val="ctr"/>
        <c:lblOffset val="100"/>
        <c:noMultiLvlLbl val="0"/>
      </c:catAx>
      <c:valAx>
        <c:axId val="4609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6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Achromobacter!$V$5</c:f>
              <c:strCache>
                <c:ptCount val="1"/>
                <c:pt idx="0">
                  <c:v>BAL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Achromobacter!$W$4:$AI$4</c:f>
              <c:strCache>
                <c:ptCount val="13"/>
                <c:pt idx="0">
                  <c:v>0,12</c:v>
                </c:pt>
                <c:pt idx="1">
                  <c:v>0,25</c:v>
                </c:pt>
                <c:pt idx="2">
                  <c:v>0,5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16</c:v>
                </c:pt>
                <c:pt idx="8">
                  <c:v>32</c:v>
                </c:pt>
                <c:pt idx="9">
                  <c:v>64</c:v>
                </c:pt>
                <c:pt idx="10">
                  <c:v>128</c:v>
                </c:pt>
                <c:pt idx="11">
                  <c:v>256</c:v>
                </c:pt>
                <c:pt idx="12">
                  <c:v>&gt;256</c:v>
                </c:pt>
              </c:strCache>
            </c:strRef>
          </c:cat>
          <c:val>
            <c:numRef>
              <c:f>Achromobacter!$W$5:$AI$5</c:f>
              <c:numCache>
                <c:formatCode>General</c:formatCode>
                <c:ptCount val="13"/>
                <c:pt idx="0">
                  <c:v>3</c:v>
                </c:pt>
                <c:pt idx="1">
                  <c:v>9</c:v>
                </c:pt>
                <c:pt idx="2">
                  <c:v>20</c:v>
                </c:pt>
                <c:pt idx="3">
                  <c:v>10</c:v>
                </c:pt>
                <c:pt idx="4">
                  <c:v>12</c:v>
                </c:pt>
                <c:pt idx="5">
                  <c:v>11</c:v>
                </c:pt>
                <c:pt idx="6">
                  <c:v>4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99360"/>
        <c:axId val="46095104"/>
      </c:barChart>
      <c:catAx>
        <c:axId val="4519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95104"/>
        <c:crosses val="autoZero"/>
        <c:auto val="1"/>
        <c:lblAlgn val="ctr"/>
        <c:lblOffset val="100"/>
        <c:noMultiLvlLbl val="0"/>
      </c:catAx>
      <c:valAx>
        <c:axId val="4609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9936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Achromobacter!$V$8</c:f>
              <c:strCache>
                <c:ptCount val="1"/>
                <c:pt idx="0">
                  <c:v>Tobramycin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Achromobacter!$W$7:$AH$7</c:f>
              <c:strCache>
                <c:ptCount val="12"/>
                <c:pt idx="0">
                  <c:v>0,12</c:v>
                </c:pt>
                <c:pt idx="1">
                  <c:v>0,25</c:v>
                </c:pt>
                <c:pt idx="2">
                  <c:v>0,5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16</c:v>
                </c:pt>
                <c:pt idx="8">
                  <c:v>32</c:v>
                </c:pt>
                <c:pt idx="9">
                  <c:v>64</c:v>
                </c:pt>
                <c:pt idx="10">
                  <c:v>128</c:v>
                </c:pt>
                <c:pt idx="11">
                  <c:v>&gt;128</c:v>
                </c:pt>
              </c:strCache>
            </c:strRef>
          </c:cat>
          <c:val>
            <c:numRef>
              <c:f>Achromobacter!$W$8:$AH$8</c:f>
              <c:numCache>
                <c:formatCode>General</c:formatCode>
                <c:ptCount val="12"/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7</c:v>
                </c:pt>
                <c:pt idx="7">
                  <c:v>5</c:v>
                </c:pt>
                <c:pt idx="8">
                  <c:v>13</c:v>
                </c:pt>
                <c:pt idx="9">
                  <c:v>13</c:v>
                </c:pt>
                <c:pt idx="10">
                  <c:v>15</c:v>
                </c:pt>
                <c:pt idx="1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99872"/>
        <c:axId val="46113344"/>
      </c:barChart>
      <c:catAx>
        <c:axId val="4519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13344"/>
        <c:crosses val="autoZero"/>
        <c:auto val="1"/>
        <c:lblAlgn val="ctr"/>
        <c:lblOffset val="100"/>
        <c:noMultiLvlLbl val="0"/>
      </c:catAx>
      <c:valAx>
        <c:axId val="4611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998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Stenotrophomonas!$V$110</c:f>
              <c:strCache>
                <c:ptCount val="1"/>
                <c:pt idx="0">
                  <c:v>Co-trimoxazole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Stenotrophomonas!$W$109:$AG$109</c:f>
              <c:strCache>
                <c:ptCount val="11"/>
                <c:pt idx="0">
                  <c:v>&lt; 0,06</c:v>
                </c:pt>
                <c:pt idx="1">
                  <c:v>0,12</c:v>
                </c:pt>
                <c:pt idx="2">
                  <c:v>0,25</c:v>
                </c:pt>
                <c:pt idx="3">
                  <c:v>0,5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8</c:v>
                </c:pt>
                <c:pt idx="8">
                  <c:v>16</c:v>
                </c:pt>
                <c:pt idx="9">
                  <c:v>32</c:v>
                </c:pt>
                <c:pt idx="10">
                  <c:v>&gt;32</c:v>
                </c:pt>
              </c:strCache>
            </c:strRef>
          </c:cat>
          <c:val>
            <c:numRef>
              <c:f>Stenotrophomonas!$W$110:$AG$110</c:f>
              <c:numCache>
                <c:formatCode>General</c:formatCode>
                <c:ptCount val="11"/>
                <c:pt idx="0">
                  <c:v>5</c:v>
                </c:pt>
                <c:pt idx="1">
                  <c:v>10</c:v>
                </c:pt>
                <c:pt idx="2">
                  <c:v>9</c:v>
                </c:pt>
                <c:pt idx="3">
                  <c:v>12</c:v>
                </c:pt>
                <c:pt idx="4">
                  <c:v>7</c:v>
                </c:pt>
                <c:pt idx="5">
                  <c:v>9</c:v>
                </c:pt>
                <c:pt idx="6">
                  <c:v>17</c:v>
                </c:pt>
                <c:pt idx="7">
                  <c:v>21</c:v>
                </c:pt>
                <c:pt idx="8">
                  <c:v>15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201920"/>
        <c:axId val="46115648"/>
      </c:barChart>
      <c:catAx>
        <c:axId val="4520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15648"/>
        <c:crosses val="autoZero"/>
        <c:auto val="1"/>
        <c:lblAlgn val="ctr"/>
        <c:lblOffset val="100"/>
        <c:noMultiLvlLbl val="0"/>
      </c:catAx>
      <c:valAx>
        <c:axId val="4611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0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Stenotrophomonas!$V$95</c:f>
              <c:strCache>
                <c:ptCount val="1"/>
                <c:pt idx="0">
                  <c:v>BAL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Stenotrophomonas!$W$94:$AI$94</c:f>
              <c:strCache>
                <c:ptCount val="13"/>
                <c:pt idx="0">
                  <c:v>&lt; 0,12</c:v>
                </c:pt>
                <c:pt idx="1">
                  <c:v>0,25</c:v>
                </c:pt>
                <c:pt idx="2">
                  <c:v>0,5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16</c:v>
                </c:pt>
                <c:pt idx="8">
                  <c:v>32</c:v>
                </c:pt>
                <c:pt idx="9">
                  <c:v>64</c:v>
                </c:pt>
                <c:pt idx="10">
                  <c:v>128</c:v>
                </c:pt>
                <c:pt idx="11">
                  <c:v>256</c:v>
                </c:pt>
                <c:pt idx="12">
                  <c:v>&gt;256</c:v>
                </c:pt>
              </c:strCache>
            </c:strRef>
          </c:cat>
          <c:val>
            <c:numRef>
              <c:f>Stenotrophomonas!$W$95:$AI$95</c:f>
              <c:numCache>
                <c:formatCode>General</c:formatCode>
                <c:ptCount val="13"/>
                <c:pt idx="0">
                  <c:v>10</c:v>
                </c:pt>
                <c:pt idx="1">
                  <c:v>15</c:v>
                </c:pt>
                <c:pt idx="2">
                  <c:v>18</c:v>
                </c:pt>
                <c:pt idx="3">
                  <c:v>10</c:v>
                </c:pt>
                <c:pt idx="4">
                  <c:v>13</c:v>
                </c:pt>
                <c:pt idx="5">
                  <c:v>10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4</c:v>
                </c:pt>
                <c:pt idx="10">
                  <c:v>10</c:v>
                </c:pt>
                <c:pt idx="11">
                  <c:v>8</c:v>
                </c:pt>
                <c:pt idx="1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202432"/>
        <c:axId val="46117376"/>
      </c:barChart>
      <c:catAx>
        <c:axId val="4520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17376"/>
        <c:crosses val="autoZero"/>
        <c:auto val="1"/>
        <c:lblAlgn val="ctr"/>
        <c:lblOffset val="100"/>
        <c:noMultiLvlLbl val="0"/>
      </c:catAx>
      <c:valAx>
        <c:axId val="4611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0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Stenotrophomonas!$V$91</c:f>
              <c:strCache>
                <c:ptCount val="1"/>
                <c:pt idx="0">
                  <c:v>Ceftazidime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Stenotrophomonas!$W$90:$AH$90</c:f>
              <c:strCache>
                <c:ptCount val="12"/>
                <c:pt idx="0">
                  <c:v>&lt;0.25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8</c:v>
                </c:pt>
                <c:pt idx="6">
                  <c:v>16</c:v>
                </c:pt>
                <c:pt idx="7">
                  <c:v>32</c:v>
                </c:pt>
                <c:pt idx="8">
                  <c:v>64</c:v>
                </c:pt>
                <c:pt idx="9">
                  <c:v>128</c:v>
                </c:pt>
                <c:pt idx="10">
                  <c:v>256</c:v>
                </c:pt>
                <c:pt idx="11">
                  <c:v>&gt;256</c:v>
                </c:pt>
              </c:strCache>
            </c:strRef>
          </c:cat>
          <c:val>
            <c:numRef>
              <c:f>Stenotrophomonas!$W$91:$AH$91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8</c:v>
                </c:pt>
                <c:pt idx="3">
                  <c:v>13</c:v>
                </c:pt>
                <c:pt idx="4">
                  <c:v>10</c:v>
                </c:pt>
                <c:pt idx="5">
                  <c:v>6</c:v>
                </c:pt>
                <c:pt idx="6">
                  <c:v>7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8</c:v>
                </c:pt>
                <c:pt idx="1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202944"/>
        <c:axId val="46119104"/>
      </c:barChart>
      <c:catAx>
        <c:axId val="452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19104"/>
        <c:crosses val="autoZero"/>
        <c:auto val="1"/>
        <c:lblAlgn val="ctr"/>
        <c:lblOffset val="100"/>
        <c:noMultiLvlLbl val="0"/>
      </c:catAx>
      <c:valAx>
        <c:axId val="4611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0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Pandoraea!$V$6</c:f>
              <c:strCache>
                <c:ptCount val="1"/>
                <c:pt idx="0">
                  <c:v>BAL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Pandoraea!$W$5:$AI$5</c:f>
              <c:strCache>
                <c:ptCount val="13"/>
                <c:pt idx="0">
                  <c:v>0,12</c:v>
                </c:pt>
                <c:pt idx="1">
                  <c:v>0,25</c:v>
                </c:pt>
                <c:pt idx="2">
                  <c:v>0,5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16</c:v>
                </c:pt>
                <c:pt idx="8">
                  <c:v>32</c:v>
                </c:pt>
                <c:pt idx="9">
                  <c:v>64</c:v>
                </c:pt>
                <c:pt idx="10">
                  <c:v>128</c:v>
                </c:pt>
                <c:pt idx="11">
                  <c:v>256</c:v>
                </c:pt>
                <c:pt idx="12">
                  <c:v>&gt;256</c:v>
                </c:pt>
              </c:strCache>
            </c:strRef>
          </c:cat>
          <c:val>
            <c:numRef>
              <c:f>Pandoraea!$W$6:$AI$6</c:f>
              <c:numCache>
                <c:formatCode>General</c:formatCode>
                <c:ptCount val="13"/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9">
                  <c:v>1</c:v>
                </c:pt>
                <c:pt idx="11">
                  <c:v>1</c:v>
                </c:pt>
                <c:pt idx="1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97024"/>
        <c:axId val="47055424"/>
      </c:barChart>
      <c:catAx>
        <c:axId val="4729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55424"/>
        <c:crosses val="autoZero"/>
        <c:auto val="1"/>
        <c:lblAlgn val="ctr"/>
        <c:lblOffset val="100"/>
        <c:noMultiLvlLbl val="0"/>
      </c:catAx>
      <c:valAx>
        <c:axId val="4705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9702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P.aeruginosa!$W$37</c:f>
              <c:strCache>
                <c:ptCount val="1"/>
                <c:pt idx="0">
                  <c:v>Tobramycin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P.aeruginosa!$X$36:$AI$36</c:f>
              <c:strCache>
                <c:ptCount val="12"/>
                <c:pt idx="0">
                  <c:v>0,12</c:v>
                </c:pt>
                <c:pt idx="1">
                  <c:v>0,25</c:v>
                </c:pt>
                <c:pt idx="2">
                  <c:v>0,5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16</c:v>
                </c:pt>
                <c:pt idx="8">
                  <c:v>32</c:v>
                </c:pt>
                <c:pt idx="9">
                  <c:v>64</c:v>
                </c:pt>
                <c:pt idx="10">
                  <c:v>128</c:v>
                </c:pt>
                <c:pt idx="11">
                  <c:v>&gt;128</c:v>
                </c:pt>
              </c:strCache>
            </c:strRef>
          </c:cat>
          <c:val>
            <c:numRef>
              <c:f>P.aeruginosa!$X$37:$AI$37</c:f>
              <c:numCache>
                <c:formatCode>General</c:formatCode>
                <c:ptCount val="12"/>
                <c:pt idx="0">
                  <c:v>29</c:v>
                </c:pt>
                <c:pt idx="1">
                  <c:v>44</c:v>
                </c:pt>
                <c:pt idx="2">
                  <c:v>114</c:v>
                </c:pt>
                <c:pt idx="3">
                  <c:v>96</c:v>
                </c:pt>
                <c:pt idx="4">
                  <c:v>92</c:v>
                </c:pt>
                <c:pt idx="5">
                  <c:v>51</c:v>
                </c:pt>
                <c:pt idx="6">
                  <c:v>22</c:v>
                </c:pt>
                <c:pt idx="7">
                  <c:v>15</c:v>
                </c:pt>
                <c:pt idx="8">
                  <c:v>11</c:v>
                </c:pt>
                <c:pt idx="9">
                  <c:v>8</c:v>
                </c:pt>
                <c:pt idx="10">
                  <c:v>9</c:v>
                </c:pt>
                <c:pt idx="1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340160"/>
        <c:axId val="541171712"/>
      </c:barChart>
      <c:catAx>
        <c:axId val="453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171712"/>
        <c:crosses val="autoZero"/>
        <c:auto val="1"/>
        <c:lblAlgn val="ctr"/>
        <c:lblOffset val="100"/>
        <c:noMultiLvlLbl val="0"/>
      </c:catAx>
      <c:valAx>
        <c:axId val="54117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4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Pandoraea!$V$9</c:f>
              <c:strCache>
                <c:ptCount val="1"/>
                <c:pt idx="0">
                  <c:v>Tobramycin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Pandoraea!$W$8:$AH$8</c:f>
              <c:strCache>
                <c:ptCount val="12"/>
                <c:pt idx="0">
                  <c:v>0,12</c:v>
                </c:pt>
                <c:pt idx="1">
                  <c:v>0,25</c:v>
                </c:pt>
                <c:pt idx="2">
                  <c:v>0,5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16</c:v>
                </c:pt>
                <c:pt idx="8">
                  <c:v>32</c:v>
                </c:pt>
                <c:pt idx="9">
                  <c:v>64</c:v>
                </c:pt>
                <c:pt idx="10">
                  <c:v>128</c:v>
                </c:pt>
                <c:pt idx="11">
                  <c:v>&gt;128</c:v>
                </c:pt>
              </c:strCache>
            </c:strRef>
          </c:cat>
          <c:val>
            <c:numRef>
              <c:f>Pandoraea!$W$9:$AH$9</c:f>
              <c:numCache>
                <c:formatCode>General</c:formatCode>
                <c:ptCount val="12"/>
                <c:pt idx="5">
                  <c:v>1</c:v>
                </c:pt>
                <c:pt idx="7">
                  <c:v>1</c:v>
                </c:pt>
                <c:pt idx="8">
                  <c:v>1</c:v>
                </c:pt>
                <c:pt idx="10">
                  <c:v>3</c:v>
                </c:pt>
                <c:pt idx="1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98048"/>
        <c:axId val="47057152"/>
      </c:barChart>
      <c:catAx>
        <c:axId val="472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57152"/>
        <c:crosses val="autoZero"/>
        <c:auto val="1"/>
        <c:lblAlgn val="ctr"/>
        <c:lblOffset val="100"/>
        <c:noMultiLvlLbl val="0"/>
      </c:catAx>
      <c:valAx>
        <c:axId val="4705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9804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Pandoraea!$V$15</c:f>
              <c:strCache>
                <c:ptCount val="1"/>
                <c:pt idx="0">
                  <c:v>Colistin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Pandoraea!$W$14:$AE$14</c:f>
              <c:strCache>
                <c:ptCount val="9"/>
                <c:pt idx="0">
                  <c:v>0,12</c:v>
                </c:pt>
                <c:pt idx="1">
                  <c:v>0,25</c:v>
                </c:pt>
                <c:pt idx="2">
                  <c:v>0,5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16</c:v>
                </c:pt>
                <c:pt idx="8">
                  <c:v>&gt;16</c:v>
                </c:pt>
              </c:strCache>
            </c:strRef>
          </c:cat>
          <c:val>
            <c:numRef>
              <c:f>Pandoraea!$W$15:$AE$15</c:f>
              <c:numCache>
                <c:formatCode>General</c:formatCode>
                <c:ptCount val="9"/>
                <c:pt idx="8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98560"/>
        <c:axId val="47058880"/>
      </c:barChart>
      <c:catAx>
        <c:axId val="4729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58880"/>
        <c:crosses val="autoZero"/>
        <c:auto val="1"/>
        <c:lblAlgn val="ctr"/>
        <c:lblOffset val="100"/>
        <c:noMultiLvlLbl val="0"/>
      </c:catAx>
      <c:valAx>
        <c:axId val="4705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9856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Pandoraea!$V$18</c:f>
              <c:strCache>
                <c:ptCount val="1"/>
                <c:pt idx="0">
                  <c:v>Co-trimoxazole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Pandoraea!$W$17:$AE$17</c:f>
              <c:strCache>
                <c:ptCount val="9"/>
                <c:pt idx="0">
                  <c:v>&lt;0,06</c:v>
                </c:pt>
                <c:pt idx="1">
                  <c:v>0,06</c:v>
                </c:pt>
                <c:pt idx="2">
                  <c:v>0,12</c:v>
                </c:pt>
                <c:pt idx="3">
                  <c:v>0,25</c:v>
                </c:pt>
                <c:pt idx="4">
                  <c:v>0,5</c:v>
                </c:pt>
                <c:pt idx="5">
                  <c:v>1</c:v>
                </c:pt>
                <c:pt idx="6">
                  <c:v>2</c:v>
                </c:pt>
                <c:pt idx="7">
                  <c:v>4</c:v>
                </c:pt>
                <c:pt idx="8">
                  <c:v>8</c:v>
                </c:pt>
              </c:strCache>
            </c:strRef>
          </c:cat>
          <c:val>
            <c:numRef>
              <c:f>Pandoraea!$W$18:$AE$18</c:f>
              <c:numCache>
                <c:formatCode>General</c:formatCode>
                <c:ptCount val="9"/>
                <c:pt idx="0">
                  <c:v>1</c:v>
                </c:pt>
                <c:pt idx="2">
                  <c:v>4</c:v>
                </c:pt>
                <c:pt idx="3">
                  <c:v>2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99072"/>
        <c:axId val="47060608"/>
      </c:barChart>
      <c:catAx>
        <c:axId val="4729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60608"/>
        <c:crosses val="autoZero"/>
        <c:auto val="1"/>
        <c:lblAlgn val="ctr"/>
        <c:lblOffset val="100"/>
        <c:noMultiLvlLbl val="0"/>
      </c:catAx>
      <c:valAx>
        <c:axId val="4706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9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Ralstonia!$U$16:$V$16</c:f>
              <c:strCache>
                <c:ptCount val="2"/>
                <c:pt idx="0">
                  <c:v>Co-trimoxazole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Ralstonia!$W$15:$AF$15</c:f>
              <c:numCache>
                <c:formatCode>General</c:formatCode>
                <c:ptCount val="10"/>
                <c:pt idx="0">
                  <c:v>0.06</c:v>
                </c:pt>
                <c:pt idx="1">
                  <c:v>0.12</c:v>
                </c:pt>
                <c:pt idx="2">
                  <c:v>0.25</c:v>
                </c:pt>
                <c:pt idx="3">
                  <c:v>0.5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8</c:v>
                </c:pt>
                <c:pt idx="8">
                  <c:v>16</c:v>
                </c:pt>
                <c:pt idx="9">
                  <c:v>32</c:v>
                </c:pt>
              </c:numCache>
            </c:numRef>
          </c:cat>
          <c:val>
            <c:numRef>
              <c:f>Ralstonia!$W$16:$AF$16</c:f>
              <c:numCache>
                <c:formatCode>General</c:formatCode>
                <c:ptCount val="10"/>
                <c:pt idx="1">
                  <c:v>3</c:v>
                </c:pt>
                <c:pt idx="4">
                  <c:v>1</c:v>
                </c:pt>
                <c:pt idx="5">
                  <c:v>1</c:v>
                </c:pt>
                <c:pt idx="7">
                  <c:v>2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40192"/>
        <c:axId val="47095808"/>
      </c:barChart>
      <c:catAx>
        <c:axId val="4724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95808"/>
        <c:crosses val="autoZero"/>
        <c:auto val="1"/>
        <c:lblAlgn val="ctr"/>
        <c:lblOffset val="100"/>
        <c:noMultiLvlLbl val="0"/>
      </c:catAx>
      <c:valAx>
        <c:axId val="4709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Ralstonia!$U$7</c:f>
              <c:strCache>
                <c:ptCount val="1"/>
                <c:pt idx="0">
                  <c:v>Tobramycin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Ralstonia!$V$6:$AG$6</c:f>
              <c:strCache>
                <c:ptCount val="12"/>
                <c:pt idx="0">
                  <c:v>0,12</c:v>
                </c:pt>
                <c:pt idx="1">
                  <c:v>0,25</c:v>
                </c:pt>
                <c:pt idx="2">
                  <c:v>0,5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16</c:v>
                </c:pt>
                <c:pt idx="8">
                  <c:v>32</c:v>
                </c:pt>
                <c:pt idx="9">
                  <c:v>64</c:v>
                </c:pt>
                <c:pt idx="10">
                  <c:v>128</c:v>
                </c:pt>
                <c:pt idx="11">
                  <c:v>&gt;128</c:v>
                </c:pt>
              </c:strCache>
            </c:strRef>
          </c:cat>
          <c:val>
            <c:numRef>
              <c:f>Ralstonia!$V$7:$AG$7</c:f>
              <c:numCache>
                <c:formatCode>General</c:formatCode>
                <c:ptCount val="12"/>
                <c:pt idx="8">
                  <c:v>1</c:v>
                </c:pt>
                <c:pt idx="9">
                  <c:v>1</c:v>
                </c:pt>
                <c:pt idx="10">
                  <c:v>4</c:v>
                </c:pt>
                <c:pt idx="1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40704"/>
        <c:axId val="47097536"/>
      </c:barChart>
      <c:catAx>
        <c:axId val="4724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97536"/>
        <c:crosses val="autoZero"/>
        <c:auto val="1"/>
        <c:lblAlgn val="ctr"/>
        <c:lblOffset val="100"/>
        <c:noMultiLvlLbl val="0"/>
      </c:catAx>
      <c:valAx>
        <c:axId val="4709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Ralstonia!$U$4</c:f>
              <c:strCache>
                <c:ptCount val="1"/>
                <c:pt idx="0">
                  <c:v>BAL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Ralstonia!$V$3:$AH$3</c:f>
              <c:strCache>
                <c:ptCount val="13"/>
                <c:pt idx="0">
                  <c:v>0,12</c:v>
                </c:pt>
                <c:pt idx="1">
                  <c:v>0,25</c:v>
                </c:pt>
                <c:pt idx="2">
                  <c:v>0,5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16</c:v>
                </c:pt>
                <c:pt idx="8">
                  <c:v>32</c:v>
                </c:pt>
                <c:pt idx="9">
                  <c:v>64</c:v>
                </c:pt>
                <c:pt idx="10">
                  <c:v>128</c:v>
                </c:pt>
                <c:pt idx="11">
                  <c:v>256</c:v>
                </c:pt>
                <c:pt idx="12">
                  <c:v>&gt;256</c:v>
                </c:pt>
              </c:strCache>
            </c:strRef>
          </c:cat>
          <c:val>
            <c:numRef>
              <c:f>Ralstonia!$V$4:$AH$4</c:f>
              <c:numCache>
                <c:formatCode>General</c:formatCode>
                <c:ptCount val="13"/>
                <c:pt idx="7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41216"/>
        <c:axId val="47099264"/>
      </c:barChart>
      <c:catAx>
        <c:axId val="4724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99264"/>
        <c:crosses val="autoZero"/>
        <c:auto val="1"/>
        <c:lblAlgn val="ctr"/>
        <c:lblOffset val="100"/>
        <c:noMultiLvlLbl val="0"/>
      </c:catAx>
      <c:valAx>
        <c:axId val="4709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692038495188102E-2"/>
          <c:y val="0.1115277777777778"/>
          <c:w val="0.90286351706036749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Ralstonia!$U$13</c:f>
              <c:strCache>
                <c:ptCount val="1"/>
                <c:pt idx="0">
                  <c:v>Colistin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Ralstonia!$V$12:$AD$12</c:f>
              <c:strCache>
                <c:ptCount val="9"/>
                <c:pt idx="0">
                  <c:v>0,12</c:v>
                </c:pt>
                <c:pt idx="1">
                  <c:v>0,25</c:v>
                </c:pt>
                <c:pt idx="2">
                  <c:v>0,5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16</c:v>
                </c:pt>
                <c:pt idx="8">
                  <c:v>&gt;16</c:v>
                </c:pt>
              </c:strCache>
            </c:strRef>
          </c:cat>
          <c:val>
            <c:numRef>
              <c:f>Ralstonia!$V$13:$AD$13</c:f>
              <c:numCache>
                <c:formatCode>General</c:formatCode>
                <c:ptCount val="9"/>
                <c:pt idx="8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41728"/>
        <c:axId val="47100992"/>
      </c:barChart>
      <c:catAx>
        <c:axId val="4724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00992"/>
        <c:crosses val="autoZero"/>
        <c:auto val="1"/>
        <c:lblAlgn val="ctr"/>
        <c:lblOffset val="100"/>
        <c:noMultiLvlLbl val="0"/>
      </c:catAx>
      <c:valAx>
        <c:axId val="4710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25 mg</c:v>
          </c:tx>
          <c:xVal>
            <c:numRef>
              <c:f>Dose!$B$6:$B$36</c:f>
              <c:numCache>
                <c:formatCode>General</c:formatCode>
                <c:ptCount val="31"/>
                <c:pt idx="0">
                  <c:v>0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1.5</c:v>
                </c:pt>
                <c:pt idx="5">
                  <c:v>1.8</c:v>
                </c:pt>
                <c:pt idx="6">
                  <c:v>2.2000000000000002</c:v>
                </c:pt>
                <c:pt idx="7">
                  <c:v>2.6</c:v>
                </c:pt>
                <c:pt idx="8">
                  <c:v>3.1</c:v>
                </c:pt>
                <c:pt idx="9">
                  <c:v>3.7</c:v>
                </c:pt>
                <c:pt idx="10">
                  <c:v>4.3</c:v>
                </c:pt>
                <c:pt idx="11">
                  <c:v>5</c:v>
                </c:pt>
                <c:pt idx="12">
                  <c:v>6</c:v>
                </c:pt>
                <c:pt idx="13">
                  <c:v>7.5</c:v>
                </c:pt>
                <c:pt idx="14">
                  <c:v>9</c:v>
                </c:pt>
                <c:pt idx="15">
                  <c:v>10.5</c:v>
                </c:pt>
                <c:pt idx="16">
                  <c:v>12.5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25</c:v>
                </c:pt>
                <c:pt idx="21">
                  <c:v>30</c:v>
                </c:pt>
                <c:pt idx="22">
                  <c:v>36</c:v>
                </c:pt>
                <c:pt idx="23">
                  <c:v>43</c:v>
                </c:pt>
                <c:pt idx="24">
                  <c:v>51</c:v>
                </c:pt>
                <c:pt idx="25">
                  <c:v>61</c:v>
                </c:pt>
                <c:pt idx="26">
                  <c:v>73</c:v>
                </c:pt>
                <c:pt idx="27">
                  <c:v>87</c:v>
                </c:pt>
                <c:pt idx="28">
                  <c:v>103</c:v>
                </c:pt>
                <c:pt idx="29">
                  <c:v>123</c:v>
                </c:pt>
                <c:pt idx="30">
                  <c:v>147</c:v>
                </c:pt>
              </c:numCache>
            </c:numRef>
          </c:xVal>
          <c:yVal>
            <c:numRef>
              <c:f>Dose!$C$6:$C$36</c:f>
              <c:numCache>
                <c:formatCode>General</c:formatCode>
                <c:ptCount val="31"/>
                <c:pt idx="0">
                  <c:v>0</c:v>
                </c:pt>
                <c:pt idx="1">
                  <c:v>8.92</c:v>
                </c:pt>
                <c:pt idx="2">
                  <c:v>14.02</c:v>
                </c:pt>
                <c:pt idx="3">
                  <c:v>19.59</c:v>
                </c:pt>
                <c:pt idx="4">
                  <c:v>25.39</c:v>
                </c:pt>
                <c:pt idx="5">
                  <c:v>34.07</c:v>
                </c:pt>
                <c:pt idx="6">
                  <c:v>45.11</c:v>
                </c:pt>
                <c:pt idx="7">
                  <c:v>54.93</c:v>
                </c:pt>
                <c:pt idx="8">
                  <c:v>65.11</c:v>
                </c:pt>
                <c:pt idx="9">
                  <c:v>74.23</c:v>
                </c:pt>
                <c:pt idx="10">
                  <c:v>80.290000000000006</c:v>
                </c:pt>
                <c:pt idx="11">
                  <c:v>84.82</c:v>
                </c:pt>
                <c:pt idx="12">
                  <c:v>89</c:v>
                </c:pt>
                <c:pt idx="13">
                  <c:v>93.19</c:v>
                </c:pt>
                <c:pt idx="14">
                  <c:v>96.04</c:v>
                </c:pt>
                <c:pt idx="15">
                  <c:v>97.75</c:v>
                </c:pt>
                <c:pt idx="16">
                  <c:v>98.95</c:v>
                </c:pt>
                <c:pt idx="17">
                  <c:v>99.64</c:v>
                </c:pt>
                <c:pt idx="18">
                  <c:v>99.94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</c:numCache>
            </c:numRef>
          </c:yVal>
          <c:smooth val="1"/>
        </c:ser>
        <c:ser>
          <c:idx val="1"/>
          <c:order val="1"/>
          <c:tx>
            <c:v>30 mg</c:v>
          </c:tx>
          <c:xVal>
            <c:numRef>
              <c:f>Dose!$B$6:$B$36</c:f>
              <c:numCache>
                <c:formatCode>General</c:formatCode>
                <c:ptCount val="31"/>
                <c:pt idx="0">
                  <c:v>0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1.5</c:v>
                </c:pt>
                <c:pt idx="5">
                  <c:v>1.8</c:v>
                </c:pt>
                <c:pt idx="6">
                  <c:v>2.2000000000000002</c:v>
                </c:pt>
                <c:pt idx="7">
                  <c:v>2.6</c:v>
                </c:pt>
                <c:pt idx="8">
                  <c:v>3.1</c:v>
                </c:pt>
                <c:pt idx="9">
                  <c:v>3.7</c:v>
                </c:pt>
                <c:pt idx="10">
                  <c:v>4.3</c:v>
                </c:pt>
                <c:pt idx="11">
                  <c:v>5</c:v>
                </c:pt>
                <c:pt idx="12">
                  <c:v>6</c:v>
                </c:pt>
                <c:pt idx="13">
                  <c:v>7.5</c:v>
                </c:pt>
                <c:pt idx="14">
                  <c:v>9</c:v>
                </c:pt>
                <c:pt idx="15">
                  <c:v>10.5</c:v>
                </c:pt>
                <c:pt idx="16">
                  <c:v>12.5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25</c:v>
                </c:pt>
                <c:pt idx="21">
                  <c:v>30</c:v>
                </c:pt>
                <c:pt idx="22">
                  <c:v>36</c:v>
                </c:pt>
                <c:pt idx="23">
                  <c:v>43</c:v>
                </c:pt>
                <c:pt idx="24">
                  <c:v>51</c:v>
                </c:pt>
                <c:pt idx="25">
                  <c:v>61</c:v>
                </c:pt>
                <c:pt idx="26">
                  <c:v>73</c:v>
                </c:pt>
                <c:pt idx="27">
                  <c:v>87</c:v>
                </c:pt>
                <c:pt idx="28">
                  <c:v>103</c:v>
                </c:pt>
                <c:pt idx="29">
                  <c:v>123</c:v>
                </c:pt>
                <c:pt idx="30">
                  <c:v>147</c:v>
                </c:pt>
              </c:numCache>
            </c:numRef>
          </c:xVal>
          <c:yVal>
            <c:numRef>
              <c:f>Dose!$D$6:$D$36</c:f>
              <c:numCache>
                <c:formatCode>General</c:formatCode>
                <c:ptCount val="31"/>
                <c:pt idx="0">
                  <c:v>0</c:v>
                </c:pt>
                <c:pt idx="1">
                  <c:v>8.26</c:v>
                </c:pt>
                <c:pt idx="2">
                  <c:v>12.99</c:v>
                </c:pt>
                <c:pt idx="3">
                  <c:v>18.149999999999999</c:v>
                </c:pt>
                <c:pt idx="4">
                  <c:v>23.52</c:v>
                </c:pt>
                <c:pt idx="5">
                  <c:v>31.54</c:v>
                </c:pt>
                <c:pt idx="6">
                  <c:v>41.71</c:v>
                </c:pt>
                <c:pt idx="7">
                  <c:v>50.73</c:v>
                </c:pt>
                <c:pt idx="8">
                  <c:v>60.01</c:v>
                </c:pt>
                <c:pt idx="9">
                  <c:v>68.22</c:v>
                </c:pt>
                <c:pt idx="10">
                  <c:v>73.59</c:v>
                </c:pt>
                <c:pt idx="11">
                  <c:v>77.52</c:v>
                </c:pt>
                <c:pt idx="12">
                  <c:v>81.12</c:v>
                </c:pt>
                <c:pt idx="13">
                  <c:v>84.79</c:v>
                </c:pt>
                <c:pt idx="14">
                  <c:v>87.45</c:v>
                </c:pt>
                <c:pt idx="15">
                  <c:v>89.15</c:v>
                </c:pt>
                <c:pt idx="16">
                  <c:v>90.49</c:v>
                </c:pt>
                <c:pt idx="17">
                  <c:v>91.5</c:v>
                </c:pt>
                <c:pt idx="18">
                  <c:v>92.38</c:v>
                </c:pt>
                <c:pt idx="19">
                  <c:v>93.2</c:v>
                </c:pt>
                <c:pt idx="20">
                  <c:v>94.3</c:v>
                </c:pt>
                <c:pt idx="21">
                  <c:v>95.6</c:v>
                </c:pt>
                <c:pt idx="22">
                  <c:v>96.93</c:v>
                </c:pt>
                <c:pt idx="23">
                  <c:v>98.12</c:v>
                </c:pt>
                <c:pt idx="24">
                  <c:v>99.04</c:v>
                </c:pt>
                <c:pt idx="25">
                  <c:v>99.71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</c:numCache>
            </c:numRef>
          </c:yVal>
          <c:smooth val="1"/>
        </c:ser>
        <c:ser>
          <c:idx val="2"/>
          <c:order val="2"/>
          <c:tx>
            <c:v>40 mg</c:v>
          </c:tx>
          <c:xVal>
            <c:numRef>
              <c:f>Dose!$B$6:$B$36</c:f>
              <c:numCache>
                <c:formatCode>General</c:formatCode>
                <c:ptCount val="31"/>
                <c:pt idx="0">
                  <c:v>0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1.5</c:v>
                </c:pt>
                <c:pt idx="5">
                  <c:v>1.8</c:v>
                </c:pt>
                <c:pt idx="6">
                  <c:v>2.2000000000000002</c:v>
                </c:pt>
                <c:pt idx="7">
                  <c:v>2.6</c:v>
                </c:pt>
                <c:pt idx="8">
                  <c:v>3.1</c:v>
                </c:pt>
                <c:pt idx="9">
                  <c:v>3.7</c:v>
                </c:pt>
                <c:pt idx="10">
                  <c:v>4.3</c:v>
                </c:pt>
                <c:pt idx="11">
                  <c:v>5</c:v>
                </c:pt>
                <c:pt idx="12">
                  <c:v>6</c:v>
                </c:pt>
                <c:pt idx="13">
                  <c:v>7.5</c:v>
                </c:pt>
                <c:pt idx="14">
                  <c:v>9</c:v>
                </c:pt>
                <c:pt idx="15">
                  <c:v>10.5</c:v>
                </c:pt>
                <c:pt idx="16">
                  <c:v>12.5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25</c:v>
                </c:pt>
                <c:pt idx="21">
                  <c:v>30</c:v>
                </c:pt>
                <c:pt idx="22">
                  <c:v>36</c:v>
                </c:pt>
                <c:pt idx="23">
                  <c:v>43</c:v>
                </c:pt>
                <c:pt idx="24">
                  <c:v>51</c:v>
                </c:pt>
                <c:pt idx="25">
                  <c:v>61</c:v>
                </c:pt>
                <c:pt idx="26">
                  <c:v>73</c:v>
                </c:pt>
                <c:pt idx="27">
                  <c:v>87</c:v>
                </c:pt>
                <c:pt idx="28">
                  <c:v>103</c:v>
                </c:pt>
                <c:pt idx="29">
                  <c:v>123</c:v>
                </c:pt>
                <c:pt idx="30">
                  <c:v>147</c:v>
                </c:pt>
              </c:numCache>
            </c:numRef>
          </c:xVal>
          <c:yVal>
            <c:numRef>
              <c:f>Dose!$E$6:$E$36</c:f>
              <c:numCache>
                <c:formatCode>General</c:formatCode>
                <c:ptCount val="31"/>
                <c:pt idx="0">
                  <c:v>0</c:v>
                </c:pt>
                <c:pt idx="1">
                  <c:v>4.42</c:v>
                </c:pt>
                <c:pt idx="2">
                  <c:v>7.75</c:v>
                </c:pt>
                <c:pt idx="3">
                  <c:v>11.73</c:v>
                </c:pt>
                <c:pt idx="4">
                  <c:v>16.13</c:v>
                </c:pt>
                <c:pt idx="5">
                  <c:v>22.95</c:v>
                </c:pt>
                <c:pt idx="6">
                  <c:v>31.88</c:v>
                </c:pt>
                <c:pt idx="7">
                  <c:v>40</c:v>
                </c:pt>
                <c:pt idx="8">
                  <c:v>48.45</c:v>
                </c:pt>
                <c:pt idx="9">
                  <c:v>55.96</c:v>
                </c:pt>
                <c:pt idx="10">
                  <c:v>60.84</c:v>
                </c:pt>
                <c:pt idx="11">
                  <c:v>64.39</c:v>
                </c:pt>
                <c:pt idx="12">
                  <c:v>67.7</c:v>
                </c:pt>
                <c:pt idx="13">
                  <c:v>71.39</c:v>
                </c:pt>
                <c:pt idx="14">
                  <c:v>74.36</c:v>
                </c:pt>
                <c:pt idx="15">
                  <c:v>76.400000000000006</c:v>
                </c:pt>
                <c:pt idx="16">
                  <c:v>78.069999999999993</c:v>
                </c:pt>
                <c:pt idx="17">
                  <c:v>79.38</c:v>
                </c:pt>
                <c:pt idx="18">
                  <c:v>80.510000000000005</c:v>
                </c:pt>
                <c:pt idx="19">
                  <c:v>81.56</c:v>
                </c:pt>
                <c:pt idx="20">
                  <c:v>82.99</c:v>
                </c:pt>
                <c:pt idx="21">
                  <c:v>84.8</c:v>
                </c:pt>
                <c:pt idx="22">
                  <c:v>86.94</c:v>
                </c:pt>
                <c:pt idx="23">
                  <c:v>89.29</c:v>
                </c:pt>
                <c:pt idx="24">
                  <c:v>91.82</c:v>
                </c:pt>
                <c:pt idx="25">
                  <c:v>94.72</c:v>
                </c:pt>
                <c:pt idx="26">
                  <c:v>97.57</c:v>
                </c:pt>
                <c:pt idx="27">
                  <c:v>99.47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</c:numCache>
            </c:numRef>
          </c:yVal>
          <c:smooth val="1"/>
        </c:ser>
        <c:ser>
          <c:idx val="3"/>
          <c:order val="3"/>
          <c:tx>
            <c:v>50 mg</c:v>
          </c:tx>
          <c:xVal>
            <c:numRef>
              <c:f>Dose!$B$6:$B$36</c:f>
              <c:numCache>
                <c:formatCode>General</c:formatCode>
                <c:ptCount val="31"/>
                <c:pt idx="0">
                  <c:v>0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1.5</c:v>
                </c:pt>
                <c:pt idx="5">
                  <c:v>1.8</c:v>
                </c:pt>
                <c:pt idx="6">
                  <c:v>2.2000000000000002</c:v>
                </c:pt>
                <c:pt idx="7">
                  <c:v>2.6</c:v>
                </c:pt>
                <c:pt idx="8">
                  <c:v>3.1</c:v>
                </c:pt>
                <c:pt idx="9">
                  <c:v>3.7</c:v>
                </c:pt>
                <c:pt idx="10">
                  <c:v>4.3</c:v>
                </c:pt>
                <c:pt idx="11">
                  <c:v>5</c:v>
                </c:pt>
                <c:pt idx="12">
                  <c:v>6</c:v>
                </c:pt>
                <c:pt idx="13">
                  <c:v>7.5</c:v>
                </c:pt>
                <c:pt idx="14">
                  <c:v>9</c:v>
                </c:pt>
                <c:pt idx="15">
                  <c:v>10.5</c:v>
                </c:pt>
                <c:pt idx="16">
                  <c:v>12.5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25</c:v>
                </c:pt>
                <c:pt idx="21">
                  <c:v>30</c:v>
                </c:pt>
                <c:pt idx="22">
                  <c:v>36</c:v>
                </c:pt>
                <c:pt idx="23">
                  <c:v>43</c:v>
                </c:pt>
                <c:pt idx="24">
                  <c:v>51</c:v>
                </c:pt>
                <c:pt idx="25">
                  <c:v>61</c:v>
                </c:pt>
                <c:pt idx="26">
                  <c:v>73</c:v>
                </c:pt>
                <c:pt idx="27">
                  <c:v>87</c:v>
                </c:pt>
                <c:pt idx="28">
                  <c:v>103</c:v>
                </c:pt>
                <c:pt idx="29">
                  <c:v>123</c:v>
                </c:pt>
                <c:pt idx="30">
                  <c:v>147</c:v>
                </c:pt>
              </c:numCache>
            </c:numRef>
          </c:xVal>
          <c:yVal>
            <c:numRef>
              <c:f>Dose!$F$6:$F$36</c:f>
              <c:numCache>
                <c:formatCode>General</c:formatCode>
                <c:ptCount val="31"/>
                <c:pt idx="0">
                  <c:v>0</c:v>
                </c:pt>
                <c:pt idx="1">
                  <c:v>2.77</c:v>
                </c:pt>
                <c:pt idx="2">
                  <c:v>5.33</c:v>
                </c:pt>
                <c:pt idx="3">
                  <c:v>8.5500000000000007</c:v>
                </c:pt>
                <c:pt idx="4">
                  <c:v>12.19</c:v>
                </c:pt>
                <c:pt idx="5">
                  <c:v>17.940000000000001</c:v>
                </c:pt>
                <c:pt idx="6">
                  <c:v>25.56</c:v>
                </c:pt>
                <c:pt idx="7">
                  <c:v>32.520000000000003</c:v>
                </c:pt>
                <c:pt idx="8">
                  <c:v>39.76</c:v>
                </c:pt>
                <c:pt idx="9">
                  <c:v>46.11</c:v>
                </c:pt>
                <c:pt idx="10">
                  <c:v>50.11</c:v>
                </c:pt>
                <c:pt idx="11">
                  <c:v>52.87</c:v>
                </c:pt>
                <c:pt idx="12">
                  <c:v>55.32</c:v>
                </c:pt>
                <c:pt idx="13">
                  <c:v>58.02</c:v>
                </c:pt>
                <c:pt idx="14">
                  <c:v>60.35</c:v>
                </c:pt>
                <c:pt idx="15">
                  <c:v>62.03</c:v>
                </c:pt>
                <c:pt idx="16">
                  <c:v>63.47</c:v>
                </c:pt>
                <c:pt idx="17">
                  <c:v>64.69</c:v>
                </c:pt>
                <c:pt idx="18">
                  <c:v>65.86</c:v>
                </c:pt>
                <c:pt idx="19">
                  <c:v>67.02</c:v>
                </c:pt>
                <c:pt idx="20">
                  <c:v>68.69</c:v>
                </c:pt>
                <c:pt idx="21">
                  <c:v>70.989999999999995</c:v>
                </c:pt>
                <c:pt idx="22">
                  <c:v>74</c:v>
                </c:pt>
                <c:pt idx="23">
                  <c:v>77.75</c:v>
                </c:pt>
                <c:pt idx="24">
                  <c:v>82.11</c:v>
                </c:pt>
                <c:pt idx="25">
                  <c:v>87.26</c:v>
                </c:pt>
                <c:pt idx="26">
                  <c:v>92.46</c:v>
                </c:pt>
                <c:pt idx="27">
                  <c:v>96.63</c:v>
                </c:pt>
                <c:pt idx="28">
                  <c:v>98.92</c:v>
                </c:pt>
                <c:pt idx="29">
                  <c:v>99.77</c:v>
                </c:pt>
                <c:pt idx="30">
                  <c:v>100</c:v>
                </c:pt>
              </c:numCache>
            </c:numRef>
          </c:yVal>
          <c:smooth val="1"/>
        </c:ser>
        <c:ser>
          <c:idx val="4"/>
          <c:order val="4"/>
          <c:tx>
            <c:v>RODOS 3 bar</c:v>
          </c:tx>
          <c:xVal>
            <c:numRef>
              <c:f>Dose!$B$7:$B$36</c:f>
              <c:numCache>
                <c:formatCode>General</c:formatCode>
                <c:ptCount val="30"/>
                <c:pt idx="0">
                  <c:v>0.9</c:v>
                </c:pt>
                <c:pt idx="1">
                  <c:v>1.1000000000000001</c:v>
                </c:pt>
                <c:pt idx="2">
                  <c:v>1.3</c:v>
                </c:pt>
                <c:pt idx="3">
                  <c:v>1.5</c:v>
                </c:pt>
                <c:pt idx="4">
                  <c:v>1.8</c:v>
                </c:pt>
                <c:pt idx="5">
                  <c:v>2.2000000000000002</c:v>
                </c:pt>
                <c:pt idx="6">
                  <c:v>2.6</c:v>
                </c:pt>
                <c:pt idx="7">
                  <c:v>3.1</c:v>
                </c:pt>
                <c:pt idx="8">
                  <c:v>3.7</c:v>
                </c:pt>
                <c:pt idx="9">
                  <c:v>4.3</c:v>
                </c:pt>
                <c:pt idx="10">
                  <c:v>5</c:v>
                </c:pt>
                <c:pt idx="11">
                  <c:v>6</c:v>
                </c:pt>
                <c:pt idx="12">
                  <c:v>7.5</c:v>
                </c:pt>
                <c:pt idx="13">
                  <c:v>9</c:v>
                </c:pt>
                <c:pt idx="14">
                  <c:v>10.5</c:v>
                </c:pt>
                <c:pt idx="15">
                  <c:v>12.5</c:v>
                </c:pt>
                <c:pt idx="16">
                  <c:v>15</c:v>
                </c:pt>
                <c:pt idx="17">
                  <c:v>18</c:v>
                </c:pt>
                <c:pt idx="18">
                  <c:v>21</c:v>
                </c:pt>
                <c:pt idx="19">
                  <c:v>25</c:v>
                </c:pt>
                <c:pt idx="20">
                  <c:v>30</c:v>
                </c:pt>
                <c:pt idx="21">
                  <c:v>36</c:v>
                </c:pt>
                <c:pt idx="22">
                  <c:v>43</c:v>
                </c:pt>
                <c:pt idx="23">
                  <c:v>51</c:v>
                </c:pt>
                <c:pt idx="24">
                  <c:v>61</c:v>
                </c:pt>
                <c:pt idx="25">
                  <c:v>73</c:v>
                </c:pt>
                <c:pt idx="26">
                  <c:v>87</c:v>
                </c:pt>
                <c:pt idx="27">
                  <c:v>103</c:v>
                </c:pt>
                <c:pt idx="28">
                  <c:v>123</c:v>
                </c:pt>
                <c:pt idx="29">
                  <c:v>147</c:v>
                </c:pt>
              </c:numCache>
            </c:numRef>
          </c:xVal>
          <c:yVal>
            <c:numRef>
              <c:f>Dose!$G$7:$G$36</c:f>
              <c:numCache>
                <c:formatCode>General</c:formatCode>
                <c:ptCount val="30"/>
                <c:pt idx="0">
                  <c:v>25.99</c:v>
                </c:pt>
                <c:pt idx="1">
                  <c:v>36.380000000000003</c:v>
                </c:pt>
                <c:pt idx="2">
                  <c:v>45.73</c:v>
                </c:pt>
                <c:pt idx="3">
                  <c:v>54.02</c:v>
                </c:pt>
                <c:pt idx="4">
                  <c:v>64.78</c:v>
                </c:pt>
                <c:pt idx="5">
                  <c:v>76.39</c:v>
                </c:pt>
                <c:pt idx="6">
                  <c:v>84.97</c:v>
                </c:pt>
                <c:pt idx="7">
                  <c:v>92.29</c:v>
                </c:pt>
                <c:pt idx="8">
                  <c:v>97.29</c:v>
                </c:pt>
                <c:pt idx="9">
                  <c:v>99.38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06208"/>
        <c:axId val="35206784"/>
      </c:scatterChart>
      <c:valAx>
        <c:axId val="35206208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GB" sz="1800"/>
                  <a:t>Particle size (µm)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206784"/>
        <c:crosses val="autoZero"/>
        <c:crossBetween val="midCat"/>
      </c:valAx>
      <c:valAx>
        <c:axId val="35206784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Cumulative distribution (%)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206208"/>
        <c:crossesAt val="0.1"/>
        <c:crossBetween val="midCat"/>
      </c:valAx>
    </c:plotArea>
    <c:legend>
      <c:legendPos val="r"/>
      <c:layout>
        <c:manualLayout>
          <c:xMode val="edge"/>
          <c:yMode val="edge"/>
          <c:x val="0.83125628591393053"/>
          <c:y val="0.11436661864528713"/>
          <c:w val="0.16166020859194635"/>
          <c:h val="0.3144413826514722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2 kPa</c:v>
          </c:tx>
          <c:xVal>
            <c:numRef>
              <c:f>'Pressure drop 25 mg'!$B$6:$B$28</c:f>
              <c:numCache>
                <c:formatCode>General</c:formatCode>
                <c:ptCount val="23"/>
                <c:pt idx="0">
                  <c:v>0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1.5</c:v>
                </c:pt>
                <c:pt idx="5">
                  <c:v>1.8</c:v>
                </c:pt>
                <c:pt idx="6">
                  <c:v>2.2000000000000002</c:v>
                </c:pt>
                <c:pt idx="7">
                  <c:v>2.6</c:v>
                </c:pt>
                <c:pt idx="8">
                  <c:v>3.1</c:v>
                </c:pt>
                <c:pt idx="9">
                  <c:v>3.7</c:v>
                </c:pt>
                <c:pt idx="10">
                  <c:v>4.3</c:v>
                </c:pt>
                <c:pt idx="11">
                  <c:v>5</c:v>
                </c:pt>
                <c:pt idx="12">
                  <c:v>6</c:v>
                </c:pt>
                <c:pt idx="13">
                  <c:v>7.5</c:v>
                </c:pt>
                <c:pt idx="14">
                  <c:v>9</c:v>
                </c:pt>
                <c:pt idx="15">
                  <c:v>10.5</c:v>
                </c:pt>
                <c:pt idx="16">
                  <c:v>12.5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25</c:v>
                </c:pt>
                <c:pt idx="21">
                  <c:v>30</c:v>
                </c:pt>
                <c:pt idx="22">
                  <c:v>36</c:v>
                </c:pt>
              </c:numCache>
            </c:numRef>
          </c:xVal>
          <c:yVal>
            <c:numRef>
              <c:f>'Pressure drop 25 mg'!$C$6:$C$28</c:f>
              <c:numCache>
                <c:formatCode>General</c:formatCode>
                <c:ptCount val="23"/>
                <c:pt idx="0">
                  <c:v>0</c:v>
                </c:pt>
                <c:pt idx="1">
                  <c:v>2.35</c:v>
                </c:pt>
                <c:pt idx="2">
                  <c:v>5.26</c:v>
                </c:pt>
                <c:pt idx="3">
                  <c:v>9.1399999999999988</c:v>
                </c:pt>
                <c:pt idx="4">
                  <c:v>13.69</c:v>
                </c:pt>
                <c:pt idx="5">
                  <c:v>21.1</c:v>
                </c:pt>
                <c:pt idx="6">
                  <c:v>31.3</c:v>
                </c:pt>
                <c:pt idx="7">
                  <c:v>41.07</c:v>
                </c:pt>
                <c:pt idx="8">
                  <c:v>51.87</c:v>
                </c:pt>
                <c:pt idx="9">
                  <c:v>62.3</c:v>
                </c:pt>
                <c:pt idx="10">
                  <c:v>69.94</c:v>
                </c:pt>
                <c:pt idx="11">
                  <c:v>76.28</c:v>
                </c:pt>
                <c:pt idx="12">
                  <c:v>82.75</c:v>
                </c:pt>
                <c:pt idx="13">
                  <c:v>89.65</c:v>
                </c:pt>
                <c:pt idx="14">
                  <c:v>94.33</c:v>
                </c:pt>
                <c:pt idx="15">
                  <c:v>97.09</c:v>
                </c:pt>
                <c:pt idx="16">
                  <c:v>98.93</c:v>
                </c:pt>
                <c:pt idx="17">
                  <c:v>99.79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</c:numCache>
            </c:numRef>
          </c:yVal>
          <c:smooth val="1"/>
        </c:ser>
        <c:ser>
          <c:idx val="1"/>
          <c:order val="1"/>
          <c:tx>
            <c:v>4 kPa</c:v>
          </c:tx>
          <c:xVal>
            <c:numRef>
              <c:f>'Pressure drop 25 mg'!$B$6:$B$28</c:f>
              <c:numCache>
                <c:formatCode>General</c:formatCode>
                <c:ptCount val="23"/>
                <c:pt idx="0">
                  <c:v>0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1.5</c:v>
                </c:pt>
                <c:pt idx="5">
                  <c:v>1.8</c:v>
                </c:pt>
                <c:pt idx="6">
                  <c:v>2.2000000000000002</c:v>
                </c:pt>
                <c:pt idx="7">
                  <c:v>2.6</c:v>
                </c:pt>
                <c:pt idx="8">
                  <c:v>3.1</c:v>
                </c:pt>
                <c:pt idx="9">
                  <c:v>3.7</c:v>
                </c:pt>
                <c:pt idx="10">
                  <c:v>4.3</c:v>
                </c:pt>
                <c:pt idx="11">
                  <c:v>5</c:v>
                </c:pt>
                <c:pt idx="12">
                  <c:v>6</c:v>
                </c:pt>
                <c:pt idx="13">
                  <c:v>7.5</c:v>
                </c:pt>
                <c:pt idx="14">
                  <c:v>9</c:v>
                </c:pt>
                <c:pt idx="15">
                  <c:v>10.5</c:v>
                </c:pt>
                <c:pt idx="16">
                  <c:v>12.5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25</c:v>
                </c:pt>
                <c:pt idx="21">
                  <c:v>30</c:v>
                </c:pt>
                <c:pt idx="22">
                  <c:v>36</c:v>
                </c:pt>
              </c:numCache>
            </c:numRef>
          </c:xVal>
          <c:yVal>
            <c:numRef>
              <c:f>'Pressure drop 25 mg'!$D$6:$D$28</c:f>
              <c:numCache>
                <c:formatCode>General</c:formatCode>
                <c:ptCount val="23"/>
                <c:pt idx="0">
                  <c:v>0</c:v>
                </c:pt>
                <c:pt idx="1">
                  <c:v>8.92</c:v>
                </c:pt>
                <c:pt idx="2">
                  <c:v>14.02</c:v>
                </c:pt>
                <c:pt idx="3">
                  <c:v>19.59</c:v>
                </c:pt>
                <c:pt idx="4">
                  <c:v>25.39</c:v>
                </c:pt>
                <c:pt idx="5">
                  <c:v>34.07</c:v>
                </c:pt>
                <c:pt idx="6">
                  <c:v>45.11</c:v>
                </c:pt>
                <c:pt idx="7">
                  <c:v>54.93</c:v>
                </c:pt>
                <c:pt idx="8">
                  <c:v>65.11</c:v>
                </c:pt>
                <c:pt idx="9">
                  <c:v>74.23</c:v>
                </c:pt>
                <c:pt idx="10">
                  <c:v>80.290000000000006</c:v>
                </c:pt>
                <c:pt idx="11">
                  <c:v>84.82</c:v>
                </c:pt>
                <c:pt idx="12">
                  <c:v>89</c:v>
                </c:pt>
                <c:pt idx="13">
                  <c:v>93.19</c:v>
                </c:pt>
                <c:pt idx="14">
                  <c:v>96.04</c:v>
                </c:pt>
                <c:pt idx="15">
                  <c:v>97.75</c:v>
                </c:pt>
                <c:pt idx="16">
                  <c:v>98.95</c:v>
                </c:pt>
                <c:pt idx="17">
                  <c:v>99.64</c:v>
                </c:pt>
                <c:pt idx="18">
                  <c:v>99.94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</c:numCache>
            </c:numRef>
          </c:yVal>
          <c:smooth val="1"/>
        </c:ser>
        <c:ser>
          <c:idx val="2"/>
          <c:order val="2"/>
          <c:tx>
            <c:v>6 kPa</c:v>
          </c:tx>
          <c:xVal>
            <c:numRef>
              <c:f>'Pressure drop 25 mg'!$B$6:$B$28</c:f>
              <c:numCache>
                <c:formatCode>General</c:formatCode>
                <c:ptCount val="23"/>
                <c:pt idx="0">
                  <c:v>0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1.5</c:v>
                </c:pt>
                <c:pt idx="5">
                  <c:v>1.8</c:v>
                </c:pt>
                <c:pt idx="6">
                  <c:v>2.2000000000000002</c:v>
                </c:pt>
                <c:pt idx="7">
                  <c:v>2.6</c:v>
                </c:pt>
                <c:pt idx="8">
                  <c:v>3.1</c:v>
                </c:pt>
                <c:pt idx="9">
                  <c:v>3.7</c:v>
                </c:pt>
                <c:pt idx="10">
                  <c:v>4.3</c:v>
                </c:pt>
                <c:pt idx="11">
                  <c:v>5</c:v>
                </c:pt>
                <c:pt idx="12">
                  <c:v>6</c:v>
                </c:pt>
                <c:pt idx="13">
                  <c:v>7.5</c:v>
                </c:pt>
                <c:pt idx="14">
                  <c:v>9</c:v>
                </c:pt>
                <c:pt idx="15">
                  <c:v>10.5</c:v>
                </c:pt>
                <c:pt idx="16">
                  <c:v>12.5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25</c:v>
                </c:pt>
                <c:pt idx="21">
                  <c:v>30</c:v>
                </c:pt>
                <c:pt idx="22">
                  <c:v>36</c:v>
                </c:pt>
              </c:numCache>
            </c:numRef>
          </c:xVal>
          <c:yVal>
            <c:numRef>
              <c:f>'Pressure drop 25 mg'!$E$6:$E$28</c:f>
              <c:numCache>
                <c:formatCode>General</c:formatCode>
                <c:ptCount val="23"/>
                <c:pt idx="0">
                  <c:v>0</c:v>
                </c:pt>
                <c:pt idx="1">
                  <c:v>9.4499999999999993</c:v>
                </c:pt>
                <c:pt idx="2">
                  <c:v>14.97</c:v>
                </c:pt>
                <c:pt idx="3">
                  <c:v>21.04</c:v>
                </c:pt>
                <c:pt idx="4">
                  <c:v>27.37</c:v>
                </c:pt>
                <c:pt idx="5">
                  <c:v>36.85</c:v>
                </c:pt>
                <c:pt idx="6">
                  <c:v>48.84</c:v>
                </c:pt>
                <c:pt idx="7">
                  <c:v>59.38</c:v>
                </c:pt>
                <c:pt idx="8">
                  <c:v>70.069999999999993</c:v>
                </c:pt>
                <c:pt idx="9">
                  <c:v>79.28</c:v>
                </c:pt>
                <c:pt idx="10">
                  <c:v>84.98</c:v>
                </c:pt>
                <c:pt idx="11">
                  <c:v>88.82</c:v>
                </c:pt>
                <c:pt idx="12">
                  <c:v>92</c:v>
                </c:pt>
                <c:pt idx="13">
                  <c:v>95.05</c:v>
                </c:pt>
                <c:pt idx="14">
                  <c:v>97.25</c:v>
                </c:pt>
                <c:pt idx="15">
                  <c:v>98.51</c:v>
                </c:pt>
                <c:pt idx="16">
                  <c:v>99.21</c:v>
                </c:pt>
                <c:pt idx="17">
                  <c:v>99.46</c:v>
                </c:pt>
                <c:pt idx="18">
                  <c:v>99.49</c:v>
                </c:pt>
                <c:pt idx="19">
                  <c:v>99.54</c:v>
                </c:pt>
                <c:pt idx="20">
                  <c:v>99.679999999999993</c:v>
                </c:pt>
                <c:pt idx="21">
                  <c:v>99.88</c:v>
                </c:pt>
                <c:pt idx="22">
                  <c:v>100</c:v>
                </c:pt>
              </c:numCache>
            </c:numRef>
          </c:yVal>
          <c:smooth val="1"/>
        </c:ser>
        <c:ser>
          <c:idx val="3"/>
          <c:order val="3"/>
          <c:tx>
            <c:v>RODOS 3 bar</c:v>
          </c:tx>
          <c:xVal>
            <c:numRef>
              <c:f>'Pressure drop 25 mg'!$B$7:$B$28</c:f>
              <c:numCache>
                <c:formatCode>General</c:formatCode>
                <c:ptCount val="22"/>
                <c:pt idx="0">
                  <c:v>0.9</c:v>
                </c:pt>
                <c:pt idx="1">
                  <c:v>1.1000000000000001</c:v>
                </c:pt>
                <c:pt idx="2">
                  <c:v>1.3</c:v>
                </c:pt>
                <c:pt idx="3">
                  <c:v>1.5</c:v>
                </c:pt>
                <c:pt idx="4">
                  <c:v>1.8</c:v>
                </c:pt>
                <c:pt idx="5">
                  <c:v>2.2000000000000002</c:v>
                </c:pt>
                <c:pt idx="6">
                  <c:v>2.6</c:v>
                </c:pt>
                <c:pt idx="7">
                  <c:v>3.1</c:v>
                </c:pt>
                <c:pt idx="8">
                  <c:v>3.7</c:v>
                </c:pt>
                <c:pt idx="9">
                  <c:v>4.3</c:v>
                </c:pt>
                <c:pt idx="10">
                  <c:v>5</c:v>
                </c:pt>
                <c:pt idx="11">
                  <c:v>6</c:v>
                </c:pt>
                <c:pt idx="12">
                  <c:v>7.5</c:v>
                </c:pt>
                <c:pt idx="13">
                  <c:v>9</c:v>
                </c:pt>
                <c:pt idx="14">
                  <c:v>10.5</c:v>
                </c:pt>
                <c:pt idx="15">
                  <c:v>12.5</c:v>
                </c:pt>
                <c:pt idx="16">
                  <c:v>15</c:v>
                </c:pt>
                <c:pt idx="17">
                  <c:v>18</c:v>
                </c:pt>
                <c:pt idx="18">
                  <c:v>21</c:v>
                </c:pt>
                <c:pt idx="19">
                  <c:v>25</c:v>
                </c:pt>
                <c:pt idx="20">
                  <c:v>30</c:v>
                </c:pt>
                <c:pt idx="21">
                  <c:v>36</c:v>
                </c:pt>
              </c:numCache>
            </c:numRef>
          </c:xVal>
          <c:yVal>
            <c:numRef>
              <c:f>'Pressure drop 25 mg'!$F$7:$F$28</c:f>
              <c:numCache>
                <c:formatCode>General</c:formatCode>
                <c:ptCount val="22"/>
                <c:pt idx="0">
                  <c:v>25.99</c:v>
                </c:pt>
                <c:pt idx="1">
                  <c:v>36.380000000000003</c:v>
                </c:pt>
                <c:pt idx="2">
                  <c:v>45.73</c:v>
                </c:pt>
                <c:pt idx="3">
                  <c:v>54.02</c:v>
                </c:pt>
                <c:pt idx="4">
                  <c:v>64.78</c:v>
                </c:pt>
                <c:pt idx="5">
                  <c:v>76.39</c:v>
                </c:pt>
                <c:pt idx="6">
                  <c:v>84.97</c:v>
                </c:pt>
                <c:pt idx="7">
                  <c:v>92.29</c:v>
                </c:pt>
                <c:pt idx="8">
                  <c:v>97.29</c:v>
                </c:pt>
                <c:pt idx="9">
                  <c:v>99.38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30208"/>
        <c:axId val="35230784"/>
      </c:scatterChart>
      <c:valAx>
        <c:axId val="35230208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Particle size (µm)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230784"/>
        <c:crosses val="autoZero"/>
        <c:crossBetween val="midCat"/>
      </c:valAx>
      <c:valAx>
        <c:axId val="35230784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Cumulative distribution (%)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230208"/>
        <c:crossesAt val="0.1"/>
        <c:crossBetween val="midCat"/>
      </c:valAx>
    </c:plotArea>
    <c:legend>
      <c:legendPos val="r"/>
      <c:layout>
        <c:manualLayout>
          <c:xMode val="edge"/>
          <c:yMode val="edge"/>
          <c:x val="0.82206900699912511"/>
          <c:y val="0.13161082460371787"/>
          <c:w val="0.15848654855643043"/>
          <c:h val="0.24749579795793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2 kPa</c:v>
          </c:tx>
          <c:xVal>
            <c:numRef>
              <c:f>'Pressure drop 40 mg '!$B$6:$B$34</c:f>
              <c:numCache>
                <c:formatCode>General</c:formatCode>
                <c:ptCount val="29"/>
                <c:pt idx="0">
                  <c:v>0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1.5</c:v>
                </c:pt>
                <c:pt idx="5">
                  <c:v>1.8</c:v>
                </c:pt>
                <c:pt idx="6">
                  <c:v>2.2000000000000002</c:v>
                </c:pt>
                <c:pt idx="7">
                  <c:v>2.6</c:v>
                </c:pt>
                <c:pt idx="8">
                  <c:v>3.1</c:v>
                </c:pt>
                <c:pt idx="9">
                  <c:v>3.7</c:v>
                </c:pt>
                <c:pt idx="10">
                  <c:v>4.3</c:v>
                </c:pt>
                <c:pt idx="11">
                  <c:v>5</c:v>
                </c:pt>
                <c:pt idx="12">
                  <c:v>6</c:v>
                </c:pt>
                <c:pt idx="13">
                  <c:v>7.5</c:v>
                </c:pt>
                <c:pt idx="14">
                  <c:v>9</c:v>
                </c:pt>
                <c:pt idx="15">
                  <c:v>10.5</c:v>
                </c:pt>
                <c:pt idx="16">
                  <c:v>12.5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25</c:v>
                </c:pt>
                <c:pt idx="21">
                  <c:v>30</c:v>
                </c:pt>
                <c:pt idx="22">
                  <c:v>36</c:v>
                </c:pt>
                <c:pt idx="23">
                  <c:v>43</c:v>
                </c:pt>
                <c:pt idx="24">
                  <c:v>51</c:v>
                </c:pt>
                <c:pt idx="25">
                  <c:v>61</c:v>
                </c:pt>
                <c:pt idx="26">
                  <c:v>73</c:v>
                </c:pt>
                <c:pt idx="27">
                  <c:v>87</c:v>
                </c:pt>
                <c:pt idx="28">
                  <c:v>103</c:v>
                </c:pt>
              </c:numCache>
            </c:numRef>
          </c:xVal>
          <c:yVal>
            <c:numRef>
              <c:f>'Pressure drop 40 mg '!$C$6:$C$34</c:f>
              <c:numCache>
                <c:formatCode>General</c:formatCode>
                <c:ptCount val="29"/>
                <c:pt idx="0">
                  <c:v>0.1</c:v>
                </c:pt>
                <c:pt idx="1">
                  <c:v>4.49</c:v>
                </c:pt>
                <c:pt idx="2">
                  <c:v>7.52</c:v>
                </c:pt>
                <c:pt idx="3">
                  <c:v>11.04</c:v>
                </c:pt>
                <c:pt idx="4">
                  <c:v>14.89</c:v>
                </c:pt>
                <c:pt idx="5">
                  <c:v>20.89</c:v>
                </c:pt>
                <c:pt idx="6">
                  <c:v>28.89</c:v>
                </c:pt>
                <c:pt idx="7">
                  <c:v>36.409999999999997</c:v>
                </c:pt>
                <c:pt idx="8">
                  <c:v>44.72</c:v>
                </c:pt>
                <c:pt idx="9">
                  <c:v>52.88</c:v>
                </c:pt>
                <c:pt idx="10">
                  <c:v>59.07</c:v>
                </c:pt>
                <c:pt idx="11">
                  <c:v>64.47</c:v>
                </c:pt>
                <c:pt idx="12">
                  <c:v>70.180000000000007</c:v>
                </c:pt>
                <c:pt idx="13">
                  <c:v>76.34</c:v>
                </c:pt>
                <c:pt idx="14">
                  <c:v>80.48</c:v>
                </c:pt>
                <c:pt idx="15">
                  <c:v>83</c:v>
                </c:pt>
                <c:pt idx="16">
                  <c:v>84.87</c:v>
                </c:pt>
                <c:pt idx="17">
                  <c:v>85.99</c:v>
                </c:pt>
                <c:pt idx="18">
                  <c:v>86.59</c:v>
                </c:pt>
                <c:pt idx="19">
                  <c:v>86.96</c:v>
                </c:pt>
                <c:pt idx="20">
                  <c:v>87.47</c:v>
                </c:pt>
                <c:pt idx="21">
                  <c:v>88.27</c:v>
                </c:pt>
                <c:pt idx="22">
                  <c:v>89.44</c:v>
                </c:pt>
                <c:pt idx="23">
                  <c:v>90.99</c:v>
                </c:pt>
                <c:pt idx="24">
                  <c:v>92.86</c:v>
                </c:pt>
                <c:pt idx="25">
                  <c:v>95.16</c:v>
                </c:pt>
                <c:pt idx="26">
                  <c:v>97.52</c:v>
                </c:pt>
                <c:pt idx="27">
                  <c:v>99.31</c:v>
                </c:pt>
                <c:pt idx="28">
                  <c:v>100</c:v>
                </c:pt>
              </c:numCache>
            </c:numRef>
          </c:yVal>
          <c:smooth val="1"/>
        </c:ser>
        <c:ser>
          <c:idx val="1"/>
          <c:order val="1"/>
          <c:tx>
            <c:v>4 kPa</c:v>
          </c:tx>
          <c:xVal>
            <c:numRef>
              <c:f>'Pressure drop 40 mg '!$B$6:$B$34</c:f>
              <c:numCache>
                <c:formatCode>General</c:formatCode>
                <c:ptCount val="29"/>
                <c:pt idx="0">
                  <c:v>0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1.5</c:v>
                </c:pt>
                <c:pt idx="5">
                  <c:v>1.8</c:v>
                </c:pt>
                <c:pt idx="6">
                  <c:v>2.2000000000000002</c:v>
                </c:pt>
                <c:pt idx="7">
                  <c:v>2.6</c:v>
                </c:pt>
                <c:pt idx="8">
                  <c:v>3.1</c:v>
                </c:pt>
                <c:pt idx="9">
                  <c:v>3.7</c:v>
                </c:pt>
                <c:pt idx="10">
                  <c:v>4.3</c:v>
                </c:pt>
                <c:pt idx="11">
                  <c:v>5</c:v>
                </c:pt>
                <c:pt idx="12">
                  <c:v>6</c:v>
                </c:pt>
                <c:pt idx="13">
                  <c:v>7.5</c:v>
                </c:pt>
                <c:pt idx="14">
                  <c:v>9</c:v>
                </c:pt>
                <c:pt idx="15">
                  <c:v>10.5</c:v>
                </c:pt>
                <c:pt idx="16">
                  <c:v>12.5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25</c:v>
                </c:pt>
                <c:pt idx="21">
                  <c:v>30</c:v>
                </c:pt>
                <c:pt idx="22">
                  <c:v>36</c:v>
                </c:pt>
                <c:pt idx="23">
                  <c:v>43</c:v>
                </c:pt>
                <c:pt idx="24">
                  <c:v>51</c:v>
                </c:pt>
                <c:pt idx="25">
                  <c:v>61</c:v>
                </c:pt>
                <c:pt idx="26">
                  <c:v>73</c:v>
                </c:pt>
                <c:pt idx="27">
                  <c:v>87</c:v>
                </c:pt>
                <c:pt idx="28">
                  <c:v>103</c:v>
                </c:pt>
              </c:numCache>
            </c:numRef>
          </c:xVal>
          <c:yVal>
            <c:numRef>
              <c:f>'Pressure drop 40 mg '!$D$6:$D$34</c:f>
              <c:numCache>
                <c:formatCode>General</c:formatCode>
                <c:ptCount val="29"/>
                <c:pt idx="0">
                  <c:v>0.1</c:v>
                </c:pt>
                <c:pt idx="1">
                  <c:v>4.42</c:v>
                </c:pt>
                <c:pt idx="2">
                  <c:v>7.75</c:v>
                </c:pt>
                <c:pt idx="3">
                  <c:v>11.73</c:v>
                </c:pt>
                <c:pt idx="4">
                  <c:v>16.13</c:v>
                </c:pt>
                <c:pt idx="5">
                  <c:v>22.95</c:v>
                </c:pt>
                <c:pt idx="6">
                  <c:v>31.88</c:v>
                </c:pt>
                <c:pt idx="7">
                  <c:v>40</c:v>
                </c:pt>
                <c:pt idx="8">
                  <c:v>48.45</c:v>
                </c:pt>
                <c:pt idx="9">
                  <c:v>55.96</c:v>
                </c:pt>
                <c:pt idx="10">
                  <c:v>60.84</c:v>
                </c:pt>
                <c:pt idx="11">
                  <c:v>64.39</c:v>
                </c:pt>
                <c:pt idx="12">
                  <c:v>67.7</c:v>
                </c:pt>
                <c:pt idx="13">
                  <c:v>71.39</c:v>
                </c:pt>
                <c:pt idx="14">
                  <c:v>74.36</c:v>
                </c:pt>
                <c:pt idx="15">
                  <c:v>76.400000000000006</c:v>
                </c:pt>
                <c:pt idx="16">
                  <c:v>78.069999999999993</c:v>
                </c:pt>
                <c:pt idx="17">
                  <c:v>79.38</c:v>
                </c:pt>
                <c:pt idx="18">
                  <c:v>80.510000000000005</c:v>
                </c:pt>
                <c:pt idx="19">
                  <c:v>81.56</c:v>
                </c:pt>
                <c:pt idx="20">
                  <c:v>82.99</c:v>
                </c:pt>
                <c:pt idx="21">
                  <c:v>84.8</c:v>
                </c:pt>
                <c:pt idx="22">
                  <c:v>86.94</c:v>
                </c:pt>
                <c:pt idx="23">
                  <c:v>89.29</c:v>
                </c:pt>
                <c:pt idx="24">
                  <c:v>91.82</c:v>
                </c:pt>
                <c:pt idx="25">
                  <c:v>94.72</c:v>
                </c:pt>
                <c:pt idx="26">
                  <c:v>97.57</c:v>
                </c:pt>
                <c:pt idx="27">
                  <c:v>99.47</c:v>
                </c:pt>
                <c:pt idx="28">
                  <c:v>100</c:v>
                </c:pt>
              </c:numCache>
            </c:numRef>
          </c:yVal>
          <c:smooth val="1"/>
        </c:ser>
        <c:ser>
          <c:idx val="2"/>
          <c:order val="2"/>
          <c:tx>
            <c:v>6 kPa</c:v>
          </c:tx>
          <c:xVal>
            <c:numRef>
              <c:f>'Pressure drop 40 mg '!$B$6:$B$34</c:f>
              <c:numCache>
                <c:formatCode>General</c:formatCode>
                <c:ptCount val="29"/>
                <c:pt idx="0">
                  <c:v>0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1.5</c:v>
                </c:pt>
                <c:pt idx="5">
                  <c:v>1.8</c:v>
                </c:pt>
                <c:pt idx="6">
                  <c:v>2.2000000000000002</c:v>
                </c:pt>
                <c:pt idx="7">
                  <c:v>2.6</c:v>
                </c:pt>
                <c:pt idx="8">
                  <c:v>3.1</c:v>
                </c:pt>
                <c:pt idx="9">
                  <c:v>3.7</c:v>
                </c:pt>
                <c:pt idx="10">
                  <c:v>4.3</c:v>
                </c:pt>
                <c:pt idx="11">
                  <c:v>5</c:v>
                </c:pt>
                <c:pt idx="12">
                  <c:v>6</c:v>
                </c:pt>
                <c:pt idx="13">
                  <c:v>7.5</c:v>
                </c:pt>
                <c:pt idx="14">
                  <c:v>9</c:v>
                </c:pt>
                <c:pt idx="15">
                  <c:v>10.5</c:v>
                </c:pt>
                <c:pt idx="16">
                  <c:v>12.5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25</c:v>
                </c:pt>
                <c:pt idx="21">
                  <c:v>30</c:v>
                </c:pt>
                <c:pt idx="22">
                  <c:v>36</c:v>
                </c:pt>
                <c:pt idx="23">
                  <c:v>43</c:v>
                </c:pt>
                <c:pt idx="24">
                  <c:v>51</c:v>
                </c:pt>
                <c:pt idx="25">
                  <c:v>61</c:v>
                </c:pt>
                <c:pt idx="26">
                  <c:v>73</c:v>
                </c:pt>
                <c:pt idx="27">
                  <c:v>87</c:v>
                </c:pt>
                <c:pt idx="28">
                  <c:v>103</c:v>
                </c:pt>
              </c:numCache>
            </c:numRef>
          </c:xVal>
          <c:yVal>
            <c:numRef>
              <c:f>'Pressure drop 40 mg '!$E$6:$E$34</c:f>
              <c:numCache>
                <c:formatCode>General</c:formatCode>
                <c:ptCount val="29"/>
                <c:pt idx="0">
                  <c:v>0.1</c:v>
                </c:pt>
                <c:pt idx="1">
                  <c:v>9.8800000000000008</c:v>
                </c:pt>
                <c:pt idx="2">
                  <c:v>14.69</c:v>
                </c:pt>
                <c:pt idx="3">
                  <c:v>19.559999999999999</c:v>
                </c:pt>
                <c:pt idx="4">
                  <c:v>24.38</c:v>
                </c:pt>
                <c:pt idx="5">
                  <c:v>31.28</c:v>
                </c:pt>
                <c:pt idx="6">
                  <c:v>39.700000000000003</c:v>
                </c:pt>
                <c:pt idx="7">
                  <c:v>46.91</c:v>
                </c:pt>
                <c:pt idx="8">
                  <c:v>54.15</c:v>
                </c:pt>
                <c:pt idx="9">
                  <c:v>60.44</c:v>
                </c:pt>
                <c:pt idx="10">
                  <c:v>64.52</c:v>
                </c:pt>
                <c:pt idx="11">
                  <c:v>67.52</c:v>
                </c:pt>
                <c:pt idx="12">
                  <c:v>70.319999999999993</c:v>
                </c:pt>
                <c:pt idx="13">
                  <c:v>73.239999999999995</c:v>
                </c:pt>
                <c:pt idx="14">
                  <c:v>75.42</c:v>
                </c:pt>
                <c:pt idx="15">
                  <c:v>76.95</c:v>
                </c:pt>
                <c:pt idx="16">
                  <c:v>78.38</c:v>
                </c:pt>
                <c:pt idx="17">
                  <c:v>79.7</c:v>
                </c:pt>
                <c:pt idx="18">
                  <c:v>81.19</c:v>
                </c:pt>
                <c:pt idx="19">
                  <c:v>82.62</c:v>
                </c:pt>
                <c:pt idx="20">
                  <c:v>84.51</c:v>
                </c:pt>
                <c:pt idx="21">
                  <c:v>86.4</c:v>
                </c:pt>
                <c:pt idx="22">
                  <c:v>88.73</c:v>
                </c:pt>
                <c:pt idx="23">
                  <c:v>90.64</c:v>
                </c:pt>
                <c:pt idx="24">
                  <c:v>92.52</c:v>
                </c:pt>
                <c:pt idx="25">
                  <c:v>94.77</c:v>
                </c:pt>
                <c:pt idx="26">
                  <c:v>97.24</c:v>
                </c:pt>
                <c:pt idx="27">
                  <c:v>99.23</c:v>
                </c:pt>
                <c:pt idx="28">
                  <c:v>100</c:v>
                </c:pt>
              </c:numCache>
            </c:numRef>
          </c:yVal>
          <c:smooth val="1"/>
        </c:ser>
        <c:ser>
          <c:idx val="3"/>
          <c:order val="3"/>
          <c:tx>
            <c:v>3 bar RODOS</c:v>
          </c:tx>
          <c:xVal>
            <c:numRef>
              <c:f>'Pressure drop 40 mg '!$B$6:$B$34</c:f>
              <c:numCache>
                <c:formatCode>General</c:formatCode>
                <c:ptCount val="29"/>
                <c:pt idx="0">
                  <c:v>0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1.5</c:v>
                </c:pt>
                <c:pt idx="5">
                  <c:v>1.8</c:v>
                </c:pt>
                <c:pt idx="6">
                  <c:v>2.2000000000000002</c:v>
                </c:pt>
                <c:pt idx="7">
                  <c:v>2.6</c:v>
                </c:pt>
                <c:pt idx="8">
                  <c:v>3.1</c:v>
                </c:pt>
                <c:pt idx="9">
                  <c:v>3.7</c:v>
                </c:pt>
                <c:pt idx="10">
                  <c:v>4.3</c:v>
                </c:pt>
                <c:pt idx="11">
                  <c:v>5</c:v>
                </c:pt>
                <c:pt idx="12">
                  <c:v>6</c:v>
                </c:pt>
                <c:pt idx="13">
                  <c:v>7.5</c:v>
                </c:pt>
                <c:pt idx="14">
                  <c:v>9</c:v>
                </c:pt>
                <c:pt idx="15">
                  <c:v>10.5</c:v>
                </c:pt>
                <c:pt idx="16">
                  <c:v>12.5</c:v>
                </c:pt>
                <c:pt idx="17">
                  <c:v>15</c:v>
                </c:pt>
                <c:pt idx="18">
                  <c:v>18</c:v>
                </c:pt>
                <c:pt idx="19">
                  <c:v>21</c:v>
                </c:pt>
                <c:pt idx="20">
                  <c:v>25</c:v>
                </c:pt>
                <c:pt idx="21">
                  <c:v>30</c:v>
                </c:pt>
                <c:pt idx="22">
                  <c:v>36</c:v>
                </c:pt>
                <c:pt idx="23">
                  <c:v>43</c:v>
                </c:pt>
                <c:pt idx="24">
                  <c:v>51</c:v>
                </c:pt>
                <c:pt idx="25">
                  <c:v>61</c:v>
                </c:pt>
                <c:pt idx="26">
                  <c:v>73</c:v>
                </c:pt>
                <c:pt idx="27">
                  <c:v>87</c:v>
                </c:pt>
                <c:pt idx="28">
                  <c:v>103</c:v>
                </c:pt>
              </c:numCache>
            </c:numRef>
          </c:xVal>
          <c:yVal>
            <c:numRef>
              <c:f>'Pressure drop 40 mg '!$G$6:$G$34</c:f>
              <c:numCache>
                <c:formatCode>General</c:formatCode>
                <c:ptCount val="29"/>
                <c:pt idx="0">
                  <c:v>0.1</c:v>
                </c:pt>
                <c:pt idx="1">
                  <c:v>25.99</c:v>
                </c:pt>
                <c:pt idx="2">
                  <c:v>36.380000000000003</c:v>
                </c:pt>
                <c:pt idx="3">
                  <c:v>45.73</c:v>
                </c:pt>
                <c:pt idx="4">
                  <c:v>54.02</c:v>
                </c:pt>
                <c:pt idx="5">
                  <c:v>64.78</c:v>
                </c:pt>
                <c:pt idx="6">
                  <c:v>76.39</c:v>
                </c:pt>
                <c:pt idx="7">
                  <c:v>84.97</c:v>
                </c:pt>
                <c:pt idx="8">
                  <c:v>92.29</c:v>
                </c:pt>
                <c:pt idx="9">
                  <c:v>97.29</c:v>
                </c:pt>
                <c:pt idx="10">
                  <c:v>99.38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32512"/>
        <c:axId val="35229632"/>
      </c:scatterChart>
      <c:valAx>
        <c:axId val="35232512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Particle size (µm)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229632"/>
        <c:crosses val="autoZero"/>
        <c:crossBetween val="midCat"/>
      </c:valAx>
      <c:valAx>
        <c:axId val="35229632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Cumulative distribution (%)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232512"/>
        <c:crossesAt val="0.1"/>
        <c:crossBetween val="midCat"/>
      </c:valAx>
    </c:plotArea>
    <c:legend>
      <c:legendPos val="r"/>
      <c:layout>
        <c:manualLayout>
          <c:xMode val="edge"/>
          <c:yMode val="edge"/>
          <c:x val="0.79972189979486585"/>
          <c:y val="4.4454624967304998E-2"/>
          <c:w val="0.19194100223077545"/>
          <c:h val="0.299854331561337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P.aeruginosa!$W$30</c:f>
              <c:strCache>
                <c:ptCount val="1"/>
                <c:pt idx="0">
                  <c:v>Ceftazidime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P.aeruginosa!$X$29:$AI$29</c:f>
              <c:strCache>
                <c:ptCount val="12"/>
                <c:pt idx="0">
                  <c:v>&lt;0.25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8</c:v>
                </c:pt>
                <c:pt idx="6">
                  <c:v>16</c:v>
                </c:pt>
                <c:pt idx="7">
                  <c:v>32</c:v>
                </c:pt>
                <c:pt idx="8">
                  <c:v>64</c:v>
                </c:pt>
                <c:pt idx="9">
                  <c:v>128</c:v>
                </c:pt>
                <c:pt idx="10">
                  <c:v>256</c:v>
                </c:pt>
                <c:pt idx="11">
                  <c:v>&gt;256</c:v>
                </c:pt>
              </c:strCache>
            </c:strRef>
          </c:cat>
          <c:val>
            <c:numRef>
              <c:f>P.aeruginosa!$X$30:$AI$30</c:f>
              <c:numCache>
                <c:formatCode>General</c:formatCode>
                <c:ptCount val="12"/>
                <c:pt idx="0">
                  <c:v>24</c:v>
                </c:pt>
                <c:pt idx="1">
                  <c:v>42</c:v>
                </c:pt>
                <c:pt idx="2">
                  <c:v>111</c:v>
                </c:pt>
                <c:pt idx="3">
                  <c:v>125</c:v>
                </c:pt>
                <c:pt idx="4">
                  <c:v>64</c:v>
                </c:pt>
                <c:pt idx="5">
                  <c:v>36</c:v>
                </c:pt>
                <c:pt idx="6">
                  <c:v>23</c:v>
                </c:pt>
                <c:pt idx="7">
                  <c:v>19</c:v>
                </c:pt>
                <c:pt idx="8">
                  <c:v>20</c:v>
                </c:pt>
                <c:pt idx="9">
                  <c:v>12</c:v>
                </c:pt>
                <c:pt idx="10">
                  <c:v>14</c:v>
                </c:pt>
                <c:pt idx="1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915648"/>
        <c:axId val="541174016"/>
      </c:barChart>
      <c:catAx>
        <c:axId val="4591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174016"/>
        <c:crosses val="autoZero"/>
        <c:auto val="1"/>
        <c:lblAlgn val="ctr"/>
        <c:lblOffset val="100"/>
        <c:noMultiLvlLbl val="0"/>
      </c:catAx>
      <c:valAx>
        <c:axId val="54117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1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 mgml BAL'!$A$7</c:f>
              <c:strCache>
                <c:ptCount val="1"/>
                <c:pt idx="0">
                  <c:v>12 L/min</c:v>
                </c:pt>
              </c:strCache>
            </c:strRef>
          </c:tx>
          <c:invertIfNegative val="0"/>
          <c:cat>
            <c:strRef>
              <c:f>'20 mgml BAL'!$A$5</c:f>
              <c:strCache>
                <c:ptCount val="1"/>
                <c:pt idx="0">
                  <c:v>Pari LC Sprint 20mg/ml BAL30072</c:v>
                </c:pt>
              </c:strCache>
            </c:strRef>
          </c:cat>
          <c:val>
            <c:numRef>
              <c:f>'20 mgml BAL'!$K$7</c:f>
              <c:numCache>
                <c:formatCode>0.00%</c:formatCode>
                <c:ptCount val="1"/>
                <c:pt idx="0">
                  <c:v>0.67320000000000002</c:v>
                </c:pt>
              </c:numCache>
            </c:numRef>
          </c:val>
        </c:ser>
        <c:ser>
          <c:idx val="2"/>
          <c:order val="1"/>
          <c:tx>
            <c:strRef>
              <c:f>'20 mgml BAL'!$A$8</c:f>
              <c:strCache>
                <c:ptCount val="1"/>
                <c:pt idx="0">
                  <c:v>20 L/min</c:v>
                </c:pt>
              </c:strCache>
            </c:strRef>
          </c:tx>
          <c:invertIfNegative val="0"/>
          <c:cat>
            <c:strRef>
              <c:f>'20 mgml BAL'!$A$5</c:f>
              <c:strCache>
                <c:ptCount val="1"/>
                <c:pt idx="0">
                  <c:v>Pari LC Sprint 20mg/ml BAL30072</c:v>
                </c:pt>
              </c:strCache>
            </c:strRef>
          </c:cat>
          <c:val>
            <c:numRef>
              <c:f>'20 mgml BAL'!$K$8</c:f>
              <c:numCache>
                <c:formatCode>0.00%</c:formatCode>
                <c:ptCount val="1"/>
                <c:pt idx="0">
                  <c:v>0.64700000000000002</c:v>
                </c:pt>
              </c:numCache>
            </c:numRef>
          </c:val>
        </c:ser>
        <c:ser>
          <c:idx val="1"/>
          <c:order val="2"/>
          <c:tx>
            <c:strRef>
              <c:f>'10 mgml BAL'!$A$9</c:f>
              <c:strCache>
                <c:ptCount val="1"/>
                <c:pt idx="0">
                  <c:v>30 L/min</c:v>
                </c:pt>
              </c:strCache>
            </c:strRef>
          </c:tx>
          <c:invertIfNegative val="0"/>
          <c:cat>
            <c:strRef>
              <c:f>'20 mgml BAL'!$A$5</c:f>
              <c:strCache>
                <c:ptCount val="1"/>
                <c:pt idx="0">
                  <c:v>Pari LC Sprint 20mg/ml BAL30072</c:v>
                </c:pt>
              </c:strCache>
            </c:strRef>
          </c:cat>
          <c:val>
            <c:numRef>
              <c:f>'10 mgml BAL'!$K$9</c:f>
              <c:numCache>
                <c:formatCode>0.00%</c:formatCode>
                <c:ptCount val="1"/>
                <c:pt idx="0">
                  <c:v>0.64890000000000003</c:v>
                </c:pt>
              </c:numCache>
            </c:numRef>
          </c:val>
        </c:ser>
        <c:ser>
          <c:idx val="3"/>
          <c:order val="3"/>
          <c:tx>
            <c:strRef>
              <c:f>'20 mgml BAL'!$A$10</c:f>
              <c:strCache>
                <c:ptCount val="1"/>
                <c:pt idx="0">
                  <c:v>40 L/min</c:v>
                </c:pt>
              </c:strCache>
            </c:strRef>
          </c:tx>
          <c:invertIfNegative val="0"/>
          <c:cat>
            <c:strRef>
              <c:f>'20 mgml BAL'!$A$5</c:f>
              <c:strCache>
                <c:ptCount val="1"/>
                <c:pt idx="0">
                  <c:v>Pari LC Sprint 20mg/ml BAL30072</c:v>
                </c:pt>
              </c:strCache>
            </c:strRef>
          </c:cat>
          <c:val>
            <c:numRef>
              <c:f>'20 mgml BAL'!$K$10</c:f>
              <c:numCache>
                <c:formatCode>0.00%</c:formatCode>
                <c:ptCount val="1"/>
                <c:pt idx="0">
                  <c:v>0.73580000000000001</c:v>
                </c:pt>
              </c:numCache>
            </c:numRef>
          </c:val>
        </c:ser>
        <c:ser>
          <c:idx val="4"/>
          <c:order val="4"/>
          <c:tx>
            <c:strRef>
              <c:f>'20 mgml BAL'!$A$11</c:f>
              <c:strCache>
                <c:ptCount val="1"/>
                <c:pt idx="0">
                  <c:v>60 L/min</c:v>
                </c:pt>
              </c:strCache>
            </c:strRef>
          </c:tx>
          <c:invertIfNegative val="0"/>
          <c:cat>
            <c:strRef>
              <c:f>'20 mgml BAL'!$A$5</c:f>
              <c:strCache>
                <c:ptCount val="1"/>
                <c:pt idx="0">
                  <c:v>Pari LC Sprint 20mg/ml BAL30072</c:v>
                </c:pt>
              </c:strCache>
            </c:strRef>
          </c:cat>
          <c:val>
            <c:numRef>
              <c:f>'20 mgml BAL'!$K$11</c:f>
              <c:numCache>
                <c:formatCode>0.00%</c:formatCode>
                <c:ptCount val="1"/>
                <c:pt idx="0">
                  <c:v>0.76249999999999996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29408"/>
        <c:axId val="35227904"/>
      </c:barChart>
      <c:catAx>
        <c:axId val="50129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227904"/>
        <c:crosses val="autoZero"/>
        <c:auto val="1"/>
        <c:lblAlgn val="ctr"/>
        <c:lblOffset val="100"/>
        <c:noMultiLvlLbl val="0"/>
      </c:catAx>
      <c:valAx>
        <c:axId val="3522790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012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 mgml BAL'!$A$14</c:f>
              <c:strCache>
                <c:ptCount val="1"/>
                <c:pt idx="0">
                  <c:v>12 L/min</c:v>
                </c:pt>
              </c:strCache>
            </c:strRef>
          </c:tx>
          <c:invertIfNegative val="0"/>
          <c:cat>
            <c:strRef>
              <c:f>'20 mgml BAL'!$A$12</c:f>
              <c:strCache>
                <c:ptCount val="1"/>
                <c:pt idx="0">
                  <c:v>Pari eFlow 20 mg/ml BAL30072</c:v>
                </c:pt>
              </c:strCache>
            </c:strRef>
          </c:cat>
          <c:val>
            <c:numRef>
              <c:f>'20 mgml BAL'!$K$14</c:f>
              <c:numCache>
                <c:formatCode>0.00%</c:formatCode>
                <c:ptCount val="1"/>
                <c:pt idx="0">
                  <c:v>0.81240000000000001</c:v>
                </c:pt>
              </c:numCache>
            </c:numRef>
          </c:val>
        </c:ser>
        <c:ser>
          <c:idx val="2"/>
          <c:order val="1"/>
          <c:tx>
            <c:strRef>
              <c:f>'20 mgml BAL'!$A$15</c:f>
              <c:strCache>
                <c:ptCount val="1"/>
                <c:pt idx="0">
                  <c:v>20 L/min</c:v>
                </c:pt>
              </c:strCache>
            </c:strRef>
          </c:tx>
          <c:invertIfNegative val="0"/>
          <c:cat>
            <c:strRef>
              <c:f>'20 mgml BAL'!$A$12</c:f>
              <c:strCache>
                <c:ptCount val="1"/>
                <c:pt idx="0">
                  <c:v>Pari eFlow 20 mg/ml BAL30072</c:v>
                </c:pt>
              </c:strCache>
            </c:strRef>
          </c:cat>
          <c:val>
            <c:numRef>
              <c:f>'20 mgml BAL'!$K$15</c:f>
              <c:numCache>
                <c:formatCode>0.00%</c:formatCode>
                <c:ptCount val="1"/>
                <c:pt idx="0">
                  <c:v>0.76680000000000004</c:v>
                </c:pt>
              </c:numCache>
            </c:numRef>
          </c:val>
        </c:ser>
        <c:ser>
          <c:idx val="1"/>
          <c:order val="2"/>
          <c:tx>
            <c:strRef>
              <c:f>'20 mgml BAL'!$A$16</c:f>
              <c:strCache>
                <c:ptCount val="1"/>
                <c:pt idx="0">
                  <c:v>30 L/min</c:v>
                </c:pt>
              </c:strCache>
            </c:strRef>
          </c:tx>
          <c:invertIfNegative val="0"/>
          <c:cat>
            <c:strRef>
              <c:f>'20 mgml BAL'!$A$12</c:f>
              <c:strCache>
                <c:ptCount val="1"/>
                <c:pt idx="0">
                  <c:v>Pari eFlow 20 mg/ml BAL30072</c:v>
                </c:pt>
              </c:strCache>
            </c:strRef>
          </c:cat>
          <c:val>
            <c:numRef>
              <c:f>'20 mgml BAL'!$K$16</c:f>
              <c:numCache>
                <c:formatCode>0.00%</c:formatCode>
                <c:ptCount val="1"/>
                <c:pt idx="0">
                  <c:v>0.75419999999999998</c:v>
                </c:pt>
              </c:numCache>
            </c:numRef>
          </c:val>
        </c:ser>
        <c:ser>
          <c:idx val="3"/>
          <c:order val="3"/>
          <c:tx>
            <c:strRef>
              <c:f>'20 mgml BAL'!$A$17</c:f>
              <c:strCache>
                <c:ptCount val="1"/>
                <c:pt idx="0">
                  <c:v>40 L/min</c:v>
                </c:pt>
              </c:strCache>
            </c:strRef>
          </c:tx>
          <c:invertIfNegative val="0"/>
          <c:val>
            <c:numRef>
              <c:f>'20 mgml BAL'!$K$17</c:f>
              <c:numCache>
                <c:formatCode>0.00%</c:formatCode>
                <c:ptCount val="1"/>
                <c:pt idx="0">
                  <c:v>0.73609999999999998</c:v>
                </c:pt>
              </c:numCache>
            </c:numRef>
          </c:val>
        </c:ser>
        <c:ser>
          <c:idx val="4"/>
          <c:order val="4"/>
          <c:tx>
            <c:strRef>
              <c:f>'20 mgml BAL'!$A$18</c:f>
              <c:strCache>
                <c:ptCount val="1"/>
                <c:pt idx="0">
                  <c:v>60 L/min</c:v>
                </c:pt>
              </c:strCache>
            </c:strRef>
          </c:tx>
          <c:invertIfNegative val="0"/>
          <c:val>
            <c:numRef>
              <c:f>'20 mgml BAL'!$K$18</c:f>
              <c:numCache>
                <c:formatCode>0.00%</c:formatCode>
                <c:ptCount val="1"/>
                <c:pt idx="0">
                  <c:v>0.51280000000000003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30432"/>
        <c:axId val="50176000"/>
      </c:barChart>
      <c:catAx>
        <c:axId val="50130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0176000"/>
        <c:crosses val="autoZero"/>
        <c:auto val="1"/>
        <c:lblAlgn val="ctr"/>
        <c:lblOffset val="100"/>
        <c:noMultiLvlLbl val="0"/>
      </c:catAx>
      <c:valAx>
        <c:axId val="5017600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01304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 mgml BAL'!$A$21</c:f>
              <c:strCache>
                <c:ptCount val="1"/>
                <c:pt idx="0">
                  <c:v>12 L/min</c:v>
                </c:pt>
              </c:strCache>
            </c:strRef>
          </c:tx>
          <c:invertIfNegative val="0"/>
          <c:cat>
            <c:strRef>
              <c:f>'20 mgml BAL'!$A$19</c:f>
              <c:strCache>
                <c:ptCount val="1"/>
                <c:pt idx="0">
                  <c:v>Pari Velox 20mg/ml BAL30072</c:v>
                </c:pt>
              </c:strCache>
            </c:strRef>
          </c:cat>
          <c:val>
            <c:numRef>
              <c:f>'20 mgml BAL'!$K$21</c:f>
              <c:numCache>
                <c:formatCode>0.00%</c:formatCode>
                <c:ptCount val="1"/>
                <c:pt idx="0">
                  <c:v>0.76590000000000003</c:v>
                </c:pt>
              </c:numCache>
            </c:numRef>
          </c:val>
        </c:ser>
        <c:ser>
          <c:idx val="2"/>
          <c:order val="1"/>
          <c:tx>
            <c:strRef>
              <c:f>'20 mgml BAL'!$A$22</c:f>
              <c:strCache>
                <c:ptCount val="1"/>
                <c:pt idx="0">
                  <c:v>20 L/min</c:v>
                </c:pt>
              </c:strCache>
            </c:strRef>
          </c:tx>
          <c:invertIfNegative val="0"/>
          <c:cat>
            <c:strRef>
              <c:f>'20 mgml BAL'!$A$19</c:f>
              <c:strCache>
                <c:ptCount val="1"/>
                <c:pt idx="0">
                  <c:v>Pari Velox 20mg/ml BAL30072</c:v>
                </c:pt>
              </c:strCache>
            </c:strRef>
          </c:cat>
          <c:val>
            <c:numRef>
              <c:f>'20 mgml BAL'!$K$22</c:f>
              <c:numCache>
                <c:formatCode>0.00%</c:formatCode>
                <c:ptCount val="1"/>
                <c:pt idx="0">
                  <c:v>0.7661</c:v>
                </c:pt>
              </c:numCache>
            </c:numRef>
          </c:val>
        </c:ser>
        <c:ser>
          <c:idx val="1"/>
          <c:order val="2"/>
          <c:tx>
            <c:strRef>
              <c:f>'20 mgml BAL'!$A$23</c:f>
              <c:strCache>
                <c:ptCount val="1"/>
                <c:pt idx="0">
                  <c:v>30 L/min</c:v>
                </c:pt>
              </c:strCache>
            </c:strRef>
          </c:tx>
          <c:invertIfNegative val="0"/>
          <c:cat>
            <c:strRef>
              <c:f>'20 mgml BAL'!$A$19</c:f>
              <c:strCache>
                <c:ptCount val="1"/>
                <c:pt idx="0">
                  <c:v>Pari Velox 20mg/ml BAL30072</c:v>
                </c:pt>
              </c:strCache>
            </c:strRef>
          </c:cat>
          <c:val>
            <c:numRef>
              <c:f>'20 mgml BAL'!$K$23</c:f>
              <c:numCache>
                <c:formatCode>0.00%</c:formatCode>
                <c:ptCount val="1"/>
                <c:pt idx="0">
                  <c:v>0.74050000000000005</c:v>
                </c:pt>
              </c:numCache>
            </c:numRef>
          </c:val>
        </c:ser>
        <c:ser>
          <c:idx val="3"/>
          <c:order val="3"/>
          <c:tx>
            <c:strRef>
              <c:f>'20 mgml BAL'!$A$24</c:f>
              <c:strCache>
                <c:ptCount val="1"/>
                <c:pt idx="0">
                  <c:v>40 L/min</c:v>
                </c:pt>
              </c:strCache>
            </c:strRef>
          </c:tx>
          <c:invertIfNegative val="0"/>
          <c:val>
            <c:numRef>
              <c:f>'20 mgml BAL'!$K$24</c:f>
              <c:numCache>
                <c:formatCode>0.00%</c:formatCode>
                <c:ptCount val="1"/>
                <c:pt idx="0">
                  <c:v>0.73009999999999997</c:v>
                </c:pt>
              </c:numCache>
            </c:numRef>
          </c:val>
        </c:ser>
        <c:ser>
          <c:idx val="4"/>
          <c:order val="4"/>
          <c:tx>
            <c:strRef>
              <c:f>'20 mgml BAL'!$A$25</c:f>
              <c:strCache>
                <c:ptCount val="1"/>
                <c:pt idx="0">
                  <c:v>60 L/min</c:v>
                </c:pt>
              </c:strCache>
            </c:strRef>
          </c:tx>
          <c:invertIfNegative val="0"/>
          <c:val>
            <c:numRef>
              <c:f>'20 mgml BAL'!$K$25</c:f>
              <c:numCache>
                <c:formatCode>0.00%</c:formatCode>
                <c:ptCount val="1"/>
                <c:pt idx="0">
                  <c:v>0.75570000000000004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298880"/>
        <c:axId val="50177728"/>
      </c:barChart>
      <c:catAx>
        <c:axId val="5029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0177728"/>
        <c:crosses val="autoZero"/>
        <c:auto val="1"/>
        <c:lblAlgn val="ctr"/>
        <c:lblOffset val="100"/>
        <c:noMultiLvlLbl val="0"/>
      </c:catAx>
      <c:valAx>
        <c:axId val="5017772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0298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'Fractions size distributions'!$B$19</c:f>
              <c:strCache>
                <c:ptCount val="1"/>
                <c:pt idx="0">
                  <c:v>&lt; 1.1 µm</c:v>
                </c:pt>
              </c:strCache>
            </c:strRef>
          </c:tx>
          <c:invertIfNegative val="0"/>
          <c:cat>
            <c:strRef>
              <c:f>'Fractions size distributions'!$A$44:$A$48</c:f>
              <c:strCache>
                <c:ptCount val="5"/>
                <c:pt idx="0">
                  <c:v>10mg/ml</c:v>
                </c:pt>
                <c:pt idx="1">
                  <c:v>20mg/ml</c:v>
                </c:pt>
                <c:pt idx="2">
                  <c:v>30mg/ml</c:v>
                </c:pt>
                <c:pt idx="3">
                  <c:v>40mg/ml</c:v>
                </c:pt>
                <c:pt idx="4">
                  <c:v>100mg/ml</c:v>
                </c:pt>
              </c:strCache>
            </c:strRef>
          </c:cat>
          <c:val>
            <c:numRef>
              <c:f>'Fractions size distributions'!$B$44:$B$48</c:f>
              <c:numCache>
                <c:formatCode>0%</c:formatCode>
                <c:ptCount val="5"/>
                <c:pt idx="0">
                  <c:v>3.9899999999999998E-2</c:v>
                </c:pt>
                <c:pt idx="1">
                  <c:v>3.7699999999999997E-2</c:v>
                </c:pt>
                <c:pt idx="2">
                  <c:v>4.8099999999999997E-2</c:v>
                </c:pt>
                <c:pt idx="3">
                  <c:v>2.7400000000000001E-2</c:v>
                </c:pt>
                <c:pt idx="4">
                  <c:v>5.6500000000000002E-2</c:v>
                </c:pt>
              </c:numCache>
            </c:numRef>
          </c:val>
        </c:ser>
        <c:ser>
          <c:idx val="1"/>
          <c:order val="1"/>
          <c:tx>
            <c:strRef>
              <c:f>'Fractions size distributions'!$C$2</c:f>
              <c:strCache>
                <c:ptCount val="1"/>
                <c:pt idx="0">
                  <c:v>1.1-3.1 µm</c:v>
                </c:pt>
              </c:strCache>
            </c:strRef>
          </c:tx>
          <c:invertIfNegative val="0"/>
          <c:cat>
            <c:strRef>
              <c:f>'Fractions size distributions'!$A$44:$A$48</c:f>
              <c:strCache>
                <c:ptCount val="5"/>
                <c:pt idx="0">
                  <c:v>10mg/ml</c:v>
                </c:pt>
                <c:pt idx="1">
                  <c:v>20mg/ml</c:v>
                </c:pt>
                <c:pt idx="2">
                  <c:v>30mg/ml</c:v>
                </c:pt>
                <c:pt idx="3">
                  <c:v>40mg/ml</c:v>
                </c:pt>
                <c:pt idx="4">
                  <c:v>100mg/ml</c:v>
                </c:pt>
              </c:strCache>
            </c:strRef>
          </c:cat>
          <c:val>
            <c:numRef>
              <c:f>'Fractions size distributions'!$C$44:$C$48</c:f>
              <c:numCache>
                <c:formatCode>0%</c:formatCode>
                <c:ptCount val="5"/>
                <c:pt idx="0">
                  <c:v>0.36770000000000003</c:v>
                </c:pt>
                <c:pt idx="1">
                  <c:v>0.40489999999999998</c:v>
                </c:pt>
                <c:pt idx="2">
                  <c:v>0.4007</c:v>
                </c:pt>
                <c:pt idx="3">
                  <c:v>0.43530000000000002</c:v>
                </c:pt>
                <c:pt idx="4">
                  <c:v>0.48860000000000003</c:v>
                </c:pt>
              </c:numCache>
            </c:numRef>
          </c:val>
        </c:ser>
        <c:ser>
          <c:idx val="2"/>
          <c:order val="2"/>
          <c:tx>
            <c:strRef>
              <c:f>'Fractions size distributions'!$D$2</c:f>
              <c:strCache>
                <c:ptCount val="1"/>
                <c:pt idx="0">
                  <c:v>3.1-5.0 µm</c:v>
                </c:pt>
              </c:strCache>
            </c:strRef>
          </c:tx>
          <c:invertIfNegative val="0"/>
          <c:cat>
            <c:strRef>
              <c:f>'Fractions size distributions'!$A$44:$A$48</c:f>
              <c:strCache>
                <c:ptCount val="5"/>
                <c:pt idx="0">
                  <c:v>10mg/ml</c:v>
                </c:pt>
                <c:pt idx="1">
                  <c:v>20mg/ml</c:v>
                </c:pt>
                <c:pt idx="2">
                  <c:v>30mg/ml</c:v>
                </c:pt>
                <c:pt idx="3">
                  <c:v>40mg/ml</c:v>
                </c:pt>
                <c:pt idx="4">
                  <c:v>100mg/ml</c:v>
                </c:pt>
              </c:strCache>
            </c:strRef>
          </c:cat>
          <c:val>
            <c:numRef>
              <c:f>'Fractions size distributions'!$D$44:$D$48</c:f>
              <c:numCache>
                <c:formatCode>0%</c:formatCode>
                <c:ptCount val="5"/>
                <c:pt idx="0">
                  <c:v>0.30080000000000001</c:v>
                </c:pt>
                <c:pt idx="1">
                  <c:v>0.29790000000000005</c:v>
                </c:pt>
                <c:pt idx="2">
                  <c:v>0.30859999999999999</c:v>
                </c:pt>
                <c:pt idx="3">
                  <c:v>0.30530000000000002</c:v>
                </c:pt>
                <c:pt idx="4">
                  <c:v>0.27279999999999993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118080"/>
        <c:axId val="50180032"/>
      </c:barChart>
      <c:catAx>
        <c:axId val="5111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180032"/>
        <c:crosses val="autoZero"/>
        <c:auto val="1"/>
        <c:lblAlgn val="ctr"/>
        <c:lblOffset val="100"/>
        <c:noMultiLvlLbl val="0"/>
      </c:catAx>
      <c:valAx>
        <c:axId val="5018003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1118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'Fractions size distributions'!$B$19</c:f>
              <c:strCache>
                <c:ptCount val="1"/>
                <c:pt idx="0">
                  <c:v>&lt; 1.1 µm</c:v>
                </c:pt>
              </c:strCache>
            </c:strRef>
          </c:tx>
          <c:invertIfNegative val="0"/>
          <c:cat>
            <c:strRef>
              <c:f>'Fractions size distributions'!$A$51:$A$54</c:f>
              <c:strCache>
                <c:ptCount val="4"/>
                <c:pt idx="0">
                  <c:v>10mg/ml</c:v>
                </c:pt>
                <c:pt idx="1">
                  <c:v>20mg/ml</c:v>
                </c:pt>
                <c:pt idx="2">
                  <c:v>40mg/ml</c:v>
                </c:pt>
                <c:pt idx="3">
                  <c:v>100mg/ml</c:v>
                </c:pt>
              </c:strCache>
            </c:strRef>
          </c:cat>
          <c:val>
            <c:numRef>
              <c:f>'Fractions size distributions'!$B$51:$B$54</c:f>
              <c:numCache>
                <c:formatCode>0%</c:formatCode>
                <c:ptCount val="4"/>
                <c:pt idx="0">
                  <c:v>3.1399999999999997E-2</c:v>
                </c:pt>
                <c:pt idx="1">
                  <c:v>7.0000000000000001E-3</c:v>
                </c:pt>
                <c:pt idx="2">
                  <c:v>1.95E-2</c:v>
                </c:pt>
                <c:pt idx="3">
                  <c:v>2.1100000000000001E-2</c:v>
                </c:pt>
              </c:numCache>
            </c:numRef>
          </c:val>
        </c:ser>
        <c:ser>
          <c:idx val="1"/>
          <c:order val="1"/>
          <c:tx>
            <c:strRef>
              <c:f>'Fractions size distributions'!$C$2</c:f>
              <c:strCache>
                <c:ptCount val="1"/>
                <c:pt idx="0">
                  <c:v>1.1-3.1 µm</c:v>
                </c:pt>
              </c:strCache>
            </c:strRef>
          </c:tx>
          <c:invertIfNegative val="0"/>
          <c:cat>
            <c:strRef>
              <c:f>'Fractions size distributions'!$A$51:$A$54</c:f>
              <c:strCache>
                <c:ptCount val="4"/>
                <c:pt idx="0">
                  <c:v>10mg/ml</c:v>
                </c:pt>
                <c:pt idx="1">
                  <c:v>20mg/ml</c:v>
                </c:pt>
                <c:pt idx="2">
                  <c:v>40mg/ml</c:v>
                </c:pt>
                <c:pt idx="3">
                  <c:v>100mg/ml</c:v>
                </c:pt>
              </c:strCache>
            </c:strRef>
          </c:cat>
          <c:val>
            <c:numRef>
              <c:f>'Fractions size distributions'!$C$51:$C$54</c:f>
              <c:numCache>
                <c:formatCode>0%</c:formatCode>
                <c:ptCount val="4"/>
                <c:pt idx="0">
                  <c:v>0.34510000000000002</c:v>
                </c:pt>
                <c:pt idx="1">
                  <c:v>0.38040000000000002</c:v>
                </c:pt>
                <c:pt idx="2">
                  <c:v>0.42659999999999998</c:v>
                </c:pt>
                <c:pt idx="3">
                  <c:v>0.433</c:v>
                </c:pt>
              </c:numCache>
            </c:numRef>
          </c:val>
        </c:ser>
        <c:ser>
          <c:idx val="2"/>
          <c:order val="2"/>
          <c:tx>
            <c:strRef>
              <c:f>'Fractions size distributions'!$D$2</c:f>
              <c:strCache>
                <c:ptCount val="1"/>
                <c:pt idx="0">
                  <c:v>3.1-5.0 µm</c:v>
                </c:pt>
              </c:strCache>
            </c:strRef>
          </c:tx>
          <c:invertIfNegative val="0"/>
          <c:cat>
            <c:strRef>
              <c:f>'Fractions size distributions'!$A$51:$A$54</c:f>
              <c:strCache>
                <c:ptCount val="4"/>
                <c:pt idx="0">
                  <c:v>10mg/ml</c:v>
                </c:pt>
                <c:pt idx="1">
                  <c:v>20mg/ml</c:v>
                </c:pt>
                <c:pt idx="2">
                  <c:v>40mg/ml</c:v>
                </c:pt>
                <c:pt idx="3">
                  <c:v>100mg/ml</c:v>
                </c:pt>
              </c:strCache>
            </c:strRef>
          </c:cat>
          <c:val>
            <c:numRef>
              <c:f>'Fractions size distributions'!$D$51:$D$54</c:f>
              <c:numCache>
                <c:formatCode>0%</c:formatCode>
                <c:ptCount val="4"/>
                <c:pt idx="0">
                  <c:v>0.3422</c:v>
                </c:pt>
                <c:pt idx="1">
                  <c:v>0.36679999999999996</c:v>
                </c:pt>
                <c:pt idx="2">
                  <c:v>0.34739999999999999</c:v>
                </c:pt>
                <c:pt idx="3">
                  <c:v>0.35400000000000004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757632"/>
        <c:axId val="50182336"/>
      </c:barChart>
      <c:catAx>
        <c:axId val="50757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182336"/>
        <c:crosses val="autoZero"/>
        <c:auto val="1"/>
        <c:lblAlgn val="ctr"/>
        <c:lblOffset val="100"/>
        <c:noMultiLvlLbl val="0"/>
      </c:catAx>
      <c:valAx>
        <c:axId val="5018233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0757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'Fractions size distributions'!$B$19</c:f>
              <c:strCache>
                <c:ptCount val="1"/>
                <c:pt idx="0">
                  <c:v>&lt; 1.1 µm</c:v>
                </c:pt>
              </c:strCache>
            </c:strRef>
          </c:tx>
          <c:invertIfNegative val="0"/>
          <c:cat>
            <c:strRef>
              <c:f>'Fractions size distributions'!$A$51:$A$54</c:f>
              <c:strCache>
                <c:ptCount val="4"/>
                <c:pt idx="0">
                  <c:v>10mg/ml</c:v>
                </c:pt>
                <c:pt idx="1">
                  <c:v>20mg/ml</c:v>
                </c:pt>
                <c:pt idx="2">
                  <c:v>40mg/ml</c:v>
                </c:pt>
                <c:pt idx="3">
                  <c:v>100mg/ml</c:v>
                </c:pt>
              </c:strCache>
            </c:strRef>
          </c:cat>
          <c:val>
            <c:numRef>
              <c:f>'Fractions size distributions'!$B$57:$B$60</c:f>
              <c:numCache>
                <c:formatCode>0%</c:formatCode>
                <c:ptCount val="4"/>
                <c:pt idx="0">
                  <c:v>0.1346</c:v>
                </c:pt>
                <c:pt idx="1">
                  <c:v>0.13439999999999999</c:v>
                </c:pt>
                <c:pt idx="2">
                  <c:v>0.1502</c:v>
                </c:pt>
                <c:pt idx="3">
                  <c:v>0.1777</c:v>
                </c:pt>
              </c:numCache>
            </c:numRef>
          </c:val>
        </c:ser>
        <c:ser>
          <c:idx val="1"/>
          <c:order val="1"/>
          <c:tx>
            <c:strRef>
              <c:f>'Fractions size distributions'!$C$2</c:f>
              <c:strCache>
                <c:ptCount val="1"/>
                <c:pt idx="0">
                  <c:v>1.1-3.1 µm</c:v>
                </c:pt>
              </c:strCache>
            </c:strRef>
          </c:tx>
          <c:invertIfNegative val="0"/>
          <c:cat>
            <c:strRef>
              <c:f>'Fractions size distributions'!$A$51:$A$54</c:f>
              <c:strCache>
                <c:ptCount val="4"/>
                <c:pt idx="0">
                  <c:v>10mg/ml</c:v>
                </c:pt>
                <c:pt idx="1">
                  <c:v>20mg/ml</c:v>
                </c:pt>
                <c:pt idx="2">
                  <c:v>40mg/ml</c:v>
                </c:pt>
                <c:pt idx="3">
                  <c:v>100mg/ml</c:v>
                </c:pt>
              </c:strCache>
            </c:strRef>
          </c:cat>
          <c:val>
            <c:numRef>
              <c:f>'Fractions size distributions'!$C$57:$C$60</c:f>
              <c:numCache>
                <c:formatCode>0%</c:formatCode>
                <c:ptCount val="4"/>
                <c:pt idx="0">
                  <c:v>0.2903</c:v>
                </c:pt>
                <c:pt idx="1">
                  <c:v>0.36199999999999999</c:v>
                </c:pt>
                <c:pt idx="2">
                  <c:v>0.34189999999999998</c:v>
                </c:pt>
                <c:pt idx="3">
                  <c:v>0.39910000000000001</c:v>
                </c:pt>
              </c:numCache>
            </c:numRef>
          </c:val>
        </c:ser>
        <c:ser>
          <c:idx val="2"/>
          <c:order val="2"/>
          <c:tx>
            <c:strRef>
              <c:f>'Fractions size distributions'!$D$2</c:f>
              <c:strCache>
                <c:ptCount val="1"/>
                <c:pt idx="0">
                  <c:v>3.1-5.0 µm</c:v>
                </c:pt>
              </c:strCache>
            </c:strRef>
          </c:tx>
          <c:invertIfNegative val="0"/>
          <c:cat>
            <c:strRef>
              <c:f>'Fractions size distributions'!$A$51:$A$54</c:f>
              <c:strCache>
                <c:ptCount val="4"/>
                <c:pt idx="0">
                  <c:v>10mg/ml</c:v>
                </c:pt>
                <c:pt idx="1">
                  <c:v>20mg/ml</c:v>
                </c:pt>
                <c:pt idx="2">
                  <c:v>40mg/ml</c:v>
                </c:pt>
                <c:pt idx="3">
                  <c:v>100mg/ml</c:v>
                </c:pt>
              </c:strCache>
            </c:strRef>
          </c:cat>
          <c:val>
            <c:numRef>
              <c:f>'Fractions size distributions'!$D$57:$D$60</c:f>
              <c:numCache>
                <c:formatCode>0%</c:formatCode>
                <c:ptCount val="4"/>
                <c:pt idx="0">
                  <c:v>0.22400000000000003</c:v>
                </c:pt>
                <c:pt idx="1">
                  <c:v>0.22259999999999999</c:v>
                </c:pt>
                <c:pt idx="2">
                  <c:v>0.21830000000000005</c:v>
                </c:pt>
                <c:pt idx="3">
                  <c:v>0.2014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761216"/>
        <c:axId val="51110464"/>
      </c:barChart>
      <c:catAx>
        <c:axId val="5076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1110464"/>
        <c:crosses val="autoZero"/>
        <c:auto val="1"/>
        <c:lblAlgn val="ctr"/>
        <c:lblOffset val="100"/>
        <c:noMultiLvlLbl val="0"/>
      </c:catAx>
      <c:valAx>
        <c:axId val="5111046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0761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93285214348207"/>
          <c:y val="4.1408004905457471E-2"/>
          <c:w val="0.64959536307961507"/>
          <c:h val="0.84259190464429712"/>
        </c:manualLayout>
      </c:layout>
      <c:barChart>
        <c:barDir val="col"/>
        <c:grouping val="clustered"/>
        <c:varyColors val="0"/>
        <c:ser>
          <c:idx val="0"/>
          <c:order val="0"/>
          <c:tx>
            <c:v>Pari LC Sprint</c:v>
          </c:tx>
          <c:invertIfNegative val="0"/>
          <c:errBars>
            <c:errBarType val="both"/>
            <c:errValType val="cust"/>
            <c:noEndCap val="0"/>
            <c:plus>
              <c:numRef>
                <c:f>'[02-05-16 Retenties en verneveltijd vernevelaars experimenten.xlsx]Retenties vernevelaars'!$F$6,'[02-05-16 Retenties en verneveltijd vernevelaars experimenten.xlsx]Retenties vernevelaars'!$F$26,'[02-05-16 Retenties en verneveltijd vernevelaars experimenten.xlsx]Retenties vernevelaars'!$F$48</c:f>
                <c:numCache>
                  <c:formatCode>General</c:formatCode>
                  <c:ptCount val="3"/>
                  <c:pt idx="0">
                    <c:v>4.8506074730020617E-2</c:v>
                  </c:pt>
                  <c:pt idx="1">
                    <c:v>5.2401865954902371E-2</c:v>
                  </c:pt>
                  <c:pt idx="2">
                    <c:v>1.8384776310850233E-2</c:v>
                  </c:pt>
                </c:numCache>
              </c:numRef>
            </c:plus>
            <c:minus>
              <c:numRef>
                <c:f>'[02-05-16 Retenties en verneveltijd vernevelaars experimenten.xlsx]Retenties vernevelaars'!$F$5,'[02-05-16 Retenties en verneveltijd vernevelaars experimenten.xlsx]Retenties vernevelaars'!$F$26,'[02-05-16 Retenties en verneveltijd vernevelaars experimenten.xlsx]Retenties vernevelaars'!$F$48</c:f>
                <c:numCache>
                  <c:formatCode>General</c:formatCode>
                  <c:ptCount val="3"/>
                  <c:pt idx="0">
                    <c:v>4.8506074730020617E-2</c:v>
                  </c:pt>
                  <c:pt idx="1">
                    <c:v>5.2401865954902371E-2</c:v>
                  </c:pt>
                  <c:pt idx="2">
                    <c:v>1.8384776310850233E-2</c:v>
                  </c:pt>
                </c:numCache>
              </c:numRef>
            </c:minus>
          </c:errBars>
          <c:cat>
            <c:strRef>
              <c:f>'[02-05-16 Retenties en verneveltijd vernevelaars experimenten.xlsx]Retenties vernevelaars'!$Q$8:$Q$10</c:f>
              <c:strCache>
                <c:ptCount val="3"/>
                <c:pt idx="0">
                  <c:v>10 mg/mL</c:v>
                </c:pt>
                <c:pt idx="1">
                  <c:v>20 mg/mL</c:v>
                </c:pt>
                <c:pt idx="2">
                  <c:v>100 mg/mL</c:v>
                </c:pt>
              </c:strCache>
            </c:strRef>
          </c:cat>
          <c:val>
            <c:numRef>
              <c:f>'[02-05-16 Retenties en verneveltijd vernevelaars experimenten.xlsx]Retenties vernevelaars'!$E$8,'[02-05-16 Retenties en verneveltijd vernevelaars experimenten.xlsx]Retenties vernevelaars'!$E$30,'[02-05-16 Retenties en verneveltijd vernevelaars experimenten.xlsx]Retenties vernevelaars'!$E$49</c:f>
              <c:numCache>
                <c:formatCode>0.0%</c:formatCode>
                <c:ptCount val="3"/>
                <c:pt idx="0">
                  <c:v>0.30437500000000001</c:v>
                </c:pt>
                <c:pt idx="1">
                  <c:v>0.30080000000000001</c:v>
                </c:pt>
                <c:pt idx="2">
                  <c:v>0.20900000000000002</c:v>
                </c:pt>
              </c:numCache>
            </c:numRef>
          </c:val>
        </c:ser>
        <c:ser>
          <c:idx val="1"/>
          <c:order val="1"/>
          <c:tx>
            <c:v>Pari eFlow</c:v>
          </c:tx>
          <c:invertIfNegative val="0"/>
          <c:errBars>
            <c:errBarType val="both"/>
            <c:errValType val="cust"/>
            <c:noEndCap val="0"/>
            <c:plus>
              <c:numRef>
                <c:f>'[02-05-16 Retenties en verneveltijd vernevelaars experimenten.xlsx]Retenties vernevelaars'!$F$11,'[02-05-16 Retenties en verneveltijd vernevelaars experimenten.xlsx]Retenties vernevelaars'!$F$33,'[02-05-16 Retenties en verneveltijd vernevelaars experimenten.xlsx]Retenties vernevelaars'!$F$51</c:f>
                <c:numCache>
                  <c:formatCode>General</c:formatCode>
                  <c:ptCount val="3"/>
                  <c:pt idx="0">
                    <c:v>6.8402041531772276E-2</c:v>
                  </c:pt>
                  <c:pt idx="1">
                    <c:v>6.1150542833967592E-2</c:v>
                  </c:pt>
                  <c:pt idx="2">
                    <c:v>1.555634918610406E-2</c:v>
                  </c:pt>
                </c:numCache>
              </c:numRef>
            </c:plus>
            <c:minus>
              <c:numRef>
                <c:f>'[02-05-16 Retenties en verneveltijd vernevelaars experimenten.xlsx]Retenties vernevelaars'!$F$10,'[02-05-16 Retenties en verneveltijd vernevelaars experimenten.xlsx]Retenties vernevelaars'!$F$33,'[02-05-16 Retenties en verneveltijd vernevelaars experimenten.xlsx]Retenties vernevelaars'!$F$51</c:f>
                <c:numCache>
                  <c:formatCode>General</c:formatCode>
                  <c:ptCount val="3"/>
                  <c:pt idx="0">
                    <c:v>6.8402041531772276E-2</c:v>
                  </c:pt>
                  <c:pt idx="1">
                    <c:v>6.1150542833967592E-2</c:v>
                  </c:pt>
                  <c:pt idx="2">
                    <c:v>1.555634918610406E-2</c:v>
                  </c:pt>
                </c:numCache>
              </c:numRef>
            </c:minus>
          </c:errBars>
          <c:cat>
            <c:strRef>
              <c:f>'[02-05-16 Retenties en verneveltijd vernevelaars experimenten.xlsx]Retenties vernevelaars'!$Q$8:$Q$10</c:f>
              <c:strCache>
                <c:ptCount val="3"/>
                <c:pt idx="0">
                  <c:v>10 mg/mL</c:v>
                </c:pt>
                <c:pt idx="1">
                  <c:v>20 mg/mL</c:v>
                </c:pt>
                <c:pt idx="2">
                  <c:v>100 mg/mL</c:v>
                </c:pt>
              </c:strCache>
            </c:strRef>
          </c:cat>
          <c:val>
            <c:numRef>
              <c:f>'[02-05-16 Retenties en verneveltijd vernevelaars experimenten.xlsx]Retenties vernevelaars'!$E$14,'[02-05-16 Retenties en verneveltijd vernevelaars experimenten.xlsx]Retenties vernevelaars'!$E$37,'[02-05-16 Retenties en verneveltijd vernevelaars experimenten.xlsx]Retenties vernevelaars'!$E$52</c:f>
              <c:numCache>
                <c:formatCode>0.0%</c:formatCode>
                <c:ptCount val="3"/>
                <c:pt idx="0">
                  <c:v>0.34837499999999999</c:v>
                </c:pt>
                <c:pt idx="1">
                  <c:v>0.35750000000000004</c:v>
                </c:pt>
                <c:pt idx="2">
                  <c:v>0.26400000000000001</c:v>
                </c:pt>
              </c:numCache>
            </c:numRef>
          </c:val>
        </c:ser>
        <c:ser>
          <c:idx val="2"/>
          <c:order val="2"/>
          <c:tx>
            <c:v>Pari Velox</c:v>
          </c:tx>
          <c:invertIfNegative val="0"/>
          <c:errBars>
            <c:errBarType val="both"/>
            <c:errValType val="cust"/>
            <c:noEndCap val="0"/>
            <c:plus>
              <c:numRef>
                <c:f>'[02-05-16 Retenties en verneveltijd vernevelaars experimenten.xlsx]Retenties vernevelaars'!$F$17,'[02-05-16 Retenties en verneveltijd vernevelaars experimenten.xlsx]Retenties vernevelaars'!$F$40,'[02-05-16 Retenties en verneveltijd vernevelaars experimenten.xlsx]Retenties vernevelaars'!$F$54</c:f>
                <c:numCache>
                  <c:formatCode>General</c:formatCode>
                  <c:ptCount val="3"/>
                  <c:pt idx="0">
                    <c:v>2.1049261948377879E-2</c:v>
                  </c:pt>
                  <c:pt idx="1">
                    <c:v>3.4927862166980052E-2</c:v>
                  </c:pt>
                  <c:pt idx="2">
                    <c:v>2.6606927132394889E-2</c:v>
                  </c:pt>
                </c:numCache>
              </c:numRef>
            </c:plus>
            <c:minus>
              <c:numRef>
                <c:f>'[02-05-16 Retenties en verneveltijd vernevelaars experimenten.xlsx]Retenties vernevelaars'!$F$16,'[02-05-16 Retenties en verneveltijd vernevelaars experimenten.xlsx]Retenties vernevelaars'!$F$40,'[02-05-16 Retenties en verneveltijd vernevelaars experimenten.xlsx]Retenties vernevelaars'!$F$54</c:f>
                <c:numCache>
                  <c:formatCode>General</c:formatCode>
                  <c:ptCount val="3"/>
                  <c:pt idx="0">
                    <c:v>2.1049261948377879E-2</c:v>
                  </c:pt>
                  <c:pt idx="1">
                    <c:v>3.4927862166980052E-2</c:v>
                  </c:pt>
                  <c:pt idx="2">
                    <c:v>2.6606927132394889E-2</c:v>
                  </c:pt>
                </c:numCache>
              </c:numRef>
            </c:minus>
          </c:errBars>
          <c:cat>
            <c:strRef>
              <c:f>'[02-05-16 Retenties en verneveltijd vernevelaars experimenten.xlsx]Retenties vernevelaars'!$Q$8:$Q$10</c:f>
              <c:strCache>
                <c:ptCount val="3"/>
                <c:pt idx="0">
                  <c:v>10 mg/mL</c:v>
                </c:pt>
                <c:pt idx="1">
                  <c:v>20 mg/mL</c:v>
                </c:pt>
                <c:pt idx="2">
                  <c:v>100 mg/mL</c:v>
                </c:pt>
              </c:strCache>
            </c:strRef>
          </c:cat>
          <c:val>
            <c:numRef>
              <c:f>'[02-05-16 Retenties en verneveltijd vernevelaars experimenten.xlsx]Retenties vernevelaars'!$E$20,'[02-05-16 Retenties en verneveltijd vernevelaars experimenten.xlsx]Retenties vernevelaars'!$E$44,'[02-05-16 Retenties en verneveltijd vernevelaars experimenten.xlsx]Retenties vernevelaars'!$E$58</c:f>
              <c:numCache>
                <c:formatCode>0.0%</c:formatCode>
                <c:ptCount val="3"/>
                <c:pt idx="0">
                  <c:v>0.35675000000000001</c:v>
                </c:pt>
                <c:pt idx="1">
                  <c:v>0.39879999999999999</c:v>
                </c:pt>
                <c:pt idx="2">
                  <c:v>0.32724999999999999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903552"/>
        <c:axId val="51112768"/>
      </c:barChart>
      <c:catAx>
        <c:axId val="5090355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l-NL"/>
                  <a:t>10 mg/mL	 20 mg/mL	    100 mg/mL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51112768"/>
        <c:crosses val="autoZero"/>
        <c:auto val="1"/>
        <c:lblAlgn val="ctr"/>
        <c:lblOffset val="100"/>
        <c:noMultiLvlLbl val="0"/>
      </c:catAx>
      <c:valAx>
        <c:axId val="5111276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50903552"/>
        <c:crosses val="autoZero"/>
        <c:crossBetween val="between"/>
        <c:majorUnit val="0.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'[02-05-16 Retenties en verneveltijd vernevelaars experimenten.xlsx]Verneveltijd'!$P$9</c:f>
              <c:strCache>
                <c:ptCount val="1"/>
                <c:pt idx="0">
                  <c:v>LC Sprint</c:v>
                </c:pt>
              </c:strCache>
            </c:strRef>
          </c:tx>
          <c:invertIfNegative val="0"/>
          <c:cat>
            <c:strRef>
              <c:f>'[02-05-16 Retenties en verneveltijd vernevelaars experimenten.xlsx]Verneveltijd'!$Q$8:$S$8</c:f>
              <c:strCache>
                <c:ptCount val="3"/>
                <c:pt idx="0">
                  <c:v>10 mg/mL</c:v>
                </c:pt>
                <c:pt idx="1">
                  <c:v>20 mg/mL</c:v>
                </c:pt>
                <c:pt idx="2">
                  <c:v>100 mg/mL</c:v>
                </c:pt>
              </c:strCache>
            </c:strRef>
          </c:cat>
          <c:val>
            <c:numRef>
              <c:f>'[02-05-16 Retenties en verneveltijd vernevelaars experimenten.xlsx]Verneveltijd'!$Q$9:$S$9</c:f>
              <c:numCache>
                <c:formatCode>General</c:formatCode>
                <c:ptCount val="3"/>
                <c:pt idx="0">
                  <c:v>5.5</c:v>
                </c:pt>
                <c:pt idx="1">
                  <c:v>5.75</c:v>
                </c:pt>
                <c:pt idx="2">
                  <c:v>6.25</c:v>
                </c:pt>
              </c:numCache>
            </c:numRef>
          </c:val>
        </c:ser>
        <c:ser>
          <c:idx val="1"/>
          <c:order val="1"/>
          <c:tx>
            <c:strRef>
              <c:f>'[02-05-16 Retenties en verneveltijd vernevelaars experimenten.xlsx]Verneveltijd'!$P$10</c:f>
              <c:strCache>
                <c:ptCount val="1"/>
                <c:pt idx="0">
                  <c:v>eFlow</c:v>
                </c:pt>
              </c:strCache>
            </c:strRef>
          </c:tx>
          <c:invertIfNegative val="0"/>
          <c:cat>
            <c:strRef>
              <c:f>'[02-05-16 Retenties en verneveltijd vernevelaars experimenten.xlsx]Verneveltijd'!$Q$8:$S$8</c:f>
              <c:strCache>
                <c:ptCount val="3"/>
                <c:pt idx="0">
                  <c:v>10 mg/mL</c:v>
                </c:pt>
                <c:pt idx="1">
                  <c:v>20 mg/mL</c:v>
                </c:pt>
                <c:pt idx="2">
                  <c:v>100 mg/mL</c:v>
                </c:pt>
              </c:strCache>
            </c:strRef>
          </c:cat>
          <c:val>
            <c:numRef>
              <c:f>'[02-05-16 Retenties en verneveltijd vernevelaars experimenten.xlsx]Verneveltijd'!$Q$10:$S$10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</c:ser>
        <c:ser>
          <c:idx val="2"/>
          <c:order val="2"/>
          <c:tx>
            <c:strRef>
              <c:f>'[02-05-16 Retenties en verneveltijd vernevelaars experimenten.xlsx]Verneveltijd'!$P$11</c:f>
              <c:strCache>
                <c:ptCount val="1"/>
                <c:pt idx="0">
                  <c:v>Velox</c:v>
                </c:pt>
              </c:strCache>
            </c:strRef>
          </c:tx>
          <c:invertIfNegative val="0"/>
          <c:cat>
            <c:strRef>
              <c:f>'[02-05-16 Retenties en verneveltijd vernevelaars experimenten.xlsx]Verneveltijd'!$Q$8:$S$8</c:f>
              <c:strCache>
                <c:ptCount val="3"/>
                <c:pt idx="0">
                  <c:v>10 mg/mL</c:v>
                </c:pt>
                <c:pt idx="1">
                  <c:v>20 mg/mL</c:v>
                </c:pt>
                <c:pt idx="2">
                  <c:v>100 mg/mL</c:v>
                </c:pt>
              </c:strCache>
            </c:strRef>
          </c:cat>
          <c:val>
            <c:numRef>
              <c:f>'[02-05-16 Retenties en verneveltijd vernevelaars experimenten.xlsx]Verneveltijd'!$Q$11:$S$11</c:f>
              <c:numCache>
                <c:formatCode>General</c:formatCode>
                <c:ptCount val="3"/>
                <c:pt idx="0">
                  <c:v>7.25</c:v>
                </c:pt>
                <c:pt idx="1">
                  <c:v>4.5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5648"/>
        <c:axId val="51115072"/>
      </c:barChart>
      <c:catAx>
        <c:axId val="1755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l-NL"/>
                  <a:t>Concentration of BAL30072 (mg/mL)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51115072"/>
        <c:crosses val="autoZero"/>
        <c:auto val="1"/>
        <c:lblAlgn val="ctr"/>
        <c:lblOffset val="100"/>
        <c:noMultiLvlLbl val="0"/>
      </c:catAx>
      <c:valAx>
        <c:axId val="51115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NL"/>
                  <a:t>Nebulisation time (min)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556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P.aeruginosa!$W$24</c:f>
              <c:strCache>
                <c:ptCount val="1"/>
                <c:pt idx="0">
                  <c:v>Meropenem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P.aeruginosa!$X$23:$AI$23</c:f>
              <c:strCache>
                <c:ptCount val="12"/>
                <c:pt idx="0">
                  <c:v>&lt; 0,06</c:v>
                </c:pt>
                <c:pt idx="1">
                  <c:v>0,12</c:v>
                </c:pt>
                <c:pt idx="2">
                  <c:v>0,25</c:v>
                </c:pt>
                <c:pt idx="3">
                  <c:v>0,5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8</c:v>
                </c:pt>
                <c:pt idx="8">
                  <c:v>16</c:v>
                </c:pt>
                <c:pt idx="9">
                  <c:v>32</c:v>
                </c:pt>
                <c:pt idx="10">
                  <c:v>64</c:v>
                </c:pt>
                <c:pt idx="11">
                  <c:v>&gt;64</c:v>
                </c:pt>
              </c:strCache>
            </c:strRef>
          </c:cat>
          <c:val>
            <c:numRef>
              <c:f>P.aeruginosa!$X$24:$AI$24</c:f>
              <c:numCache>
                <c:formatCode>General</c:formatCode>
                <c:ptCount val="12"/>
                <c:pt idx="0">
                  <c:v>125</c:v>
                </c:pt>
                <c:pt idx="1">
                  <c:v>82</c:v>
                </c:pt>
                <c:pt idx="2">
                  <c:v>67</c:v>
                </c:pt>
                <c:pt idx="3">
                  <c:v>48</c:v>
                </c:pt>
                <c:pt idx="4">
                  <c:v>38</c:v>
                </c:pt>
                <c:pt idx="5">
                  <c:v>37</c:v>
                </c:pt>
                <c:pt idx="6">
                  <c:v>25</c:v>
                </c:pt>
                <c:pt idx="7">
                  <c:v>24</c:v>
                </c:pt>
                <c:pt idx="8">
                  <c:v>28</c:v>
                </c:pt>
                <c:pt idx="9">
                  <c:v>20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936640"/>
        <c:axId val="541175744"/>
      </c:barChart>
      <c:catAx>
        <c:axId val="4593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175744"/>
        <c:crosses val="autoZero"/>
        <c:auto val="1"/>
        <c:lblAlgn val="ctr"/>
        <c:lblOffset val="100"/>
        <c:noMultiLvlLbl val="0"/>
      </c:catAx>
      <c:valAx>
        <c:axId val="54117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3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973097112860889E-2"/>
          <c:y val="0.17634259259259263"/>
          <c:w val="0.90286351706036749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P.aeruginosa!$W$40</c:f>
              <c:strCache>
                <c:ptCount val="1"/>
                <c:pt idx="0">
                  <c:v>Aztreonam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P.aeruginosa!$X$39:$AJ$39</c:f>
              <c:strCache>
                <c:ptCount val="13"/>
                <c:pt idx="0">
                  <c:v>0,12</c:v>
                </c:pt>
                <c:pt idx="1">
                  <c:v>0,25</c:v>
                </c:pt>
                <c:pt idx="2">
                  <c:v>0,5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16</c:v>
                </c:pt>
                <c:pt idx="8">
                  <c:v>32</c:v>
                </c:pt>
                <c:pt idx="9">
                  <c:v>64</c:v>
                </c:pt>
                <c:pt idx="10">
                  <c:v>128</c:v>
                </c:pt>
                <c:pt idx="11">
                  <c:v>256</c:v>
                </c:pt>
                <c:pt idx="12">
                  <c:v>&gt;256</c:v>
                </c:pt>
              </c:strCache>
            </c:strRef>
          </c:cat>
          <c:val>
            <c:numRef>
              <c:f>P.aeruginosa!$X$40:$AJ$40</c:f>
              <c:numCache>
                <c:formatCode>General</c:formatCode>
                <c:ptCount val="13"/>
                <c:pt idx="1">
                  <c:v>23</c:v>
                </c:pt>
                <c:pt idx="2">
                  <c:v>70</c:v>
                </c:pt>
                <c:pt idx="3">
                  <c:v>66</c:v>
                </c:pt>
                <c:pt idx="4">
                  <c:v>36</c:v>
                </c:pt>
                <c:pt idx="5">
                  <c:v>33</c:v>
                </c:pt>
                <c:pt idx="6">
                  <c:v>73</c:v>
                </c:pt>
                <c:pt idx="7">
                  <c:v>78</c:v>
                </c:pt>
                <c:pt idx="8">
                  <c:v>39</c:v>
                </c:pt>
                <c:pt idx="9">
                  <c:v>22</c:v>
                </c:pt>
                <c:pt idx="10">
                  <c:v>18</c:v>
                </c:pt>
                <c:pt idx="11">
                  <c:v>13</c:v>
                </c:pt>
                <c:pt idx="1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937152"/>
        <c:axId val="541177472"/>
      </c:barChart>
      <c:catAx>
        <c:axId val="4593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177472"/>
        <c:crosses val="autoZero"/>
        <c:auto val="1"/>
        <c:lblAlgn val="ctr"/>
        <c:lblOffset val="100"/>
        <c:noMultiLvlLbl val="0"/>
      </c:catAx>
      <c:valAx>
        <c:axId val="54117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3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P.aeruginosa!$W$34</c:f>
              <c:strCache>
                <c:ptCount val="1"/>
                <c:pt idx="0">
                  <c:v>BAL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P.aeruginosa!$X$33:$AJ$33</c:f>
              <c:strCache>
                <c:ptCount val="13"/>
                <c:pt idx="0">
                  <c:v>0,12</c:v>
                </c:pt>
                <c:pt idx="1">
                  <c:v>0,25</c:v>
                </c:pt>
                <c:pt idx="2">
                  <c:v>0,5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16</c:v>
                </c:pt>
                <c:pt idx="8">
                  <c:v>32</c:v>
                </c:pt>
                <c:pt idx="9">
                  <c:v>64</c:v>
                </c:pt>
                <c:pt idx="10">
                  <c:v>128</c:v>
                </c:pt>
                <c:pt idx="11">
                  <c:v>256</c:v>
                </c:pt>
                <c:pt idx="12">
                  <c:v>&gt;256</c:v>
                </c:pt>
              </c:strCache>
            </c:strRef>
          </c:cat>
          <c:val>
            <c:numRef>
              <c:f>P.aeruginosa!$X$34:$AJ$34</c:f>
              <c:numCache>
                <c:formatCode>General</c:formatCode>
                <c:ptCount val="13"/>
                <c:pt idx="0">
                  <c:v>172</c:v>
                </c:pt>
                <c:pt idx="1">
                  <c:v>56</c:v>
                </c:pt>
                <c:pt idx="2">
                  <c:v>73</c:v>
                </c:pt>
                <c:pt idx="3">
                  <c:v>62</c:v>
                </c:pt>
                <c:pt idx="4">
                  <c:v>33</c:v>
                </c:pt>
                <c:pt idx="5">
                  <c:v>22</c:v>
                </c:pt>
                <c:pt idx="6">
                  <c:v>32</c:v>
                </c:pt>
                <c:pt idx="7">
                  <c:v>28</c:v>
                </c:pt>
                <c:pt idx="8">
                  <c:v>8</c:v>
                </c:pt>
                <c:pt idx="9">
                  <c:v>6</c:v>
                </c:pt>
                <c:pt idx="10">
                  <c:v>2</c:v>
                </c:pt>
                <c:pt idx="11">
                  <c:v>3</c:v>
                </c:pt>
                <c:pt idx="1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938176"/>
        <c:axId val="541179200"/>
      </c:barChart>
      <c:catAx>
        <c:axId val="4593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179200"/>
        <c:crosses val="autoZero"/>
        <c:auto val="1"/>
        <c:lblAlgn val="ctr"/>
        <c:lblOffset val="100"/>
        <c:noMultiLvlLbl val="0"/>
      </c:catAx>
      <c:valAx>
        <c:axId val="54117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3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Burkholderia!$U$35</c:f>
              <c:strCache>
                <c:ptCount val="1"/>
                <c:pt idx="0">
                  <c:v>BAL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Burkholderia!$V$34:$AH$34</c:f>
              <c:strCache>
                <c:ptCount val="13"/>
                <c:pt idx="0">
                  <c:v>&lt; 0,12</c:v>
                </c:pt>
                <c:pt idx="1">
                  <c:v>0,25</c:v>
                </c:pt>
                <c:pt idx="2">
                  <c:v>0,5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16</c:v>
                </c:pt>
                <c:pt idx="8">
                  <c:v>32</c:v>
                </c:pt>
                <c:pt idx="9">
                  <c:v>64</c:v>
                </c:pt>
                <c:pt idx="10">
                  <c:v>128</c:v>
                </c:pt>
                <c:pt idx="11">
                  <c:v>256</c:v>
                </c:pt>
                <c:pt idx="12">
                  <c:v>&gt;256</c:v>
                </c:pt>
              </c:strCache>
            </c:strRef>
          </c:cat>
          <c:val>
            <c:numRef>
              <c:f>Burkholderia!$V$35:$AH$35</c:f>
              <c:numCache>
                <c:formatCode>General</c:formatCode>
                <c:ptCount val="13"/>
                <c:pt idx="0">
                  <c:v>47</c:v>
                </c:pt>
                <c:pt idx="1">
                  <c:v>4</c:v>
                </c:pt>
                <c:pt idx="2">
                  <c:v>2</c:v>
                </c:pt>
                <c:pt idx="3">
                  <c:v>6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7</c:v>
                </c:pt>
                <c:pt idx="11">
                  <c:v>1</c:v>
                </c:pt>
                <c:pt idx="1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77152"/>
        <c:axId val="45401792"/>
      </c:barChart>
      <c:catAx>
        <c:axId val="4657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01792"/>
        <c:crosses val="autoZero"/>
        <c:auto val="1"/>
        <c:lblAlgn val="ctr"/>
        <c:lblOffset val="100"/>
        <c:noMultiLvlLbl val="0"/>
      </c:catAx>
      <c:valAx>
        <c:axId val="4540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7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626735372981183E-2"/>
          <c:y val="0.20498512874868274"/>
          <c:w val="0.89929695073213045"/>
          <c:h val="0.706386354955831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Burkholderia!$U$38</c:f>
              <c:strCache>
                <c:ptCount val="1"/>
                <c:pt idx="0">
                  <c:v>Tobramycin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Burkholderia!$V$37:$AG$37</c:f>
              <c:strCache>
                <c:ptCount val="12"/>
                <c:pt idx="0">
                  <c:v>0,12</c:v>
                </c:pt>
                <c:pt idx="1">
                  <c:v>0,25</c:v>
                </c:pt>
                <c:pt idx="2">
                  <c:v>0,5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16</c:v>
                </c:pt>
                <c:pt idx="8">
                  <c:v>32</c:v>
                </c:pt>
                <c:pt idx="9">
                  <c:v>64</c:v>
                </c:pt>
                <c:pt idx="10">
                  <c:v>128</c:v>
                </c:pt>
                <c:pt idx="11">
                  <c:v>&gt;128</c:v>
                </c:pt>
              </c:strCache>
            </c:strRef>
          </c:cat>
          <c:val>
            <c:numRef>
              <c:f>Burkholderia!$V$38:$AG$38</c:f>
              <c:numCache>
                <c:formatCode>General</c:formatCode>
                <c:ptCount val="12"/>
                <c:pt idx="0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10</c:v>
                </c:pt>
                <c:pt idx="8">
                  <c:v>14</c:v>
                </c:pt>
                <c:pt idx="9">
                  <c:v>15</c:v>
                </c:pt>
                <c:pt idx="10">
                  <c:v>15</c:v>
                </c:pt>
                <c:pt idx="1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77664"/>
        <c:axId val="45403520"/>
      </c:barChart>
      <c:catAx>
        <c:axId val="4657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03520"/>
        <c:crosses val="autoZero"/>
        <c:auto val="1"/>
        <c:lblAlgn val="ctr"/>
        <c:lblOffset val="100"/>
        <c:noMultiLvlLbl val="0"/>
      </c:catAx>
      <c:valAx>
        <c:axId val="4540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7766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Burkholderia!$U$47</c:f>
              <c:strCache>
                <c:ptCount val="1"/>
                <c:pt idx="0">
                  <c:v>Co-trimoxazole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Burkholderia!$V$46:$AF$46</c:f>
              <c:strCache>
                <c:ptCount val="11"/>
                <c:pt idx="0">
                  <c:v>&lt; 0,06</c:v>
                </c:pt>
                <c:pt idx="1">
                  <c:v>0,12</c:v>
                </c:pt>
                <c:pt idx="2">
                  <c:v>0,25</c:v>
                </c:pt>
                <c:pt idx="3">
                  <c:v>0,5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8</c:v>
                </c:pt>
                <c:pt idx="8">
                  <c:v>16</c:v>
                </c:pt>
                <c:pt idx="9">
                  <c:v>32</c:v>
                </c:pt>
                <c:pt idx="10">
                  <c:v>&gt;32</c:v>
                </c:pt>
              </c:strCache>
            </c:strRef>
          </c:cat>
          <c:val>
            <c:numRef>
              <c:f>Burkholderia!$V$47:$AF$47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10</c:v>
                </c:pt>
                <c:pt idx="3">
                  <c:v>17</c:v>
                </c:pt>
                <c:pt idx="4">
                  <c:v>29</c:v>
                </c:pt>
                <c:pt idx="5">
                  <c:v>22</c:v>
                </c:pt>
                <c:pt idx="6">
                  <c:v>12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78176"/>
        <c:axId val="45405248"/>
      </c:barChart>
      <c:catAx>
        <c:axId val="4657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05248"/>
        <c:crosses val="autoZero"/>
        <c:auto val="1"/>
        <c:lblAlgn val="ctr"/>
        <c:lblOffset val="100"/>
        <c:noMultiLvlLbl val="0"/>
      </c:catAx>
      <c:valAx>
        <c:axId val="4540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7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F7994-B42B-4284-8DDC-9390FD5508C9}" type="datetimeFigureOut">
              <a:rPr lang="en-GB" smtClean="0"/>
              <a:pPr/>
              <a:t>13/06/2016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D9B92-A317-46E0-8A1E-AB3AED8FA0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915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AB6E9-6B03-41F4-B914-6B0533B08902}" type="datetimeFigureOut">
              <a:rPr lang="en-GB" smtClean="0"/>
              <a:pPr/>
              <a:t>13/06/2016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F34F6-ED22-47C5-9E23-019A890CAF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74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34F6-ED22-47C5-9E23-019A890CAF8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392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Determination of different parameters which establish the antibiotic activity on biofilms:</a:t>
            </a:r>
            <a:endParaRPr lang="es-ES" sz="1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DA4D-2388-4187-B776-2EE2141B40E7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16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512C5A0B-FC7C-484B-AFA2-EC6B6E293C4F}" type="slidenum">
              <a:rPr lang="nl-NL" altLang="nl-NL" sz="1200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defRPr/>
              </a:pPr>
              <a:t>28</a:t>
            </a:fld>
            <a:endParaRPr lang="nl-NL" altLang="nl-NL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37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EFD7CD-A03F-4E2F-8550-210F6B814D2B}" type="slidenum">
              <a:rPr lang="nl-NL" altLang="nl-NL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99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The methods used</a:t>
            </a:r>
            <a:r>
              <a:rPr lang="is-IS" dirty="0" smtClean="0"/>
              <a:t>…......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9AD2E2-7EAA-455F-9D96-C4B84303BDCF}" type="slidenum">
              <a:rPr lang="nl-NL" altLang="nl-NL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42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The methods used</a:t>
            </a:r>
            <a:r>
              <a:rPr lang="is-IS" dirty="0" smtClean="0"/>
              <a:t>…......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9AD2E2-7EAA-455F-9D96-C4B84303BDCF}" type="slidenum">
              <a:rPr lang="nl-NL" altLang="nl-NL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19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9AD2E2-7EAA-455F-9D96-C4B84303BDCF}" type="slidenum">
              <a:rPr lang="nl-NL" altLang="nl-NL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9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95536" y="1268760"/>
            <a:ext cx="583264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0" y="2276872"/>
            <a:ext cx="9144000" cy="3240360"/>
          </a:xfrm>
          <a:prstGeom prst="rect">
            <a:avLst/>
          </a:prstGeom>
          <a:solidFill>
            <a:srgbClr val="004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8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December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Basel 7th June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December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Basel 7th June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64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6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C5C7-6D35-4748-BB1F-1C52FE211E5A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13/06/2016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2D70-C562-48AE-BA29-70590C99B387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9582951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C5C7-6D35-4748-BB1F-1C52FE211E5A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13/06/2016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2D70-C562-48AE-BA29-70590C99B387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15487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5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C5C7-6D35-4748-BB1F-1C52FE211E5A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13/06/2016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2D70-C562-48AE-BA29-70590C99B387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4125057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C5C7-6D35-4748-BB1F-1C52FE211E5A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13/06/2016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2D70-C562-48AE-BA29-70590C99B387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6411214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C5C7-6D35-4748-BB1F-1C52FE211E5A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13/06/2016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2D70-C562-48AE-BA29-70590C99B387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2028793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C5C7-6D35-4748-BB1F-1C52FE211E5A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13/06/2016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2D70-C562-48AE-BA29-70590C99B387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63978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C5C7-6D35-4748-BB1F-1C52FE211E5A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13/06/2016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2D70-C562-48AE-BA29-70590C99B387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4593987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C5C7-6D35-4748-BB1F-1C52FE211E5A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13/06/2016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2D70-C562-48AE-BA29-70590C99B387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8252696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0312"/>
            <a:ext cx="6491288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628800"/>
            <a:ext cx="8229600" cy="41330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03" y="6165304"/>
            <a:ext cx="2916607" cy="657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382" y="50312"/>
            <a:ext cx="2131811" cy="150648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123728" y="6093296"/>
            <a:ext cx="6624736" cy="0"/>
          </a:xfrm>
          <a:prstGeom prst="line">
            <a:avLst/>
          </a:prstGeom>
          <a:ln w="31750">
            <a:solidFill>
              <a:srgbClr val="7ABC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971600" y="6309188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accent5">
                    <a:lumMod val="75000"/>
                  </a:schemeClr>
                </a:solidFill>
              </a:rPr>
              <a:t>Basel 7</a:t>
            </a:r>
            <a:r>
              <a:rPr lang="en-GB" sz="12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GB" sz="1200" dirty="0" smtClean="0">
                <a:solidFill>
                  <a:schemeClr val="accent5">
                    <a:lumMod val="75000"/>
                  </a:schemeClr>
                </a:solidFill>
              </a:rPr>
              <a:t> June 2016</a:t>
            </a:r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6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C5C7-6D35-4748-BB1F-1C52FE211E5A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13/06/2016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2D70-C562-48AE-BA29-70590C99B387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19102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C5C7-6D35-4748-BB1F-1C52FE211E5A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13/06/2016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2D70-C562-48AE-BA29-70590C99B387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49337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C5C7-6D35-4748-BB1F-1C52FE211E5A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13/06/2016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2D70-C562-48AE-BA29-70590C99B387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00956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C5C7-6D35-4748-BB1F-1C52FE211E5A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13/06/2016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2D70-C562-48AE-BA29-70590C99B387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801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C5C7-6D35-4748-BB1F-1C52FE211E5A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13/06/2016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2D70-C562-48AE-BA29-70590C99B387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62870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C5C7-6D35-4748-BB1F-1C52FE211E5A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13/06/2016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2D70-C562-48AE-BA29-70590C99B387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35252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C5C7-6D35-4748-BB1F-1C52FE211E5A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13/06/2016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2D70-C562-48AE-BA29-70590C99B387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98011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C5C7-6D35-4748-BB1F-1C52FE211E5A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13/06/2016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2D70-C562-48AE-BA29-70590C99B387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24196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C5C7-6D35-4748-BB1F-1C52FE211E5A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13/06/2016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2D70-C562-48AE-BA29-70590C99B387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9327639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FFA4-1C12-4E19-B2DF-185153AE52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13/06/2016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D414-B8B3-4FCC-A3F0-0D50534B602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8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December 2014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Basel 7th June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7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FFA4-1C12-4E19-B2DF-185153AE52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13/06/2016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D414-B8B3-4FCC-A3F0-0D50534B602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81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FFA4-1C12-4E19-B2DF-185153AE52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13/06/2016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D414-B8B3-4FCC-A3F0-0D50534B602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99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FFA4-1C12-4E19-B2DF-185153AE52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13/06/2016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D414-B8B3-4FCC-A3F0-0D50534B602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88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FFA4-1C12-4E19-B2DF-185153AE52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13/06/2016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D414-B8B3-4FCC-A3F0-0D50534B602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66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FFA4-1C12-4E19-B2DF-185153AE52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13/06/2016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D414-B8B3-4FCC-A3F0-0D50534B602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1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FFA4-1C12-4E19-B2DF-185153AE52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13/06/2016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D414-B8B3-4FCC-A3F0-0D50534B602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98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FFA4-1C12-4E19-B2DF-185153AE52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13/06/2016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D414-B8B3-4FCC-A3F0-0D50534B602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28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FFA4-1C12-4E19-B2DF-185153AE52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13/06/2016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D414-B8B3-4FCC-A3F0-0D50534B602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27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FFA4-1C12-4E19-B2DF-185153AE52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13/06/2016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D414-B8B3-4FCC-A3F0-0D50534B602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101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FFA4-1C12-4E19-B2DF-185153AE52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13/06/2016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D414-B8B3-4FCC-A3F0-0D50534B602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3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5868"/>
            <a:ext cx="64912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December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Basel 7th June 2016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7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31379"/>
            <a:ext cx="9140825" cy="2454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mtClean="0">
              <a:solidFill>
                <a:srgbClr val="707070"/>
              </a:solidFill>
            </a:endParaRPr>
          </a:p>
        </p:txBody>
      </p:sp>
      <p:sp>
        <p:nvSpPr>
          <p:cNvPr id="5" name="Rectangle 3" descr="Light upward diagonal"/>
          <p:cNvSpPr>
            <a:spLocks noChangeArrowheads="1"/>
          </p:cNvSpPr>
          <p:nvPr/>
        </p:nvSpPr>
        <p:spPr bwMode="auto">
          <a:xfrm>
            <a:off x="0" y="-27384"/>
            <a:ext cx="9144000" cy="261938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mtClean="0">
              <a:solidFill>
                <a:srgbClr val="707070"/>
              </a:solidFill>
            </a:endParaRPr>
          </a:p>
        </p:txBody>
      </p:sp>
      <p:sp>
        <p:nvSpPr>
          <p:cNvPr id="6" name="Rectangle 4" descr="Light upward diagonal"/>
          <p:cNvSpPr>
            <a:spLocks noChangeArrowheads="1"/>
          </p:cNvSpPr>
          <p:nvPr/>
        </p:nvSpPr>
        <p:spPr bwMode="auto">
          <a:xfrm>
            <a:off x="0" y="6218238"/>
            <a:ext cx="9144000" cy="6350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mtClean="0">
              <a:solidFill>
                <a:srgbClr val="70707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55650" y="447279"/>
            <a:ext cx="7935913" cy="657225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172766"/>
            <a:ext cx="7935913" cy="1363663"/>
          </a:xfr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589713" y="-27384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>
                <a:solidFill>
                  <a:srgbClr val="707070"/>
                </a:solidFill>
              </a:rPr>
              <a:t>17-12-2015</a:t>
            </a:r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96300" y="-27384"/>
            <a:ext cx="6477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>
                <a:solidFill>
                  <a:srgbClr val="707070"/>
                </a:solidFill>
              </a:rPr>
              <a:t> | </a:t>
            </a:r>
            <a:fld id="{131CB16C-0BF0-4981-968A-9932454C49FC}" type="slidenum">
              <a:rPr lang="en-US" altLang="nl-NL">
                <a:solidFill>
                  <a:srgbClr val="70707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72951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>
                <a:solidFill>
                  <a:srgbClr val="707070"/>
                </a:solidFill>
              </a:rPr>
              <a:t>17-12-2015</a:t>
            </a:r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>
                <a:solidFill>
                  <a:srgbClr val="707070"/>
                </a:solidFill>
              </a:rPr>
              <a:t> | </a:t>
            </a:r>
            <a:fld id="{65ABDF44-468F-400C-808F-2152FDF76E8F}" type="slidenum">
              <a:rPr lang="en-US" altLang="nl-NL">
                <a:solidFill>
                  <a:srgbClr val="70707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23910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>
                <a:solidFill>
                  <a:srgbClr val="707070"/>
                </a:solidFill>
              </a:rPr>
              <a:t>17-12-2015</a:t>
            </a:r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>
                <a:solidFill>
                  <a:srgbClr val="707070"/>
                </a:solidFill>
              </a:rPr>
              <a:t> | </a:t>
            </a:r>
            <a:fld id="{ABB0C7A2-1CCB-429D-87B2-B1FA0885E65C}" type="slidenum">
              <a:rPr lang="en-US" altLang="nl-NL">
                <a:solidFill>
                  <a:srgbClr val="70707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79998"/>
      </p:ext>
    </p:extLst>
  </p:cSld>
  <p:clrMapOvr>
    <a:masterClrMapping/>
  </p:clrMapOvr>
  <p:transition spd="slow" advTm="4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2205038"/>
            <a:ext cx="3890963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013" y="2205038"/>
            <a:ext cx="3890962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>
                <a:solidFill>
                  <a:srgbClr val="707070"/>
                </a:solidFill>
              </a:rPr>
              <a:t>17-12-2015</a:t>
            </a:r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>
                <a:solidFill>
                  <a:srgbClr val="707070"/>
                </a:solidFill>
              </a:rPr>
              <a:t> | </a:t>
            </a:r>
            <a:fld id="{D69DDA9D-136B-40F3-85A1-B962B2064C68}" type="slidenum">
              <a:rPr lang="en-US" altLang="nl-NL">
                <a:solidFill>
                  <a:srgbClr val="70707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2426"/>
      </p:ext>
    </p:extLst>
  </p:cSld>
  <p:clrMapOvr>
    <a:masterClrMapping/>
  </p:clrMapOvr>
  <p:transition spd="slow" advTm="4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>
                <a:solidFill>
                  <a:srgbClr val="707070"/>
                </a:solidFill>
              </a:rPr>
              <a:t>17-12-2015</a:t>
            </a:r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>
                <a:solidFill>
                  <a:srgbClr val="707070"/>
                </a:solidFill>
              </a:rPr>
              <a:t> | </a:t>
            </a:r>
            <a:fld id="{6DF27512-E138-487A-A68F-E2397EBF078C}" type="slidenum">
              <a:rPr lang="en-US" altLang="nl-NL">
                <a:solidFill>
                  <a:srgbClr val="70707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06223"/>
      </p:ext>
    </p:extLst>
  </p:cSld>
  <p:clrMapOvr>
    <a:masterClrMapping/>
  </p:clrMapOvr>
  <p:transition spd="slow" advTm="4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>
                <a:solidFill>
                  <a:srgbClr val="707070"/>
                </a:solidFill>
              </a:rPr>
              <a:t>17-12-2015</a:t>
            </a:r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>
                <a:solidFill>
                  <a:srgbClr val="707070"/>
                </a:solidFill>
              </a:rPr>
              <a:t> | </a:t>
            </a:r>
            <a:fld id="{3D216967-E1F0-4A0A-9180-FC9E6FA1E9ED}" type="slidenum">
              <a:rPr lang="en-US" altLang="nl-NL">
                <a:solidFill>
                  <a:srgbClr val="70707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85126"/>
      </p:ext>
    </p:extLst>
  </p:cSld>
  <p:clrMapOvr>
    <a:masterClrMapping/>
  </p:clrMapOvr>
  <p:transition spd="slow" advTm="4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>
                <a:solidFill>
                  <a:srgbClr val="707070"/>
                </a:solidFill>
              </a:rPr>
              <a:t>17-12-2015</a:t>
            </a:r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>
                <a:solidFill>
                  <a:srgbClr val="707070"/>
                </a:solidFill>
              </a:rPr>
              <a:t> | </a:t>
            </a:r>
            <a:fld id="{9C88F752-98ED-4836-A019-E39F25DAC9D0}" type="slidenum">
              <a:rPr lang="en-US" altLang="nl-NL">
                <a:solidFill>
                  <a:srgbClr val="70707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4854"/>
      </p:ext>
    </p:extLst>
  </p:cSld>
  <p:clrMapOvr>
    <a:masterClrMapping/>
  </p:clrMapOvr>
  <p:transition spd="slow" advTm="4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>
                <a:solidFill>
                  <a:srgbClr val="707070"/>
                </a:solidFill>
              </a:rPr>
              <a:t>17-12-2015</a:t>
            </a:r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>
                <a:solidFill>
                  <a:srgbClr val="707070"/>
                </a:solidFill>
              </a:rPr>
              <a:t> | </a:t>
            </a:r>
            <a:fld id="{4DBE1683-87DB-4077-B3DE-F4C18982EB3E}" type="slidenum">
              <a:rPr lang="en-US" altLang="nl-NL">
                <a:solidFill>
                  <a:srgbClr val="70707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89767"/>
      </p:ext>
    </p:extLst>
  </p:cSld>
  <p:clrMapOvr>
    <a:masterClrMapping/>
  </p:clrMapOvr>
  <p:transition spd="slow" advTm="4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>
                <a:solidFill>
                  <a:srgbClr val="707070"/>
                </a:solidFill>
              </a:rPr>
              <a:t>17-12-2015</a:t>
            </a:r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>
                <a:solidFill>
                  <a:srgbClr val="707070"/>
                </a:solidFill>
              </a:rPr>
              <a:t> | </a:t>
            </a:r>
            <a:fld id="{E2AC3003-3B06-4AEF-AD52-3F162768F57E}" type="slidenum">
              <a:rPr lang="en-US" altLang="nl-NL">
                <a:solidFill>
                  <a:srgbClr val="70707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68967"/>
      </p:ext>
    </p:extLst>
  </p:cSld>
  <p:clrMapOvr>
    <a:masterClrMapping/>
  </p:clrMapOvr>
  <p:transition spd="slow" advTm="4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>
                <a:solidFill>
                  <a:srgbClr val="707070"/>
                </a:solidFill>
              </a:rPr>
              <a:t>17-12-2015</a:t>
            </a:r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>
                <a:solidFill>
                  <a:srgbClr val="707070"/>
                </a:solidFill>
              </a:rPr>
              <a:t> | </a:t>
            </a:r>
            <a:fld id="{D5BBBDE9-4315-435F-B4E8-245408455A3E}" type="slidenum">
              <a:rPr lang="en-US" altLang="nl-NL">
                <a:solidFill>
                  <a:srgbClr val="70707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29852"/>
      </p:ext>
    </p:extLst>
  </p:cSld>
  <p:clrMapOvr>
    <a:masterClrMapping/>
  </p:clrMapOvr>
  <p:transition spd="slow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64912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December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Basel 7th June 2016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9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1468438"/>
            <a:ext cx="1982787" cy="4624387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468438"/>
            <a:ext cx="5799138" cy="4624387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>
                <a:solidFill>
                  <a:srgbClr val="707070"/>
                </a:solidFill>
              </a:rPr>
              <a:t>17-12-2015</a:t>
            </a:r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>
                <a:solidFill>
                  <a:srgbClr val="707070"/>
                </a:solidFill>
              </a:rPr>
              <a:t> | </a:t>
            </a:r>
            <a:fld id="{700A5CA5-6F5C-4714-9363-E537A4AB101A}" type="slidenum">
              <a:rPr lang="en-US" altLang="nl-NL">
                <a:solidFill>
                  <a:srgbClr val="70707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52047"/>
      </p:ext>
    </p:extLst>
  </p:cSld>
  <p:clrMapOvr>
    <a:masterClrMapping/>
  </p:clrMapOvr>
  <p:transition spd="slow" advTm="4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5650" y="1468438"/>
            <a:ext cx="7934325" cy="4624387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>
                <a:solidFill>
                  <a:srgbClr val="707070"/>
                </a:solidFill>
              </a:rPr>
              <a:t>17-12-2015</a:t>
            </a:r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>
                <a:solidFill>
                  <a:srgbClr val="707070"/>
                </a:solidFill>
              </a:rPr>
              <a:t> | </a:t>
            </a:r>
            <a:fld id="{D70343B0-B526-43E7-B532-1ABCC7F54F3B}" type="slidenum">
              <a:rPr lang="en-US" altLang="nl-NL">
                <a:solidFill>
                  <a:srgbClr val="70707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80465"/>
      </p:ext>
    </p:extLst>
  </p:cSld>
  <p:clrMapOvr>
    <a:masterClrMapping/>
  </p:clrMapOvr>
  <p:transition spd="slow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64912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December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Basel 7th June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14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December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Basel 7th June 2016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5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638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December 2014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Basel 7th June 2016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7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December 2014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Basel 7th June 2016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3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491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838" y="63525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8th December 2014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720" y="6356350"/>
            <a:ext cx="4104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00415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Basel 7th June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11" descr="imi logo 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1625"/>
            <a:ext cx="8588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6"/>
          <p:cNvSpPr>
            <a:spLocks noChangeShapeType="1"/>
          </p:cNvSpPr>
          <p:nvPr userDrawn="1"/>
        </p:nvSpPr>
        <p:spPr bwMode="auto">
          <a:xfrm flipH="1">
            <a:off x="468312" y="1268760"/>
            <a:ext cx="6480175" cy="0"/>
          </a:xfrm>
          <a:prstGeom prst="line">
            <a:avLst/>
          </a:prstGeom>
          <a:noFill/>
          <a:ln w="28575">
            <a:solidFill>
              <a:srgbClr val="66BC2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7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415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415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415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415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415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41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05FC5C7-6D35-4748-BB1F-1C52FE211E5A}" type="datetimeFigureOut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13/06/2016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6662D70-C562-48AE-BA29-70590C99B387}" type="slidenum">
              <a:rPr lang="en-GB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GB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15814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FFA4-1C12-4E19-B2DF-185153AE52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13/06/2016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D414-B8B3-4FCC-A3F0-0D50534B602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1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ight upward diagonal"/>
          <p:cNvSpPr>
            <a:spLocks noChangeArrowheads="1"/>
          </p:cNvSpPr>
          <p:nvPr/>
        </p:nvSpPr>
        <p:spPr bwMode="auto">
          <a:xfrm>
            <a:off x="0" y="1009650"/>
            <a:ext cx="9144000" cy="261938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mtClean="0">
              <a:solidFill>
                <a:srgbClr val="70707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468438"/>
            <a:ext cx="79343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205038"/>
            <a:ext cx="79343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dirty="0" smtClean="0"/>
              <a:t>Click to edit Master text styles</a:t>
            </a:r>
          </a:p>
          <a:p>
            <a:pPr lvl="1"/>
            <a:r>
              <a:rPr lang="en-US" altLang="nl-NL" dirty="0" smtClean="0"/>
              <a:t>Second level</a:t>
            </a:r>
          </a:p>
          <a:p>
            <a:pPr lvl="2"/>
            <a:r>
              <a:rPr lang="en-US" altLang="nl-NL" dirty="0" smtClean="0"/>
              <a:t>- Third level</a:t>
            </a:r>
          </a:p>
          <a:p>
            <a:pPr lvl="3"/>
            <a:r>
              <a:rPr lang="en-US" altLang="nl-NL" dirty="0" smtClean="0"/>
              <a:t>Fourth level</a:t>
            </a:r>
          </a:p>
          <a:p>
            <a:pPr lvl="4"/>
            <a:r>
              <a:rPr lang="en-US" altLang="nl-NL" dirty="0" smtClean="0"/>
              <a:t>Fifth level</a:t>
            </a:r>
          </a:p>
        </p:txBody>
      </p:sp>
      <p:sp>
        <p:nvSpPr>
          <p:cNvPr id="1029" name="Rectangle 5" descr="Light upward diagonal"/>
          <p:cNvSpPr>
            <a:spLocks noChangeArrowheads="1"/>
          </p:cNvSpPr>
          <p:nvPr/>
        </p:nvSpPr>
        <p:spPr bwMode="auto">
          <a:xfrm>
            <a:off x="0" y="6218238"/>
            <a:ext cx="9144000" cy="6350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mtClean="0">
              <a:solidFill>
                <a:srgbClr val="70707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9713" y="1009650"/>
            <a:ext cx="1905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>
                <a:solidFill>
                  <a:srgbClr val="707070"/>
                </a:solidFill>
              </a:rPr>
              <a:t>17-12-2015</a:t>
            </a:r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6300" y="1009650"/>
            <a:ext cx="6477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>
                <a:solidFill>
                  <a:srgbClr val="707070"/>
                </a:solidFill>
              </a:rPr>
              <a:t> | </a:t>
            </a:r>
            <a:fld id="{6231945B-FC55-4D3D-AE3C-1FE03781A28A}" type="slidenum">
              <a:rPr lang="en-US" altLang="nl-NL">
                <a:solidFill>
                  <a:srgbClr val="70707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srgbClr val="707070"/>
              </a:solidFill>
            </a:endParaRPr>
          </a:p>
        </p:txBody>
      </p:sp>
      <p:pic>
        <p:nvPicPr>
          <p:cNvPr id="1032" name="Picture 8" descr="RUGR_logoEN_rood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0813"/>
            <a:ext cx="239395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3" y="-170394"/>
            <a:ext cx="1669873" cy="118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7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ransition spd="slow" advTm="4000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›"/>
        <a:defRPr sz="2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-84" charset="0"/>
        <a:buChar char="•"/>
        <a:defRPr sz="2500">
          <a:solidFill>
            <a:schemeClr val="tx1"/>
          </a:solidFill>
          <a:latin typeface="+mn-lt"/>
          <a:ea typeface="MS PGothic" pitchFamily="34" charset="-128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25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-84" charset="0"/>
        <a:buChar char="•"/>
        <a:defRPr sz="25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itchFamily="-84" charset="0"/>
        <a:buChar char="•"/>
        <a:defRPr sz="25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5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5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5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0.jpeg"/><Relationship Id="rId4" Type="http://schemas.openxmlformats.org/officeDocument/2006/relationships/image" Target="../media/image39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1.xml"/><Relationship Id="rId4" Type="http://schemas.openxmlformats.org/officeDocument/2006/relationships/chart" Target="../charts/chart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0" y="1556792"/>
            <a:ext cx="9108504" cy="3888432"/>
          </a:xfrm>
          <a:prstGeom prst="rect">
            <a:avLst/>
          </a:prstGeom>
          <a:solidFill>
            <a:srgbClr val="1B4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/>
              <a:t>iABC</a:t>
            </a:r>
            <a:r>
              <a:rPr lang="en-US" sz="8000" dirty="0" smtClean="0"/>
              <a:t> WP2</a:t>
            </a:r>
            <a:endParaRPr lang="nl-NL" sz="8000" dirty="0"/>
          </a:p>
        </p:txBody>
      </p:sp>
      <p:sp>
        <p:nvSpPr>
          <p:cNvPr id="6" name="Tekstvak 5"/>
          <p:cNvSpPr txBox="1"/>
          <p:nvPr/>
        </p:nvSpPr>
        <p:spPr>
          <a:xfrm>
            <a:off x="6372200" y="5624038"/>
            <a:ext cx="2355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Miquel Ekkelenkamp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6745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Burkholderia</a:t>
            </a:r>
            <a:r>
              <a:rPr lang="en-US" dirty="0" smtClean="0"/>
              <a:t> species (n=99)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378477"/>
              </p:ext>
            </p:extLst>
          </p:nvPr>
        </p:nvGraphicFramePr>
        <p:xfrm>
          <a:off x="115467" y="1316643"/>
          <a:ext cx="4410075" cy="2607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598200"/>
              </p:ext>
            </p:extLst>
          </p:nvPr>
        </p:nvGraphicFramePr>
        <p:xfrm>
          <a:off x="4769104" y="1323481"/>
          <a:ext cx="4410075" cy="2607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850178"/>
              </p:ext>
            </p:extLst>
          </p:nvPr>
        </p:nvGraphicFramePr>
        <p:xfrm>
          <a:off x="107504" y="4080724"/>
          <a:ext cx="4410075" cy="2607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695348"/>
              </p:ext>
            </p:extLst>
          </p:nvPr>
        </p:nvGraphicFramePr>
        <p:xfrm>
          <a:off x="4644008" y="4113759"/>
          <a:ext cx="4410075" cy="2607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Afgeronde rechthoek 8"/>
          <p:cNvSpPr/>
          <p:nvPr/>
        </p:nvSpPr>
        <p:spPr>
          <a:xfrm rot="1807615">
            <a:off x="6291485" y="697240"/>
            <a:ext cx="2657029" cy="45621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  <a:latin typeface="Castellar" panose="020A0402060406010301" pitchFamily="18" charset="0"/>
              </a:rPr>
              <a:t>PRELIMINARY DATA!</a:t>
            </a:r>
            <a:endParaRPr lang="nl-NL" sz="1400" b="1" dirty="0">
              <a:solidFill>
                <a:schemeClr val="accent2"/>
              </a:solidFill>
              <a:latin typeface="Castellar" panose="020A0402060406010301" pitchFamily="18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11560" y="3121428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50</a:t>
            </a:r>
            <a:endParaRPr lang="nl-NL" sz="1400" baseline="-25000" dirty="0"/>
          </a:p>
        </p:txBody>
      </p:sp>
      <p:sp>
        <p:nvSpPr>
          <p:cNvPr id="11" name="Tekstvak 10"/>
          <p:cNvSpPr txBox="1"/>
          <p:nvPr/>
        </p:nvSpPr>
        <p:spPr>
          <a:xfrm>
            <a:off x="3347864" y="3003502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90</a:t>
            </a:r>
            <a:endParaRPr lang="nl-NL" sz="1400" baseline="-25000" dirty="0"/>
          </a:p>
        </p:txBody>
      </p:sp>
      <p:sp>
        <p:nvSpPr>
          <p:cNvPr id="12" name="Tekstvak 11"/>
          <p:cNvSpPr txBox="1"/>
          <p:nvPr/>
        </p:nvSpPr>
        <p:spPr>
          <a:xfrm>
            <a:off x="1774237" y="4509120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50</a:t>
            </a:r>
            <a:endParaRPr lang="nl-NL" sz="1400" baseline="-25000" dirty="0"/>
          </a:p>
        </p:txBody>
      </p:sp>
      <p:sp>
        <p:nvSpPr>
          <p:cNvPr id="13" name="Tekstvak 12"/>
          <p:cNvSpPr txBox="1"/>
          <p:nvPr/>
        </p:nvSpPr>
        <p:spPr>
          <a:xfrm>
            <a:off x="2843808" y="5805264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90</a:t>
            </a:r>
            <a:endParaRPr lang="nl-NL" sz="1400" baseline="-25000" dirty="0"/>
          </a:p>
        </p:txBody>
      </p:sp>
      <p:sp>
        <p:nvSpPr>
          <p:cNvPr id="14" name="Tekstvak 13"/>
          <p:cNvSpPr txBox="1"/>
          <p:nvPr/>
        </p:nvSpPr>
        <p:spPr>
          <a:xfrm>
            <a:off x="8558725" y="1646489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90</a:t>
            </a:r>
            <a:endParaRPr lang="nl-NL" sz="1400" baseline="-25000" dirty="0"/>
          </a:p>
        </p:txBody>
      </p:sp>
      <p:sp>
        <p:nvSpPr>
          <p:cNvPr id="15" name="Tekstvak 14"/>
          <p:cNvSpPr txBox="1"/>
          <p:nvPr/>
        </p:nvSpPr>
        <p:spPr>
          <a:xfrm>
            <a:off x="7884368" y="2466612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50</a:t>
            </a:r>
            <a:endParaRPr lang="nl-NL" sz="1400" baseline="-25000" dirty="0"/>
          </a:p>
        </p:txBody>
      </p:sp>
      <p:sp>
        <p:nvSpPr>
          <p:cNvPr id="16" name="Tekstvak 15"/>
          <p:cNvSpPr txBox="1"/>
          <p:nvPr/>
        </p:nvSpPr>
        <p:spPr>
          <a:xfrm>
            <a:off x="8452636" y="4402111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90</a:t>
            </a:r>
            <a:endParaRPr lang="nl-NL" sz="1400" baseline="-25000" dirty="0"/>
          </a:p>
        </p:txBody>
      </p:sp>
      <p:sp>
        <p:nvSpPr>
          <p:cNvPr id="17" name="Tekstvak 16"/>
          <p:cNvSpPr txBox="1"/>
          <p:nvPr/>
        </p:nvSpPr>
        <p:spPr>
          <a:xfrm>
            <a:off x="6673417" y="4733352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50</a:t>
            </a:r>
            <a:endParaRPr lang="nl-NL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36307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Burkholderia</a:t>
            </a:r>
            <a:r>
              <a:rPr lang="en-US" dirty="0" smtClean="0"/>
              <a:t> species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550699"/>
              </p:ext>
            </p:extLst>
          </p:nvPr>
        </p:nvGraphicFramePr>
        <p:xfrm>
          <a:off x="4473028" y="29879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631971"/>
              </p:ext>
            </p:extLst>
          </p:nvPr>
        </p:nvGraphicFramePr>
        <p:xfrm>
          <a:off x="115467" y="1316643"/>
          <a:ext cx="4410075" cy="2607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611560" y="3121428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50</a:t>
            </a:r>
            <a:endParaRPr lang="nl-NL" sz="1400" baseline="-25000" dirty="0"/>
          </a:p>
        </p:txBody>
      </p:sp>
      <p:sp>
        <p:nvSpPr>
          <p:cNvPr id="8" name="Tekstvak 7"/>
          <p:cNvSpPr txBox="1"/>
          <p:nvPr/>
        </p:nvSpPr>
        <p:spPr>
          <a:xfrm>
            <a:off x="3347864" y="3003502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90</a:t>
            </a:r>
            <a:endParaRPr lang="nl-NL" sz="1400" baseline="-25000" dirty="0"/>
          </a:p>
        </p:txBody>
      </p:sp>
      <p:sp>
        <p:nvSpPr>
          <p:cNvPr id="9" name="Tekstvak 8"/>
          <p:cNvSpPr txBox="1"/>
          <p:nvPr/>
        </p:nvSpPr>
        <p:spPr>
          <a:xfrm>
            <a:off x="7092280" y="3616582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50</a:t>
            </a:r>
            <a:endParaRPr lang="nl-NL" sz="1400" baseline="-25000" dirty="0"/>
          </a:p>
        </p:txBody>
      </p:sp>
      <p:sp>
        <p:nvSpPr>
          <p:cNvPr id="10" name="Tekstvak 9"/>
          <p:cNvSpPr txBox="1"/>
          <p:nvPr/>
        </p:nvSpPr>
        <p:spPr>
          <a:xfrm>
            <a:off x="7812360" y="4437112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90</a:t>
            </a:r>
            <a:endParaRPr lang="nl-NL" sz="1400" baseline="-25000" dirty="0"/>
          </a:p>
        </p:txBody>
      </p:sp>
      <p:sp>
        <p:nvSpPr>
          <p:cNvPr id="11" name="Afgeronde rechthoek 10"/>
          <p:cNvSpPr/>
          <p:nvPr/>
        </p:nvSpPr>
        <p:spPr>
          <a:xfrm rot="1807615">
            <a:off x="6291485" y="697240"/>
            <a:ext cx="2657029" cy="45621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  <a:latin typeface="Castellar" panose="020A0402060406010301" pitchFamily="18" charset="0"/>
              </a:rPr>
              <a:t>PRELIMINARY DATA!</a:t>
            </a:r>
            <a:endParaRPr lang="nl-NL" sz="1400" b="1" dirty="0">
              <a:solidFill>
                <a:schemeClr val="accent2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Achromobacter</a:t>
            </a:r>
            <a:r>
              <a:rPr lang="en-US" i="1" dirty="0" smtClean="0"/>
              <a:t> </a:t>
            </a:r>
            <a:r>
              <a:rPr lang="en-US" i="1" dirty="0" err="1" smtClean="0"/>
              <a:t>xylosoxidans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836001"/>
              </p:ext>
            </p:extLst>
          </p:nvPr>
        </p:nvGraphicFramePr>
        <p:xfrm>
          <a:off x="4933247" y="1628800"/>
          <a:ext cx="4051169" cy="2331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655909"/>
              </p:ext>
            </p:extLst>
          </p:nvPr>
        </p:nvGraphicFramePr>
        <p:xfrm>
          <a:off x="339354" y="1488336"/>
          <a:ext cx="3689184" cy="2173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446944"/>
              </p:ext>
            </p:extLst>
          </p:nvPr>
        </p:nvGraphicFramePr>
        <p:xfrm>
          <a:off x="2483768" y="4179763"/>
          <a:ext cx="3726160" cy="237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Afgeronde rechthoek 8"/>
          <p:cNvSpPr/>
          <p:nvPr/>
        </p:nvSpPr>
        <p:spPr>
          <a:xfrm rot="1807615">
            <a:off x="6291485" y="697240"/>
            <a:ext cx="2657029" cy="45621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  <a:latin typeface="Castellar" panose="020A0402060406010301" pitchFamily="18" charset="0"/>
              </a:rPr>
              <a:t>PRELIMINARY DATA!</a:t>
            </a:r>
            <a:endParaRPr lang="nl-NL" sz="1400" b="1" dirty="0">
              <a:solidFill>
                <a:schemeClr val="accent2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4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Stenotrophomonas</a:t>
            </a:r>
            <a:r>
              <a:rPr lang="en-US" i="1" dirty="0" smtClean="0"/>
              <a:t> </a:t>
            </a:r>
            <a:r>
              <a:rPr lang="en-US" i="1" dirty="0" err="1" smtClean="0"/>
              <a:t>maltophilia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041767"/>
              </p:ext>
            </p:extLst>
          </p:nvPr>
        </p:nvGraphicFramePr>
        <p:xfrm>
          <a:off x="4906604" y="1389290"/>
          <a:ext cx="4104456" cy="262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312054"/>
              </p:ext>
            </p:extLst>
          </p:nvPr>
        </p:nvGraphicFramePr>
        <p:xfrm>
          <a:off x="467544" y="1389290"/>
          <a:ext cx="4263876" cy="2660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329153"/>
              </p:ext>
            </p:extLst>
          </p:nvPr>
        </p:nvGraphicFramePr>
        <p:xfrm>
          <a:off x="580603" y="4245849"/>
          <a:ext cx="4158258" cy="2505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Afgeronde rechthoek 7"/>
          <p:cNvSpPr/>
          <p:nvPr/>
        </p:nvSpPr>
        <p:spPr>
          <a:xfrm rot="1807615">
            <a:off x="6291485" y="697240"/>
            <a:ext cx="2657029" cy="45621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  <a:latin typeface="Castellar" panose="020A0402060406010301" pitchFamily="18" charset="0"/>
              </a:rPr>
              <a:t>PRELIMINARY DATA!</a:t>
            </a:r>
            <a:endParaRPr lang="nl-NL" sz="1400" b="1" dirty="0">
              <a:solidFill>
                <a:schemeClr val="accent2"/>
              </a:solidFill>
              <a:latin typeface="Castellar" panose="020A0402060406010301" pitchFamily="18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835696" y="2257915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50</a:t>
            </a:r>
            <a:endParaRPr lang="nl-NL" sz="1400" baseline="-25000" dirty="0"/>
          </a:p>
        </p:txBody>
      </p:sp>
      <p:sp>
        <p:nvSpPr>
          <p:cNvPr id="10" name="Tekstvak 9"/>
          <p:cNvSpPr txBox="1"/>
          <p:nvPr/>
        </p:nvSpPr>
        <p:spPr>
          <a:xfrm>
            <a:off x="3916842" y="2702482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90</a:t>
            </a:r>
            <a:endParaRPr lang="nl-NL" sz="1400" baseline="-25000" dirty="0"/>
          </a:p>
        </p:txBody>
      </p:sp>
      <p:sp>
        <p:nvSpPr>
          <p:cNvPr id="11" name="Tekstvak 10"/>
          <p:cNvSpPr txBox="1"/>
          <p:nvPr/>
        </p:nvSpPr>
        <p:spPr>
          <a:xfrm>
            <a:off x="6732240" y="2577195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50</a:t>
            </a:r>
            <a:endParaRPr lang="nl-NL" sz="1400" baseline="-25000" dirty="0"/>
          </a:p>
        </p:txBody>
      </p:sp>
      <p:sp>
        <p:nvSpPr>
          <p:cNvPr id="12" name="Tekstvak 11"/>
          <p:cNvSpPr txBox="1"/>
          <p:nvPr/>
        </p:nvSpPr>
        <p:spPr>
          <a:xfrm>
            <a:off x="7812360" y="2131471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90</a:t>
            </a:r>
            <a:endParaRPr lang="nl-NL" sz="1400" baseline="-25000" dirty="0"/>
          </a:p>
        </p:txBody>
      </p:sp>
      <p:sp>
        <p:nvSpPr>
          <p:cNvPr id="13" name="Tekstvak 12"/>
          <p:cNvSpPr txBox="1"/>
          <p:nvPr/>
        </p:nvSpPr>
        <p:spPr>
          <a:xfrm>
            <a:off x="3882104" y="5209174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90</a:t>
            </a:r>
            <a:endParaRPr lang="nl-NL" sz="1400" baseline="-25000" dirty="0"/>
          </a:p>
        </p:txBody>
      </p:sp>
      <p:sp>
        <p:nvSpPr>
          <p:cNvPr id="14" name="Tekstvak 13"/>
          <p:cNvSpPr txBox="1"/>
          <p:nvPr/>
        </p:nvSpPr>
        <p:spPr>
          <a:xfrm>
            <a:off x="2915816" y="4581128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50</a:t>
            </a:r>
            <a:endParaRPr lang="nl-NL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11095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830493"/>
              </p:ext>
            </p:extLst>
          </p:nvPr>
        </p:nvGraphicFramePr>
        <p:xfrm>
          <a:off x="107504" y="1235918"/>
          <a:ext cx="42484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816322"/>
              </p:ext>
            </p:extLst>
          </p:nvPr>
        </p:nvGraphicFramePr>
        <p:xfrm>
          <a:off x="4514267" y="1235918"/>
          <a:ext cx="417253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061280"/>
              </p:ext>
            </p:extLst>
          </p:nvPr>
        </p:nvGraphicFramePr>
        <p:xfrm>
          <a:off x="4666818" y="3979118"/>
          <a:ext cx="4143489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908199"/>
              </p:ext>
            </p:extLst>
          </p:nvPr>
        </p:nvGraphicFramePr>
        <p:xfrm>
          <a:off x="200879" y="4230613"/>
          <a:ext cx="4313388" cy="251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50312"/>
            <a:ext cx="6491288" cy="1143000"/>
          </a:xfrm>
        </p:spPr>
        <p:txBody>
          <a:bodyPr/>
          <a:lstStyle/>
          <a:p>
            <a:r>
              <a:rPr lang="en-US" i="1" dirty="0" err="1" smtClean="0"/>
              <a:t>Pandoraea</a:t>
            </a:r>
            <a:r>
              <a:rPr lang="en-US" i="1" dirty="0" smtClean="0"/>
              <a:t> species </a:t>
            </a:r>
            <a:r>
              <a:rPr lang="en-US" dirty="0" smtClean="0"/>
              <a:t>(n=10)</a:t>
            </a:r>
            <a:endParaRPr lang="nl-NL" dirty="0"/>
          </a:p>
        </p:txBody>
      </p:sp>
      <p:sp>
        <p:nvSpPr>
          <p:cNvPr id="10" name="Afgeronde rechthoek 9"/>
          <p:cNvSpPr/>
          <p:nvPr/>
        </p:nvSpPr>
        <p:spPr>
          <a:xfrm rot="1807615">
            <a:off x="6291485" y="697240"/>
            <a:ext cx="2657029" cy="45621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  <a:latin typeface="Castellar" panose="020A0402060406010301" pitchFamily="18" charset="0"/>
              </a:rPr>
              <a:t>PRELIMINARY DATA!</a:t>
            </a:r>
            <a:endParaRPr lang="nl-NL" sz="1400" b="1" dirty="0">
              <a:solidFill>
                <a:schemeClr val="accent2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Ralstonia</a:t>
            </a:r>
            <a:r>
              <a:rPr lang="en-US" dirty="0" smtClean="0"/>
              <a:t> species (n=9)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510679"/>
              </p:ext>
            </p:extLst>
          </p:nvPr>
        </p:nvGraphicFramePr>
        <p:xfrm>
          <a:off x="251520" y="4171479"/>
          <a:ext cx="4193034" cy="254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116386"/>
              </p:ext>
            </p:extLst>
          </p:nvPr>
        </p:nvGraphicFramePr>
        <p:xfrm>
          <a:off x="4627711" y="1483512"/>
          <a:ext cx="4193034" cy="254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254342"/>
              </p:ext>
            </p:extLst>
          </p:nvPr>
        </p:nvGraphicFramePr>
        <p:xfrm>
          <a:off x="251520" y="1469002"/>
          <a:ext cx="4193034" cy="254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113141"/>
              </p:ext>
            </p:extLst>
          </p:nvPr>
        </p:nvGraphicFramePr>
        <p:xfrm>
          <a:off x="4716016" y="4171479"/>
          <a:ext cx="4193034" cy="254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Afgeronde rechthoek 8"/>
          <p:cNvSpPr/>
          <p:nvPr/>
        </p:nvSpPr>
        <p:spPr>
          <a:xfrm rot="1807615">
            <a:off x="6291485" y="697240"/>
            <a:ext cx="2657029" cy="45621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  <a:latin typeface="Castellar" panose="020A0402060406010301" pitchFamily="18" charset="0"/>
              </a:rPr>
              <a:t>PRELIMINARY DATA!</a:t>
            </a:r>
            <a:endParaRPr lang="nl-NL" sz="1400" b="1" dirty="0">
              <a:solidFill>
                <a:schemeClr val="accent2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07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Next steps microbiology </a:t>
            </a:r>
            <a:r>
              <a:rPr lang="en-US" sz="2800" dirty="0" err="1" smtClean="0"/>
              <a:t>iABC</a:t>
            </a:r>
            <a:r>
              <a:rPr lang="en-US" sz="2800" dirty="0" smtClean="0"/>
              <a:t>, UMCU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Round up MIC testing and analysis of data</a:t>
            </a:r>
          </a:p>
          <a:p>
            <a:pPr lvl="2"/>
            <a:endParaRPr lang="en-US" sz="1600" dirty="0" smtClean="0"/>
          </a:p>
          <a:p>
            <a:r>
              <a:rPr lang="en-US" sz="2400" dirty="0" smtClean="0"/>
              <a:t>Resistance induction</a:t>
            </a:r>
          </a:p>
          <a:p>
            <a:pPr lvl="2"/>
            <a:endParaRPr lang="en-US" sz="1600" dirty="0" smtClean="0"/>
          </a:p>
          <a:p>
            <a:r>
              <a:rPr lang="en-US" sz="2400" dirty="0" smtClean="0"/>
              <a:t>WGS-analysis</a:t>
            </a:r>
          </a:p>
          <a:p>
            <a:pPr lvl="1"/>
            <a:r>
              <a:rPr lang="en-US" sz="2000" dirty="0" smtClean="0"/>
              <a:t>Genetic resistance</a:t>
            </a:r>
          </a:p>
          <a:p>
            <a:pPr lvl="1"/>
            <a:r>
              <a:rPr lang="en-US" sz="2000" dirty="0" smtClean="0"/>
              <a:t>W/ resistance induction</a:t>
            </a:r>
          </a:p>
          <a:p>
            <a:pPr lvl="1"/>
            <a:r>
              <a:rPr lang="en-US" sz="2000" dirty="0" smtClean="0"/>
              <a:t>Genetic diversity and clonal spread</a:t>
            </a:r>
          </a:p>
          <a:p>
            <a:pPr lvl="1"/>
            <a:endParaRPr lang="en-US" sz="2000" dirty="0"/>
          </a:p>
          <a:p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88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Next steps microbiology </a:t>
            </a:r>
            <a:r>
              <a:rPr lang="en-US" sz="2800" dirty="0" err="1" smtClean="0"/>
              <a:t>iABC</a:t>
            </a:r>
            <a:r>
              <a:rPr lang="en-US" sz="2800" dirty="0" smtClean="0"/>
              <a:t>, SERMAS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Analysis of MIC data</a:t>
            </a:r>
          </a:p>
          <a:p>
            <a:r>
              <a:rPr lang="en-US" sz="2400" dirty="0" smtClean="0"/>
              <a:t>Choice of strains for:</a:t>
            </a:r>
          </a:p>
          <a:p>
            <a:pPr lvl="1"/>
            <a:r>
              <a:rPr lang="en-US" sz="2000" dirty="0" smtClean="0"/>
              <a:t>Biofilm analysis Calgary system</a:t>
            </a:r>
          </a:p>
          <a:p>
            <a:pPr lvl="1"/>
            <a:r>
              <a:rPr lang="en-US" sz="2000" dirty="0" smtClean="0"/>
              <a:t>Biofilm analysis </a:t>
            </a:r>
            <a:r>
              <a:rPr lang="en-US" sz="2000" dirty="0" err="1" smtClean="0"/>
              <a:t>Bioflux</a:t>
            </a:r>
            <a:r>
              <a:rPr lang="en-US" sz="2000" dirty="0" smtClean="0"/>
              <a:t> system</a:t>
            </a:r>
          </a:p>
          <a:p>
            <a:pPr lvl="1"/>
            <a:r>
              <a:rPr lang="en-US" sz="2000" dirty="0" smtClean="0"/>
              <a:t>MICs with additives</a:t>
            </a:r>
          </a:p>
          <a:p>
            <a:pPr lvl="1"/>
            <a:r>
              <a:rPr lang="en-US" sz="2000" dirty="0" smtClean="0"/>
              <a:t>Mutant prevention</a:t>
            </a:r>
          </a:p>
          <a:p>
            <a:r>
              <a:rPr lang="en-US" sz="2400" dirty="0" smtClean="0"/>
              <a:t>Further development open biofilm system</a:t>
            </a:r>
          </a:p>
          <a:p>
            <a:r>
              <a:rPr lang="en-US" sz="2400" dirty="0" smtClean="0"/>
              <a:t>Breakpoint development</a:t>
            </a:r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9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9805" y="254358"/>
            <a:ext cx="6171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prstClr val="black"/>
                </a:solidFill>
              </a:rPr>
              <a:t>In-vitro activity BAL30072 (UMCU / SERMAS-HURYC)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84973" y="800588"/>
            <a:ext cx="85634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CuadroTexto 7"/>
          <p:cNvSpPr txBox="1">
            <a:spLocks noChangeArrowheads="1"/>
          </p:cNvSpPr>
          <p:nvPr/>
        </p:nvSpPr>
        <p:spPr bwMode="auto">
          <a:xfrm>
            <a:off x="1475656" y="704210"/>
            <a:ext cx="6468448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altLang="es-ES" sz="2000" b="1" dirty="0">
                <a:solidFill>
                  <a:srgbClr val="1F497D"/>
                </a:solidFill>
              </a:rPr>
              <a:t>SUSCEPTIBILITY OF BAL30072 TESTED IN BIOFILM MODELS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161" y="1340768"/>
            <a:ext cx="4455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s-ES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Differences in the effect of most antibiotics when acting on planktonic or biofilm bacteria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02" y="3155865"/>
            <a:ext cx="2181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9"/>
          <p:cNvSpPr txBox="1">
            <a:spLocks noChangeArrowheads="1"/>
          </p:cNvSpPr>
          <p:nvPr/>
        </p:nvSpPr>
        <p:spPr bwMode="auto">
          <a:xfrm>
            <a:off x="341792" y="2334551"/>
            <a:ext cx="52116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altLang="es-ES" b="1" u="sng" dirty="0" smtClean="0">
                <a:solidFill>
                  <a:srgbClr val="1F497D"/>
                </a:solidFill>
              </a:rPr>
              <a:t>1-CLOSED SYSTEM: “CALGARY BIOFILM DEVICE” </a:t>
            </a:r>
            <a:endParaRPr lang="es-ES" altLang="es-ES" b="1" u="sng" dirty="0">
              <a:solidFill>
                <a:srgbClr val="1F497D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63" y="4293095"/>
            <a:ext cx="1614081" cy="204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rved Right Arrow 10"/>
          <p:cNvSpPr/>
          <p:nvPr/>
        </p:nvSpPr>
        <p:spPr>
          <a:xfrm>
            <a:off x="791097" y="3536823"/>
            <a:ext cx="523294" cy="13438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51920" y="355851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prstClr val="black"/>
                </a:solidFill>
              </a:rPr>
              <a:t>50 </a:t>
            </a:r>
            <a:r>
              <a:rPr lang="es-ES" b="1" dirty="0" smtClean="0">
                <a:solidFill>
                  <a:prstClr val="black"/>
                </a:solidFill>
              </a:rPr>
              <a:t> </a:t>
            </a:r>
            <a:r>
              <a:rPr lang="es-ES" b="1" i="1" dirty="0" smtClean="0">
                <a:solidFill>
                  <a:prstClr val="black"/>
                </a:solidFill>
              </a:rPr>
              <a:t>P</a:t>
            </a:r>
            <a:r>
              <a:rPr lang="es-ES" b="1" i="1" dirty="0">
                <a:solidFill>
                  <a:prstClr val="black"/>
                </a:solidFill>
              </a:rPr>
              <a:t>. </a:t>
            </a:r>
            <a:r>
              <a:rPr lang="es-ES" b="1" i="1" dirty="0" smtClean="0">
                <a:solidFill>
                  <a:prstClr val="black"/>
                </a:solidFill>
              </a:rPr>
              <a:t>aeruginosa </a:t>
            </a:r>
            <a:r>
              <a:rPr lang="es-ES" b="1" dirty="0" smtClean="0">
                <a:solidFill>
                  <a:prstClr val="black"/>
                </a:solidFill>
              </a:rPr>
              <a:t>+  50  </a:t>
            </a:r>
            <a:r>
              <a:rPr lang="es-ES" b="1" dirty="0" err="1" smtClean="0">
                <a:solidFill>
                  <a:prstClr val="black"/>
                </a:solidFill>
              </a:rPr>
              <a:t>other</a:t>
            </a:r>
            <a:r>
              <a:rPr lang="es-ES" b="1" dirty="0" smtClean="0">
                <a:solidFill>
                  <a:prstClr val="black"/>
                </a:solidFill>
              </a:rPr>
              <a:t> CF </a:t>
            </a:r>
            <a:r>
              <a:rPr lang="es-ES" b="1" dirty="0" err="1" smtClean="0">
                <a:solidFill>
                  <a:prstClr val="black"/>
                </a:solidFill>
              </a:rPr>
              <a:t>pathogens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44741" y="4024099"/>
            <a:ext cx="5586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 </a:t>
            </a:r>
            <a:r>
              <a:rPr lang="es-ES" b="1" dirty="0">
                <a:solidFill>
                  <a:prstClr val="black"/>
                </a:solidFill>
              </a:rPr>
              <a:t>BAL30072, </a:t>
            </a:r>
            <a:r>
              <a:rPr lang="es-ES" b="1" dirty="0" smtClean="0">
                <a:solidFill>
                  <a:prstClr val="black"/>
                </a:solidFill>
              </a:rPr>
              <a:t>TOBRAMYCIN, COLISTIN, AZTREONAM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5338" y="2775217"/>
            <a:ext cx="1762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prstClr val="black"/>
                </a:solidFill>
              </a:rPr>
              <a:t>MIC </a:t>
            </a:r>
            <a:r>
              <a:rPr lang="es-ES" dirty="0" err="1" smtClean="0">
                <a:solidFill>
                  <a:prstClr val="black"/>
                </a:solidFill>
              </a:rPr>
              <a:t>Results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553457" y="3131245"/>
            <a:ext cx="396043" cy="427266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742826" y="3491338"/>
            <a:ext cx="413349" cy="44171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870619" y="3491338"/>
            <a:ext cx="413349" cy="44171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20751" y="4699235"/>
            <a:ext cx="51277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1F497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ADVANTAGES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Simplicity and applicability in high-throughput </a:t>
            </a:r>
            <a:r>
              <a:rPr lang="en-US" dirty="0" smtClean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>
              <a:defRPr/>
            </a:pPr>
            <a:endParaRPr lang="en-US" dirty="0" smtClean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Determination </a:t>
            </a:r>
            <a:r>
              <a:rPr lang="en-GB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 PD parameters which establish the antibiotic activity on biofilms</a:t>
            </a:r>
            <a:endParaRPr lang="es-E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5345" y="1122925"/>
            <a:ext cx="2841712" cy="1481257"/>
          </a:xfrm>
          <a:prstGeom prst="round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i="1" dirty="0" smtClean="0">
                <a:solidFill>
                  <a:prstClr val="black"/>
                </a:solidFill>
              </a:rPr>
              <a:t>In vitro </a:t>
            </a:r>
            <a:r>
              <a:rPr lang="es-ES" dirty="0" err="1" smtClean="0">
                <a:solidFill>
                  <a:prstClr val="black"/>
                </a:solidFill>
              </a:rPr>
              <a:t>activity</a:t>
            </a:r>
            <a:r>
              <a:rPr lang="es-ES" dirty="0" smtClean="0">
                <a:solidFill>
                  <a:prstClr val="black"/>
                </a:solidFill>
              </a:rPr>
              <a:t> in </a:t>
            </a:r>
            <a:r>
              <a:rPr lang="es-ES" dirty="0" err="1" smtClean="0">
                <a:solidFill>
                  <a:prstClr val="black"/>
                </a:solidFill>
              </a:rPr>
              <a:t>biofilms</a:t>
            </a:r>
            <a:endParaRPr lang="es-ES" dirty="0" smtClean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ES" b="1" dirty="0" smtClean="0">
                <a:solidFill>
                  <a:prstClr val="black"/>
                </a:solidFill>
              </a:rPr>
              <a:t>CLOSED SYSTEMS</a:t>
            </a:r>
          </a:p>
          <a:p>
            <a:pPr algn="ctr">
              <a:lnSpc>
                <a:spcPct val="150000"/>
              </a:lnSpc>
            </a:pPr>
            <a:r>
              <a:rPr lang="es-ES" b="1" dirty="0" smtClean="0">
                <a:solidFill>
                  <a:prstClr val="black"/>
                </a:solidFill>
              </a:rPr>
              <a:t>OPEN SYSTEMS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4870795" y="1514896"/>
            <a:ext cx="504056" cy="204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3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4" grpId="0"/>
      <p:bldP spid="16" grpId="0"/>
      <p:bldP spid="17" grpId="0"/>
      <p:bldP spid="18" grpId="0" animBg="1"/>
      <p:bldP spid="20" grpId="0" animBg="1"/>
      <p:bldP spid="21" grpId="0" animBg="1"/>
      <p:bldP spid="22" grpId="0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805" y="254358"/>
            <a:ext cx="6171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prstClr val="black"/>
                </a:solidFill>
              </a:rPr>
              <a:t>In-vitro activity BAL30072 (UMCU / SERMAS-HURYC)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84973" y="800588"/>
            <a:ext cx="85634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CuadroTexto 7"/>
          <p:cNvSpPr txBox="1">
            <a:spLocks noChangeArrowheads="1"/>
          </p:cNvSpPr>
          <p:nvPr/>
        </p:nvSpPr>
        <p:spPr bwMode="auto">
          <a:xfrm>
            <a:off x="1475656" y="704210"/>
            <a:ext cx="6468448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altLang="es-ES" sz="2000" b="1" dirty="0">
                <a:solidFill>
                  <a:srgbClr val="1F497D"/>
                </a:solidFill>
              </a:rPr>
              <a:t>SUSCEPTIBILITY OF BAL30072 TESTED IN BIOFILM MODELS</a:t>
            </a:r>
          </a:p>
        </p:txBody>
      </p:sp>
      <p:pic>
        <p:nvPicPr>
          <p:cNvPr id="5" name="Picture 4" descr="C:\Users\Maria\AppData\Local\Microsoft\Windows\INetCache\Content.Word\20160321_1232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11" y="1738637"/>
            <a:ext cx="3787775" cy="2130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610245" y="1290924"/>
            <a:ext cx="7029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altLang="es-ES" b="1" u="sng" dirty="0" smtClean="0">
                <a:solidFill>
                  <a:srgbClr val="1F497D"/>
                </a:solidFill>
              </a:rPr>
              <a:t>2-OPEN </a:t>
            </a:r>
            <a:r>
              <a:rPr lang="es-ES" altLang="es-ES" b="1" u="sng" dirty="0">
                <a:solidFill>
                  <a:srgbClr val="1F497D"/>
                </a:solidFill>
              </a:rPr>
              <a:t>SYSTEM: BIOFLUX-FLUXION BIOSCIENCES  </a:t>
            </a:r>
            <a:r>
              <a:rPr lang="en-GB" altLang="es-ES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Microfluidic channels</a:t>
            </a:r>
            <a:endParaRPr lang="es-ES" altLang="es-ES" b="1" u="sng" dirty="0">
              <a:solidFill>
                <a:srgbClr val="1F497D"/>
              </a:solidFill>
            </a:endParaRPr>
          </a:p>
        </p:txBody>
      </p:sp>
      <p:pic>
        <p:nvPicPr>
          <p:cNvPr id="7" name="Picture 6" descr="C:\Users\Maria\Desktop\TRABAJO FOSFOMICINA\figuras tesis\panel bioflux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r="-1" b="22434"/>
          <a:stretch/>
        </p:blipFill>
        <p:spPr bwMode="auto">
          <a:xfrm>
            <a:off x="808106" y="1681524"/>
            <a:ext cx="3073085" cy="21701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228788" y="389984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 smtClean="0">
                <a:solidFill>
                  <a:prstClr val="black"/>
                </a:solidFill>
              </a:rPr>
              <a:t>Inlet</a:t>
            </a:r>
            <a:r>
              <a:rPr lang="es-ES" sz="1400" b="1" dirty="0" smtClean="0">
                <a:solidFill>
                  <a:prstClr val="black"/>
                </a:solidFill>
              </a:rPr>
              <a:t> </a:t>
            </a:r>
            <a:r>
              <a:rPr lang="es-ES" sz="1400" b="1" dirty="0" err="1" smtClean="0">
                <a:solidFill>
                  <a:prstClr val="black"/>
                </a:solidFill>
              </a:rPr>
              <a:t>wells</a:t>
            </a:r>
            <a:endParaRPr lang="es-ES" sz="14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3913311"/>
            <a:ext cx="1497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 smtClean="0">
                <a:solidFill>
                  <a:prstClr val="black"/>
                </a:solidFill>
              </a:rPr>
              <a:t>Outlet</a:t>
            </a:r>
            <a:r>
              <a:rPr lang="es-ES" sz="1400" b="1" dirty="0" smtClean="0">
                <a:solidFill>
                  <a:prstClr val="black"/>
                </a:solidFill>
              </a:rPr>
              <a:t> </a:t>
            </a:r>
            <a:r>
              <a:rPr lang="es-ES" sz="1400" b="1" dirty="0" err="1" smtClean="0">
                <a:solidFill>
                  <a:prstClr val="black"/>
                </a:solidFill>
              </a:rPr>
              <a:t>wells</a:t>
            </a:r>
            <a:endParaRPr lang="es-ES" sz="1400" b="1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08106" y="3869062"/>
            <a:ext cx="384414" cy="3693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99593" y="3861048"/>
            <a:ext cx="384414" cy="36933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5" y="4509120"/>
            <a:ext cx="3441405" cy="21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 17"/>
          <p:cNvSpPr/>
          <p:nvPr/>
        </p:nvSpPr>
        <p:spPr>
          <a:xfrm>
            <a:off x="4557018" y="4365104"/>
            <a:ext cx="4191447" cy="2145268"/>
          </a:xfrm>
          <a:prstGeom prst="round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ADVANTAGES</a:t>
            </a:r>
          </a:p>
          <a:p>
            <a:pPr>
              <a:defRPr/>
            </a:pPr>
            <a:r>
              <a:rPr lang="en-GB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Replicates the </a:t>
            </a:r>
            <a:r>
              <a:rPr lang="en-GB" sz="2000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2000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vivo </a:t>
            </a:r>
            <a:r>
              <a:rPr lang="en-GB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conditions</a:t>
            </a:r>
          </a:p>
          <a:p>
            <a:pPr>
              <a:defRPr/>
            </a:pPr>
            <a:r>
              <a:rPr lang="en-GB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Control of:</a:t>
            </a:r>
          </a:p>
          <a:p>
            <a:pPr marL="342900" indent="-342900">
              <a:buFontTx/>
              <a:buChar char="-"/>
              <a:defRPr/>
            </a:pPr>
            <a:r>
              <a:rPr lang="en-GB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nutrient delivery</a:t>
            </a:r>
          </a:p>
          <a:p>
            <a:pPr marL="342900" indent="-342900">
              <a:buFontTx/>
              <a:buChar char="-"/>
              <a:defRPr/>
            </a:pPr>
            <a:r>
              <a:rPr lang="en-GB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</a:p>
          <a:p>
            <a:pPr marL="342900" indent="-342900">
              <a:buFontTx/>
              <a:buChar char="-"/>
              <a:defRPr/>
            </a:pPr>
            <a:r>
              <a:rPr lang="en-GB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temperature</a:t>
            </a:r>
            <a:endParaRPr lang="es-ES" sz="2000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29733" y="4310402"/>
            <a:ext cx="0" cy="3299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71800" y="4293096"/>
            <a:ext cx="0" cy="3299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80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WP2: objectives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Pre-clinical development BAL for inhalation</a:t>
            </a:r>
          </a:p>
          <a:p>
            <a:pPr lvl="1"/>
            <a:r>
              <a:rPr lang="en-US" sz="2000" dirty="0" smtClean="0"/>
              <a:t>Formulation development</a:t>
            </a:r>
          </a:p>
          <a:p>
            <a:pPr lvl="1"/>
            <a:r>
              <a:rPr lang="en-US" sz="2000" dirty="0" smtClean="0"/>
              <a:t>Device development</a:t>
            </a:r>
          </a:p>
          <a:p>
            <a:pPr lvl="1"/>
            <a:r>
              <a:rPr lang="en-US" sz="2000" dirty="0" smtClean="0"/>
              <a:t>Pre-clinical toxicology</a:t>
            </a:r>
          </a:p>
          <a:p>
            <a:pPr lvl="1"/>
            <a:r>
              <a:rPr lang="en-US" sz="2000" dirty="0" smtClean="0"/>
              <a:t>In-vitro efficacy</a:t>
            </a:r>
          </a:p>
          <a:p>
            <a:pPr lvl="1"/>
            <a:r>
              <a:rPr lang="en-US" sz="2000" dirty="0" smtClean="0"/>
              <a:t>Efficacy in animal model</a:t>
            </a:r>
          </a:p>
          <a:p>
            <a:pPr lvl="2"/>
            <a:endParaRPr lang="en-US" sz="1600" dirty="0"/>
          </a:p>
          <a:p>
            <a:r>
              <a:rPr lang="en-US" sz="2400" dirty="0" smtClean="0"/>
              <a:t>Scientific objectives:</a:t>
            </a:r>
          </a:p>
          <a:p>
            <a:pPr lvl="1"/>
            <a:r>
              <a:rPr lang="en-US" sz="2000" dirty="0" smtClean="0"/>
              <a:t>Breakpoint development emerging pathogens / inhaled antibiotics </a:t>
            </a:r>
          </a:p>
          <a:p>
            <a:pPr lvl="1"/>
            <a:r>
              <a:rPr lang="en-US" sz="2000" dirty="0" smtClean="0"/>
              <a:t>Genetic analysis of pathogenic strains in CF and BE </a:t>
            </a:r>
          </a:p>
          <a:p>
            <a:pPr lvl="1"/>
            <a:r>
              <a:rPr lang="en-US" sz="2000" dirty="0" smtClean="0"/>
              <a:t>Advancement of animal model of chronic infection</a:t>
            </a:r>
          </a:p>
          <a:p>
            <a:pPr lvl="1"/>
            <a:r>
              <a:rPr lang="en-US" sz="2000" dirty="0" smtClean="0"/>
              <a:t>Advancement of biofilm model of CF-infection</a:t>
            </a:r>
            <a:endParaRPr lang="nl-NL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37716"/>
            <a:ext cx="6171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prstClr val="black"/>
                </a:solidFill>
              </a:rPr>
              <a:t>In-vitro activity BAL30072 (UMCU / SERMAS-HURYC)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84973" y="800588"/>
            <a:ext cx="85634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2984" y="980728"/>
            <a:ext cx="5287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EXPERIMENTS WITH TOBRAMYCIN- CF </a:t>
            </a:r>
            <a:r>
              <a:rPr lang="es-ES" b="1" i="1" dirty="0" smtClean="0">
                <a:solidFill>
                  <a:prstClr val="black"/>
                </a:solidFill>
              </a:rPr>
              <a:t>P. aeruginosa</a:t>
            </a:r>
            <a:endParaRPr lang="es-ES" b="1" i="1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612560" y="2961545"/>
          <a:ext cx="7632848" cy="433596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00917"/>
                <a:gridCol w="1359323"/>
                <a:gridCol w="1008112"/>
                <a:gridCol w="1656184"/>
                <a:gridCol w="1800200"/>
                <a:gridCol w="1008112"/>
              </a:tblGrid>
              <a:tr h="994792">
                <a:tc>
                  <a:txBody>
                    <a:bodyPr/>
                    <a:lstStyle/>
                    <a:p>
                      <a:pPr algn="l"/>
                      <a:endParaRPr lang="es-ES" sz="1600" dirty="0" smtClean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600" dirty="0" smtClean="0"/>
                    </a:p>
                    <a:p>
                      <a:pPr algn="l"/>
                      <a:r>
                        <a:rPr lang="es-ES" sz="1600" dirty="0" smtClean="0"/>
                        <a:t>MORFOTYPE</a:t>
                      </a:r>
                      <a:endParaRPr lang="es-ES" sz="1600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MIC </a:t>
                      </a:r>
                    </a:p>
                    <a:p>
                      <a:pPr algn="ctr"/>
                      <a:r>
                        <a:rPr lang="es-ES" sz="1600" dirty="0" smtClean="0"/>
                        <a:t>TOBRAMYCIN</a:t>
                      </a:r>
                    </a:p>
                    <a:p>
                      <a:pPr algn="ctr"/>
                      <a:r>
                        <a:rPr lang="es-ES" sz="1600" dirty="0" smtClean="0"/>
                        <a:t>(mg/l)</a:t>
                      </a:r>
                      <a:endParaRPr lang="es-ES" sz="1600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BIC TOBRAMYCIN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(mg/l)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Type</a:t>
                      </a:r>
                      <a:r>
                        <a:rPr lang="es-ES" sz="1600" baseline="0" dirty="0" smtClean="0"/>
                        <a:t> of </a:t>
                      </a:r>
                      <a:r>
                        <a:rPr lang="es-ES" sz="1600" baseline="0" dirty="0" err="1" smtClean="0"/>
                        <a:t>infection</a:t>
                      </a:r>
                      <a:endParaRPr lang="es-ES" sz="1600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 smtClean="0"/>
                    </a:p>
                    <a:p>
                      <a:pPr algn="ctr"/>
                      <a:r>
                        <a:rPr lang="es-ES" sz="1600" dirty="0" err="1" smtClean="0"/>
                        <a:t>Age</a:t>
                      </a:r>
                      <a:endParaRPr lang="es-ES" sz="1600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85">
                <a:tc>
                  <a:txBody>
                    <a:bodyPr/>
                    <a:lstStyle/>
                    <a:p>
                      <a:r>
                        <a:rPr lang="es-ES" sz="1600" b="1" i="1" dirty="0" smtClean="0"/>
                        <a:t>Pab1</a:t>
                      </a:r>
                      <a:endParaRPr lang="es-ES" sz="1600" b="1" i="1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MUCOID</a:t>
                      </a:r>
                      <a:endParaRPr lang="es-ES" sz="1600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</a:t>
                      </a:r>
                      <a:endParaRPr lang="es-ES" sz="1600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8</a:t>
                      </a:r>
                      <a:endParaRPr lang="es-ES" sz="1600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Primoinfection</a:t>
                      </a:r>
                      <a:endParaRPr lang="es-ES" sz="1600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21</a:t>
                      </a:r>
                      <a:endParaRPr lang="es-ES" sz="1600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</a:tr>
              <a:tr h="422185">
                <a:tc>
                  <a:txBody>
                    <a:bodyPr/>
                    <a:lstStyle/>
                    <a:p>
                      <a:r>
                        <a:rPr lang="es-ES" sz="1600" b="1" i="1" dirty="0" smtClean="0"/>
                        <a:t>Pab2</a:t>
                      </a:r>
                      <a:endParaRPr lang="es-E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smtClean="0"/>
                        <a:t>SMOOTH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32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Primoinfection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15</a:t>
                      </a:r>
                      <a:endParaRPr lang="es-ES" sz="1600" dirty="0"/>
                    </a:p>
                  </a:txBody>
                  <a:tcPr/>
                </a:tc>
              </a:tr>
              <a:tr h="422185">
                <a:tc>
                  <a:txBody>
                    <a:bodyPr/>
                    <a:lstStyle/>
                    <a:p>
                      <a:r>
                        <a:rPr lang="es-ES" sz="1600" b="1" i="1" dirty="0" smtClean="0"/>
                        <a:t>Pab3</a:t>
                      </a:r>
                      <a:endParaRPr lang="es-ES" sz="1600" b="1" i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SMOOTH</a:t>
                      </a:r>
                      <a:endParaRPr lang="es-ES" sz="16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</a:t>
                      </a:r>
                      <a:endParaRPr lang="es-ES" sz="16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32</a:t>
                      </a:r>
                      <a:endParaRPr lang="es-ES" sz="16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Chronic</a:t>
                      </a:r>
                      <a:endParaRPr lang="es-ES" sz="16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45</a:t>
                      </a:r>
                      <a:endParaRPr lang="es-ES" sz="16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422185">
                <a:tc>
                  <a:txBody>
                    <a:bodyPr/>
                    <a:lstStyle/>
                    <a:p>
                      <a:r>
                        <a:rPr lang="es-ES" sz="1600" b="1" i="1" dirty="0" smtClean="0"/>
                        <a:t>Pab4</a:t>
                      </a:r>
                      <a:endParaRPr lang="es-E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MUCOID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8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smtClean="0"/>
                        <a:t>Chronic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22</a:t>
                      </a:r>
                      <a:endParaRPr lang="es-ES" sz="1600" dirty="0"/>
                    </a:p>
                  </a:txBody>
                  <a:tcPr/>
                </a:tc>
              </a:tr>
              <a:tr h="422185">
                <a:tc>
                  <a:txBody>
                    <a:bodyPr/>
                    <a:lstStyle/>
                    <a:p>
                      <a:r>
                        <a:rPr lang="es-ES" sz="1600" b="1" i="1" dirty="0" smtClean="0"/>
                        <a:t>Pab5</a:t>
                      </a:r>
                      <a:endParaRPr lang="es-ES" sz="1600" b="1" i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SMOOTH</a:t>
                      </a:r>
                      <a:endParaRPr lang="es-ES" sz="16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4</a:t>
                      </a:r>
                      <a:endParaRPr lang="es-ES" sz="16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16</a:t>
                      </a:r>
                      <a:endParaRPr lang="es-ES" sz="16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Chronic</a:t>
                      </a:r>
                      <a:endParaRPr lang="es-ES" sz="16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22</a:t>
                      </a:r>
                      <a:endParaRPr lang="es-ES" sz="16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422185">
                <a:tc>
                  <a:txBody>
                    <a:bodyPr/>
                    <a:lstStyle/>
                    <a:p>
                      <a:r>
                        <a:rPr lang="es-ES" sz="1600" b="1" i="1" dirty="0" smtClean="0"/>
                        <a:t>Pab6</a:t>
                      </a:r>
                      <a:endParaRPr lang="es-E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SMALL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 COLONY</a:t>
                      </a:r>
                      <a:endParaRPr lang="es-E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4</a:t>
                      </a:r>
                      <a:endParaRPr lang="es-E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s-E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/>
                        <a:t>Chronic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26</a:t>
                      </a:r>
                      <a:endParaRPr lang="es-E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2185">
                <a:tc>
                  <a:txBody>
                    <a:bodyPr/>
                    <a:lstStyle/>
                    <a:p>
                      <a:r>
                        <a:rPr lang="es-ES" sz="1600" b="1" i="1" dirty="0" smtClean="0"/>
                        <a:t>ATCC 27853</a:t>
                      </a:r>
                      <a:endParaRPr lang="es-ES" sz="1600" b="1" i="1" dirty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 smtClean="0"/>
                        <a:t>-</a:t>
                      </a:r>
                      <a:endParaRPr lang="es-ES" sz="1600" dirty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0.5</a:t>
                      </a:r>
                      <a:endParaRPr lang="es-ES" sz="1600" dirty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</a:t>
                      </a:r>
                      <a:endParaRPr lang="es-ES" sz="1600" dirty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-</a:t>
                      </a:r>
                      <a:endParaRPr lang="es-ES" sz="1600" dirty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-</a:t>
                      </a:r>
                      <a:endParaRPr lang="es-ES" sz="1600" dirty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7664" y="2710661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6 </a:t>
            </a:r>
            <a:r>
              <a:rPr lang="es-ES" b="1" i="1" dirty="0" smtClean="0">
                <a:solidFill>
                  <a:prstClr val="black"/>
                </a:solidFill>
              </a:rPr>
              <a:t>P. aeruginosa </a:t>
            </a:r>
            <a:r>
              <a:rPr lang="es-ES" b="1" dirty="0" smtClean="0">
                <a:solidFill>
                  <a:prstClr val="black"/>
                </a:solidFill>
              </a:rPr>
              <a:t>(+ATCC 27853) </a:t>
            </a:r>
            <a:r>
              <a:rPr lang="es-ES" dirty="0" err="1" smtClean="0">
                <a:solidFill>
                  <a:prstClr val="black"/>
                </a:solidFill>
              </a:rPr>
              <a:t>strains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from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b="1" dirty="0" err="1" smtClean="0">
                <a:solidFill>
                  <a:prstClr val="black"/>
                </a:solidFill>
              </a:rPr>
              <a:t>cystic</a:t>
            </a:r>
            <a:r>
              <a:rPr lang="es-ES" b="1" dirty="0" smtClean="0">
                <a:solidFill>
                  <a:prstClr val="black"/>
                </a:solidFill>
              </a:rPr>
              <a:t> fibrosis </a:t>
            </a:r>
            <a:r>
              <a:rPr lang="es-ES" b="1" dirty="0" err="1" smtClean="0">
                <a:solidFill>
                  <a:prstClr val="black"/>
                </a:solidFill>
              </a:rPr>
              <a:t>patients</a:t>
            </a:r>
            <a:r>
              <a:rPr lang="es-ES" b="1" dirty="0" smtClean="0">
                <a:solidFill>
                  <a:prstClr val="black"/>
                </a:solidFill>
              </a:rPr>
              <a:t> 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136" y="4221088"/>
            <a:ext cx="3708413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prstClr val="black"/>
                </a:solidFill>
              </a:rPr>
              <a:t>Diferent</a:t>
            </a:r>
            <a:r>
              <a:rPr lang="es-ES" b="1" dirty="0" smtClean="0">
                <a:solidFill>
                  <a:prstClr val="black"/>
                </a:solidFill>
              </a:rPr>
              <a:t> </a:t>
            </a:r>
            <a:r>
              <a:rPr lang="es-ES" b="1" dirty="0" err="1" smtClean="0">
                <a:solidFill>
                  <a:prstClr val="black"/>
                </a:solidFill>
              </a:rPr>
              <a:t>morphotypes</a:t>
            </a:r>
            <a:endParaRPr lang="es-ES" b="1" dirty="0" smtClean="0">
              <a:solidFill>
                <a:prstClr val="black"/>
              </a:solidFill>
            </a:endParaRPr>
          </a:p>
          <a:p>
            <a:r>
              <a:rPr lang="es-ES" dirty="0" smtClean="0">
                <a:solidFill>
                  <a:prstClr val="black"/>
                </a:solidFill>
              </a:rPr>
              <a:t> (</a:t>
            </a:r>
            <a:r>
              <a:rPr lang="es-ES" dirty="0" err="1" smtClean="0">
                <a:solidFill>
                  <a:prstClr val="black"/>
                </a:solidFill>
              </a:rPr>
              <a:t>mucoid</a:t>
            </a:r>
            <a:r>
              <a:rPr lang="es-ES" dirty="0" smtClean="0">
                <a:solidFill>
                  <a:prstClr val="black"/>
                </a:solidFill>
              </a:rPr>
              <a:t>, </a:t>
            </a:r>
            <a:r>
              <a:rPr lang="es-ES" dirty="0" err="1" smtClean="0">
                <a:solidFill>
                  <a:prstClr val="black"/>
                </a:solidFill>
              </a:rPr>
              <a:t>smooth</a:t>
            </a:r>
            <a:r>
              <a:rPr lang="es-ES" dirty="0" smtClean="0">
                <a:solidFill>
                  <a:prstClr val="black"/>
                </a:solidFill>
              </a:rPr>
              <a:t>, </a:t>
            </a:r>
            <a:r>
              <a:rPr lang="es-ES" dirty="0" err="1" smtClean="0">
                <a:solidFill>
                  <a:prstClr val="black"/>
                </a:solidFill>
              </a:rPr>
              <a:t>small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colony</a:t>
            </a:r>
            <a:r>
              <a:rPr lang="es-ES" dirty="0" smtClean="0">
                <a:solidFill>
                  <a:prstClr val="black"/>
                </a:solidFill>
              </a:rPr>
              <a:t>…)</a:t>
            </a:r>
          </a:p>
          <a:p>
            <a:endParaRPr lang="es-ES" dirty="0">
              <a:solidFill>
                <a:prstClr val="black"/>
              </a:solidFill>
            </a:endParaRPr>
          </a:p>
          <a:p>
            <a:r>
              <a:rPr lang="es-ES" b="1" dirty="0" err="1" smtClean="0">
                <a:solidFill>
                  <a:prstClr val="black"/>
                </a:solidFill>
              </a:rPr>
              <a:t>Tobramycin</a:t>
            </a:r>
            <a:r>
              <a:rPr lang="es-ES" b="1" dirty="0" smtClean="0">
                <a:solidFill>
                  <a:prstClr val="black"/>
                </a:solidFill>
              </a:rPr>
              <a:t> </a:t>
            </a:r>
            <a:r>
              <a:rPr lang="es-ES" b="1" dirty="0" err="1" smtClean="0">
                <a:solidFill>
                  <a:prstClr val="black"/>
                </a:solidFill>
              </a:rPr>
              <a:t>MICs</a:t>
            </a:r>
            <a:r>
              <a:rPr lang="es-ES" dirty="0" smtClean="0">
                <a:solidFill>
                  <a:prstClr val="black"/>
                </a:solidFill>
              </a:rPr>
              <a:t>: (susceptible)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0.5-4 mg/l</a:t>
            </a:r>
          </a:p>
          <a:p>
            <a:endParaRPr lang="es-ES" dirty="0">
              <a:solidFill>
                <a:prstClr val="black"/>
              </a:solidFill>
            </a:endParaRPr>
          </a:p>
          <a:p>
            <a:r>
              <a:rPr lang="es-ES" b="1" dirty="0" err="1" smtClean="0">
                <a:solidFill>
                  <a:prstClr val="black"/>
                </a:solidFill>
              </a:rPr>
              <a:t>Tobramycin</a:t>
            </a:r>
            <a:r>
              <a:rPr lang="es-ES" b="1" dirty="0" smtClean="0">
                <a:solidFill>
                  <a:prstClr val="black"/>
                </a:solidFill>
              </a:rPr>
              <a:t> </a:t>
            </a:r>
            <a:r>
              <a:rPr lang="es-ES" b="1" dirty="0" err="1" smtClean="0">
                <a:solidFill>
                  <a:prstClr val="black"/>
                </a:solidFill>
              </a:rPr>
              <a:t>BICs</a:t>
            </a:r>
            <a:r>
              <a:rPr lang="es-ES" dirty="0" smtClean="0">
                <a:solidFill>
                  <a:prstClr val="black"/>
                </a:solidFill>
              </a:rPr>
              <a:t>: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2-32 mg/l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703254"/>
            <a:ext cx="1482327" cy="100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2195736" y="3356992"/>
            <a:ext cx="206607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444208" y="3259189"/>
            <a:ext cx="206607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4225457"/>
            <a:ext cx="230425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prstClr val="black"/>
                </a:solidFill>
              </a:rPr>
              <a:t>Chronic</a:t>
            </a:r>
            <a:r>
              <a:rPr lang="es-ES" b="1" dirty="0" smtClean="0">
                <a:solidFill>
                  <a:prstClr val="black"/>
                </a:solidFill>
              </a:rPr>
              <a:t> </a:t>
            </a:r>
            <a:r>
              <a:rPr lang="es-ES" b="1" dirty="0" err="1" smtClean="0">
                <a:solidFill>
                  <a:prstClr val="black"/>
                </a:solidFill>
              </a:rPr>
              <a:t>infection</a:t>
            </a:r>
            <a:endParaRPr lang="es-ES" b="1" dirty="0" smtClean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  <a:p>
            <a:r>
              <a:rPr lang="es-ES" b="1" dirty="0" err="1" smtClean="0">
                <a:solidFill>
                  <a:prstClr val="black"/>
                </a:solidFill>
              </a:rPr>
              <a:t>Primoinfection</a:t>
            </a:r>
            <a:endParaRPr lang="es-ES" b="1" dirty="0" smtClean="0">
              <a:solidFill>
                <a:prstClr val="black"/>
              </a:solidFill>
            </a:endParaRPr>
          </a:p>
          <a:p>
            <a:endParaRPr lang="es-ES" b="1" dirty="0">
              <a:solidFill>
                <a:prstClr val="black"/>
              </a:solidFill>
            </a:endParaRPr>
          </a:p>
          <a:p>
            <a:r>
              <a:rPr lang="es-ES" b="1" dirty="0" err="1" smtClean="0">
                <a:solidFill>
                  <a:prstClr val="black"/>
                </a:solidFill>
              </a:rPr>
              <a:t>Age</a:t>
            </a:r>
            <a:r>
              <a:rPr lang="es-ES" b="1" dirty="0" smtClean="0">
                <a:solidFill>
                  <a:prstClr val="black"/>
                </a:solidFill>
              </a:rPr>
              <a:t> (15-45 </a:t>
            </a:r>
            <a:r>
              <a:rPr lang="es-ES" b="1" dirty="0" err="1" smtClean="0">
                <a:solidFill>
                  <a:prstClr val="black"/>
                </a:solidFill>
              </a:rPr>
              <a:t>years</a:t>
            </a:r>
            <a:r>
              <a:rPr lang="es-ES" b="1" dirty="0" smtClean="0">
                <a:solidFill>
                  <a:prstClr val="black"/>
                </a:solidFill>
              </a:rPr>
              <a:t> </a:t>
            </a:r>
            <a:r>
              <a:rPr lang="es-ES" b="1" dirty="0" err="1" smtClean="0">
                <a:solidFill>
                  <a:prstClr val="black"/>
                </a:solidFill>
              </a:rPr>
              <a:t>old</a:t>
            </a:r>
            <a:r>
              <a:rPr lang="es-ES" b="1" dirty="0" smtClean="0">
                <a:solidFill>
                  <a:prstClr val="black"/>
                </a:solidFill>
              </a:rPr>
              <a:t>)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13" name="CuadroTexto 7"/>
          <p:cNvSpPr txBox="1">
            <a:spLocks noChangeArrowheads="1"/>
          </p:cNvSpPr>
          <p:nvPr/>
        </p:nvSpPr>
        <p:spPr bwMode="auto">
          <a:xfrm>
            <a:off x="1475656" y="620688"/>
            <a:ext cx="6468448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altLang="es-ES" sz="2000" b="1" dirty="0">
                <a:solidFill>
                  <a:srgbClr val="1F497D"/>
                </a:solidFill>
              </a:rPr>
              <a:t>SUSCEPTIBILITY OF BAL30072 TESTED IN BIOFILM MODELS</a:t>
            </a:r>
          </a:p>
        </p:txBody>
      </p:sp>
    </p:spTree>
    <p:extLst>
      <p:ext uri="{BB962C8B-B14F-4D97-AF65-F5344CB8AC3E}">
        <p14:creationId xmlns:p14="http://schemas.microsoft.com/office/powerpoint/2010/main" val="136212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193062" y="1289728"/>
            <a:ext cx="1490360" cy="48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9300" y="4367348"/>
            <a:ext cx="1490360" cy="48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973" y="3212976"/>
            <a:ext cx="1464203" cy="5206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7504" y="6148753"/>
            <a:ext cx="1464203" cy="5206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973" y="2221730"/>
            <a:ext cx="1490360" cy="4871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973" y="5229200"/>
            <a:ext cx="1362691" cy="5310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9732" y="54303"/>
            <a:ext cx="6171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prstClr val="black"/>
                </a:solidFill>
              </a:rPr>
              <a:t>In-vitro activity BAL30072 (UMCU / SERMAS-HURYC)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84973" y="800588"/>
            <a:ext cx="85634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2984" y="431256"/>
            <a:ext cx="69967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EXPERIMENTS WITH TOBRAMYCIN- CF </a:t>
            </a:r>
            <a:r>
              <a:rPr lang="es-ES" b="1" i="1" dirty="0" smtClean="0">
                <a:solidFill>
                  <a:prstClr val="black"/>
                </a:solidFill>
              </a:rPr>
              <a:t>P. aeruginosa-BIOFLUX RESULTS</a:t>
            </a:r>
            <a:endParaRPr lang="es-ES" b="1" i="1" dirty="0">
              <a:solidFill>
                <a:prstClr val="black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38" y="1268760"/>
            <a:ext cx="1657528" cy="68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38" y="2157935"/>
            <a:ext cx="1657528" cy="67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80" y="3020663"/>
            <a:ext cx="1665048" cy="68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77" y="1269734"/>
            <a:ext cx="1669308" cy="66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77" y="2998168"/>
            <a:ext cx="1669308" cy="6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744" y="2146122"/>
            <a:ext cx="1668120" cy="63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26" y="2132856"/>
            <a:ext cx="1726960" cy="63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54" y="2996952"/>
            <a:ext cx="1747573" cy="68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91" y="1289234"/>
            <a:ext cx="1736025" cy="66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11269" y="836712"/>
            <a:ext cx="88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prstClr val="black"/>
                </a:solidFill>
              </a:rPr>
              <a:t>Pab1</a:t>
            </a:r>
            <a:endParaRPr lang="es-ES" b="1" i="1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8081" y="843464"/>
            <a:ext cx="88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prstClr val="black"/>
                </a:solidFill>
              </a:rPr>
              <a:t>Pab2</a:t>
            </a:r>
            <a:endParaRPr lang="es-ES" b="1" i="1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6296" y="843464"/>
            <a:ext cx="88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prstClr val="black"/>
                </a:solidFill>
              </a:rPr>
              <a:t>Pab3</a:t>
            </a:r>
            <a:endParaRPr lang="es-ES" b="1" i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1602" y="1463492"/>
            <a:ext cx="1447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 smtClean="0">
                <a:solidFill>
                  <a:prstClr val="black"/>
                </a:solidFill>
              </a:rPr>
              <a:t>INOCULUM 24H</a:t>
            </a:r>
            <a:endParaRPr lang="es-ES" sz="1200" b="1" i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1601" y="2368126"/>
            <a:ext cx="1402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 smtClean="0">
                <a:solidFill>
                  <a:prstClr val="black"/>
                </a:solidFill>
              </a:rPr>
              <a:t>TOBRAMYCIN MIC</a:t>
            </a:r>
            <a:endParaRPr lang="es-ES" sz="1200" b="1" i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0" y="3368025"/>
            <a:ext cx="1399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 smtClean="0">
                <a:solidFill>
                  <a:prstClr val="black"/>
                </a:solidFill>
              </a:rPr>
              <a:t>TOBRAMYCIN BIC</a:t>
            </a:r>
            <a:endParaRPr lang="es-ES" sz="1200" b="1" i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17334" y="3789040"/>
            <a:ext cx="88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prstClr val="black"/>
                </a:solidFill>
              </a:rPr>
              <a:t>Pab4</a:t>
            </a:r>
            <a:endParaRPr lang="es-ES" b="1" i="1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60130" y="3789040"/>
            <a:ext cx="88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prstClr val="black"/>
                </a:solidFill>
              </a:rPr>
              <a:t>Pab5</a:t>
            </a:r>
            <a:endParaRPr lang="es-ES" b="1" i="1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89727" y="3789040"/>
            <a:ext cx="88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prstClr val="black"/>
                </a:solidFill>
              </a:rPr>
              <a:t>Pab6</a:t>
            </a:r>
            <a:endParaRPr lang="es-ES" b="1" i="1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3529" y="4472444"/>
            <a:ext cx="1447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 smtClean="0">
                <a:solidFill>
                  <a:prstClr val="black"/>
                </a:solidFill>
              </a:rPr>
              <a:t>INOCULUM 24H</a:t>
            </a:r>
            <a:endParaRPr lang="es-ES" sz="1200" b="1" i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6377" y="5403232"/>
            <a:ext cx="1402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 smtClean="0">
                <a:solidFill>
                  <a:prstClr val="black"/>
                </a:solidFill>
              </a:rPr>
              <a:t>TOBRAMYCIN MIC</a:t>
            </a:r>
            <a:endParaRPr lang="es-ES" sz="1200" b="1" i="1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1520" y="6237312"/>
            <a:ext cx="1399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 smtClean="0">
                <a:solidFill>
                  <a:prstClr val="black"/>
                </a:solidFill>
              </a:rPr>
              <a:t>TOBRAMYCIN BIC</a:t>
            </a:r>
            <a:endParaRPr lang="es-ES" sz="1200" b="1" i="1" dirty="0">
              <a:solidFill>
                <a:prstClr val="black"/>
              </a:solidFill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244" y="4232818"/>
            <a:ext cx="1691422" cy="66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58" y="5129706"/>
            <a:ext cx="1682807" cy="69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01" y="6067440"/>
            <a:ext cx="1717864" cy="64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52" y="4232819"/>
            <a:ext cx="1746508" cy="68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904" y="5108603"/>
            <a:ext cx="1751255" cy="70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80" y="6019027"/>
            <a:ext cx="1729980" cy="6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329" y="4219979"/>
            <a:ext cx="1784757" cy="7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218553" y="4063526"/>
            <a:ext cx="2520281" cy="1045078"/>
          </a:xfrm>
          <a:prstGeom prst="ellipse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675333" y="2368126"/>
            <a:ext cx="376387" cy="27699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1649176" y="3327205"/>
            <a:ext cx="376387" cy="27699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1706955" y="1456921"/>
            <a:ext cx="376387" cy="27699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1573821" y="5361274"/>
            <a:ext cx="376387" cy="27699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1547664" y="6320353"/>
            <a:ext cx="376387" cy="27699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1605443" y="4450069"/>
            <a:ext cx="376387" cy="27699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0854" y="5630178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prstClr val="black"/>
                </a:solidFill>
              </a:rPr>
              <a:t>No biofilm </a:t>
            </a:r>
            <a:r>
              <a:rPr lang="es-ES" dirty="0" err="1" smtClean="0">
                <a:solidFill>
                  <a:prstClr val="black"/>
                </a:solidFill>
              </a:rPr>
              <a:t>formation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236295" y="5108604"/>
            <a:ext cx="390725" cy="468658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68" y="4254040"/>
            <a:ext cx="1772712" cy="65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73" y="5085785"/>
            <a:ext cx="1772711" cy="6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60" y="5981278"/>
            <a:ext cx="1782366" cy="6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83402" y="3779748"/>
            <a:ext cx="1296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>
                <a:solidFill>
                  <a:prstClr val="black"/>
                </a:solidFill>
              </a:rPr>
              <a:t>ATCC 27853</a:t>
            </a:r>
            <a:endParaRPr lang="es-ES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1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8" grpId="0" animBg="1"/>
      <p:bldP spid="53" grpId="0" animBg="1"/>
      <p:bldP spid="4" grpId="0" animBg="1"/>
      <p:bldP spid="6" grpId="0" animBg="1"/>
      <p:bldP spid="30" grpId="0"/>
      <p:bldP spid="31" grpId="0"/>
      <p:bldP spid="32" grpId="0"/>
      <p:bldP spid="40" grpId="0"/>
      <p:bldP spid="41" grpId="0"/>
      <p:bldP spid="42" grpId="0"/>
      <p:bldP spid="43" grpId="0"/>
      <p:bldP spid="9" grpId="0" animBg="1"/>
      <p:bldP spid="10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11" grpId="0"/>
      <p:bldP spid="12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2841" y="1300769"/>
            <a:ext cx="310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INTENSITY OF COLOR-PIXELS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15240" y="1725428"/>
            <a:ext cx="260577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1263" y="17161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prstClr val="black"/>
                </a:solidFill>
              </a:rPr>
              <a:t>= 0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328" y="17101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prstClr val="black"/>
                </a:solidFill>
              </a:rPr>
              <a:t>= 255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3751" y="1750750"/>
            <a:ext cx="260577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6274" y="133303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ANALYSIS OF IMAGES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3148" y="254358"/>
            <a:ext cx="6171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prstClr val="black"/>
                </a:solidFill>
              </a:rPr>
              <a:t>In-vitro activity BAL30072 (UMCU / SERMAS-HURYC)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84973" y="800588"/>
            <a:ext cx="85634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11860" y="1043444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BIOFLUX SOFTWARE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338500" y="1319592"/>
            <a:ext cx="2088232" cy="3693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3" y="3429000"/>
            <a:ext cx="5924222" cy="319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8474" y="2134778"/>
            <a:ext cx="824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prstClr val="black"/>
                </a:solidFill>
              </a:rPr>
              <a:t>VALUE</a:t>
            </a:r>
            <a:r>
              <a:rPr lang="es-ES" dirty="0" smtClean="0">
                <a:solidFill>
                  <a:prstClr val="black"/>
                </a:solidFill>
              </a:rPr>
              <a:t> = media of </a:t>
            </a:r>
            <a:r>
              <a:rPr lang="es-ES" dirty="0" err="1" smtClean="0">
                <a:solidFill>
                  <a:prstClr val="black"/>
                </a:solidFill>
              </a:rPr>
              <a:t>the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intensity</a:t>
            </a:r>
            <a:r>
              <a:rPr lang="es-ES" dirty="0" smtClean="0">
                <a:solidFill>
                  <a:prstClr val="black"/>
                </a:solidFill>
              </a:rPr>
              <a:t> of </a:t>
            </a:r>
            <a:r>
              <a:rPr lang="es-ES" dirty="0" err="1" smtClean="0">
                <a:solidFill>
                  <a:prstClr val="black"/>
                </a:solidFill>
              </a:rPr>
              <a:t>the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selected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area</a:t>
            </a:r>
            <a:r>
              <a:rPr lang="es-ES" dirty="0" smtClean="0">
                <a:solidFill>
                  <a:prstClr val="black"/>
                </a:solidFill>
              </a:rPr>
              <a:t> in </a:t>
            </a:r>
            <a:r>
              <a:rPr lang="es-ES" dirty="0" err="1" smtClean="0">
                <a:solidFill>
                  <a:prstClr val="black"/>
                </a:solidFill>
              </a:rPr>
              <a:t>the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microchanel</a:t>
            </a:r>
            <a:endParaRPr lang="es-ES" dirty="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79637" y="2711520"/>
            <a:ext cx="4146194" cy="570863"/>
            <a:chOff x="1679637" y="2711520"/>
            <a:chExt cx="4146194" cy="57086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637" y="2711520"/>
              <a:ext cx="4146194" cy="570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679637" y="2812285"/>
              <a:ext cx="16303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b="1" i="1" dirty="0" smtClean="0">
                  <a:solidFill>
                    <a:srgbClr val="0070C0"/>
                  </a:solidFill>
                </a:rPr>
                <a:t>% BIOFILM</a:t>
              </a:r>
              <a:endParaRPr lang="es-ES" b="1" i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H="1">
            <a:off x="1011380" y="3282383"/>
            <a:ext cx="824316" cy="562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6607839" y="4518934"/>
          <a:ext cx="2425700" cy="506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400"/>
                <a:gridCol w="12573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 smtClean="0">
                          <a:effectLst/>
                        </a:rPr>
                        <a:t>TOBRA </a:t>
                      </a:r>
                      <a:r>
                        <a:rPr lang="es-ES" sz="1600" b="1" u="none" strike="noStrike" dirty="0">
                          <a:effectLst/>
                        </a:rPr>
                        <a:t>MIC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 smtClean="0">
                          <a:effectLst/>
                        </a:rPr>
                        <a:t>TOBRA</a:t>
                      </a:r>
                      <a:r>
                        <a:rPr lang="es-ES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600" b="1" u="none" strike="noStrike" dirty="0" smtClean="0">
                          <a:effectLst/>
                        </a:rPr>
                        <a:t>BIC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</a:rPr>
                        <a:t>0.0547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</a:rPr>
                        <a:t>0.0065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607839" y="3935995"/>
            <a:ext cx="20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u="sng" dirty="0" smtClean="0">
                <a:solidFill>
                  <a:prstClr val="black"/>
                </a:solidFill>
              </a:rPr>
              <a:t>Mann–Whitney test</a:t>
            </a:r>
            <a:endParaRPr lang="es-ES" u="sng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39839" y="5761943"/>
            <a:ext cx="94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prstClr val="black"/>
                </a:solidFill>
              </a:rPr>
              <a:t>p</a:t>
            </a:r>
            <a:r>
              <a:rPr lang="es-ES" dirty="0" smtClean="0">
                <a:solidFill>
                  <a:prstClr val="black"/>
                </a:solidFill>
              </a:rPr>
              <a:t>&lt;0.01</a:t>
            </a:r>
            <a:endParaRPr lang="es-ES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214363" y="52292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1475656" y="620688"/>
            <a:ext cx="6468448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altLang="es-ES" sz="2000" b="1" dirty="0">
                <a:solidFill>
                  <a:srgbClr val="1F497D"/>
                </a:solidFill>
              </a:rPr>
              <a:t>SUSCEPTIBILITY OF BAL30072 TESTED IN BIOFILM MODELS</a:t>
            </a:r>
          </a:p>
        </p:txBody>
      </p:sp>
    </p:spTree>
    <p:extLst>
      <p:ext uri="{BB962C8B-B14F-4D97-AF65-F5344CB8AC3E}">
        <p14:creationId xmlns:p14="http://schemas.microsoft.com/office/powerpoint/2010/main" val="1656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3148" y="254358"/>
            <a:ext cx="6171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prstClr val="black"/>
                </a:solidFill>
              </a:rPr>
              <a:t>In-vitro activity BAL30072 (UMCU / SERMAS-HURYC)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84973" y="800588"/>
            <a:ext cx="85634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31787" y="2882286"/>
            <a:ext cx="626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Fluorescence</a:t>
            </a:r>
            <a:r>
              <a:rPr lang="en-GB" dirty="0" smtClean="0">
                <a:solidFill>
                  <a:prstClr val="black"/>
                </a:solidFill>
              </a:rPr>
              <a:t>: dead/alive cells after antibiotic exposure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3950" y="1124744"/>
            <a:ext cx="273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Coming next…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Rectángulo 18"/>
          <p:cNvSpPr>
            <a:spLocks noChangeArrowheads="1"/>
          </p:cNvSpPr>
          <p:nvPr/>
        </p:nvSpPr>
        <p:spPr bwMode="auto">
          <a:xfrm>
            <a:off x="1131787" y="3356992"/>
            <a:ext cx="1734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s-ES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Confocal </a:t>
            </a:r>
            <a:r>
              <a:rPr lang="en-GB" altLang="es-ES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images</a:t>
            </a:r>
            <a:endParaRPr lang="es-ES" altLang="es-ES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ángulo 3"/>
          <p:cNvSpPr>
            <a:spLocks noChangeArrowheads="1"/>
          </p:cNvSpPr>
          <p:nvPr/>
        </p:nvSpPr>
        <p:spPr bwMode="auto">
          <a:xfrm>
            <a:off x="1113950" y="3863808"/>
            <a:ext cx="2355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s-ES" b="1" dirty="0" err="1">
                <a:solidFill>
                  <a:prstClr val="black"/>
                </a:solidFill>
                <a:cs typeface="Times New Roman" pitchFamily="18" charset="0"/>
              </a:rPr>
              <a:t>P</a:t>
            </a:r>
            <a:r>
              <a:rPr lang="en-GB" altLang="es-ES" b="1" dirty="0" err="1">
                <a:solidFill>
                  <a:prstClr val="black"/>
                </a:solidFill>
              </a:rPr>
              <a:t>olymicrobial</a:t>
            </a:r>
            <a:r>
              <a:rPr lang="en-GB" altLang="es-ES" b="1" dirty="0">
                <a:solidFill>
                  <a:prstClr val="black"/>
                </a:solidFill>
              </a:rPr>
              <a:t> cultures</a:t>
            </a:r>
            <a:r>
              <a:rPr lang="en-GB" altLang="es-ES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es-ES" altLang="es-ES" b="1" dirty="0">
              <a:solidFill>
                <a:prstClr val="black"/>
              </a:solidFill>
            </a:endParaRPr>
          </a:p>
        </p:txBody>
      </p:sp>
      <p:sp>
        <p:nvSpPr>
          <p:cNvPr id="8" name="Rectángulo 20"/>
          <p:cNvSpPr>
            <a:spLocks noChangeArrowheads="1"/>
          </p:cNvSpPr>
          <p:nvPr/>
        </p:nvSpPr>
        <p:spPr bwMode="auto">
          <a:xfrm>
            <a:off x="3636487" y="3851200"/>
            <a:ext cx="2522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s-ES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interspecies interactions </a:t>
            </a:r>
            <a:endParaRPr lang="es-ES" altLang="es-ES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Flecha derecha 21"/>
          <p:cNvSpPr/>
          <p:nvPr/>
        </p:nvSpPr>
        <p:spPr>
          <a:xfrm>
            <a:off x="3402068" y="3955610"/>
            <a:ext cx="217488" cy="2159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3"/>
          <p:cNvSpPr>
            <a:spLocks noChangeArrowheads="1"/>
          </p:cNvSpPr>
          <p:nvPr/>
        </p:nvSpPr>
        <p:spPr bwMode="auto">
          <a:xfrm>
            <a:off x="1115616" y="4355812"/>
            <a:ext cx="3329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s-ES" b="1" dirty="0" smtClean="0">
                <a:solidFill>
                  <a:prstClr val="black"/>
                </a:solidFill>
                <a:cs typeface="Times New Roman" pitchFamily="18" charset="0"/>
              </a:rPr>
              <a:t>Drugs alone and in combination</a:t>
            </a:r>
            <a:r>
              <a:rPr lang="en-GB" altLang="es-ES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es-ES" altLang="es-ES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7138" y="1778082"/>
            <a:ext cx="4787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prstClr val="black"/>
                </a:solidFill>
              </a:rPr>
              <a:t>Biofilm </a:t>
            </a:r>
            <a:r>
              <a:rPr lang="es-ES" dirty="0" err="1">
                <a:solidFill>
                  <a:prstClr val="black"/>
                </a:solidFill>
              </a:rPr>
              <a:t>activity</a:t>
            </a:r>
            <a:r>
              <a:rPr lang="es-ES" dirty="0">
                <a:solidFill>
                  <a:prstClr val="black"/>
                </a:solidFill>
              </a:rPr>
              <a:t> of </a:t>
            </a:r>
            <a:r>
              <a:rPr lang="es-ES" dirty="0" smtClean="0">
                <a:solidFill>
                  <a:prstClr val="black"/>
                </a:solidFill>
              </a:rPr>
              <a:t>BAL30072</a:t>
            </a:r>
            <a:r>
              <a:rPr lang="es-ES" dirty="0">
                <a:solidFill>
                  <a:prstClr val="black"/>
                </a:solidFill>
              </a:rPr>
              <a:t>, </a:t>
            </a:r>
            <a:r>
              <a:rPr lang="es-ES" dirty="0" err="1" smtClean="0">
                <a:solidFill>
                  <a:prstClr val="black"/>
                </a:solidFill>
              </a:rPr>
              <a:t>comparators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71756" y="1969118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solidFill>
                  <a:prstClr val="black"/>
                </a:solidFill>
              </a:rPr>
              <a:t>Bioflux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3634" y="1309410"/>
            <a:ext cx="939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prstClr val="black"/>
                </a:solidFill>
              </a:rPr>
              <a:t>Calgary </a:t>
            </a:r>
          </a:p>
        </p:txBody>
      </p:sp>
      <p:sp>
        <p:nvSpPr>
          <p:cNvPr id="15" name="Oval 14"/>
          <p:cNvSpPr/>
          <p:nvPr/>
        </p:nvSpPr>
        <p:spPr>
          <a:xfrm>
            <a:off x="5723634" y="1124744"/>
            <a:ext cx="939937" cy="65333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20007" y="1883023"/>
            <a:ext cx="939937" cy="6021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5364088" y="1124744"/>
            <a:ext cx="288032" cy="1574884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2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Beckie</a:t>
            </a:r>
            <a:r>
              <a:rPr lang="en-US" dirty="0" smtClean="0"/>
              <a:t> Ingram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635104" y="1873713"/>
            <a:ext cx="7876148" cy="3783068"/>
            <a:chOff x="226332" y="1289968"/>
            <a:chExt cx="10501530" cy="5044090"/>
          </a:xfrm>
        </p:grpSpPr>
        <p:sp>
          <p:nvSpPr>
            <p:cNvPr id="5" name="TextBox 4"/>
            <p:cNvSpPr txBox="1"/>
            <p:nvPr/>
          </p:nvSpPr>
          <p:spPr>
            <a:xfrm>
              <a:off x="226332" y="2614392"/>
              <a:ext cx="20574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i="1" dirty="0" err="1" smtClean="0">
                  <a:solidFill>
                    <a:prstClr val="white"/>
                  </a:solidFill>
                </a:rPr>
                <a:t>P.aeruginosa</a:t>
              </a:r>
              <a:endParaRPr lang="en-GB" sz="1350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872" y="1322277"/>
              <a:ext cx="1667320" cy="125049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2200732" y="2217857"/>
              <a:ext cx="5207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703735" y="1913443"/>
              <a:ext cx="212770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dirty="0">
                  <a:solidFill>
                    <a:prstClr val="white"/>
                  </a:solidFill>
                </a:rPr>
                <a:t>Pharmacokinetic experiments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831440" y="2185186"/>
              <a:ext cx="5207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615665" y="2414192"/>
              <a:ext cx="205740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dirty="0">
                  <a:solidFill>
                    <a:prstClr val="white"/>
                  </a:solidFill>
                </a:rPr>
                <a:t>Acute infection model (WT) – Tobramycin / BAL30072 </a:t>
              </a:r>
            </a:p>
          </p:txBody>
        </p:sp>
        <p:pic>
          <p:nvPicPr>
            <p:cNvPr id="1026" name="Picture 2" descr="http://www.criver.com/getmetafile/10ac5d78-a7e0-44eb-a66a-91c191bbb48e/B6D2F1_BDF1_Mouse_417x235.aspx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26" b="25833"/>
            <a:stretch/>
          </p:blipFill>
          <p:spPr bwMode="auto">
            <a:xfrm>
              <a:off x="5602053" y="1289968"/>
              <a:ext cx="1860096" cy="1124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7678055" y="2187212"/>
              <a:ext cx="5207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469082" y="1793699"/>
              <a:ext cx="20574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dirty="0">
                  <a:solidFill>
                    <a:prstClr val="white"/>
                  </a:solidFill>
                </a:rPr>
                <a:t>Validation in </a:t>
              </a:r>
              <a:r>
                <a:rPr lang="el-GR" sz="1350" dirty="0">
                  <a:solidFill>
                    <a:prstClr val="white"/>
                  </a:solidFill>
                </a:rPr>
                <a:t>β</a:t>
              </a:r>
              <a:r>
                <a:rPr lang="en-GB" sz="1350" dirty="0">
                  <a:solidFill>
                    <a:prstClr val="white"/>
                  </a:solidFill>
                </a:rPr>
                <a:t>ENaC mice – Acute </a:t>
              </a:r>
              <a:r>
                <a:rPr lang="en-GB" sz="1500" dirty="0">
                  <a:solidFill>
                    <a:prstClr val="white"/>
                  </a:solidFill>
                </a:rPr>
                <a:t>infection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9465119" y="3037112"/>
              <a:ext cx="0" cy="10287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547997" y="5102951"/>
              <a:ext cx="2179865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dirty="0">
                  <a:solidFill>
                    <a:prstClr val="white"/>
                  </a:solidFill>
                </a:rPr>
                <a:t>Chronic Infection model - </a:t>
              </a:r>
              <a:r>
                <a:rPr lang="el-GR" sz="1350" dirty="0">
                  <a:solidFill>
                    <a:prstClr val="white"/>
                  </a:solidFill>
                </a:rPr>
                <a:t>β</a:t>
              </a:r>
              <a:r>
                <a:rPr lang="en-GB" sz="1350" dirty="0">
                  <a:solidFill>
                    <a:prstClr val="white"/>
                  </a:solidFill>
                </a:rPr>
                <a:t>ENaC mice</a:t>
              </a:r>
            </a:p>
            <a:p>
              <a:pPr algn="ctr"/>
              <a:r>
                <a:rPr lang="en-GB" sz="1350" dirty="0">
                  <a:solidFill>
                    <a:prstClr val="white"/>
                  </a:solidFill>
                </a:rPr>
                <a:t>Tobramycin / BAL30072 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6948114" y="5674453"/>
              <a:ext cx="139033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557790" y="5333783"/>
              <a:ext cx="224971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dirty="0">
                  <a:solidFill>
                    <a:prstClr val="white"/>
                  </a:solidFill>
                </a:rPr>
                <a:t>Co-infection model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6948114" y="3733857"/>
              <a:ext cx="2052315" cy="16872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20240529">
              <a:off x="5696578" y="3968480"/>
              <a:ext cx="286512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dirty="0">
                  <a:solidFill>
                    <a:prstClr val="white"/>
                  </a:solidFill>
                </a:rPr>
                <a:t>Develop </a:t>
              </a:r>
              <a:r>
                <a:rPr lang="en-GB" sz="1350" dirty="0" err="1">
                  <a:solidFill>
                    <a:prstClr val="white"/>
                  </a:solidFill>
                </a:rPr>
                <a:t>Burkholderia</a:t>
              </a:r>
              <a:r>
                <a:rPr lang="en-GB" sz="1350" dirty="0">
                  <a:solidFill>
                    <a:prstClr val="white"/>
                  </a:solidFill>
                </a:rPr>
                <a:t> </a:t>
              </a:r>
            </a:p>
            <a:p>
              <a:pPr algn="ctr"/>
              <a:r>
                <a:rPr lang="en-GB" sz="1350" dirty="0">
                  <a:solidFill>
                    <a:prstClr val="white"/>
                  </a:solidFill>
                </a:rPr>
                <a:t>co-infection model</a:t>
              </a:r>
            </a:p>
          </p:txBody>
        </p:sp>
      </p:grpSp>
      <p:sp>
        <p:nvSpPr>
          <p:cNvPr id="1024" name="Title 1023"/>
          <p:cNvSpPr>
            <a:spLocks noGrp="1"/>
          </p:cNvSpPr>
          <p:nvPr>
            <p:ph type="title"/>
          </p:nvPr>
        </p:nvSpPr>
        <p:spPr>
          <a:xfrm>
            <a:off x="583736" y="71784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3300" dirty="0" err="1"/>
              <a:t>iABC</a:t>
            </a:r>
            <a:r>
              <a:rPr lang="en-GB" sz="3300" dirty="0"/>
              <a:t> murine infection models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2540" y="3767278"/>
            <a:ext cx="19681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A2CF49"/>
                </a:solidFill>
                <a:latin typeface="Cambria" panose="020405030504060302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√ </a:t>
            </a:r>
            <a:r>
              <a:rPr lang="en-GB" sz="1350" b="1" dirty="0">
                <a:solidFill>
                  <a:srgbClr val="A2CF49"/>
                </a:solidFill>
              </a:rPr>
              <a:t>Sensitive to both BAL30072 &amp; Tobramycin </a:t>
            </a:r>
          </a:p>
        </p:txBody>
      </p:sp>
      <p:pic>
        <p:nvPicPr>
          <p:cNvPr id="3" name="Picture 2" descr="https://www.jax.org/~/media/JaxWeb/images/jax-mice-and-services/mice/datasheets/0043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36" y="4014114"/>
            <a:ext cx="1246118" cy="7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456799" y="2744482"/>
            <a:ext cx="18172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A2CF49"/>
                </a:solidFill>
              </a:rPr>
              <a:t>* Nebulised delivery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0931" y="4899357"/>
            <a:ext cx="2837384" cy="715581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>
                <a:solidFill>
                  <a:srgbClr val="A2CF49"/>
                </a:solidFill>
              </a:rPr>
              <a:t>Comparison of each pre-clinical model and how informative they are for clinical trial outcome</a:t>
            </a:r>
          </a:p>
        </p:txBody>
      </p:sp>
    </p:spTree>
    <p:extLst>
      <p:ext uri="{BB962C8B-B14F-4D97-AF65-F5344CB8AC3E}">
        <p14:creationId xmlns:p14="http://schemas.microsoft.com/office/powerpoint/2010/main" val="9655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745564"/>
            <a:ext cx="7429499" cy="1108928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Pharmacokinetics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723838"/>
            <a:ext cx="7429499" cy="2656286"/>
          </a:xfrm>
        </p:spPr>
        <p:txBody>
          <a:bodyPr>
            <a:noAutofit/>
          </a:bodyPr>
          <a:lstStyle/>
          <a:p>
            <a:pPr marL="385763" indent="-385763" algn="just">
              <a:buFont typeface="+mj-lt"/>
              <a:buAutoNum type="arabicPeriod"/>
            </a:pPr>
            <a:r>
              <a:rPr lang="en-GB" dirty="0" smtClean="0"/>
              <a:t>Use WT mice (n=3/group, 51 mice total)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en-GB" dirty="0" smtClean="0"/>
              <a:t>A control anhydrous NaHCO</a:t>
            </a:r>
            <a:r>
              <a:rPr lang="en-GB" baseline="-25000" dirty="0" smtClean="0"/>
              <a:t>3</a:t>
            </a:r>
            <a:r>
              <a:rPr lang="en-GB" dirty="0" smtClean="0"/>
              <a:t> alone will be used.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en-GB" dirty="0" smtClean="0"/>
              <a:t>BAL30072 will be administered using the sireq </a:t>
            </a:r>
            <a:r>
              <a:rPr lang="en-GB" dirty="0" err="1" smtClean="0"/>
              <a:t>inExpose</a:t>
            </a:r>
            <a:r>
              <a:rPr lang="en-GB" dirty="0" smtClean="0"/>
              <a:t> nose-only exposure tower (</a:t>
            </a:r>
            <a:r>
              <a:rPr lang="en-GB" dirty="0" err="1" smtClean="0"/>
              <a:t>Emka</a:t>
            </a:r>
            <a:r>
              <a:rPr lang="en-GB" dirty="0" smtClean="0"/>
              <a:t>, France) – 0.25 and 2.5mg/mouse. 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en-GB" dirty="0" smtClean="0"/>
              <a:t>Mice will be administered with a terminal dose of ketamine HCl at 5mins,  15 mins, 30 mins, and 1, 2, 4 ,8 and 24h time points.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en-GB" dirty="0" smtClean="0"/>
              <a:t>Blood will be collected by cardiac puncture (500 - 1000</a:t>
            </a:r>
            <a:r>
              <a:rPr lang="el-GR" dirty="0" smtClean="0"/>
              <a:t>μ</a:t>
            </a:r>
            <a:r>
              <a:rPr lang="en-GB" dirty="0" smtClean="0"/>
              <a:t>L / group)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en-GB" dirty="0" smtClean="0"/>
              <a:t>Lungs will be perfused and harvested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en-GB" dirty="0" smtClean="0"/>
              <a:t>Plasma and lungs will be snap frozen and stored at -80°C until shipping to Basilea.</a:t>
            </a:r>
          </a:p>
        </p:txBody>
      </p:sp>
    </p:spTree>
    <p:extLst>
      <p:ext uri="{BB962C8B-B14F-4D97-AF65-F5344CB8AC3E}">
        <p14:creationId xmlns:p14="http://schemas.microsoft.com/office/powerpoint/2010/main" val="40347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Nebulised v’s dry powder delivery 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Currently, </a:t>
            </a:r>
            <a:r>
              <a:rPr lang="en-GB" i="1" dirty="0" smtClean="0"/>
              <a:t>in vivo </a:t>
            </a:r>
            <a:r>
              <a:rPr lang="en-GB" dirty="0" smtClean="0"/>
              <a:t>experiments will utilise nebulised delivery of products.</a:t>
            </a:r>
          </a:p>
          <a:p>
            <a:endParaRPr lang="en-GB" dirty="0" smtClean="0"/>
          </a:p>
          <a:p>
            <a:r>
              <a:rPr lang="en-GB" dirty="0" smtClean="0"/>
              <a:t>If required we can purchase a dry powder </a:t>
            </a:r>
            <a:r>
              <a:rPr lang="en-GB" dirty="0" err="1" smtClean="0"/>
              <a:t>aerosoliser</a:t>
            </a:r>
            <a:r>
              <a:rPr lang="en-GB" dirty="0" smtClean="0"/>
              <a:t> generator to attach onto the </a:t>
            </a:r>
            <a:r>
              <a:rPr lang="en-GB" dirty="0" err="1" smtClean="0"/>
              <a:t>inExpose</a:t>
            </a:r>
            <a:r>
              <a:rPr lang="en-GB" dirty="0" smtClean="0"/>
              <a:t> tower  – this may make an interesting adjunct study?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4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9120"/>
            <a:ext cx="1669873" cy="1180044"/>
          </a:xfrm>
          <a:prstGeom prst="rect">
            <a:avLst/>
          </a:prstGeom>
        </p:spPr>
      </p:pic>
      <p:sp>
        <p:nvSpPr>
          <p:cNvPr id="30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879327"/>
            <a:ext cx="7935913" cy="1325537"/>
          </a:xfrm>
        </p:spPr>
        <p:txBody>
          <a:bodyPr/>
          <a:lstStyle/>
          <a:p>
            <a:pPr algn="ctr" eaLnBrk="1" hangingPunct="1"/>
            <a:r>
              <a:rPr lang="en-US" altLang="nl-NL" sz="2800" b="1" dirty="0" smtClean="0"/>
              <a:t>The formulation of BAL30072 into dosage forms for inhalation</a:t>
            </a:r>
            <a:endParaRPr lang="en-US" altLang="nl-NL" sz="2800" dirty="0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108870"/>
            <a:ext cx="7935913" cy="456034"/>
          </a:xfrm>
        </p:spPr>
        <p:txBody>
          <a:bodyPr/>
          <a:lstStyle/>
          <a:p>
            <a:pPr algn="ctr" eaLnBrk="1" hangingPunct="1"/>
            <a:r>
              <a:rPr lang="en-US" altLang="nl-NL" sz="2000" dirty="0" smtClean="0"/>
              <a:t>iABC WP2A: Formulation</a:t>
            </a:r>
            <a:endParaRPr lang="en-GB" altLang="nl-NL" sz="2000" dirty="0" smtClean="0"/>
          </a:p>
          <a:p>
            <a:pPr algn="ctr" eaLnBrk="1" hangingPunct="1"/>
            <a:endParaRPr lang="en-US" altLang="nl-NL" sz="1800" dirty="0" smtClean="0"/>
          </a:p>
        </p:txBody>
      </p:sp>
      <p:sp>
        <p:nvSpPr>
          <p:cNvPr id="3077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8424" y="188640"/>
            <a:ext cx="647700" cy="26193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›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1000" smtClean="0">
                <a:solidFill>
                  <a:srgbClr val="707070"/>
                </a:solidFill>
                <a:latin typeface="Verdana" pitchFamily="34" charset="0"/>
              </a:rPr>
              <a:t> | </a:t>
            </a:r>
            <a:fld id="{C6F32B09-844E-4118-BD64-252B04DFFEDE}" type="slidenum">
              <a:rPr lang="en-US" altLang="nl-NL" sz="1000" smtClean="0">
                <a:solidFill>
                  <a:srgbClr val="707070"/>
                </a:solidFill>
                <a:latin typeface="Verdana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nl-NL" sz="1000" smtClean="0">
              <a:solidFill>
                <a:srgbClr val="707070"/>
              </a:solidFill>
              <a:latin typeface="Verdana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771458"/>
            <a:ext cx="9144000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500">
              <a:solidFill>
                <a:srgbClr val="FFFFFF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2728453"/>
            <a:ext cx="8244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707070"/>
                </a:solidFill>
              </a:rPr>
              <a:t>Consortium meeting June 2016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707070"/>
                </a:solidFill>
              </a:rPr>
              <a:t>M </a:t>
            </a:r>
            <a:r>
              <a:rPr lang="en-GB" dirty="0" err="1" smtClean="0">
                <a:solidFill>
                  <a:srgbClr val="707070"/>
                </a:solidFill>
              </a:rPr>
              <a:t>Hoppentocht</a:t>
            </a:r>
            <a:r>
              <a:rPr lang="en-GB" dirty="0" smtClean="0">
                <a:solidFill>
                  <a:srgbClr val="707070"/>
                </a:solidFill>
              </a:rPr>
              <a:t>, J </a:t>
            </a:r>
            <a:r>
              <a:rPr lang="en-GB" dirty="0" err="1" smtClean="0">
                <a:solidFill>
                  <a:srgbClr val="707070"/>
                </a:solidFill>
              </a:rPr>
              <a:t>Spronk</a:t>
            </a:r>
            <a:r>
              <a:rPr lang="en-GB" dirty="0" smtClean="0">
                <a:solidFill>
                  <a:srgbClr val="707070"/>
                </a:solidFill>
              </a:rPr>
              <a:t>, D </a:t>
            </a:r>
            <a:r>
              <a:rPr lang="en-GB" dirty="0" err="1" smtClean="0">
                <a:solidFill>
                  <a:srgbClr val="707070"/>
                </a:solidFill>
              </a:rPr>
              <a:t>Gjaltema</a:t>
            </a:r>
            <a:r>
              <a:rPr lang="en-GB" dirty="0" smtClean="0">
                <a:solidFill>
                  <a:srgbClr val="707070"/>
                </a:solidFill>
              </a:rPr>
              <a:t> and HW </a:t>
            </a:r>
            <a:r>
              <a:rPr lang="en-GB" dirty="0" err="1" smtClean="0">
                <a:solidFill>
                  <a:srgbClr val="707070"/>
                </a:solidFill>
              </a:rPr>
              <a:t>Frijlink</a:t>
            </a:r>
            <a:endParaRPr lang="en-GB" dirty="0" smtClean="0">
              <a:solidFill>
                <a:srgbClr val="70707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707070"/>
                </a:solidFill>
              </a:rPr>
              <a:t>Department of Pharmaceutical Technology and Biopharmacy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707070"/>
                </a:solidFill>
              </a:rPr>
              <a:t>University of Groningen</a:t>
            </a:r>
            <a:endParaRPr lang="en-GB" dirty="0">
              <a:solidFill>
                <a:srgbClr val="70707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17" y="4509120"/>
            <a:ext cx="5433447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207801"/>
            <a:ext cx="9144000" cy="432048"/>
          </a:xfrm>
        </p:spPr>
        <p:txBody>
          <a:bodyPr/>
          <a:lstStyle/>
          <a:p>
            <a:pPr>
              <a:defRPr/>
            </a:pPr>
            <a:r>
              <a:rPr lang="en-GB" sz="2800" b="1" dirty="0" smtClean="0">
                <a:solidFill>
                  <a:schemeClr val="accent6"/>
                </a:solidFill>
              </a:rPr>
              <a:t>	</a:t>
            </a:r>
            <a:r>
              <a:rPr lang="en-GB" sz="2000" b="1" dirty="0" smtClean="0">
                <a:solidFill>
                  <a:schemeClr val="accent6"/>
                </a:solidFill>
              </a:rPr>
              <a:t>Aims of the project</a:t>
            </a:r>
            <a:endParaRPr lang="en-GB" sz="2000" b="1" dirty="0">
              <a:solidFill>
                <a:schemeClr val="accent6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9606" y="1772816"/>
            <a:ext cx="7934325" cy="1584176"/>
          </a:xfrm>
        </p:spPr>
        <p:txBody>
          <a:bodyPr/>
          <a:lstStyle/>
          <a:p>
            <a:pPr>
              <a:defRPr/>
            </a:pPr>
            <a:r>
              <a:rPr lang="en-GB" altLang="nl-NL" sz="1800" dirty="0" smtClean="0"/>
              <a:t>To develop suitable methods for </a:t>
            </a:r>
            <a:r>
              <a:rPr lang="en-GB" altLang="nl-NL" sz="1800" i="1" dirty="0" smtClean="0"/>
              <a:t>in vitro </a:t>
            </a:r>
            <a:r>
              <a:rPr lang="en-GB" altLang="nl-NL" sz="1800" dirty="0" smtClean="0"/>
              <a:t>evaluation of the newly developed BAL30072 formulations.</a:t>
            </a:r>
            <a:r>
              <a:rPr lang="en-GB" altLang="nl-NL" sz="1800" i="1" dirty="0" smtClean="0"/>
              <a:t> </a:t>
            </a:r>
          </a:p>
          <a:p>
            <a:pPr lvl="1">
              <a:defRPr/>
            </a:pPr>
            <a:r>
              <a:rPr lang="en-GB" altLang="nl-NL" sz="1800" i="1" dirty="0" smtClean="0"/>
              <a:t>A beta-lactam lab (room 3213.122)</a:t>
            </a:r>
          </a:p>
          <a:p>
            <a:pPr lvl="1">
              <a:defRPr/>
            </a:pPr>
            <a:r>
              <a:rPr lang="en-GB" altLang="nl-NL" sz="1800" i="1" dirty="0" smtClean="0"/>
              <a:t>HPLC method (for analysis)</a:t>
            </a:r>
          </a:p>
          <a:p>
            <a:pPr lvl="1">
              <a:defRPr/>
            </a:pPr>
            <a:r>
              <a:rPr lang="en-GB" altLang="nl-NL" sz="1800" i="1" dirty="0" smtClean="0"/>
              <a:t>Implement equipment (like laser diffractometer)</a:t>
            </a:r>
            <a:endParaRPr lang="en-GB" altLang="nl-NL" dirty="0" smtClean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›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1000" smtClean="0">
                <a:solidFill>
                  <a:srgbClr val="707070"/>
                </a:solidFill>
                <a:latin typeface="Verdana" pitchFamily="34" charset="0"/>
              </a:rPr>
              <a:t> | </a:t>
            </a:r>
            <a:fld id="{75D744EE-4EF8-42E3-81DF-6A51EB20DA9F}" type="slidenum">
              <a:rPr lang="en-US" altLang="nl-NL" sz="1000" smtClean="0">
                <a:solidFill>
                  <a:srgbClr val="707070"/>
                </a:solidFill>
                <a:latin typeface="Verdana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nl-NL" sz="1000" smtClean="0">
              <a:solidFill>
                <a:srgbClr val="707070"/>
              </a:solidFill>
              <a:latin typeface="Verdan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9607" y="5085184"/>
            <a:ext cx="7934325" cy="59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altLang="nl-NL" sz="1800" kern="0" dirty="0" smtClean="0">
                <a:solidFill>
                  <a:srgbClr val="707070"/>
                </a:solidFill>
              </a:rPr>
              <a:t>DPI containing 25 mg and 50 mg BAL30072</a:t>
            </a:r>
          </a:p>
          <a:p>
            <a:pPr marL="0" indent="0">
              <a:buFontTx/>
              <a:buNone/>
              <a:defRPr/>
            </a:pPr>
            <a:endParaRPr lang="en-GB" altLang="nl-NL" kern="0" dirty="0" smtClean="0">
              <a:solidFill>
                <a:srgbClr val="707070"/>
              </a:solidFill>
            </a:endParaRPr>
          </a:p>
          <a:p>
            <a:pPr lvl="1">
              <a:defRPr/>
            </a:pPr>
            <a:endParaRPr lang="en-GB" altLang="nl-NL" kern="0" dirty="0" smtClean="0">
              <a:solidFill>
                <a:srgbClr val="70707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9608" y="3789040"/>
            <a:ext cx="793432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altLang="nl-NL" sz="1800" kern="0" dirty="0" smtClean="0">
                <a:solidFill>
                  <a:srgbClr val="707070"/>
                </a:solidFill>
              </a:rPr>
              <a:t>Nebulisation solution containing 10 mg/mL and 20 mg/mL of BAL30072</a:t>
            </a:r>
          </a:p>
          <a:p>
            <a:pPr lvl="1">
              <a:defRPr/>
            </a:pPr>
            <a:r>
              <a:rPr lang="en-GB" altLang="nl-NL" sz="1800" i="1" kern="0" dirty="0" smtClean="0">
                <a:solidFill>
                  <a:srgbClr val="C00000"/>
                </a:solidFill>
              </a:rPr>
              <a:t>10, 20, 30, 40 and 100 mg/mL</a:t>
            </a:r>
          </a:p>
        </p:txBody>
      </p:sp>
    </p:spTree>
    <p:extLst>
      <p:ext uri="{BB962C8B-B14F-4D97-AF65-F5344CB8AC3E}">
        <p14:creationId xmlns:p14="http://schemas.microsoft.com/office/powerpoint/2010/main" val="38019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WP2: objectives / deliverables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139785" y="2628528"/>
            <a:ext cx="8896711" cy="1304528"/>
            <a:chOff x="350009" y="3861048"/>
            <a:chExt cx="8896711" cy="1304528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2"/>
            <a:srcRect t="40978"/>
            <a:stretch/>
          </p:blipFill>
          <p:spPr>
            <a:xfrm>
              <a:off x="350009" y="3933056"/>
              <a:ext cx="8896711" cy="1232520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/>
            <a:srcRect b="93103"/>
            <a:stretch/>
          </p:blipFill>
          <p:spPr>
            <a:xfrm>
              <a:off x="350009" y="3861048"/>
              <a:ext cx="8896711" cy="144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2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14720" y="1844824"/>
            <a:ext cx="6561624" cy="1152128"/>
          </a:xfrm>
        </p:spPr>
        <p:txBody>
          <a:bodyPr/>
          <a:lstStyle/>
          <a:p>
            <a:r>
              <a:rPr lang="en-GB" altLang="nl-NL" sz="2000" dirty="0" smtClean="0"/>
              <a:t>Particle preparation</a:t>
            </a:r>
          </a:p>
          <a:p>
            <a:pPr lvl="1"/>
            <a:r>
              <a:rPr lang="en-GB" altLang="nl-NL" sz="2000" dirty="0" smtClean="0"/>
              <a:t>Desired range for inhalation 1-5 microns</a:t>
            </a:r>
          </a:p>
          <a:p>
            <a:pPr lvl="1"/>
            <a:r>
              <a:rPr lang="en-GB" altLang="nl-NL" sz="2000" dirty="0" smtClean="0"/>
              <a:t>Alpine 50 AS spiral jet mill 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›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1000" smtClean="0">
                <a:solidFill>
                  <a:srgbClr val="707070"/>
                </a:solidFill>
                <a:latin typeface="Verdana" pitchFamily="34" charset="0"/>
              </a:rPr>
              <a:t> | </a:t>
            </a:r>
            <a:fld id="{0CD0AC66-4DCA-4760-AA28-330A3C866B4B}" type="slidenum">
              <a:rPr lang="en-US" altLang="nl-NL" sz="1000" smtClean="0">
                <a:solidFill>
                  <a:srgbClr val="707070"/>
                </a:solidFill>
                <a:latin typeface="Verdana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nl-NL" sz="1000" smtClean="0">
              <a:solidFill>
                <a:srgbClr val="707070"/>
              </a:solidFill>
              <a:latin typeface="Verdana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rgbClr val="B90000"/>
                </a:solidFill>
              </a:rPr>
              <a:t>	</a:t>
            </a:r>
            <a:r>
              <a:rPr lang="en-GB" sz="2000" b="1" kern="0" dirty="0" smtClean="0">
                <a:solidFill>
                  <a:srgbClr val="B90000"/>
                </a:solidFill>
              </a:rPr>
              <a:t>Selection of used methods</a:t>
            </a:r>
            <a:endParaRPr lang="en-GB" sz="2000" b="1" kern="0" dirty="0">
              <a:solidFill>
                <a:srgbClr val="B9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15312" y="3446651"/>
            <a:ext cx="655272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nl-NL" altLang="nl-NL" sz="2000" dirty="0" smtClean="0">
                <a:solidFill>
                  <a:srgbClr val="707070"/>
                </a:solidFill>
              </a:rPr>
              <a:t>Multiple characterisation techniques</a:t>
            </a:r>
          </a:p>
          <a:p>
            <a:pPr lvl="1"/>
            <a:r>
              <a:rPr lang="nl-NL" altLang="nl-NL" sz="2000" dirty="0" smtClean="0">
                <a:solidFill>
                  <a:srgbClr val="707070"/>
                </a:solidFill>
              </a:rPr>
              <a:t>DVS, DSC, TGA, SEM</a:t>
            </a:r>
            <a:endParaRPr lang="en-GB" altLang="nl-NL" sz="2000" dirty="0" smtClean="0">
              <a:solidFill>
                <a:srgbClr val="70707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18" y="1402085"/>
            <a:ext cx="2743200" cy="166687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1520" y="4949154"/>
            <a:ext cx="656162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nl-NL" sz="2000" kern="0" dirty="0" smtClean="0">
                <a:solidFill>
                  <a:srgbClr val="707070"/>
                </a:solidFill>
              </a:rPr>
              <a:t>Solutions for nebulisation</a:t>
            </a:r>
          </a:p>
          <a:p>
            <a:pPr lvl="1"/>
            <a:r>
              <a:rPr lang="nl-NL" altLang="nl-NL" sz="2000" kern="0" dirty="0" smtClean="0">
                <a:solidFill>
                  <a:srgbClr val="707070"/>
                </a:solidFill>
              </a:rPr>
              <a:t>500 mg BAL30072 </a:t>
            </a:r>
            <a:r>
              <a:rPr lang="en-GB" altLang="nl-NL" sz="2000" kern="0" dirty="0" smtClean="0">
                <a:solidFill>
                  <a:srgbClr val="707070"/>
                </a:solidFill>
              </a:rPr>
              <a:t>vials</a:t>
            </a:r>
            <a:r>
              <a:rPr lang="nl-NL" altLang="nl-NL" sz="2000" kern="0" dirty="0" smtClean="0">
                <a:solidFill>
                  <a:srgbClr val="707070"/>
                </a:solidFill>
              </a:rPr>
              <a:t> </a:t>
            </a:r>
            <a:r>
              <a:rPr lang="en-GB" altLang="nl-NL" sz="2000" kern="0" dirty="0" smtClean="0">
                <a:solidFill>
                  <a:srgbClr val="707070"/>
                </a:solidFill>
              </a:rPr>
              <a:t>for</a:t>
            </a:r>
            <a:r>
              <a:rPr lang="nl-NL" altLang="nl-NL" sz="2000" kern="0" dirty="0" smtClean="0">
                <a:solidFill>
                  <a:srgbClr val="707070"/>
                </a:solidFill>
              </a:rPr>
              <a:t> </a:t>
            </a:r>
            <a:r>
              <a:rPr lang="en-GB" altLang="nl-NL" sz="2000" kern="0" dirty="0" smtClean="0">
                <a:solidFill>
                  <a:srgbClr val="707070"/>
                </a:solidFill>
              </a:rPr>
              <a:t>injection</a:t>
            </a:r>
          </a:p>
          <a:p>
            <a:pPr lvl="1"/>
            <a:r>
              <a:rPr lang="en-GB" altLang="nl-NL" sz="2000" kern="0" dirty="0" smtClean="0">
                <a:solidFill>
                  <a:srgbClr val="707070"/>
                </a:solidFill>
              </a:rPr>
              <a:t>Dissolved in 5 mL demineralised water</a:t>
            </a:r>
          </a:p>
        </p:txBody>
      </p:sp>
      <p:pic>
        <p:nvPicPr>
          <p:cNvPr id="4" name="Afbeelding 3" descr="BAL micro160523_4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38" y="2924944"/>
            <a:ext cx="2195218" cy="16464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04" y="4204063"/>
            <a:ext cx="1468635" cy="195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42624" y="1772816"/>
            <a:ext cx="6561624" cy="1152128"/>
          </a:xfrm>
        </p:spPr>
        <p:txBody>
          <a:bodyPr/>
          <a:lstStyle/>
          <a:p>
            <a:r>
              <a:rPr lang="en-GB" altLang="nl-NL" sz="2000" dirty="0" smtClean="0"/>
              <a:t>Laser diffraction analysis with a Sympatec HELOS BF</a:t>
            </a:r>
          </a:p>
          <a:p>
            <a:pPr lvl="1"/>
            <a:r>
              <a:rPr lang="en-GB" altLang="nl-NL" sz="2000" dirty="0" smtClean="0"/>
              <a:t>RODOS disperser</a:t>
            </a:r>
          </a:p>
          <a:p>
            <a:pPr lvl="1"/>
            <a:r>
              <a:rPr lang="en-GB" altLang="nl-NL" sz="2000" dirty="0" smtClean="0"/>
              <a:t>INHALER 2000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›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1000" smtClean="0">
                <a:solidFill>
                  <a:srgbClr val="707070"/>
                </a:solidFill>
                <a:latin typeface="Verdana" pitchFamily="34" charset="0"/>
              </a:rPr>
              <a:t> | </a:t>
            </a:r>
            <a:fld id="{0CD0AC66-4DCA-4760-AA28-330A3C866B4B}" type="slidenum">
              <a:rPr lang="en-US" altLang="nl-NL" sz="1000" smtClean="0">
                <a:solidFill>
                  <a:srgbClr val="707070"/>
                </a:solidFill>
                <a:latin typeface="Verdana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nl-NL" sz="1000" smtClean="0">
              <a:solidFill>
                <a:srgbClr val="707070"/>
              </a:solidFill>
              <a:latin typeface="Verdana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rgbClr val="B90000"/>
                </a:solidFill>
              </a:rPr>
              <a:t>	</a:t>
            </a:r>
            <a:r>
              <a:rPr lang="en-GB" sz="2000" b="1" kern="0" dirty="0" smtClean="0">
                <a:solidFill>
                  <a:srgbClr val="B90000"/>
                </a:solidFill>
              </a:rPr>
              <a:t>Selection of used methods</a:t>
            </a:r>
            <a:endParaRPr lang="en-GB" sz="2000" b="1" kern="0" dirty="0">
              <a:solidFill>
                <a:srgbClr val="B90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63524" y="5157192"/>
            <a:ext cx="8412931" cy="40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nl-NL" sz="2000" kern="0" dirty="0" smtClean="0">
                <a:solidFill>
                  <a:srgbClr val="707070"/>
                </a:solidFill>
              </a:rPr>
              <a:t>High performance liquid chromatography </a:t>
            </a:r>
          </a:p>
          <a:p>
            <a:pPr lvl="1"/>
            <a:r>
              <a:rPr lang="en-GB" altLang="nl-NL" sz="2000" kern="0" dirty="0" smtClean="0">
                <a:solidFill>
                  <a:srgbClr val="707070"/>
                </a:solidFill>
              </a:rPr>
              <a:t>Fast method for inhaler retention</a:t>
            </a:r>
          </a:p>
          <a:p>
            <a:pPr lvl="1"/>
            <a:r>
              <a:rPr lang="en-GB" altLang="nl-NL" sz="2000" kern="0" dirty="0" smtClean="0">
                <a:solidFill>
                  <a:srgbClr val="707070"/>
                </a:solidFill>
              </a:rPr>
              <a:t>Basilea method implemented for stability</a:t>
            </a:r>
          </a:p>
          <a:p>
            <a:pPr lvl="1"/>
            <a:endParaRPr lang="en-GB" altLang="nl-NL" sz="2000" kern="0" dirty="0">
              <a:solidFill>
                <a:srgbClr val="70707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63524" y="3311565"/>
            <a:ext cx="5532611" cy="40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nl-NL" sz="2000" kern="0" dirty="0" smtClean="0">
                <a:solidFill>
                  <a:srgbClr val="707070"/>
                </a:solidFill>
              </a:rPr>
              <a:t>Inhaler retention</a:t>
            </a:r>
          </a:p>
          <a:p>
            <a:pPr lvl="1"/>
            <a:r>
              <a:rPr lang="en-GB" altLang="nl-NL" sz="2000" kern="0" dirty="0" smtClean="0">
                <a:solidFill>
                  <a:srgbClr val="707070"/>
                </a:solidFill>
              </a:rPr>
              <a:t>Gravimetrically</a:t>
            </a:r>
          </a:p>
          <a:p>
            <a:pPr lvl="1"/>
            <a:r>
              <a:rPr lang="en-GB" altLang="nl-NL" sz="2000" kern="0" dirty="0" smtClean="0">
                <a:solidFill>
                  <a:srgbClr val="707070"/>
                </a:solidFill>
              </a:rPr>
              <a:t>HPLC</a:t>
            </a:r>
          </a:p>
          <a:p>
            <a:pPr lvl="1"/>
            <a:r>
              <a:rPr lang="nl-NL" altLang="nl-NL" sz="2000" kern="0" dirty="0" smtClean="0">
                <a:solidFill>
                  <a:srgbClr val="707070"/>
                </a:solidFill>
              </a:rPr>
              <a:t>Effect of lactose </a:t>
            </a:r>
            <a:r>
              <a:rPr lang="nl-NL" altLang="nl-NL" sz="2000" kern="0" dirty="0" err="1" smtClean="0">
                <a:solidFill>
                  <a:srgbClr val="707070"/>
                </a:solidFill>
              </a:rPr>
              <a:t>sweeper</a:t>
            </a:r>
            <a:r>
              <a:rPr lang="nl-NL" altLang="nl-NL" sz="2000" kern="0" dirty="0" smtClean="0">
                <a:solidFill>
                  <a:srgbClr val="707070"/>
                </a:solidFill>
              </a:rPr>
              <a:t> </a:t>
            </a:r>
            <a:r>
              <a:rPr lang="nl-NL" altLang="nl-NL" sz="2000" kern="0" dirty="0" err="1" smtClean="0">
                <a:solidFill>
                  <a:srgbClr val="707070"/>
                </a:solidFill>
              </a:rPr>
              <a:t>crystals</a:t>
            </a:r>
            <a:endParaRPr lang="en-GB" altLang="nl-NL" sz="2000" kern="0" dirty="0" smtClean="0">
              <a:solidFill>
                <a:srgbClr val="707070"/>
              </a:solidFill>
            </a:endParaRPr>
          </a:p>
          <a:p>
            <a:pPr lvl="1"/>
            <a:endParaRPr lang="en-GB" altLang="nl-NL" sz="2000" kern="0" dirty="0">
              <a:solidFill>
                <a:srgbClr val="70707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5" y="4581128"/>
            <a:ext cx="2227800" cy="144016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782" y="3332439"/>
            <a:ext cx="2223242" cy="11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18440" y="1916832"/>
            <a:ext cx="2159000" cy="1152128"/>
          </a:xfrm>
        </p:spPr>
        <p:txBody>
          <a:bodyPr/>
          <a:lstStyle/>
          <a:p>
            <a:r>
              <a:rPr lang="nl-NL" altLang="nl-NL" sz="2000" dirty="0" err="1" smtClean="0"/>
              <a:t>DPIs</a:t>
            </a:r>
            <a:endParaRPr lang="nl-NL" altLang="nl-NL" sz="2000" dirty="0" smtClean="0"/>
          </a:p>
          <a:p>
            <a:pPr lvl="1"/>
            <a:r>
              <a:rPr lang="nl-NL" altLang="nl-NL" sz="2000" dirty="0" smtClean="0"/>
              <a:t>Twincer</a:t>
            </a:r>
            <a:r>
              <a:rPr lang="nl-NL" altLang="nl-NL" sz="2000" baseline="30000" dirty="0" smtClean="0"/>
              <a:t>®</a:t>
            </a:r>
            <a:endParaRPr lang="en-GB" altLang="nl-NL" sz="2000" baseline="30000" dirty="0" smtClean="0"/>
          </a:p>
          <a:p>
            <a:pPr lvl="1"/>
            <a:r>
              <a:rPr lang="en-GB" altLang="nl-NL" sz="2000" dirty="0" smtClean="0"/>
              <a:t>Cyclops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›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1000" smtClean="0">
                <a:solidFill>
                  <a:srgbClr val="707070"/>
                </a:solidFill>
                <a:latin typeface="Verdana" pitchFamily="34" charset="0"/>
              </a:rPr>
              <a:t> | </a:t>
            </a:r>
            <a:fld id="{0CD0AC66-4DCA-4760-AA28-330A3C866B4B}" type="slidenum">
              <a:rPr lang="en-US" altLang="nl-NL" sz="1000" smtClean="0">
                <a:solidFill>
                  <a:srgbClr val="707070"/>
                </a:solidFill>
                <a:latin typeface="Verdana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nl-NL" sz="1000" smtClean="0">
              <a:solidFill>
                <a:srgbClr val="707070"/>
              </a:solidFill>
              <a:latin typeface="Verdana" pitchFamily="34" charset="0"/>
            </a:endParaRPr>
          </a:p>
        </p:txBody>
      </p:sp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19760" r="23122" b="29022"/>
          <a:stretch>
            <a:fillRect/>
          </a:stretch>
        </p:blipFill>
        <p:spPr bwMode="auto">
          <a:xfrm>
            <a:off x="5763260" y="3664744"/>
            <a:ext cx="24479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t="33556" r="3957" b="15956"/>
          <a:stretch>
            <a:fillRect/>
          </a:stretch>
        </p:blipFill>
        <p:spPr bwMode="auto">
          <a:xfrm>
            <a:off x="365919" y="4762500"/>
            <a:ext cx="1954212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15" y="3600133"/>
            <a:ext cx="20716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19" y="1772816"/>
            <a:ext cx="21796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2"/>
          <p:cNvSpPr txBox="1">
            <a:spLocks noChangeArrowheads="1"/>
          </p:cNvSpPr>
          <p:nvPr/>
        </p:nvSpPr>
        <p:spPr bwMode="auto">
          <a:xfrm>
            <a:off x="611188" y="5892800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›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nl-NL" sz="2000" dirty="0" err="1">
                <a:solidFill>
                  <a:srgbClr val="707070"/>
                </a:solidFill>
              </a:rPr>
              <a:t>Pari</a:t>
            </a:r>
            <a:r>
              <a:rPr lang="en-GB" altLang="nl-NL" sz="2000" dirty="0">
                <a:solidFill>
                  <a:srgbClr val="707070"/>
                </a:solidFill>
              </a:rPr>
              <a:t> Velox</a:t>
            </a:r>
          </a:p>
        </p:txBody>
      </p:sp>
      <p:sp>
        <p:nvSpPr>
          <p:cNvPr id="8203" name="TextBox 3"/>
          <p:cNvSpPr txBox="1">
            <a:spLocks noChangeArrowheads="1"/>
          </p:cNvSpPr>
          <p:nvPr/>
        </p:nvSpPr>
        <p:spPr bwMode="auto">
          <a:xfrm>
            <a:off x="5763260" y="5866448"/>
            <a:ext cx="3345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›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nl-NL" sz="2000" dirty="0" err="1">
                <a:solidFill>
                  <a:srgbClr val="707070"/>
                </a:solidFill>
              </a:rPr>
              <a:t>Pari</a:t>
            </a:r>
            <a:r>
              <a:rPr lang="en-GB" altLang="nl-NL" sz="2000" dirty="0">
                <a:solidFill>
                  <a:srgbClr val="707070"/>
                </a:solidFill>
              </a:rPr>
              <a:t> LC </a:t>
            </a:r>
            <a:r>
              <a:rPr lang="en-GB" altLang="nl-NL" sz="2000" dirty="0" smtClean="0">
                <a:solidFill>
                  <a:srgbClr val="707070"/>
                </a:solidFill>
              </a:rPr>
              <a:t>Sprint + </a:t>
            </a:r>
            <a:r>
              <a:rPr lang="en-GB" altLang="nl-NL" sz="2000" dirty="0" err="1" smtClean="0">
                <a:solidFill>
                  <a:srgbClr val="707070"/>
                </a:solidFill>
              </a:rPr>
              <a:t>Turboboy</a:t>
            </a:r>
            <a:endParaRPr lang="en-GB" altLang="nl-NL" sz="2000" dirty="0">
              <a:solidFill>
                <a:srgbClr val="707070"/>
              </a:solidFill>
            </a:endParaRPr>
          </a:p>
        </p:txBody>
      </p:sp>
      <p:sp>
        <p:nvSpPr>
          <p:cNvPr id="8204" name="TextBox 4"/>
          <p:cNvSpPr txBox="1">
            <a:spLocks noChangeArrowheads="1"/>
          </p:cNvSpPr>
          <p:nvPr/>
        </p:nvSpPr>
        <p:spPr bwMode="auto">
          <a:xfrm>
            <a:off x="3221038" y="5891213"/>
            <a:ext cx="1922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›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nl-NL" sz="2000" dirty="0" err="1">
                <a:solidFill>
                  <a:srgbClr val="707070"/>
                </a:solidFill>
              </a:rPr>
              <a:t>Pari</a:t>
            </a:r>
            <a:r>
              <a:rPr lang="en-GB" altLang="nl-NL" sz="2000" dirty="0">
                <a:solidFill>
                  <a:srgbClr val="707070"/>
                </a:solidFill>
              </a:rPr>
              <a:t> </a:t>
            </a:r>
            <a:r>
              <a:rPr lang="en-GB" altLang="nl-NL" sz="2000" dirty="0" err="1">
                <a:solidFill>
                  <a:srgbClr val="707070"/>
                </a:solidFill>
              </a:rPr>
              <a:t>eFlow</a:t>
            </a:r>
            <a:endParaRPr lang="en-GB" altLang="nl-NL" sz="2000" dirty="0">
              <a:solidFill>
                <a:srgbClr val="70707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59" y="1749889"/>
            <a:ext cx="2013417" cy="140722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rgbClr val="B90000"/>
                </a:solidFill>
              </a:rPr>
              <a:t>	</a:t>
            </a:r>
            <a:r>
              <a:rPr lang="en-GB" sz="2000" b="1" kern="0" dirty="0" smtClean="0">
                <a:solidFill>
                  <a:srgbClr val="B90000"/>
                </a:solidFill>
              </a:rPr>
              <a:t>Inhalers (DPIs and nebulisers)</a:t>
            </a:r>
            <a:endParaRPr lang="en-GB" sz="2000" b="1" kern="0" dirty="0">
              <a:solidFill>
                <a:srgbClr val="B90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63525" y="3681413"/>
            <a:ext cx="2159000" cy="40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altLang="nl-NL" sz="2000" kern="0" dirty="0" smtClean="0">
                <a:solidFill>
                  <a:srgbClr val="707070"/>
                </a:solidFill>
              </a:rPr>
              <a:t>Nebulisers</a:t>
            </a:r>
          </a:p>
        </p:txBody>
      </p:sp>
    </p:spTree>
    <p:extLst>
      <p:ext uri="{BB962C8B-B14F-4D97-AF65-F5344CB8AC3E}">
        <p14:creationId xmlns:p14="http://schemas.microsoft.com/office/powerpoint/2010/main" val="270599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04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207801"/>
            <a:ext cx="9144000" cy="432048"/>
          </a:xfrm>
        </p:spPr>
        <p:txBody>
          <a:bodyPr/>
          <a:lstStyle/>
          <a:p>
            <a:pPr>
              <a:defRPr/>
            </a:pPr>
            <a:r>
              <a:rPr lang="en-GB" sz="2800" b="1" dirty="0" smtClean="0">
                <a:solidFill>
                  <a:schemeClr val="accent6"/>
                </a:solidFill>
              </a:rPr>
              <a:t>	</a:t>
            </a:r>
            <a:r>
              <a:rPr lang="en-GB" sz="2000" b="1" dirty="0" smtClean="0">
                <a:solidFill>
                  <a:schemeClr val="accent6"/>
                </a:solidFill>
              </a:rPr>
              <a:t>Effect of the dose on the dispersion efficiency</a:t>
            </a:r>
            <a:endParaRPr lang="en-GB" sz="2000" b="1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>
                <a:solidFill>
                  <a:srgbClr val="707070"/>
                </a:solidFill>
              </a:rPr>
              <a:t> | </a:t>
            </a:r>
            <a:fld id="{65ABDF44-468F-400C-808F-2152FDF76E8F}" type="slidenum">
              <a:rPr lang="en-US" altLang="nl-NL" smtClean="0">
                <a:solidFill>
                  <a:srgbClr val="707070"/>
                </a:solidFill>
              </a:rPr>
              <a:pPr>
                <a:defRPr/>
              </a:pPr>
              <a:t>33</a:t>
            </a:fld>
            <a:endParaRPr lang="en-US" altLang="nl-NL">
              <a:solidFill>
                <a:srgbClr val="707070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0" y="1556792"/>
          <a:ext cx="8964488" cy="458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139200"/>
            <a:ext cx="91236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i="1" dirty="0">
                <a:solidFill>
                  <a:srgbClr val="707070"/>
                </a:solidFill>
              </a:rPr>
              <a:t>Effect of the dose on the dispersion efficiency of micronised BAL30072 with 2 mg of lactose sweeper crystals (150-200 µm) at 4 kPa pressure drop compared with RODOS </a:t>
            </a:r>
            <a:r>
              <a:rPr lang="en-GB" sz="1500" b="1" i="1" dirty="0" smtClean="0">
                <a:solidFill>
                  <a:srgbClr val="707070"/>
                </a:solidFill>
              </a:rPr>
              <a:t>3 bar</a:t>
            </a:r>
            <a:r>
              <a:rPr lang="en-GB" sz="1500" b="1" i="1" dirty="0">
                <a:solidFill>
                  <a:srgbClr val="707070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2968" y="1700808"/>
            <a:ext cx="1130920" cy="366224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FFFFFF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759728" y="3625696"/>
          <a:ext cx="338427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580"/>
                <a:gridCol w="705580"/>
                <a:gridCol w="809412"/>
                <a:gridCol w="1163700"/>
              </a:tblGrid>
              <a:tr h="279829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X</a:t>
                      </a:r>
                      <a:r>
                        <a:rPr lang="nl-NL" sz="1400" baseline="-25000" dirty="0" smtClean="0"/>
                        <a:t>50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err="1" smtClean="0"/>
                        <a:t>Fpf</a:t>
                      </a:r>
                      <a:r>
                        <a:rPr lang="nl-NL" sz="1400" dirty="0" smtClean="0"/>
                        <a:t>  &lt; 5 µm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err="1" smtClean="0"/>
                        <a:t>Retention</a:t>
                      </a:r>
                      <a:r>
                        <a:rPr lang="nl-NL" sz="1400" dirty="0" smtClean="0"/>
                        <a:t> (%)</a:t>
                      </a:r>
                      <a:endParaRPr lang="en-GB" sz="1400" dirty="0"/>
                    </a:p>
                  </a:txBody>
                  <a:tcPr/>
                </a:tc>
              </a:tr>
              <a:tr h="279829"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25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2.39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84.82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12.21</a:t>
                      </a:r>
                      <a:endParaRPr lang="en-GB" sz="1400" dirty="0"/>
                    </a:p>
                  </a:txBody>
                  <a:tcPr/>
                </a:tc>
              </a:tr>
              <a:tr h="2798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30</a:t>
                      </a:r>
                      <a:r>
                        <a:rPr lang="nl-NL" sz="1400" baseline="0" dirty="0" smtClean="0"/>
                        <a:t> mg</a:t>
                      </a:r>
                      <a:endParaRPr lang="nl-NL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2.57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77.52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14.45</a:t>
                      </a:r>
                      <a:endParaRPr lang="en-GB" sz="1400" dirty="0"/>
                    </a:p>
                  </a:txBody>
                  <a:tcPr/>
                </a:tc>
              </a:tr>
              <a:tr h="2798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40</a:t>
                      </a:r>
                      <a:r>
                        <a:rPr lang="nl-NL" sz="1400" baseline="0" dirty="0" smtClean="0"/>
                        <a:t> mg</a:t>
                      </a:r>
                      <a:endParaRPr lang="nl-NL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3.22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64.39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14.4</a:t>
                      </a:r>
                      <a:endParaRPr lang="en-GB" sz="1400" dirty="0"/>
                    </a:p>
                  </a:txBody>
                  <a:tcPr/>
                </a:tc>
              </a:tr>
              <a:tr h="2798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50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5.36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52.87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12.49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3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207801"/>
            <a:ext cx="9144000" cy="432048"/>
          </a:xfrm>
        </p:spPr>
        <p:txBody>
          <a:bodyPr/>
          <a:lstStyle/>
          <a:p>
            <a:pPr>
              <a:defRPr/>
            </a:pPr>
            <a:r>
              <a:rPr lang="en-GB" sz="2800" b="1" dirty="0" smtClean="0">
                <a:solidFill>
                  <a:schemeClr val="accent6"/>
                </a:solidFill>
              </a:rPr>
              <a:t>	</a:t>
            </a:r>
            <a:r>
              <a:rPr lang="en-GB" sz="2000" b="1" dirty="0" smtClean="0">
                <a:solidFill>
                  <a:schemeClr val="accent6"/>
                </a:solidFill>
              </a:rPr>
              <a:t>Effect of the pressure drop on the dispersion efficiency</a:t>
            </a:r>
            <a:endParaRPr lang="en-GB" sz="2000" b="1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>
                <a:solidFill>
                  <a:srgbClr val="707070"/>
                </a:solidFill>
              </a:rPr>
              <a:t> | </a:t>
            </a:r>
            <a:fld id="{65ABDF44-468F-400C-808F-2152FDF76E8F}" type="slidenum">
              <a:rPr lang="en-US" altLang="nl-NL" smtClean="0">
                <a:solidFill>
                  <a:srgbClr val="707070"/>
                </a:solidFill>
              </a:rPr>
              <a:pPr>
                <a:defRPr/>
              </a:pPr>
              <a:t>34</a:t>
            </a:fld>
            <a:endParaRPr lang="en-US" altLang="nl-NL">
              <a:solidFill>
                <a:srgbClr val="707070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0" y="1628800"/>
          <a:ext cx="91440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23731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i="1" dirty="0">
                <a:solidFill>
                  <a:srgbClr val="707070"/>
                </a:solidFill>
              </a:rPr>
              <a:t>Effect of the pressure drop on the dispersion efficiency of 25 mg of micronised BAL30072 with 2 mg of lactose sweeper crystals (150-200 µm) compared with RODOS </a:t>
            </a:r>
            <a:r>
              <a:rPr lang="en-GB" sz="1500" b="1" i="1" dirty="0" smtClean="0">
                <a:solidFill>
                  <a:srgbClr val="707070"/>
                </a:solidFill>
              </a:rPr>
              <a:t>3 bar</a:t>
            </a:r>
            <a:r>
              <a:rPr lang="en-GB" sz="1500" b="1" i="1" dirty="0">
                <a:solidFill>
                  <a:srgbClr val="707070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59832" y="1782976"/>
            <a:ext cx="1440160" cy="351823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FFFFF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763856" y="3501008"/>
          <a:ext cx="3384272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580"/>
                <a:gridCol w="705580"/>
                <a:gridCol w="809412"/>
                <a:gridCol w="1163700"/>
              </a:tblGrid>
              <a:tr h="279829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X</a:t>
                      </a:r>
                      <a:r>
                        <a:rPr lang="nl-NL" sz="1400" baseline="-25000" dirty="0" smtClean="0"/>
                        <a:t>50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Fpf</a:t>
                      </a:r>
                      <a:r>
                        <a:rPr lang="nl-NL" sz="1400" dirty="0" smtClean="0"/>
                        <a:t>  &lt; 5 µm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Retention</a:t>
                      </a:r>
                      <a:r>
                        <a:rPr lang="nl-NL" sz="1400" dirty="0" smtClean="0"/>
                        <a:t> (%)</a:t>
                      </a:r>
                      <a:endParaRPr lang="en-GB" sz="1400" dirty="0"/>
                    </a:p>
                  </a:txBody>
                  <a:tcPr/>
                </a:tc>
              </a:tr>
              <a:tr h="279829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 kPa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3.01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76.28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24.41</a:t>
                      </a:r>
                      <a:endParaRPr lang="en-GB" sz="1400" dirty="0"/>
                    </a:p>
                  </a:txBody>
                  <a:tcPr/>
                </a:tc>
              </a:tr>
              <a:tr h="2798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4 kPa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2.39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84.82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12.21</a:t>
                      </a:r>
                      <a:endParaRPr lang="en-GB" sz="1400" dirty="0"/>
                    </a:p>
                  </a:txBody>
                  <a:tcPr/>
                </a:tc>
              </a:tr>
              <a:tr h="2798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6 kPa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2.24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88.82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6.96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47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4128" y="1793081"/>
          <a:ext cx="9139871" cy="444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207801"/>
            <a:ext cx="9144000" cy="432048"/>
          </a:xfrm>
        </p:spPr>
        <p:txBody>
          <a:bodyPr/>
          <a:lstStyle/>
          <a:p>
            <a:pPr>
              <a:defRPr/>
            </a:pPr>
            <a:r>
              <a:rPr lang="en-GB" sz="2800" b="1" dirty="0" smtClean="0">
                <a:solidFill>
                  <a:schemeClr val="accent6"/>
                </a:solidFill>
              </a:rPr>
              <a:t>	</a:t>
            </a:r>
            <a:r>
              <a:rPr lang="en-GB" sz="2000" b="1" dirty="0" smtClean="0">
                <a:solidFill>
                  <a:schemeClr val="accent6"/>
                </a:solidFill>
              </a:rPr>
              <a:t>Effect of the pressure drop on the dispersion efficiency</a:t>
            </a:r>
            <a:endParaRPr lang="en-GB" sz="2000" b="1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>
                <a:solidFill>
                  <a:srgbClr val="707070"/>
                </a:solidFill>
              </a:rPr>
              <a:t> | </a:t>
            </a:r>
            <a:fld id="{65ABDF44-468F-400C-808F-2152FDF76E8F}" type="slidenum">
              <a:rPr lang="en-US" altLang="nl-NL" smtClean="0">
                <a:solidFill>
                  <a:srgbClr val="707070"/>
                </a:solidFill>
              </a:rPr>
              <a:pPr>
                <a:defRPr/>
              </a:pPr>
              <a:t>35</a:t>
            </a:fld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8" y="623948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i="1" dirty="0">
                <a:solidFill>
                  <a:srgbClr val="707070"/>
                </a:solidFill>
              </a:rPr>
              <a:t>Effect of the pressure drop on the dispersion efficiency of </a:t>
            </a:r>
            <a:r>
              <a:rPr lang="en-GB" sz="1500" b="1" i="1" dirty="0" smtClean="0">
                <a:solidFill>
                  <a:srgbClr val="707070"/>
                </a:solidFill>
              </a:rPr>
              <a:t>40 </a:t>
            </a:r>
            <a:r>
              <a:rPr lang="en-GB" sz="1500" b="1" i="1" dirty="0">
                <a:solidFill>
                  <a:srgbClr val="707070"/>
                </a:solidFill>
              </a:rPr>
              <a:t>mg of micronised BAL30072 with 2 mg of lactose sweeper crystals (150-200 µm) compared with RODOS 3 bar.</a:t>
            </a:r>
          </a:p>
        </p:txBody>
      </p:sp>
      <p:sp>
        <p:nvSpPr>
          <p:cNvPr id="9" name="Rectangle 8"/>
          <p:cNvSpPr/>
          <p:nvPr/>
        </p:nvSpPr>
        <p:spPr>
          <a:xfrm>
            <a:off x="2391440" y="1917720"/>
            <a:ext cx="1100440" cy="353855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FFFF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763856" y="3609020"/>
          <a:ext cx="3384272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580"/>
                <a:gridCol w="705580"/>
                <a:gridCol w="809412"/>
                <a:gridCol w="1163700"/>
              </a:tblGrid>
              <a:tr h="279829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X</a:t>
                      </a:r>
                      <a:r>
                        <a:rPr lang="nl-NL" sz="1400" baseline="-25000" dirty="0" smtClean="0"/>
                        <a:t>50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Fpf</a:t>
                      </a:r>
                      <a:r>
                        <a:rPr lang="nl-NL" sz="1400" dirty="0" smtClean="0"/>
                        <a:t>  &lt; 5 µm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Retention</a:t>
                      </a:r>
                      <a:r>
                        <a:rPr lang="nl-NL" sz="1400" dirty="0" smtClean="0"/>
                        <a:t> (%)</a:t>
                      </a:r>
                      <a:endParaRPr lang="en-GB" sz="1400" dirty="0"/>
                    </a:p>
                  </a:txBody>
                  <a:tcPr/>
                </a:tc>
              </a:tr>
              <a:tr h="279829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 kPa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3.49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60.18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25.98</a:t>
                      </a:r>
                      <a:endParaRPr lang="en-GB" sz="1400" dirty="0"/>
                    </a:p>
                  </a:txBody>
                  <a:tcPr/>
                </a:tc>
              </a:tr>
              <a:tr h="2798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4 kPa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3.22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64.39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14.4</a:t>
                      </a:r>
                      <a:endParaRPr lang="en-GB" sz="1400" dirty="0"/>
                    </a:p>
                  </a:txBody>
                  <a:tcPr/>
                </a:tc>
              </a:tr>
              <a:tr h="2798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6 kPa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2.81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67.52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14.97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6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37" y="1772816"/>
            <a:ext cx="7934325" cy="3096344"/>
          </a:xfrm>
        </p:spPr>
        <p:txBody>
          <a:bodyPr/>
          <a:lstStyle/>
          <a:p>
            <a:r>
              <a:rPr lang="en-GB" sz="2000" dirty="0"/>
              <a:t>M</a:t>
            </a:r>
            <a:r>
              <a:rPr lang="en-GB" sz="2000" dirty="0" smtClean="0"/>
              <a:t>icronisation </a:t>
            </a:r>
            <a:r>
              <a:rPr lang="en-GB" sz="2000" dirty="0"/>
              <a:t>seems a </a:t>
            </a:r>
            <a:r>
              <a:rPr lang="en-GB" sz="2000" dirty="0" smtClean="0"/>
              <a:t>suitable </a:t>
            </a:r>
            <a:r>
              <a:rPr lang="en-GB" sz="2000" dirty="0"/>
              <a:t>method to produce inhalable powders of BAL30072. 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Administration with the Twincer</a:t>
            </a:r>
            <a:r>
              <a:rPr lang="en-GB" sz="2000" baseline="30000" dirty="0" smtClean="0"/>
              <a:t>®</a:t>
            </a:r>
            <a:r>
              <a:rPr lang="en-GB" sz="2000" dirty="0" smtClean="0"/>
              <a:t> seems feasible. </a:t>
            </a:r>
          </a:p>
          <a:p>
            <a:endParaRPr lang="en-GB" sz="2000" dirty="0"/>
          </a:p>
          <a:p>
            <a:r>
              <a:rPr lang="en-GB" sz="2000" dirty="0" smtClean="0"/>
              <a:t>The </a:t>
            </a:r>
            <a:r>
              <a:rPr lang="en-GB" sz="2000" dirty="0"/>
              <a:t>dispersion efficiency worsens with increasing the dose, whereas the inhaler retention is very constant at different doses and only increases at 2 kPa pressure drop.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>
                <a:solidFill>
                  <a:srgbClr val="707070"/>
                </a:solidFill>
              </a:rPr>
              <a:t> | </a:t>
            </a:r>
            <a:fld id="{65ABDF44-468F-400C-808F-2152FDF76E8F}" type="slidenum">
              <a:rPr lang="en-US" altLang="nl-NL" smtClean="0">
                <a:solidFill>
                  <a:srgbClr val="707070"/>
                </a:solidFill>
              </a:rPr>
              <a:pPr>
                <a:defRPr/>
              </a:pPr>
              <a:t>36</a:t>
            </a:fld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rgbClr val="B90000"/>
                </a:solidFill>
              </a:rPr>
              <a:t>	</a:t>
            </a:r>
            <a:r>
              <a:rPr lang="en-GB" sz="2000" b="1" kern="0" dirty="0" smtClean="0">
                <a:solidFill>
                  <a:srgbClr val="B90000"/>
                </a:solidFill>
              </a:rPr>
              <a:t>Conclusions on DPI development</a:t>
            </a:r>
            <a:endParaRPr lang="en-GB" sz="2000" b="1" kern="0" dirty="0">
              <a:solidFill>
                <a:srgbClr val="B9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4532848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rgbClr val="B90000"/>
                </a:solidFill>
              </a:rPr>
              <a:t>	</a:t>
            </a:r>
            <a:r>
              <a:rPr lang="en-GB" sz="2000" b="1" kern="0" dirty="0" smtClean="0">
                <a:solidFill>
                  <a:srgbClr val="B90000"/>
                </a:solidFill>
              </a:rPr>
              <a:t>On going work on DPI development</a:t>
            </a:r>
          </a:p>
          <a:p>
            <a:pPr>
              <a:defRPr/>
            </a:pPr>
            <a:endParaRPr lang="en-GB" sz="2000" b="1" kern="0" dirty="0">
              <a:solidFill>
                <a:srgbClr val="B9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4837" y="5038824"/>
            <a:ext cx="7934325" cy="71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000" kern="0" dirty="0" smtClean="0">
                <a:solidFill>
                  <a:srgbClr val="707070"/>
                </a:solidFill>
              </a:rPr>
              <a:t>Force control agents</a:t>
            </a:r>
          </a:p>
          <a:p>
            <a:r>
              <a:rPr lang="nl-NL" sz="2000" kern="0" dirty="0" smtClean="0">
                <a:solidFill>
                  <a:srgbClr val="707070"/>
                </a:solidFill>
              </a:rPr>
              <a:t>Spray </a:t>
            </a:r>
            <a:r>
              <a:rPr lang="en-GB" sz="2000" kern="0" dirty="0" smtClean="0">
                <a:solidFill>
                  <a:srgbClr val="707070"/>
                </a:solidFill>
              </a:rPr>
              <a:t>drying</a:t>
            </a:r>
          </a:p>
          <a:p>
            <a:r>
              <a:rPr lang="en-GB" sz="2000" kern="0" dirty="0" smtClean="0">
                <a:solidFill>
                  <a:srgbClr val="707070"/>
                </a:solidFill>
              </a:rPr>
              <a:t>Other</a:t>
            </a:r>
            <a:r>
              <a:rPr lang="nl-NL" sz="2000" kern="0" dirty="0" smtClean="0">
                <a:solidFill>
                  <a:srgbClr val="707070"/>
                </a:solidFill>
              </a:rPr>
              <a:t> </a:t>
            </a:r>
            <a:r>
              <a:rPr lang="en-GB" sz="2000" kern="0" dirty="0" smtClean="0">
                <a:solidFill>
                  <a:srgbClr val="707070"/>
                </a:solidFill>
              </a:rPr>
              <a:t>inhalers</a:t>
            </a:r>
            <a:endParaRPr lang="en-GB" kern="0" dirty="0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5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>
                <a:solidFill>
                  <a:srgbClr val="707070"/>
                </a:solidFill>
              </a:rPr>
              <a:t> | </a:t>
            </a:r>
            <a:fld id="{65ABDF44-468F-400C-808F-2152FDF76E8F}" type="slidenum">
              <a:rPr lang="en-US" altLang="nl-NL" smtClean="0">
                <a:solidFill>
                  <a:srgbClr val="707070"/>
                </a:solidFill>
              </a:rPr>
              <a:pPr>
                <a:defRPr/>
              </a:pPr>
              <a:t>37</a:t>
            </a:fld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131922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i="1" dirty="0">
                <a:solidFill>
                  <a:srgbClr val="707070"/>
                </a:solidFill>
              </a:rPr>
              <a:t>Fine particle fractions at different flow rates for the </a:t>
            </a:r>
            <a:r>
              <a:rPr lang="en-GB" sz="1500" b="1" i="1" dirty="0" err="1">
                <a:solidFill>
                  <a:srgbClr val="707070"/>
                </a:solidFill>
              </a:rPr>
              <a:t>Pari</a:t>
            </a:r>
            <a:r>
              <a:rPr lang="en-GB" sz="1500" b="1" i="1" dirty="0">
                <a:solidFill>
                  <a:srgbClr val="707070"/>
                </a:solidFill>
              </a:rPr>
              <a:t> </a:t>
            </a:r>
            <a:r>
              <a:rPr lang="en-GB" sz="1500" b="1" i="1" dirty="0" smtClean="0">
                <a:solidFill>
                  <a:srgbClr val="707070"/>
                </a:solidFill>
              </a:rPr>
              <a:t>Velox, </a:t>
            </a:r>
            <a:r>
              <a:rPr lang="en-GB" sz="1500" b="1" i="1" dirty="0" err="1">
                <a:solidFill>
                  <a:srgbClr val="707070"/>
                </a:solidFill>
              </a:rPr>
              <a:t>Pari</a:t>
            </a:r>
            <a:r>
              <a:rPr lang="en-GB" sz="1500" b="1" i="1" dirty="0">
                <a:solidFill>
                  <a:srgbClr val="707070"/>
                </a:solidFill>
              </a:rPr>
              <a:t> LC </a:t>
            </a:r>
            <a:r>
              <a:rPr lang="en-GB" sz="1500" b="1" i="1" dirty="0" smtClean="0">
                <a:solidFill>
                  <a:srgbClr val="707070"/>
                </a:solidFill>
              </a:rPr>
              <a:t>Sprint and </a:t>
            </a:r>
            <a:r>
              <a:rPr lang="en-GB" sz="1500" b="1" i="1" dirty="0" err="1">
                <a:solidFill>
                  <a:srgbClr val="707070"/>
                </a:solidFill>
              </a:rPr>
              <a:t>Pari</a:t>
            </a:r>
            <a:r>
              <a:rPr lang="en-GB" sz="1500" b="1" i="1" dirty="0">
                <a:solidFill>
                  <a:srgbClr val="707070"/>
                </a:solidFill>
              </a:rPr>
              <a:t> </a:t>
            </a:r>
            <a:r>
              <a:rPr lang="en-GB" sz="1500" b="1" i="1" dirty="0" smtClean="0">
                <a:solidFill>
                  <a:srgbClr val="707070"/>
                </a:solidFill>
              </a:rPr>
              <a:t>eFlow nebulisers</a:t>
            </a:r>
            <a:r>
              <a:rPr lang="en-GB" sz="1500" b="1" i="1" dirty="0">
                <a:solidFill>
                  <a:srgbClr val="707070"/>
                </a:solidFill>
              </a:rPr>
              <a:t>. The Fine particle fraction is the fraction of the droplets smaller than </a:t>
            </a:r>
            <a:r>
              <a:rPr lang="en-GB" sz="1500" b="1" i="1" dirty="0" smtClean="0">
                <a:solidFill>
                  <a:srgbClr val="707070"/>
                </a:solidFill>
              </a:rPr>
              <a:t>5.0 </a:t>
            </a:r>
            <a:r>
              <a:rPr lang="en-GB" sz="1500" b="1" i="1" dirty="0">
                <a:solidFill>
                  <a:srgbClr val="707070"/>
                </a:solidFill>
              </a:rPr>
              <a:t>µm.</a:t>
            </a:r>
            <a:endParaRPr lang="en-GB" sz="1500" dirty="0">
              <a:solidFill>
                <a:srgbClr val="70707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rgbClr val="B90000"/>
                </a:solidFill>
              </a:rPr>
              <a:t>	</a:t>
            </a:r>
            <a:r>
              <a:rPr lang="en-GB" sz="2000" b="1" kern="0" dirty="0" smtClean="0">
                <a:solidFill>
                  <a:srgbClr val="B90000"/>
                </a:solidFill>
              </a:rPr>
              <a:t>Nebuliser performances with 20 mg/mL BAL30072</a:t>
            </a:r>
            <a:endParaRPr lang="en-GB" sz="2000" b="1" kern="0" dirty="0">
              <a:solidFill>
                <a:srgbClr val="B9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7880" y="1772816"/>
            <a:ext cx="9252520" cy="4104456"/>
            <a:chOff x="107504" y="1772816"/>
            <a:chExt cx="8712968" cy="3744416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/>
            </p:nvPr>
          </p:nvGraphicFramePr>
          <p:xfrm>
            <a:off x="2555776" y="1772816"/>
            <a:ext cx="2552284" cy="37136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2" name="Chart 11"/>
            <p:cNvGraphicFramePr>
              <a:graphicFrameLocks/>
            </p:cNvGraphicFramePr>
            <p:nvPr>
              <p:extLst/>
            </p:nvPr>
          </p:nvGraphicFramePr>
          <p:xfrm>
            <a:off x="5076056" y="1772816"/>
            <a:ext cx="3744416" cy="37444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4" name="Chart 13"/>
            <p:cNvGraphicFramePr>
              <a:graphicFrameLocks/>
            </p:cNvGraphicFramePr>
            <p:nvPr>
              <p:extLst/>
            </p:nvPr>
          </p:nvGraphicFramePr>
          <p:xfrm>
            <a:off x="107504" y="1772816"/>
            <a:ext cx="2443473" cy="37030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569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>
                <a:solidFill>
                  <a:srgbClr val="707070"/>
                </a:solidFill>
              </a:rPr>
              <a:t> | </a:t>
            </a:r>
            <a:fld id="{65ABDF44-468F-400C-808F-2152FDF76E8F}" type="slidenum">
              <a:rPr lang="en-US" altLang="nl-NL" smtClean="0">
                <a:solidFill>
                  <a:srgbClr val="707070"/>
                </a:solidFill>
              </a:rPr>
              <a:pPr>
                <a:defRPr/>
              </a:pPr>
              <a:t>38</a:t>
            </a:fld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62137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i="1" dirty="0" smtClean="0">
                <a:solidFill>
                  <a:srgbClr val="707070"/>
                </a:solidFill>
              </a:rPr>
              <a:t>Droplet size distributions of different BAL30072 concentrations at a flow rate of 30 L/min from the </a:t>
            </a:r>
            <a:r>
              <a:rPr lang="en-GB" sz="1600" b="1" i="1" dirty="0" err="1" smtClean="0">
                <a:solidFill>
                  <a:srgbClr val="707070"/>
                </a:solidFill>
              </a:rPr>
              <a:t>Velox</a:t>
            </a:r>
            <a:r>
              <a:rPr lang="en-GB" sz="1600" b="1" i="1" dirty="0" smtClean="0">
                <a:solidFill>
                  <a:srgbClr val="707070"/>
                </a:solidFill>
              </a:rPr>
              <a:t>.</a:t>
            </a:r>
            <a:endParaRPr lang="en-GB" sz="1600" dirty="0">
              <a:solidFill>
                <a:srgbClr val="70707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rgbClr val="B90000"/>
                </a:solidFill>
              </a:rPr>
              <a:t>	</a:t>
            </a:r>
            <a:r>
              <a:rPr lang="en-GB" sz="2000" b="1" kern="0" dirty="0" err="1" smtClean="0">
                <a:solidFill>
                  <a:srgbClr val="B90000"/>
                </a:solidFill>
              </a:rPr>
              <a:t>Velox</a:t>
            </a:r>
            <a:r>
              <a:rPr lang="en-GB" sz="2000" b="1" kern="0" dirty="0" smtClean="0">
                <a:solidFill>
                  <a:srgbClr val="B90000"/>
                </a:solidFill>
              </a:rPr>
              <a:t> performance with different concentrations</a:t>
            </a:r>
            <a:endParaRPr lang="en-GB" sz="2000" b="1" kern="0" dirty="0">
              <a:solidFill>
                <a:srgbClr val="B90000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0" y="1639848"/>
          <a:ext cx="9144000" cy="452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39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>
                <a:solidFill>
                  <a:srgbClr val="707070"/>
                </a:solidFill>
              </a:rPr>
              <a:t> | </a:t>
            </a:r>
            <a:fld id="{65ABDF44-468F-400C-808F-2152FDF76E8F}" type="slidenum">
              <a:rPr lang="en-US" altLang="nl-NL" smtClean="0">
                <a:solidFill>
                  <a:srgbClr val="707070"/>
                </a:solidFill>
              </a:rPr>
              <a:pPr>
                <a:defRPr/>
              </a:pPr>
              <a:t>39</a:t>
            </a:fld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2860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i="1" dirty="0" smtClean="0">
                <a:solidFill>
                  <a:srgbClr val="707070"/>
                </a:solidFill>
              </a:rPr>
              <a:t>Droplet size distributions of different BAL30072 concentrations at a flow rate of 30 L/min from the eFlow.</a:t>
            </a:r>
            <a:endParaRPr lang="en-GB" sz="1600" dirty="0">
              <a:solidFill>
                <a:srgbClr val="70707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rgbClr val="B90000"/>
                </a:solidFill>
              </a:rPr>
              <a:t>	</a:t>
            </a:r>
            <a:r>
              <a:rPr lang="en-GB" sz="2000" b="1" kern="0" dirty="0" smtClean="0">
                <a:solidFill>
                  <a:srgbClr val="B90000"/>
                </a:solidFill>
              </a:rPr>
              <a:t>eFlow performance with different concentrations</a:t>
            </a:r>
            <a:endParaRPr lang="en-GB" sz="2000" b="1" kern="0" dirty="0">
              <a:solidFill>
                <a:srgbClr val="B900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0" y="1639849"/>
          <a:ext cx="9144000" cy="4586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652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6491288" cy="1143000"/>
          </a:xfrm>
        </p:spPr>
        <p:txBody>
          <a:bodyPr/>
          <a:lstStyle/>
          <a:p>
            <a:r>
              <a:rPr lang="en-GB" dirty="0" smtClean="0"/>
              <a:t>Work package 2 </a:t>
            </a:r>
            <a:endParaRPr lang="en-GB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4644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Partners:</a:t>
            </a:r>
          </a:p>
          <a:p>
            <a:pPr lvl="1"/>
            <a:r>
              <a:rPr lang="en-GB" sz="2000" dirty="0" smtClean="0"/>
              <a:t>RUG: Erik </a:t>
            </a:r>
            <a:r>
              <a:rPr lang="en-GB" sz="2000" dirty="0" err="1" smtClean="0"/>
              <a:t>Frijlink</a:t>
            </a:r>
            <a:r>
              <a:rPr lang="en-GB" sz="2000" dirty="0" smtClean="0"/>
              <a:t>, Marcel </a:t>
            </a:r>
            <a:r>
              <a:rPr lang="en-GB" sz="2000" dirty="0" err="1" smtClean="0"/>
              <a:t>Hoppentocht</a:t>
            </a:r>
            <a:r>
              <a:rPr lang="en-GB" sz="2000" dirty="0" smtClean="0"/>
              <a:t>, </a:t>
            </a:r>
            <a:r>
              <a:rPr lang="en-GB" sz="2000" dirty="0" err="1" smtClean="0"/>
              <a:t>Doetie</a:t>
            </a:r>
            <a:r>
              <a:rPr lang="en-GB" sz="2000" dirty="0" smtClean="0"/>
              <a:t> </a:t>
            </a:r>
            <a:r>
              <a:rPr lang="en-GB" sz="2000" dirty="0" err="1" smtClean="0"/>
              <a:t>Gjaltema</a:t>
            </a:r>
            <a:endParaRPr lang="en-GB" sz="2000" dirty="0" smtClean="0"/>
          </a:p>
          <a:p>
            <a:pPr lvl="1"/>
            <a:r>
              <a:rPr lang="en-GB" sz="2000" dirty="0" smtClean="0"/>
              <a:t>ITEM: Clemens </a:t>
            </a:r>
            <a:r>
              <a:rPr lang="en-GB" sz="2000" dirty="0" err="1" smtClean="0"/>
              <a:t>Dasenbrock</a:t>
            </a:r>
            <a:r>
              <a:rPr lang="en-GB" sz="2000" dirty="0" smtClean="0"/>
              <a:t>, Gerhard </a:t>
            </a:r>
            <a:r>
              <a:rPr lang="en-GB" sz="2000" dirty="0" err="1" smtClean="0"/>
              <a:t>Pohlmann</a:t>
            </a:r>
            <a:r>
              <a:rPr lang="en-GB" sz="2000" dirty="0" smtClean="0"/>
              <a:t>, Rainer </a:t>
            </a:r>
            <a:r>
              <a:rPr lang="en-GB" sz="2000" dirty="0" err="1" smtClean="0"/>
              <a:t>Fuhst</a:t>
            </a:r>
            <a:endParaRPr lang="en-GB" sz="2000" dirty="0" smtClean="0"/>
          </a:p>
          <a:p>
            <a:pPr lvl="1"/>
            <a:r>
              <a:rPr lang="en-GB" sz="2000" dirty="0" smtClean="0"/>
              <a:t>UMCU: Miquel Ekkelenkamp, Ad </a:t>
            </a:r>
            <a:r>
              <a:rPr lang="en-GB" sz="2000" dirty="0" err="1" smtClean="0"/>
              <a:t>Fluit</a:t>
            </a:r>
            <a:r>
              <a:rPr lang="en-GB" sz="2000" dirty="0" smtClean="0"/>
              <a:t>, Judith </a:t>
            </a:r>
            <a:r>
              <a:rPr lang="en-GB" sz="2000" dirty="0" err="1" smtClean="0"/>
              <a:t>Vlooswijk</a:t>
            </a:r>
            <a:r>
              <a:rPr lang="en-GB" sz="2000" dirty="0" smtClean="0"/>
              <a:t>, </a:t>
            </a:r>
            <a:r>
              <a:rPr lang="nl-NL" sz="2000" dirty="0" err="1"/>
              <a:t>Juma</a:t>
            </a:r>
            <a:r>
              <a:rPr lang="nl-NL" sz="2000" dirty="0"/>
              <a:t> </a:t>
            </a:r>
            <a:r>
              <a:rPr lang="nl-NL" sz="2000" dirty="0" err="1"/>
              <a:t>Bayjanov</a:t>
            </a:r>
            <a:endParaRPr lang="en-GB" sz="2000" dirty="0" smtClean="0"/>
          </a:p>
          <a:p>
            <a:pPr lvl="1"/>
            <a:r>
              <a:rPr lang="en-GB" sz="2000" dirty="0" smtClean="0"/>
              <a:t>SERMAS-HURYC: Rafael </a:t>
            </a:r>
            <a:r>
              <a:rPr lang="en-GB" sz="2000" dirty="0" err="1" smtClean="0"/>
              <a:t>Cantón</a:t>
            </a:r>
            <a:r>
              <a:rPr lang="en-GB" sz="2000" dirty="0" smtClean="0"/>
              <a:t>, </a:t>
            </a:r>
            <a:r>
              <a:rPr lang="en-GB" sz="2000" dirty="0" err="1" smtClean="0"/>
              <a:t>María</a:t>
            </a:r>
            <a:r>
              <a:rPr lang="en-GB" sz="2000" dirty="0" smtClean="0"/>
              <a:t> </a:t>
            </a:r>
            <a:r>
              <a:rPr lang="en-GB" sz="2000" dirty="0" err="1" smtClean="0"/>
              <a:t>Diez</a:t>
            </a:r>
            <a:r>
              <a:rPr lang="en-GB" sz="2000" dirty="0" smtClean="0"/>
              <a:t> Aguilar, Maria Isabel </a:t>
            </a:r>
            <a:r>
              <a:rPr lang="en-GB" sz="2000" dirty="0" err="1" smtClean="0"/>
              <a:t>Morosini</a:t>
            </a:r>
            <a:endParaRPr lang="en-GB" sz="2000" dirty="0" smtClean="0"/>
          </a:p>
          <a:p>
            <a:pPr lvl="1"/>
            <a:r>
              <a:rPr lang="en-GB" sz="2000" dirty="0" smtClean="0"/>
              <a:t>QUB: </a:t>
            </a:r>
            <a:r>
              <a:rPr lang="en-GB" sz="2000" dirty="0" err="1" smtClean="0"/>
              <a:t>Beckie</a:t>
            </a:r>
            <a:r>
              <a:rPr lang="en-GB" sz="2000" dirty="0" smtClean="0"/>
              <a:t> Ingram, Jaime Lindsay, Michael Tunney, Deirdre </a:t>
            </a:r>
            <a:r>
              <a:rPr lang="en-GB" sz="2000" dirty="0" err="1" smtClean="0"/>
              <a:t>Gilpin</a:t>
            </a:r>
            <a:endParaRPr lang="en-GB" sz="2000" dirty="0" smtClean="0"/>
          </a:p>
          <a:p>
            <a:pPr lvl="1"/>
            <a:r>
              <a:rPr lang="en-GB" sz="2000" dirty="0" err="1" smtClean="0"/>
              <a:t>Basilea</a:t>
            </a:r>
            <a:r>
              <a:rPr lang="en-GB" sz="2000" dirty="0" smtClean="0"/>
              <a:t>: Salim </a:t>
            </a:r>
            <a:r>
              <a:rPr lang="en-GB" sz="2000" dirty="0" err="1" smtClean="0"/>
              <a:t>Jarri</a:t>
            </a:r>
            <a:r>
              <a:rPr lang="en-GB" sz="2000" dirty="0" smtClean="0"/>
              <a:t>, Mark Jones, Stefanie </a:t>
            </a:r>
            <a:r>
              <a:rPr lang="en-GB" sz="2000" dirty="0" err="1" smtClean="0"/>
              <a:t>Sämann</a:t>
            </a:r>
            <a:r>
              <a:rPr lang="en-GB" sz="2000" dirty="0" smtClean="0"/>
              <a:t>, Stephen </a:t>
            </a:r>
            <a:r>
              <a:rPr lang="en-GB" sz="2000" dirty="0" err="1" smtClean="0"/>
              <a:t>Keech</a:t>
            </a:r>
            <a:r>
              <a:rPr lang="en-GB" sz="2000" dirty="0" smtClean="0"/>
              <a:t>, Patrice Larger, Anne </a:t>
            </a:r>
            <a:r>
              <a:rPr lang="en-GB" sz="2000" dirty="0" err="1" smtClean="0"/>
              <a:t>Santerre</a:t>
            </a:r>
            <a:endParaRPr lang="en-GB" sz="2000" dirty="0"/>
          </a:p>
          <a:p>
            <a:pPr lvl="1"/>
            <a:r>
              <a:rPr lang="en-GB" sz="2000" dirty="0" smtClean="0"/>
              <a:t>Novartis</a:t>
            </a:r>
            <a:endParaRPr lang="en-GB" sz="2000" dirty="0"/>
          </a:p>
          <a:p>
            <a:pPr lvl="1"/>
            <a:endParaRPr lang="en-GB" sz="20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>
                <a:solidFill>
                  <a:srgbClr val="707070"/>
                </a:solidFill>
              </a:rPr>
              <a:t> | </a:t>
            </a:r>
            <a:fld id="{65ABDF44-468F-400C-808F-2152FDF76E8F}" type="slidenum">
              <a:rPr lang="en-US" altLang="nl-NL" smtClean="0">
                <a:solidFill>
                  <a:srgbClr val="707070"/>
                </a:solidFill>
              </a:rPr>
              <a:pPr>
                <a:defRPr/>
              </a:pPr>
              <a:t>40</a:t>
            </a:fld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00608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i="1" dirty="0" smtClean="0">
                <a:solidFill>
                  <a:srgbClr val="707070"/>
                </a:solidFill>
              </a:rPr>
              <a:t>Droplet size distributions of different BAL30072 concentrations at a flow rate of 30 L/min from the LC Sprint.</a:t>
            </a:r>
            <a:endParaRPr lang="en-GB" sz="1600" dirty="0">
              <a:solidFill>
                <a:srgbClr val="70707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rgbClr val="B90000"/>
                </a:solidFill>
              </a:rPr>
              <a:t>	</a:t>
            </a:r>
            <a:r>
              <a:rPr lang="en-GB" sz="2000" b="1" kern="0" dirty="0" smtClean="0">
                <a:solidFill>
                  <a:srgbClr val="B90000"/>
                </a:solidFill>
              </a:rPr>
              <a:t>LC Sprint performance with different concentrations</a:t>
            </a:r>
            <a:endParaRPr lang="en-GB" sz="2000" b="1" kern="0" dirty="0">
              <a:solidFill>
                <a:srgbClr val="B900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0" y="1639848"/>
          <a:ext cx="9144000" cy="452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186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>
                <a:solidFill>
                  <a:srgbClr val="707070"/>
                </a:solidFill>
              </a:rPr>
              <a:t> | </a:t>
            </a:r>
            <a:fld id="{65ABDF44-468F-400C-808F-2152FDF76E8F}" type="slidenum">
              <a:rPr lang="en-US" altLang="nl-NL" smtClean="0">
                <a:solidFill>
                  <a:srgbClr val="707070"/>
                </a:solidFill>
              </a:rPr>
              <a:pPr>
                <a:defRPr/>
              </a:pPr>
              <a:t>41</a:t>
            </a:fld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216" y="627229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i="1" dirty="0">
                <a:solidFill>
                  <a:srgbClr val="707070"/>
                </a:solidFill>
              </a:rPr>
              <a:t>Average retention values of all measurements for each nebuliser </a:t>
            </a:r>
            <a:r>
              <a:rPr lang="en-GB" sz="1500" b="1" i="1" dirty="0" smtClean="0">
                <a:solidFill>
                  <a:srgbClr val="707070"/>
                </a:solidFill>
              </a:rPr>
              <a:t>with  10, 20 and 100 mg/mL </a:t>
            </a:r>
            <a:r>
              <a:rPr lang="en-GB" sz="1500" b="1" i="1" dirty="0">
                <a:solidFill>
                  <a:srgbClr val="707070"/>
                </a:solidFill>
              </a:rPr>
              <a:t>BAL30072 </a:t>
            </a:r>
            <a:r>
              <a:rPr lang="en-GB" sz="1500" b="1" i="1" dirty="0" smtClean="0">
                <a:solidFill>
                  <a:srgbClr val="707070"/>
                </a:solidFill>
              </a:rPr>
              <a:t>in 5 mL demineralised water.</a:t>
            </a:r>
            <a:endParaRPr lang="en-GB" sz="1500" dirty="0">
              <a:solidFill>
                <a:srgbClr val="70707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rgbClr val="B90000"/>
                </a:solidFill>
              </a:rPr>
              <a:t>	</a:t>
            </a:r>
            <a:r>
              <a:rPr lang="en-GB" sz="2000" b="1" kern="0" dirty="0" smtClean="0">
                <a:solidFill>
                  <a:srgbClr val="B90000"/>
                </a:solidFill>
              </a:rPr>
              <a:t>Nebuliser retention</a:t>
            </a:r>
            <a:endParaRPr lang="en-GB" sz="2000" b="1" kern="0" dirty="0">
              <a:solidFill>
                <a:srgbClr val="B9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0" y="1726406"/>
          <a:ext cx="9137784" cy="443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74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smtClean="0">
                <a:solidFill>
                  <a:srgbClr val="707070"/>
                </a:solidFill>
              </a:rPr>
              <a:t>17-12-2015</a:t>
            </a:r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>
                <a:solidFill>
                  <a:srgbClr val="707070"/>
                </a:solidFill>
              </a:rPr>
              <a:t> | </a:t>
            </a:r>
            <a:fld id="{65ABDF44-468F-400C-808F-2152FDF76E8F}" type="slidenum">
              <a:rPr lang="en-US" altLang="nl-NL" smtClean="0">
                <a:solidFill>
                  <a:srgbClr val="707070"/>
                </a:solidFill>
              </a:rPr>
              <a:pPr>
                <a:defRPr/>
              </a:pPr>
              <a:t>42</a:t>
            </a:fld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rgbClr val="B90000"/>
                </a:solidFill>
              </a:rPr>
              <a:t>	</a:t>
            </a:r>
            <a:r>
              <a:rPr lang="en-GB" sz="2000" b="1" kern="0" dirty="0" smtClean="0">
                <a:solidFill>
                  <a:srgbClr val="B90000"/>
                </a:solidFill>
              </a:rPr>
              <a:t>Nebulisation time</a:t>
            </a:r>
            <a:endParaRPr lang="en-GB" sz="2000" b="1" kern="0" dirty="0">
              <a:solidFill>
                <a:srgbClr val="B90000"/>
              </a:solidFill>
            </a:endParaRPr>
          </a:p>
        </p:txBody>
      </p:sp>
      <p:graphicFrame>
        <p:nvGraphicFramePr>
          <p:cNvPr id="8" name="Grafiek 1"/>
          <p:cNvGraphicFramePr>
            <a:graphicFrameLocks/>
          </p:cNvGraphicFramePr>
          <p:nvPr>
            <p:extLst/>
          </p:nvPr>
        </p:nvGraphicFramePr>
        <p:xfrm>
          <a:off x="611560" y="1639849"/>
          <a:ext cx="8100392" cy="459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25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9"/>
            <a:ext cx="8784975" cy="3528392"/>
          </a:xfrm>
        </p:spPr>
        <p:txBody>
          <a:bodyPr/>
          <a:lstStyle/>
          <a:p>
            <a:r>
              <a:rPr lang="en-GB" sz="2000" dirty="0" smtClean="0"/>
              <a:t>Nebulisation seems a suitable method to administer BAL30072 to the respiratory tract</a:t>
            </a:r>
          </a:p>
          <a:p>
            <a:endParaRPr lang="nl-NL" sz="2000" dirty="0"/>
          </a:p>
          <a:p>
            <a:r>
              <a:rPr lang="nl-NL" sz="2000" dirty="0" smtClean="0"/>
              <a:t>100 </a:t>
            </a:r>
            <a:r>
              <a:rPr lang="en-GB" sz="2000" dirty="0" smtClean="0"/>
              <a:t>mg/mL</a:t>
            </a:r>
            <a:r>
              <a:rPr lang="nl-NL" sz="2000" dirty="0" smtClean="0"/>
              <a:t> BAL30072 nebulisation solution </a:t>
            </a:r>
            <a:r>
              <a:rPr lang="en-GB" sz="2000" dirty="0" smtClean="0"/>
              <a:t>performs</a:t>
            </a:r>
            <a:r>
              <a:rPr lang="nl-NL" sz="2000" dirty="0" smtClean="0"/>
              <a:t> best 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The eFlow performs best when the FPF, retention and nebulisation times are all considered</a:t>
            </a:r>
          </a:p>
          <a:p>
            <a:endParaRPr lang="en-GB" sz="2000" dirty="0" smtClean="0"/>
          </a:p>
          <a:p>
            <a:r>
              <a:rPr lang="en-GB" sz="2000" dirty="0" smtClean="0"/>
              <a:t>However, the performance of the Velox is not much worse and this device is more patient friendly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>
                <a:solidFill>
                  <a:srgbClr val="707070"/>
                </a:solidFill>
              </a:rPr>
              <a:t> | </a:t>
            </a:r>
            <a:fld id="{65ABDF44-468F-400C-808F-2152FDF76E8F}" type="slidenum">
              <a:rPr lang="en-US" altLang="nl-NL" smtClean="0">
                <a:solidFill>
                  <a:srgbClr val="707070"/>
                </a:solidFill>
              </a:rPr>
              <a:pPr>
                <a:defRPr/>
              </a:pPr>
              <a:t>43</a:t>
            </a:fld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rgbClr val="B90000"/>
                </a:solidFill>
              </a:rPr>
              <a:t>	</a:t>
            </a:r>
            <a:r>
              <a:rPr lang="en-GB" sz="2000" b="1" kern="0" dirty="0" smtClean="0">
                <a:solidFill>
                  <a:srgbClr val="B90000"/>
                </a:solidFill>
              </a:rPr>
              <a:t>Conclusions on nebulisation solution development</a:t>
            </a:r>
            <a:endParaRPr lang="en-GB" sz="2000" b="1" kern="0" dirty="0">
              <a:solidFill>
                <a:srgbClr val="B9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5157192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rgbClr val="B90000"/>
                </a:solidFill>
              </a:rPr>
              <a:t>	</a:t>
            </a:r>
            <a:r>
              <a:rPr lang="en-GB" sz="2000" b="1" kern="0" dirty="0" smtClean="0">
                <a:solidFill>
                  <a:srgbClr val="B90000"/>
                </a:solidFill>
              </a:rPr>
              <a:t>Ongoing work on nebulisation solution development</a:t>
            </a:r>
            <a:endParaRPr lang="en-GB" sz="2000" b="1" kern="0" dirty="0">
              <a:solidFill>
                <a:srgbClr val="B9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512" y="5661248"/>
            <a:ext cx="878497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-84" charset="0"/>
              <a:buChar char="•"/>
              <a:defRPr sz="25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000" kern="0" dirty="0" smtClean="0">
                <a:solidFill>
                  <a:srgbClr val="707070"/>
                </a:solidFill>
              </a:rPr>
              <a:t>Stability of BAL30072 in solution and during nebulisation</a:t>
            </a:r>
          </a:p>
          <a:p>
            <a:r>
              <a:rPr lang="en-GB" sz="2000" kern="0" dirty="0">
                <a:solidFill>
                  <a:srgbClr val="707070"/>
                </a:solidFill>
              </a:rPr>
              <a:t>Characterisation of BAL30072 solution for nebulisation</a:t>
            </a:r>
          </a:p>
          <a:p>
            <a:endParaRPr lang="en-GB" sz="2000" kern="0" dirty="0" smtClean="0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1929"/>
            <a:ext cx="8784975" cy="3528392"/>
          </a:xfrm>
        </p:spPr>
        <p:txBody>
          <a:bodyPr numCol="2"/>
          <a:lstStyle/>
          <a:p>
            <a:r>
              <a:rPr lang="en-GB" sz="2000" dirty="0" smtClean="0">
                <a:solidFill>
                  <a:srgbClr val="C00000"/>
                </a:solidFill>
              </a:rPr>
              <a:t>University of Groningen</a:t>
            </a:r>
          </a:p>
          <a:p>
            <a:pPr lvl="1"/>
            <a:r>
              <a:rPr lang="nl-NL" sz="1800" dirty="0" smtClean="0"/>
              <a:t>Juliëtte Spronk</a:t>
            </a:r>
          </a:p>
          <a:p>
            <a:pPr lvl="1"/>
            <a:r>
              <a:rPr lang="nl-NL" sz="1800" dirty="0" err="1" smtClean="0"/>
              <a:t>Doetie</a:t>
            </a:r>
            <a:r>
              <a:rPr lang="nl-NL" sz="1800" dirty="0" smtClean="0"/>
              <a:t> Gjaltema</a:t>
            </a:r>
          </a:p>
          <a:p>
            <a:pPr lvl="1"/>
            <a:r>
              <a:rPr lang="nl-NL" sz="1800" dirty="0" smtClean="0"/>
              <a:t>Paul Hagedoorn</a:t>
            </a:r>
          </a:p>
          <a:p>
            <a:pPr lvl="1"/>
            <a:r>
              <a:rPr lang="nl-NL" sz="1800" dirty="0" smtClean="0"/>
              <a:t>Erik Frijlink</a:t>
            </a:r>
            <a:endParaRPr lang="en-GB" sz="1800" dirty="0" smtClean="0"/>
          </a:p>
          <a:p>
            <a:endParaRPr lang="nl-NL" sz="2000" dirty="0"/>
          </a:p>
          <a:p>
            <a:r>
              <a:rPr lang="nl-NL" sz="2000" dirty="0" smtClean="0">
                <a:solidFill>
                  <a:srgbClr val="002060"/>
                </a:solidFill>
              </a:rPr>
              <a:t>Basilea </a:t>
            </a:r>
            <a:r>
              <a:rPr lang="nl-NL" sz="2000" dirty="0" err="1" smtClean="0">
                <a:solidFill>
                  <a:srgbClr val="002060"/>
                </a:solidFill>
              </a:rPr>
              <a:t>Pharmaceutica</a:t>
            </a:r>
            <a:r>
              <a:rPr lang="nl-NL" sz="2000" dirty="0" smtClean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nl-NL" sz="1800" dirty="0" smtClean="0"/>
              <a:t>Stefanie </a:t>
            </a:r>
            <a:r>
              <a:rPr lang="nl-NL" sz="1800" dirty="0" err="1" smtClean="0"/>
              <a:t>Sämann</a:t>
            </a:r>
            <a:endParaRPr lang="nl-NL" sz="1800" dirty="0" smtClean="0"/>
          </a:p>
          <a:p>
            <a:pPr lvl="1"/>
            <a:r>
              <a:rPr lang="nl-NL" sz="1800" dirty="0" err="1" smtClean="0"/>
              <a:t>Sofyen</a:t>
            </a:r>
            <a:r>
              <a:rPr lang="nl-NL" sz="1800" dirty="0" smtClean="0"/>
              <a:t> </a:t>
            </a:r>
            <a:r>
              <a:rPr lang="nl-NL" sz="1800" dirty="0" err="1" smtClean="0"/>
              <a:t>Riahi</a:t>
            </a:r>
            <a:endParaRPr lang="nl-NL" sz="1800" dirty="0" smtClean="0"/>
          </a:p>
          <a:p>
            <a:pPr lvl="1"/>
            <a:r>
              <a:rPr lang="nl-NL" sz="1800" dirty="0" smtClean="0"/>
              <a:t>Salim </a:t>
            </a:r>
            <a:r>
              <a:rPr lang="nl-NL" sz="1800" dirty="0" err="1" smtClean="0"/>
              <a:t>Jarri</a:t>
            </a:r>
            <a:endParaRPr lang="nl-NL" sz="1800" dirty="0" smtClean="0"/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All other members of WP2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>
                <a:solidFill>
                  <a:srgbClr val="707070"/>
                </a:solidFill>
              </a:rPr>
              <a:t> | </a:t>
            </a:r>
            <a:fld id="{65ABDF44-468F-400C-808F-2152FDF76E8F}" type="slidenum">
              <a:rPr lang="en-US" altLang="nl-NL" smtClean="0">
                <a:solidFill>
                  <a:srgbClr val="707070"/>
                </a:solidFill>
              </a:rPr>
              <a:pPr>
                <a:defRPr/>
              </a:pPr>
              <a:t>44</a:t>
            </a:fld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207801"/>
            <a:ext cx="9144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sz="2800" b="1" kern="0" dirty="0" smtClean="0">
                <a:solidFill>
                  <a:srgbClr val="B90000"/>
                </a:solidFill>
              </a:rPr>
              <a:t>	</a:t>
            </a:r>
            <a:r>
              <a:rPr lang="en-GB" sz="2000" b="1" kern="0" dirty="0" smtClean="0">
                <a:solidFill>
                  <a:srgbClr val="B90000"/>
                </a:solidFill>
              </a:rPr>
              <a:t>Acknowledgements</a:t>
            </a:r>
            <a:endParaRPr lang="en-GB" sz="2000" b="1" kern="0" dirty="0">
              <a:solidFill>
                <a:srgbClr val="B9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561324"/>
            <a:ext cx="1669873" cy="1180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61" y="5517232"/>
            <a:ext cx="5433447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attention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sz="2800" dirty="0" err="1" smtClean="0"/>
              <a:t>Any</a:t>
            </a:r>
            <a:r>
              <a:rPr lang="nl-NL" sz="2800" dirty="0" smtClean="0"/>
              <a:t> </a:t>
            </a:r>
            <a:r>
              <a:rPr lang="nl-NL" sz="2800" dirty="0" err="1" smtClean="0"/>
              <a:t>Questions</a:t>
            </a:r>
            <a:r>
              <a:rPr lang="en-GB" sz="2800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smtClean="0">
                <a:solidFill>
                  <a:srgbClr val="707070"/>
                </a:solidFill>
              </a:rPr>
              <a:t>17-12-2015</a:t>
            </a:r>
            <a:endParaRPr lang="en-US" altLang="nl-NL">
              <a:solidFill>
                <a:srgbClr val="70707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>
                <a:solidFill>
                  <a:srgbClr val="707070"/>
                </a:solidFill>
              </a:rPr>
              <a:t> | </a:t>
            </a:r>
            <a:fld id="{65ABDF44-468F-400C-808F-2152FDF76E8F}" type="slidenum">
              <a:rPr lang="en-US" altLang="nl-NL" smtClean="0">
                <a:solidFill>
                  <a:srgbClr val="707070"/>
                </a:solidFill>
              </a:rPr>
              <a:pPr>
                <a:defRPr/>
              </a:pPr>
              <a:t>45</a:t>
            </a:fld>
            <a:endParaRPr lang="en-US" altLang="nl-NL">
              <a:solidFill>
                <a:srgbClr val="707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0555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>
                <a:solidFill>
                  <a:srgbClr val="707070"/>
                </a:solidFill>
              </a:rPr>
              <a:t> | </a:t>
            </a:r>
            <a:fld id="{65ABDF44-468F-400C-808F-2152FDF76E8F}" type="slidenum">
              <a:rPr lang="en-US" altLang="nl-NL" smtClean="0">
                <a:solidFill>
                  <a:srgbClr val="707070"/>
                </a:solidFill>
              </a:rPr>
              <a:pPr>
                <a:defRPr/>
              </a:pPr>
              <a:t>46</a:t>
            </a:fld>
            <a:endParaRPr lang="en-US" altLang="nl-NL">
              <a:solidFill>
                <a:srgbClr val="70707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51524" y="1916832"/>
          <a:ext cx="8568948" cy="416095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785968"/>
                <a:gridCol w="1424849"/>
                <a:gridCol w="852744"/>
                <a:gridCol w="852744"/>
                <a:gridCol w="852744"/>
                <a:gridCol w="852744"/>
                <a:gridCol w="852744"/>
                <a:gridCol w="852744"/>
                <a:gridCol w="1241667"/>
              </a:tblGrid>
              <a:tr h="353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Batch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Internal code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X10 (µm)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St.dev.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X50 (µm)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St.dev.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X90 (µm)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St.dev.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FPF &lt; 5 µm (%)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17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44A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micro151127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2.94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17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micro160218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0.79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1.88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3.55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99.26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17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micro160219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0.74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1.74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3.36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99.68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17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micro160223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1.48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2.98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17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micro160304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0.70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1.62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3.39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96.55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17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44A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micro160314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0.77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1.89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3.75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96.81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17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micro160317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0.82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0.02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1.93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3.58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99.22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17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44A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micro160323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0.00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1.19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2.53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17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44A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micro160404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1.20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2.55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17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micro160405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1.46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3.16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97.42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176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micro160407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0.66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1.47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0.01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3.19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98.72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353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46A+2%LL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micro160408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1.23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2.57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353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44A+2%LL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micro160421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1.22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2.55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353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47A+2%LL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micro160429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1.17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2.45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0.01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  <a:tr h="530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47A+2%MgSt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micro160503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1.09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2.24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0.00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100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864" marR="62864" marT="0" marB="0"/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5" cy="432047"/>
          </a:xfrm>
        </p:spPr>
        <p:txBody>
          <a:bodyPr/>
          <a:lstStyle/>
          <a:p>
            <a:r>
              <a:rPr lang="en-GB" sz="1500" dirty="0"/>
              <a:t>PSDs of micronised BAL30072 batches determined by laser diffraction analysis using a HELOS BF laser diffractometer and a RODOS dry powder disperser operated at 3 bar.</a:t>
            </a:r>
          </a:p>
        </p:txBody>
      </p:sp>
    </p:spTree>
    <p:extLst>
      <p:ext uri="{BB962C8B-B14F-4D97-AF65-F5344CB8AC3E}">
        <p14:creationId xmlns:p14="http://schemas.microsoft.com/office/powerpoint/2010/main" val="409920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>
                <a:solidFill>
                  <a:srgbClr val="707070"/>
                </a:solidFill>
              </a:rPr>
              <a:t> | </a:t>
            </a:r>
            <a:fld id="{65ABDF44-468F-400C-808F-2152FDF76E8F}" type="slidenum">
              <a:rPr lang="en-US" altLang="nl-NL" smtClean="0">
                <a:solidFill>
                  <a:srgbClr val="707070"/>
                </a:solidFill>
              </a:rPr>
              <a:pPr>
                <a:defRPr/>
              </a:pPr>
              <a:t>47</a:t>
            </a:fld>
            <a:endParaRPr lang="en-US" altLang="nl-NL">
              <a:solidFill>
                <a:srgbClr val="70707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1520" y="1289484"/>
          <a:ext cx="8568954" cy="548344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808183"/>
                <a:gridCol w="1294384"/>
                <a:gridCol w="1027758"/>
                <a:gridCol w="1028679"/>
                <a:gridCol w="1044366"/>
                <a:gridCol w="1044366"/>
                <a:gridCol w="1361733"/>
                <a:gridCol w="959485"/>
              </a:tblGrid>
              <a:tr h="511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Batch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Internal code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Temp. during milling (C)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RH during milling (%)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Water content before (%)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Water content after 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(%)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Milling duration (min.)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Yield (%)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154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44A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micro151127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17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44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7.7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12.5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90 (2.8 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50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3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46A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micro160218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6.3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7.0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30 (2.8 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50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3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47A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micro160219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4.7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8.8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30 (2.8 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44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3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47A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micro160223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4.3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7.5/9.8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15 (2.7 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3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46A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micro160304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6.3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8.1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37 (2.8 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49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3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44A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micro160314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7.7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7.2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45 (3.0 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59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154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46A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micro160317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6.3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8.7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37 (2.8 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53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3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44A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micro160323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7.7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8.5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180 (3.8 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53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3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44A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micro160404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19-23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47-52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7.7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10.7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62 (2.8 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65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3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46A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micro160405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19-21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47-52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6.4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10.9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35 (2.3 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58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3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47A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micro160407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18-19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37-40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4.1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9.6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27 (2.6 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55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46A+2%LL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micro160408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18-19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41-42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6.4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9.5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16 (1.5g)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28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55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44A+2%LL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micro160421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19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7.7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8.4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19 (1.9g)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34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55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47A+2%LL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micro160429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16-17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42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4.1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10.3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25 (3.5g)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63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383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47A+2%MgSt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micro160503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18-20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40-45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4.1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9.8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31 (3.8g)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64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383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47A+2%MgSt*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micro160520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19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55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18 (1.7g)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48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32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47A*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micro160523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19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60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15 (1.3g)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38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  <a:tr h="255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46A+2%LL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micro160524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1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100" marR="461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67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4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Susceptibility testing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MICs 1000 CF / BE pathogens</a:t>
            </a:r>
          </a:p>
          <a:p>
            <a:r>
              <a:rPr lang="en-US" sz="2400" dirty="0" smtClean="0"/>
              <a:t>Resistance induction</a:t>
            </a:r>
          </a:p>
          <a:p>
            <a:r>
              <a:rPr lang="en-US" sz="2400" dirty="0" smtClean="0"/>
              <a:t>Mutant prevention</a:t>
            </a:r>
          </a:p>
          <a:p>
            <a:r>
              <a:rPr lang="en-US" sz="2400" dirty="0" smtClean="0"/>
              <a:t>Biofilm growth inhibition</a:t>
            </a:r>
          </a:p>
          <a:p>
            <a:r>
              <a:rPr lang="en-US" sz="2400" dirty="0" smtClean="0"/>
              <a:t>Biofilm growth prevention</a:t>
            </a:r>
          </a:p>
          <a:p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hteraccolade 4"/>
          <p:cNvSpPr/>
          <p:nvPr/>
        </p:nvSpPr>
        <p:spPr>
          <a:xfrm>
            <a:off x="4161228" y="2204864"/>
            <a:ext cx="432048" cy="165618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4593276" y="2812866"/>
            <a:ext cx="3363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Isolates chosen based on MICs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8226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WP2 microbiology UMCU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864" y="1412776"/>
            <a:ext cx="8229600" cy="41330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Susceptibility: +/- </a:t>
            </a:r>
          </a:p>
          <a:p>
            <a:pPr lvl="1"/>
            <a:r>
              <a:rPr lang="en-US" sz="2000" dirty="0" smtClean="0"/>
              <a:t>500 </a:t>
            </a:r>
            <a:r>
              <a:rPr lang="en-US" sz="2000" i="1" dirty="0" smtClean="0"/>
              <a:t>P. aeruginosa</a:t>
            </a:r>
          </a:p>
          <a:p>
            <a:pPr lvl="1"/>
            <a:r>
              <a:rPr lang="en-US" sz="2000" dirty="0" smtClean="0"/>
              <a:t>70 </a:t>
            </a:r>
            <a:r>
              <a:rPr lang="en-US" sz="2000" i="1" dirty="0" smtClean="0"/>
              <a:t>H. </a:t>
            </a:r>
            <a:r>
              <a:rPr lang="en-US" sz="2000" i="1" dirty="0" err="1" smtClean="0"/>
              <a:t>influenzae</a:t>
            </a:r>
            <a:endParaRPr lang="en-US" sz="2000" i="1" dirty="0" smtClean="0"/>
          </a:p>
          <a:p>
            <a:pPr lvl="1"/>
            <a:r>
              <a:rPr lang="en-US" sz="2000" dirty="0" smtClean="0"/>
              <a:t>120 </a:t>
            </a:r>
            <a:r>
              <a:rPr lang="en-US" sz="2000" i="1" dirty="0" err="1" smtClean="0"/>
              <a:t>Burkholderia</a:t>
            </a:r>
            <a:endParaRPr lang="en-US" sz="2000" i="1" dirty="0" smtClean="0"/>
          </a:p>
          <a:p>
            <a:pPr lvl="1"/>
            <a:r>
              <a:rPr lang="en-US" sz="2000" dirty="0" smtClean="0"/>
              <a:t>100 </a:t>
            </a:r>
            <a:r>
              <a:rPr lang="en-US" sz="2000" i="1" dirty="0" err="1" smtClean="0"/>
              <a:t>Achromobacter</a:t>
            </a:r>
            <a:endParaRPr lang="en-US" sz="2000" i="1" dirty="0" smtClean="0"/>
          </a:p>
          <a:p>
            <a:pPr lvl="1"/>
            <a:r>
              <a:rPr lang="en-US" sz="2000" dirty="0" smtClean="0"/>
              <a:t>100 </a:t>
            </a:r>
            <a:r>
              <a:rPr lang="en-US" sz="2000" i="1" dirty="0" err="1" smtClean="0"/>
              <a:t>Stenotrophomonas</a:t>
            </a:r>
            <a:endParaRPr lang="en-US" sz="2000" i="1" dirty="0" smtClean="0"/>
          </a:p>
          <a:p>
            <a:pPr lvl="1"/>
            <a:r>
              <a:rPr lang="en-US" sz="2000" dirty="0" smtClean="0"/>
              <a:t>40 </a:t>
            </a:r>
            <a:r>
              <a:rPr lang="en-US" sz="2000" i="1" dirty="0" err="1" smtClean="0"/>
              <a:t>Ralstonia</a:t>
            </a:r>
            <a:r>
              <a:rPr lang="en-US" sz="2000" dirty="0" smtClean="0"/>
              <a:t> / </a:t>
            </a:r>
            <a:r>
              <a:rPr lang="en-US" sz="2000" i="1" dirty="0" err="1" smtClean="0"/>
              <a:t>Pandoraea</a:t>
            </a:r>
            <a:endParaRPr lang="en-US" sz="2000" i="1" dirty="0" smtClean="0"/>
          </a:p>
          <a:p>
            <a:pPr lvl="1"/>
            <a:r>
              <a:rPr lang="en-US" sz="2000" dirty="0" smtClean="0"/>
              <a:t>70 </a:t>
            </a:r>
            <a:r>
              <a:rPr lang="en-US" sz="2000" dirty="0" err="1" smtClean="0"/>
              <a:t>Enterobacteriaceae</a:t>
            </a:r>
            <a:endParaRPr lang="en-US" sz="2000" dirty="0"/>
          </a:p>
          <a:p>
            <a:pPr lvl="3"/>
            <a:endParaRPr lang="en-US" sz="1200" dirty="0"/>
          </a:p>
          <a:p>
            <a:r>
              <a:rPr lang="en-US" sz="2400" dirty="0" smtClean="0"/>
              <a:t>Whole genome sequencing</a:t>
            </a:r>
          </a:p>
          <a:p>
            <a:pPr lvl="1"/>
            <a:r>
              <a:rPr lang="en-US" sz="2000" dirty="0" smtClean="0"/>
              <a:t>Genetics of resistance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148733" y="1772816"/>
            <a:ext cx="3611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-Spanish collection at SERMAS</a:t>
            </a:r>
          </a:p>
          <a:p>
            <a:r>
              <a:rPr lang="en-US" dirty="0" smtClean="0"/>
              <a:t>-UMCU, Erasmus and CWZ Nijmegen</a:t>
            </a:r>
          </a:p>
          <a:p>
            <a:r>
              <a:rPr lang="en-US" dirty="0" smtClean="0"/>
              <a:t>-QUB collection</a:t>
            </a:r>
          </a:p>
          <a:p>
            <a:r>
              <a:rPr lang="en-US" dirty="0" smtClean="0"/>
              <a:t>-Australian strains</a:t>
            </a:r>
          </a:p>
        </p:txBody>
      </p:sp>
    </p:spTree>
    <p:extLst>
      <p:ext uri="{BB962C8B-B14F-4D97-AF65-F5344CB8AC3E}">
        <p14:creationId xmlns:p14="http://schemas.microsoft.com/office/powerpoint/2010/main" val="23629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P. aeruginosa </a:t>
            </a:r>
            <a:r>
              <a:rPr lang="en-US" dirty="0" smtClean="0"/>
              <a:t> 500 strains, MICs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450159"/>
              </p:ext>
            </p:extLst>
          </p:nvPr>
        </p:nvGraphicFramePr>
        <p:xfrm>
          <a:off x="519113" y="1628775"/>
          <a:ext cx="8229600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Rechte verbindingslijn met pijl 5"/>
          <p:cNvCxnSpPr/>
          <p:nvPr/>
        </p:nvCxnSpPr>
        <p:spPr>
          <a:xfrm>
            <a:off x="2339752" y="3212976"/>
            <a:ext cx="0" cy="8640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2195736" y="2810579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</a:t>
            </a:r>
            <a:r>
              <a:rPr lang="en-US" baseline="-25000" dirty="0" smtClean="0"/>
              <a:t>50</a:t>
            </a:r>
            <a:endParaRPr lang="nl-NL" baseline="-25000" dirty="0"/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4716016" y="3903405"/>
            <a:ext cx="0" cy="8640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4572000" y="3501008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</a:t>
            </a:r>
            <a:r>
              <a:rPr lang="en-US" baseline="-25000" dirty="0" smtClean="0"/>
              <a:t>90</a:t>
            </a:r>
            <a:endParaRPr lang="nl-NL" baseline="-25000" dirty="0"/>
          </a:p>
        </p:txBody>
      </p:sp>
      <p:sp>
        <p:nvSpPr>
          <p:cNvPr id="10" name="Afgeronde rechthoek 9"/>
          <p:cNvSpPr/>
          <p:nvPr/>
        </p:nvSpPr>
        <p:spPr>
          <a:xfrm rot="1807615">
            <a:off x="5599858" y="2511912"/>
            <a:ext cx="3693670" cy="64880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Castellar" panose="020A0402060406010301" pitchFamily="18" charset="0"/>
              </a:rPr>
              <a:t>PRELIMINARY DATA!</a:t>
            </a:r>
            <a:endParaRPr lang="nl-NL" sz="2000" b="1" dirty="0">
              <a:solidFill>
                <a:schemeClr val="accent2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P. aeruginosa, </a:t>
            </a:r>
            <a:r>
              <a:rPr lang="en-US" dirty="0" smtClean="0"/>
              <a:t>500 strains MICs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79549"/>
              </p:ext>
            </p:extLst>
          </p:nvPr>
        </p:nvGraphicFramePr>
        <p:xfrm>
          <a:off x="519113" y="1628775"/>
          <a:ext cx="8229600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fgeronde rechthoek 6"/>
          <p:cNvSpPr/>
          <p:nvPr/>
        </p:nvSpPr>
        <p:spPr>
          <a:xfrm rot="1807615">
            <a:off x="6291485" y="697240"/>
            <a:ext cx="2657029" cy="45621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  <a:latin typeface="Castellar" panose="020A0402060406010301" pitchFamily="18" charset="0"/>
              </a:rPr>
              <a:t>PRELIMINARY DATA!</a:t>
            </a:r>
            <a:endParaRPr lang="nl-NL" sz="1400" b="1" dirty="0">
              <a:solidFill>
                <a:schemeClr val="accent2"/>
              </a:solidFill>
              <a:latin typeface="Castellar" panose="020A0402060406010301" pitchFamily="18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771800" y="2391506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</a:t>
            </a:r>
            <a:r>
              <a:rPr lang="en-US" baseline="-25000" dirty="0" smtClean="0"/>
              <a:t>50</a:t>
            </a:r>
            <a:endParaRPr lang="nl-NL" baseline="-25000" dirty="0"/>
          </a:p>
        </p:txBody>
      </p:sp>
      <p:sp>
        <p:nvSpPr>
          <p:cNvPr id="9" name="Tekstvak 8"/>
          <p:cNvSpPr txBox="1"/>
          <p:nvPr/>
        </p:nvSpPr>
        <p:spPr>
          <a:xfrm>
            <a:off x="5364088" y="4581128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</a:t>
            </a:r>
            <a:r>
              <a:rPr lang="en-US" baseline="-25000" dirty="0" smtClean="0"/>
              <a:t>90</a:t>
            </a:r>
            <a:endParaRPr lang="nl-NL" baseline="-25000" dirty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4716016" y="2275062"/>
            <a:ext cx="0" cy="3170162"/>
          </a:xfrm>
          <a:prstGeom prst="line">
            <a:avLst/>
          </a:prstGeom>
          <a:ln w="571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4323691" y="2132856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</a:t>
            </a:r>
            <a:endParaRPr lang="nl-NL" sz="2400" b="1" dirty="0">
              <a:solidFill>
                <a:srgbClr val="00B05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735610" y="214243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R</a:t>
            </a:r>
            <a:endParaRPr lang="nl-NL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0" y="1443244"/>
            <a:ext cx="9144000" cy="5414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P. aeruginosa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40E3-3338-4CD0-8684-09844EC838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965537"/>
              </p:ext>
            </p:extLst>
          </p:nvPr>
        </p:nvGraphicFramePr>
        <p:xfrm>
          <a:off x="179512" y="4356051"/>
          <a:ext cx="3981772" cy="236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488928"/>
              </p:ext>
            </p:extLst>
          </p:nvPr>
        </p:nvGraphicFramePr>
        <p:xfrm>
          <a:off x="4788024" y="1556792"/>
          <a:ext cx="4158110" cy="2516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e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323804"/>
              </p:ext>
            </p:extLst>
          </p:nvPr>
        </p:nvGraphicFramePr>
        <p:xfrm>
          <a:off x="4499992" y="40728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kstvak 9"/>
          <p:cNvSpPr txBox="1"/>
          <p:nvPr/>
        </p:nvSpPr>
        <p:spPr>
          <a:xfrm>
            <a:off x="6660232" y="4568776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50</a:t>
            </a:r>
            <a:endParaRPr lang="nl-NL" sz="1400" baseline="-25000" dirty="0"/>
          </a:p>
        </p:txBody>
      </p:sp>
      <p:sp>
        <p:nvSpPr>
          <p:cNvPr id="11" name="Tekstvak 10"/>
          <p:cNvSpPr txBox="1"/>
          <p:nvPr/>
        </p:nvSpPr>
        <p:spPr>
          <a:xfrm>
            <a:off x="7954252" y="5444495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90</a:t>
            </a:r>
            <a:endParaRPr lang="nl-NL" sz="1400" baseline="-25000" dirty="0"/>
          </a:p>
        </p:txBody>
      </p:sp>
      <p:graphicFrame>
        <p:nvGraphicFramePr>
          <p:cNvPr id="13" name="Grafiek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645634"/>
              </p:ext>
            </p:extLst>
          </p:nvPr>
        </p:nvGraphicFramePr>
        <p:xfrm>
          <a:off x="90166" y="14432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kstvak 13"/>
          <p:cNvSpPr txBox="1"/>
          <p:nvPr/>
        </p:nvSpPr>
        <p:spPr>
          <a:xfrm>
            <a:off x="954262" y="2660955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50</a:t>
            </a:r>
            <a:endParaRPr lang="nl-NL" sz="1400" baseline="-25000" dirty="0"/>
          </a:p>
        </p:txBody>
      </p:sp>
      <p:sp>
        <p:nvSpPr>
          <p:cNvPr id="15" name="Tekstvak 14"/>
          <p:cNvSpPr txBox="1"/>
          <p:nvPr/>
        </p:nvSpPr>
        <p:spPr>
          <a:xfrm>
            <a:off x="2205035" y="3179405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90</a:t>
            </a:r>
            <a:endParaRPr lang="nl-NL" sz="1400" baseline="-25000" dirty="0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2267744" y="4996188"/>
            <a:ext cx="0" cy="1512168"/>
          </a:xfrm>
          <a:prstGeom prst="line">
            <a:avLst/>
          </a:prstGeom>
          <a:ln w="571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1961250" y="4862350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</a:t>
            </a:r>
            <a:endParaRPr lang="nl-NL" sz="2000" b="1" dirty="0">
              <a:solidFill>
                <a:srgbClr val="00B050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2277516" y="4862103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R</a:t>
            </a:r>
            <a:endParaRPr lang="nl-NL" sz="2000" b="1" dirty="0">
              <a:solidFill>
                <a:schemeClr val="accent2"/>
              </a:solidFill>
            </a:endParaRPr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7581282" y="2275062"/>
            <a:ext cx="0" cy="1512168"/>
          </a:xfrm>
          <a:prstGeom prst="line">
            <a:avLst/>
          </a:prstGeom>
          <a:ln w="571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6632745" y="2140977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</a:t>
            </a:r>
            <a:endParaRPr lang="nl-NL" sz="2000" b="1" dirty="0">
              <a:solidFill>
                <a:srgbClr val="00B050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7591054" y="2140977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R</a:t>
            </a:r>
            <a:endParaRPr lang="nl-NL" sz="2000" b="1" dirty="0">
              <a:solidFill>
                <a:schemeClr val="accent2"/>
              </a:solidFill>
            </a:endParaRPr>
          </a:p>
        </p:txBody>
      </p:sp>
      <p:cxnSp>
        <p:nvCxnSpPr>
          <p:cNvPr id="24" name="Rechte verbindingslijn 23"/>
          <p:cNvCxnSpPr/>
          <p:nvPr/>
        </p:nvCxnSpPr>
        <p:spPr>
          <a:xfrm>
            <a:off x="6958832" y="2275062"/>
            <a:ext cx="0" cy="1512168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5667646" y="2541087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50</a:t>
            </a:r>
            <a:endParaRPr lang="nl-NL" sz="1400" baseline="-25000" dirty="0"/>
          </a:p>
        </p:txBody>
      </p:sp>
      <p:sp>
        <p:nvSpPr>
          <p:cNvPr id="26" name="Tekstvak 25"/>
          <p:cNvSpPr txBox="1"/>
          <p:nvPr/>
        </p:nvSpPr>
        <p:spPr>
          <a:xfrm>
            <a:off x="7154075" y="3074120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90</a:t>
            </a:r>
            <a:endParaRPr lang="nl-NL" sz="1400" baseline="-25000" dirty="0"/>
          </a:p>
        </p:txBody>
      </p:sp>
      <p:cxnSp>
        <p:nvCxnSpPr>
          <p:cNvPr id="27" name="Rechte verbindingslijn 26"/>
          <p:cNvCxnSpPr/>
          <p:nvPr/>
        </p:nvCxnSpPr>
        <p:spPr>
          <a:xfrm>
            <a:off x="7473652" y="5013176"/>
            <a:ext cx="0" cy="1512168"/>
          </a:xfrm>
          <a:prstGeom prst="line">
            <a:avLst/>
          </a:prstGeom>
          <a:ln w="571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/>
          <p:cNvSpPr txBox="1"/>
          <p:nvPr/>
        </p:nvSpPr>
        <p:spPr>
          <a:xfrm>
            <a:off x="5868144" y="4663067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</a:t>
            </a:r>
            <a:endParaRPr lang="nl-NL" sz="2000" b="1" dirty="0">
              <a:solidFill>
                <a:srgbClr val="00B050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7483424" y="4879091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R</a:t>
            </a:r>
            <a:endParaRPr lang="nl-NL" sz="2000" b="1" dirty="0">
              <a:solidFill>
                <a:schemeClr val="accent2"/>
              </a:solidFill>
            </a:endParaRPr>
          </a:p>
        </p:txBody>
      </p:sp>
      <p:cxnSp>
        <p:nvCxnSpPr>
          <p:cNvPr id="30" name="Rechte verbindingslijn 29"/>
          <p:cNvCxnSpPr/>
          <p:nvPr/>
        </p:nvCxnSpPr>
        <p:spPr>
          <a:xfrm flipH="1">
            <a:off x="6184409" y="4797152"/>
            <a:ext cx="9823" cy="1741760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/>
          <p:cNvSpPr txBox="1"/>
          <p:nvPr/>
        </p:nvSpPr>
        <p:spPr>
          <a:xfrm>
            <a:off x="1275818" y="4688411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50</a:t>
            </a:r>
            <a:endParaRPr lang="nl-NL" sz="1400" baseline="-25000" dirty="0"/>
          </a:p>
        </p:txBody>
      </p:sp>
      <p:sp>
        <p:nvSpPr>
          <p:cNvPr id="34" name="Tekstvak 33"/>
          <p:cNvSpPr txBox="1"/>
          <p:nvPr/>
        </p:nvSpPr>
        <p:spPr>
          <a:xfrm>
            <a:off x="2740834" y="5877272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</a:t>
            </a:r>
            <a:r>
              <a:rPr lang="en-US" sz="1400" baseline="-25000" dirty="0" smtClean="0"/>
              <a:t>90</a:t>
            </a:r>
            <a:endParaRPr lang="nl-NL" sz="1400" baseline="-25000" dirty="0"/>
          </a:p>
        </p:txBody>
      </p:sp>
      <p:sp>
        <p:nvSpPr>
          <p:cNvPr id="5" name="Afgeronde rechthoek 4"/>
          <p:cNvSpPr/>
          <p:nvPr/>
        </p:nvSpPr>
        <p:spPr>
          <a:xfrm rot="1807615">
            <a:off x="6291485" y="697240"/>
            <a:ext cx="2657029" cy="45621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  <a:latin typeface="Castellar" panose="020A0402060406010301" pitchFamily="18" charset="0"/>
              </a:rPr>
              <a:t>PRELIMINARY DATA!</a:t>
            </a:r>
            <a:endParaRPr lang="nl-NL" sz="1400" b="1" dirty="0">
              <a:solidFill>
                <a:schemeClr val="accent2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UG template basic NL">
  <a:themeElements>
    <a:clrScheme name="RUG template basic NL 1">
      <a:dk1>
        <a:srgbClr val="707070"/>
      </a:dk1>
      <a:lt1>
        <a:srgbClr val="FFFFFF"/>
      </a:lt1>
      <a:dk2>
        <a:srgbClr val="707070"/>
      </a:dk2>
      <a:lt2>
        <a:srgbClr val="000000"/>
      </a:lt2>
      <a:accent1>
        <a:srgbClr val="C8C8C8"/>
      </a:accent1>
      <a:accent2>
        <a:srgbClr val="CC0000"/>
      </a:accent2>
      <a:accent3>
        <a:srgbClr val="FFFFFF"/>
      </a:accent3>
      <a:accent4>
        <a:srgbClr val="5F5F5F"/>
      </a:accent4>
      <a:accent5>
        <a:srgbClr val="E0E0E0"/>
      </a:accent5>
      <a:accent6>
        <a:srgbClr val="B90000"/>
      </a:accent6>
      <a:hlink>
        <a:srgbClr val="009CEF"/>
      </a:hlink>
      <a:folHlink>
        <a:srgbClr val="772DEF"/>
      </a:folHlink>
    </a:clrScheme>
    <a:fontScheme name="RUG template basic NL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UG template basic NL 1">
        <a:dk1>
          <a:srgbClr val="707070"/>
        </a:dk1>
        <a:lt1>
          <a:srgbClr val="FFFFFF"/>
        </a:lt1>
        <a:dk2>
          <a:srgbClr val="707070"/>
        </a:dk2>
        <a:lt2>
          <a:srgbClr val="000000"/>
        </a:lt2>
        <a:accent1>
          <a:srgbClr val="C8C8C8"/>
        </a:accent1>
        <a:accent2>
          <a:srgbClr val="CC0000"/>
        </a:accent2>
        <a:accent3>
          <a:srgbClr val="FFFFFF"/>
        </a:accent3>
        <a:accent4>
          <a:srgbClr val="5F5F5F"/>
        </a:accent4>
        <a:accent5>
          <a:srgbClr val="E0E0E0"/>
        </a:accent5>
        <a:accent6>
          <a:srgbClr val="B90000"/>
        </a:accent6>
        <a:hlink>
          <a:srgbClr val="009CEF"/>
        </a:hlink>
        <a:folHlink>
          <a:srgbClr val="772DE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3629</TotalTime>
  <Words>2192</Words>
  <Application>Microsoft Office PowerPoint</Application>
  <PresentationFormat>On-screen Show (4:3)</PresentationFormat>
  <Paragraphs>816</Paragraphs>
  <Slides>48</Slides>
  <Notes>7</Notes>
  <HiddenSlides>3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1_Office Theme</vt:lpstr>
      <vt:lpstr>Depth</vt:lpstr>
      <vt:lpstr>Office Theme</vt:lpstr>
      <vt:lpstr>RUG template basic NL</vt:lpstr>
      <vt:lpstr>PowerPoint Presentation</vt:lpstr>
      <vt:lpstr>WP2: objectives</vt:lpstr>
      <vt:lpstr>WP2: objectives / deliverables</vt:lpstr>
      <vt:lpstr>Work package 2 </vt:lpstr>
      <vt:lpstr>Susceptibility testing </vt:lpstr>
      <vt:lpstr>WP2 microbiology UMCU</vt:lpstr>
      <vt:lpstr>P. aeruginosa  500 strains, MICs</vt:lpstr>
      <vt:lpstr>P. aeruginosa, 500 strains MICs</vt:lpstr>
      <vt:lpstr>P. aeruginosa</vt:lpstr>
      <vt:lpstr>Burkholderia species (n=99)</vt:lpstr>
      <vt:lpstr>Burkholderia species</vt:lpstr>
      <vt:lpstr>Achromobacter xylosoxidans</vt:lpstr>
      <vt:lpstr>Stenotrophomonas maltophilia</vt:lpstr>
      <vt:lpstr>Pandoraea species (n=10)</vt:lpstr>
      <vt:lpstr>Ralstonia species (n=9)</vt:lpstr>
      <vt:lpstr>Next steps microbiology iABC, UMCU</vt:lpstr>
      <vt:lpstr>Next steps microbiology iABC, SERMAS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Beckie Ingram</vt:lpstr>
      <vt:lpstr>iABC murine infection models</vt:lpstr>
      <vt:lpstr>Pharmacokinetics</vt:lpstr>
      <vt:lpstr>Nebulised v’s dry powder delivery  </vt:lpstr>
      <vt:lpstr>The formulation of BAL30072 into dosage forms for inhalation</vt:lpstr>
      <vt:lpstr> Aims of the project</vt:lpstr>
      <vt:lpstr>PowerPoint Presentation</vt:lpstr>
      <vt:lpstr>PowerPoint Presentation</vt:lpstr>
      <vt:lpstr>PowerPoint Presentation</vt:lpstr>
      <vt:lpstr> Effect of the dose on the dispersion efficiency</vt:lpstr>
      <vt:lpstr> Effect of the pressure drop on the dispersion efficiency</vt:lpstr>
      <vt:lpstr> Effect of the pressure drop on the dispersion efficiency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  <vt:lpstr>PowerPoint Presentation</vt:lpstr>
      <vt:lpstr>PowerPoint Presentation</vt:lpstr>
      <vt:lpstr>Questions?</vt:lpstr>
    </vt:vector>
  </TitlesOfParts>
  <Company>GlaxoSmithKline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pma27465</dc:creator>
  <cp:lastModifiedBy>Sinead</cp:lastModifiedBy>
  <cp:revision>91</cp:revision>
  <dcterms:created xsi:type="dcterms:W3CDTF">2013-02-28T14:02:37Z</dcterms:created>
  <dcterms:modified xsi:type="dcterms:W3CDTF">2016-06-13T09:16:10Z</dcterms:modified>
</cp:coreProperties>
</file>