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3"/>
  </p:notesMasterIdLst>
  <p:handoutMasterIdLst>
    <p:handoutMasterId r:id="rId14"/>
  </p:handoutMasterIdLst>
  <p:sldIdLst>
    <p:sldId id="336" r:id="rId2"/>
    <p:sldId id="340" r:id="rId3"/>
    <p:sldId id="342" r:id="rId4"/>
    <p:sldId id="343" r:id="rId5"/>
    <p:sldId id="341" r:id="rId6"/>
    <p:sldId id="344" r:id="rId7"/>
    <p:sldId id="345" r:id="rId8"/>
    <p:sldId id="346" r:id="rId9"/>
    <p:sldId id="348" r:id="rId10"/>
    <p:sldId id="337" r:id="rId11"/>
    <p:sldId id="349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>
          <p15:clr>
            <a:srgbClr val="A4A3A4"/>
          </p15:clr>
        </p15:guide>
        <p15:guide id="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ABC32"/>
    <a:srgbClr val="87CB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50" autoAdjust="0"/>
    <p:restoredTop sz="82396" autoAdjust="0"/>
  </p:normalViewPr>
  <p:slideViewPr>
    <p:cSldViewPr showGuides="1">
      <p:cViewPr>
        <p:scale>
          <a:sx n="66" d="100"/>
          <a:sy n="66" d="100"/>
        </p:scale>
        <p:origin x="-756" y="-72"/>
      </p:cViewPr>
      <p:guideLst>
        <p:guide orient="horz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0" d="100"/>
        <a:sy n="14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DF7994-B42B-4284-8DDC-9390FD5508C9}" type="datetimeFigureOut">
              <a:rPr lang="en-GB" smtClean="0"/>
              <a:pPr/>
              <a:t>06/06/2016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5D9B92-A317-46E0-8A1E-AB3AED8FA09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99151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BAB6E9-6B03-41F4-B914-6B0533B08902}" type="datetimeFigureOut">
              <a:rPr lang="en-GB" smtClean="0"/>
              <a:pPr/>
              <a:t>06/06/2016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2F34F6-ED22-47C5-9E23-019A890CAF8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87462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2F34F6-ED22-47C5-9E23-019A890CAF83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3927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2F34F6-ED22-47C5-9E23-019A890CAF83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70739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/>
          <p:cNvCxnSpPr/>
          <p:nvPr userDrawn="1"/>
        </p:nvCxnSpPr>
        <p:spPr>
          <a:xfrm>
            <a:off x="395536" y="1268760"/>
            <a:ext cx="5832648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Rectangle 1"/>
          <p:cNvSpPr/>
          <p:nvPr userDrawn="1"/>
        </p:nvSpPr>
        <p:spPr>
          <a:xfrm>
            <a:off x="0" y="2276872"/>
            <a:ext cx="9144000" cy="3240360"/>
          </a:xfrm>
          <a:prstGeom prst="rect">
            <a:avLst/>
          </a:prstGeom>
          <a:solidFill>
            <a:srgbClr val="0041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55869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8th December 2014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Basel 7th June 2016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B40E3-3338-4CD0-8684-09844EC8381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255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8th December 2014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Basel 7th June 2016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B40E3-3338-4CD0-8684-09844EC8381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7964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0312"/>
            <a:ext cx="6491288" cy="1143000"/>
          </a:xfrm>
        </p:spPr>
        <p:txBody>
          <a:bodyPr/>
          <a:lstStyle>
            <a:lvl1pPr>
              <a:defRPr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864" y="1628800"/>
            <a:ext cx="8229600" cy="4133056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B40E3-3338-4CD0-8684-09844EC8381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6003" y="6165304"/>
            <a:ext cx="2916607" cy="657101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0382" y="50312"/>
            <a:ext cx="2131811" cy="1506480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>
            <a:off x="2123728" y="6093296"/>
            <a:ext cx="6624736" cy="0"/>
          </a:xfrm>
          <a:prstGeom prst="line">
            <a:avLst/>
          </a:prstGeom>
          <a:ln w="31750">
            <a:solidFill>
              <a:srgbClr val="7ABC3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 userDrawn="1"/>
        </p:nvSpPr>
        <p:spPr>
          <a:xfrm>
            <a:off x="971600" y="6309188"/>
            <a:ext cx="15841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chemeClr val="accent5">
                    <a:lumMod val="75000"/>
                  </a:schemeClr>
                </a:solidFill>
              </a:rPr>
              <a:t>Basel 7</a:t>
            </a:r>
            <a:r>
              <a:rPr lang="en-GB" sz="1200" baseline="30000" dirty="0" smtClean="0">
                <a:solidFill>
                  <a:schemeClr val="accent5">
                    <a:lumMod val="75000"/>
                  </a:schemeClr>
                </a:solidFill>
              </a:rPr>
              <a:t>th</a:t>
            </a:r>
            <a:r>
              <a:rPr lang="en-GB" sz="1200" dirty="0" smtClean="0">
                <a:solidFill>
                  <a:schemeClr val="accent5">
                    <a:lumMod val="75000"/>
                  </a:schemeClr>
                </a:solidFill>
              </a:rPr>
              <a:t> June 2016</a:t>
            </a:r>
            <a:endParaRPr lang="en-GB" sz="12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16639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8th December 2014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Basel 7th June 2016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B40E3-3338-4CD0-8684-09844EC8381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25795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5868"/>
            <a:ext cx="6491288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8th December 2014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Basel 7th June 2016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B40E3-3338-4CD0-8684-09844EC8381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16703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-243408"/>
            <a:ext cx="6491288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8th December 2014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Basel 7th June 2016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B40E3-3338-4CD0-8684-09844EC8381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67974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6491288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8th December 2014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Basel 7th June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B40E3-3338-4CD0-8684-09844EC8381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36141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8th December 2014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Basel 7th June 2016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B40E3-3338-4CD0-8684-09844EC8381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02525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-6389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8th December 2014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Basel 7th June 2016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B40E3-3338-4CD0-8684-09844EC8381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54718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8th December 2014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Basel 7th June 2016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B40E3-3338-4CD0-8684-09844EC8381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3630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649128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noProof="0" dirty="0" smtClean="0"/>
              <a:t>Click to edit Master title style</a:t>
            </a:r>
            <a:endParaRPr lang="en-GB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838" y="635251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8th December 2014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51720" y="6356350"/>
            <a:ext cx="41044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i="1">
                <a:solidFill>
                  <a:srgbClr val="00415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smtClean="0"/>
              <a:t>Basel 7th June 2016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7B40E3-3338-4CD0-8684-09844EC8381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" name="Picture 11" descr="imi logo 3.jpg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81625"/>
            <a:ext cx="858838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Line 6"/>
          <p:cNvSpPr>
            <a:spLocks noChangeShapeType="1"/>
          </p:cNvSpPr>
          <p:nvPr userDrawn="1"/>
        </p:nvSpPr>
        <p:spPr bwMode="auto">
          <a:xfrm flipH="1">
            <a:off x="468312" y="1268760"/>
            <a:ext cx="6480175" cy="0"/>
          </a:xfrm>
          <a:prstGeom prst="line">
            <a:avLst/>
          </a:prstGeom>
          <a:noFill/>
          <a:ln w="28575">
            <a:solidFill>
              <a:srgbClr val="66BC29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fr-B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0777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rgbClr val="004151"/>
          </a:solidFill>
          <a:latin typeface="Verdana" pitchFamily="34" charset="0"/>
          <a:ea typeface="Verdana" pitchFamily="34" charset="0"/>
          <a:cs typeface="Verdana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00415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00415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00415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00415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00415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4624"/>
            <a:ext cx="6491288" cy="1143000"/>
          </a:xfrm>
        </p:spPr>
        <p:txBody>
          <a:bodyPr/>
          <a:lstStyle/>
          <a:p>
            <a:r>
              <a:rPr lang="en-GB" dirty="0" smtClean="0">
                <a:latin typeface="+mj-lt"/>
              </a:rPr>
              <a:t>WP6: Novel endpoints</a:t>
            </a:r>
            <a:endParaRPr lang="en-GB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84784"/>
            <a:ext cx="8229600" cy="4464495"/>
          </a:xfrm>
        </p:spPr>
        <p:txBody>
          <a:bodyPr>
            <a:normAutofit/>
          </a:bodyPr>
          <a:lstStyle/>
          <a:p>
            <a:r>
              <a:rPr lang="en-GB" sz="2800" dirty="0" smtClean="0"/>
              <a:t>Sputum microbiology</a:t>
            </a:r>
          </a:p>
          <a:p>
            <a:r>
              <a:rPr lang="en-GB" sz="2800" dirty="0" smtClean="0"/>
              <a:t>Novel endpoints</a:t>
            </a:r>
            <a:endParaRPr lang="en-GB" sz="2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B40E3-3338-4CD0-8684-09844EC8381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7279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Microbiome analysis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Illumina </a:t>
            </a:r>
            <a:r>
              <a:rPr lang="en-GB" dirty="0" err="1" smtClean="0"/>
              <a:t>Miseq</a:t>
            </a:r>
            <a:endParaRPr lang="en-GB" dirty="0" smtClean="0"/>
          </a:p>
          <a:p>
            <a:r>
              <a:rPr lang="en-GB" dirty="0" smtClean="0"/>
              <a:t>Standardized protocols developed</a:t>
            </a:r>
          </a:p>
          <a:p>
            <a:pPr lvl="1"/>
            <a:r>
              <a:rPr lang="en-GB" dirty="0" smtClean="0"/>
              <a:t>DNA extraction</a:t>
            </a:r>
          </a:p>
          <a:p>
            <a:pPr lvl="1"/>
            <a:r>
              <a:rPr lang="en-GB" dirty="0" smtClean="0"/>
              <a:t>PCR &amp; NGS</a:t>
            </a:r>
          </a:p>
          <a:p>
            <a:r>
              <a:rPr lang="en-GB" dirty="0" smtClean="0"/>
              <a:t>qPCR vs. quantitative culture</a:t>
            </a:r>
          </a:p>
          <a:p>
            <a:pPr lvl="1"/>
            <a:r>
              <a:rPr lang="en-GB" i="1" dirty="0" smtClean="0"/>
              <a:t>P. aeruginosa</a:t>
            </a:r>
            <a:endParaRPr lang="en-GB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B40E3-3338-4CD0-8684-09844EC8381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7323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0"/>
            <a:ext cx="8511162" cy="1325563"/>
          </a:xfrm>
        </p:spPr>
        <p:txBody>
          <a:bodyPr>
            <a:normAutofit/>
          </a:bodyPr>
          <a:lstStyle/>
          <a:p>
            <a:r>
              <a:rPr lang="en-GB" sz="2800" b="1" dirty="0" smtClean="0">
                <a:solidFill>
                  <a:schemeClr val="tx2"/>
                </a:solidFill>
                <a:latin typeface="+mn-lt"/>
              </a:rPr>
              <a:t>WP6: Sputum inflammatory biomarkers</a:t>
            </a:r>
            <a:endParaRPr lang="en-GB" sz="2800" b="1" dirty="0">
              <a:solidFill>
                <a:schemeClr val="tx2"/>
              </a:solidFill>
              <a:latin typeface="+mn-lt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8037996"/>
              </p:ext>
            </p:extLst>
          </p:nvPr>
        </p:nvGraphicFramePr>
        <p:xfrm>
          <a:off x="568587" y="1484784"/>
          <a:ext cx="8044337" cy="31959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9197"/>
                <a:gridCol w="1944216"/>
                <a:gridCol w="3104819"/>
                <a:gridCol w="936105"/>
              </a:tblGrid>
              <a:tr h="970947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Exploratory</a:t>
                      </a:r>
                      <a:r>
                        <a:rPr lang="en-GB" sz="2000" baseline="0" dirty="0" smtClean="0"/>
                        <a:t> endpoint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 smtClean="0"/>
                        <a:t>Comparison</a:t>
                      </a:r>
                      <a:r>
                        <a:rPr lang="en-GB" sz="2000" baseline="0" dirty="0" smtClean="0"/>
                        <a:t> with:</a:t>
                      </a:r>
                      <a:endParaRPr lang="en-GB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 smtClean="0"/>
                        <a:t>Clinical</a:t>
                      </a:r>
                      <a:r>
                        <a:rPr lang="en-GB" sz="2000" baseline="0" dirty="0" smtClean="0"/>
                        <a:t> Trials</a:t>
                      </a:r>
                      <a:endParaRPr lang="en-GB" sz="2000" dirty="0" smtClean="0"/>
                    </a:p>
                    <a:p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WP</a:t>
                      </a:r>
                      <a:endParaRPr lang="en-GB" sz="2000" dirty="0"/>
                    </a:p>
                  </a:txBody>
                  <a:tcPr/>
                </a:tc>
              </a:tr>
              <a:tr h="2197405">
                <a:tc>
                  <a:txBody>
                    <a:bodyPr/>
                    <a:lstStyle/>
                    <a:p>
                      <a:pPr algn="l"/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Neutrophil</a:t>
                      </a:r>
                      <a:r>
                        <a:rPr lang="en-GB" sz="2000" baseline="0" dirty="0" smtClean="0">
                          <a:solidFill>
                            <a:schemeClr val="tx1"/>
                          </a:solidFill>
                        </a:rPr>
                        <a:t> elastase, myeloperoxidase, cytokines </a:t>
                      </a:r>
                      <a:r>
                        <a:rPr lang="en-GB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(e.g. IL-8, IL-6, TNFα, </a:t>
                      </a:r>
                      <a:r>
                        <a:rPr lang="en-GB" sz="2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IFNg</a:t>
                      </a:r>
                      <a:r>
                        <a:rPr lang="en-GB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IL-1β) 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Conventional culture endpoints Exploratory microbiological,</a:t>
                      </a:r>
                      <a:r>
                        <a:rPr lang="en-GB" sz="2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LCI and CT endpoints</a:t>
                      </a:r>
                      <a:endParaRPr lang="en-GB" sz="200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TIP Phase II dose finding study: BE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GB" sz="20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BAL30072</a:t>
                      </a:r>
                      <a:r>
                        <a:rPr lang="en-GB" sz="2000" baseline="0" dirty="0" smtClean="0">
                          <a:solidFill>
                            <a:schemeClr val="tx1"/>
                          </a:solidFill>
                        </a:rPr>
                        <a:t> Phase IB PK/Safety studies: CF &amp; BE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4B</a:t>
                      </a:r>
                    </a:p>
                    <a:p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endParaRPr lang="en-GB" sz="20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GB" sz="2000" baseline="0" dirty="0" smtClean="0">
                          <a:solidFill>
                            <a:schemeClr val="tx1"/>
                          </a:solidFill>
                        </a:rPr>
                        <a:t> &amp; </a:t>
                      </a:r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4A</a:t>
                      </a:r>
                    </a:p>
                    <a:p>
                      <a:endParaRPr lang="en-GB" sz="20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4496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WP6: </a:t>
            </a:r>
            <a:r>
              <a:rPr lang="en-GB" b="1" dirty="0" smtClean="0">
                <a:solidFill>
                  <a:schemeClr val="tx2"/>
                </a:solidFill>
              </a:rPr>
              <a:t>Sputum microbiology</a:t>
            </a:r>
            <a:endParaRPr lang="en-GB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217058"/>
            <a:ext cx="8640960" cy="5092262"/>
          </a:xfrm>
        </p:spPr>
        <p:txBody>
          <a:bodyPr>
            <a:normAutofit/>
          </a:bodyPr>
          <a:lstStyle/>
          <a:p>
            <a:endParaRPr lang="en-GB" sz="2600" dirty="0" smtClean="0"/>
          </a:p>
          <a:p>
            <a:r>
              <a:rPr lang="en-GB" sz="2600" dirty="0" smtClean="0"/>
              <a:t>Screening</a:t>
            </a:r>
          </a:p>
          <a:p>
            <a:pPr lvl="1"/>
            <a:r>
              <a:rPr lang="en-GB" sz="2600" dirty="0" smtClean="0"/>
              <a:t>Qualitative microbiology: presence of relevant organisms</a:t>
            </a:r>
          </a:p>
          <a:p>
            <a:pPr lvl="1"/>
            <a:r>
              <a:rPr lang="en-GB" sz="2600" dirty="0" smtClean="0"/>
              <a:t>COMBACTE / LAB-Net: quality assurance &amp; training</a:t>
            </a:r>
          </a:p>
          <a:p>
            <a:r>
              <a:rPr lang="en-GB" sz="2600" dirty="0" smtClean="0"/>
              <a:t>Clinical studies</a:t>
            </a:r>
          </a:p>
          <a:p>
            <a:pPr lvl="1"/>
            <a:r>
              <a:rPr lang="en-GB" sz="2600" dirty="0" smtClean="0"/>
              <a:t>Quantitative microbiology</a:t>
            </a:r>
          </a:p>
          <a:p>
            <a:pPr lvl="1"/>
            <a:r>
              <a:rPr lang="en-GB" sz="2600" dirty="0" smtClean="0"/>
              <a:t>Antimicrobial susceptibility testing</a:t>
            </a:r>
          </a:p>
          <a:p>
            <a:r>
              <a:rPr lang="en-GB" sz="2600" dirty="0" smtClean="0"/>
              <a:t>Repository of clinical isolates and clinical samples</a:t>
            </a:r>
            <a:endParaRPr lang="en-GB" sz="2600" dirty="0"/>
          </a:p>
        </p:txBody>
      </p:sp>
    </p:spTree>
    <p:extLst>
      <p:ext uri="{BB962C8B-B14F-4D97-AF65-F5344CB8AC3E}">
        <p14:creationId xmlns:p14="http://schemas.microsoft.com/office/powerpoint/2010/main" val="468116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864" y="197768"/>
            <a:ext cx="6491288" cy="1143000"/>
          </a:xfrm>
        </p:spPr>
        <p:txBody>
          <a:bodyPr/>
          <a:lstStyle/>
          <a:p>
            <a:r>
              <a:rPr lang="en-GB" dirty="0" smtClean="0"/>
              <a:t>Sputum microbiology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Sputum liquefaction</a:t>
            </a:r>
          </a:p>
          <a:p>
            <a:r>
              <a:rPr lang="en-GB" dirty="0" smtClean="0"/>
              <a:t>PA selective media</a:t>
            </a:r>
          </a:p>
          <a:p>
            <a:r>
              <a:rPr lang="en-GB" dirty="0" smtClean="0"/>
              <a:t>Central Laboratory Manual</a:t>
            </a:r>
          </a:p>
          <a:p>
            <a:r>
              <a:rPr lang="en-GB" dirty="0" smtClean="0"/>
              <a:t>Quality </a:t>
            </a:r>
            <a:r>
              <a:rPr lang="en-GB" dirty="0"/>
              <a:t>c</a:t>
            </a:r>
            <a:r>
              <a:rPr lang="en-GB" dirty="0" smtClean="0"/>
              <a:t>ontrol samples</a:t>
            </a:r>
          </a:p>
          <a:p>
            <a:pPr lvl="1"/>
            <a:r>
              <a:rPr lang="en-GB" dirty="0" smtClean="0"/>
              <a:t>n=20 in Antwerp &amp; QUB</a:t>
            </a:r>
          </a:p>
          <a:p>
            <a:r>
              <a:rPr lang="en-GB" dirty="0" smtClean="0"/>
              <a:t>Local lab feasibility</a:t>
            </a:r>
          </a:p>
          <a:p>
            <a:pPr lvl="1"/>
            <a:r>
              <a:rPr lang="en-GB" dirty="0" smtClean="0"/>
              <a:t>COMBACTE questionnaire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B40E3-3338-4CD0-8684-09844EC8381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9969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0312"/>
            <a:ext cx="7128792" cy="1143000"/>
          </a:xfrm>
        </p:spPr>
        <p:txBody>
          <a:bodyPr/>
          <a:lstStyle/>
          <a:p>
            <a:r>
              <a:rPr lang="en-GB" dirty="0" smtClean="0"/>
              <a:t>Sputum microbiology: Phase II TIP study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864" y="1528192"/>
            <a:ext cx="8229600" cy="4133056"/>
          </a:xfrm>
        </p:spPr>
        <p:txBody>
          <a:bodyPr>
            <a:normAutofit fontScale="85000" lnSpcReduction="20000"/>
          </a:bodyPr>
          <a:lstStyle/>
          <a:p>
            <a:r>
              <a:rPr lang="en-GB" dirty="0" smtClean="0"/>
              <a:t>Quantitative culture</a:t>
            </a:r>
          </a:p>
          <a:p>
            <a:pPr lvl="1"/>
            <a:r>
              <a:rPr lang="en-GB" i="1" dirty="0" smtClean="0"/>
              <a:t>P. aeruginosa</a:t>
            </a:r>
          </a:p>
          <a:p>
            <a:r>
              <a:rPr lang="en-GB" dirty="0" smtClean="0"/>
              <a:t>Detection of other potential pathogens</a:t>
            </a:r>
          </a:p>
          <a:p>
            <a:pPr lvl="1"/>
            <a:r>
              <a:rPr lang="en-GB" i="1" dirty="0" smtClean="0"/>
              <a:t>Haemophilus </a:t>
            </a:r>
            <a:r>
              <a:rPr lang="en-GB" i="1" dirty="0" err="1" smtClean="0"/>
              <a:t>influenzae</a:t>
            </a:r>
            <a:r>
              <a:rPr lang="en-GB" i="1" dirty="0" smtClean="0"/>
              <a:t>, Streptococcus pneumoniae, Moraxella </a:t>
            </a:r>
            <a:r>
              <a:rPr lang="en-GB" i="1" dirty="0" err="1" smtClean="0"/>
              <a:t>catarrhalis</a:t>
            </a:r>
            <a:r>
              <a:rPr lang="en-GB" i="1" dirty="0" smtClean="0"/>
              <a:t>, Staphylococcus aureus</a:t>
            </a:r>
          </a:p>
          <a:p>
            <a:r>
              <a:rPr lang="en-GB" dirty="0" smtClean="0"/>
              <a:t>Antimicrobial susceptibility testing</a:t>
            </a:r>
          </a:p>
          <a:p>
            <a:pPr lvl="1"/>
            <a:r>
              <a:rPr lang="en-GB" dirty="0"/>
              <a:t>CLSI broth microdilution/agar dilution</a:t>
            </a:r>
          </a:p>
          <a:p>
            <a:pPr lvl="1"/>
            <a:r>
              <a:rPr lang="en-GB" dirty="0"/>
              <a:t>PA: tobramycin, ciprofloxacin, </a:t>
            </a:r>
            <a:r>
              <a:rPr lang="en-GB" dirty="0" err="1"/>
              <a:t>meropenem</a:t>
            </a:r>
            <a:r>
              <a:rPr lang="en-GB" dirty="0"/>
              <a:t>, ceftazidime</a:t>
            </a:r>
          </a:p>
          <a:p>
            <a:pPr lvl="1"/>
            <a:r>
              <a:rPr lang="en-GB" dirty="0"/>
              <a:t>Other pathogens: </a:t>
            </a:r>
            <a:r>
              <a:rPr lang="en-GB" dirty="0" smtClean="0"/>
              <a:t>tobramycin</a:t>
            </a:r>
          </a:p>
          <a:p>
            <a:r>
              <a:rPr lang="en-GB" dirty="0" smtClean="0"/>
              <a:t>Repository of isolates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B40E3-3338-4CD0-8684-09844EC8381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8387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0"/>
            <a:ext cx="8511162" cy="1325563"/>
          </a:xfrm>
        </p:spPr>
        <p:txBody>
          <a:bodyPr>
            <a:normAutofit/>
          </a:bodyPr>
          <a:lstStyle/>
          <a:p>
            <a:r>
              <a:rPr lang="en-GB" sz="2800" b="1" dirty="0" smtClean="0">
                <a:solidFill>
                  <a:schemeClr val="tx2"/>
                </a:solidFill>
                <a:latin typeface="+mn-lt"/>
              </a:rPr>
              <a:t>WP6: Integrated development programme for </a:t>
            </a:r>
            <a:br>
              <a:rPr lang="en-GB" sz="2800" b="1" dirty="0" smtClean="0">
                <a:solidFill>
                  <a:schemeClr val="tx2"/>
                </a:solidFill>
                <a:latin typeface="+mn-lt"/>
              </a:rPr>
            </a:br>
            <a:r>
              <a:rPr lang="en-GB" sz="2800" b="1" dirty="0" smtClean="0">
                <a:solidFill>
                  <a:schemeClr val="tx2"/>
                </a:solidFill>
                <a:latin typeface="+mn-lt"/>
              </a:rPr>
              <a:t>novel endpoints</a:t>
            </a:r>
            <a:endParaRPr lang="en-GB" sz="2800" b="1" dirty="0">
              <a:solidFill>
                <a:schemeClr val="tx2"/>
              </a:solidFill>
              <a:latin typeface="+mn-lt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6536281"/>
              </p:ext>
            </p:extLst>
          </p:nvPr>
        </p:nvGraphicFramePr>
        <p:xfrm>
          <a:off x="568587" y="1484784"/>
          <a:ext cx="8044337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1648"/>
                <a:gridCol w="1791725"/>
                <a:gridCol w="3464859"/>
                <a:gridCol w="936105"/>
              </a:tblGrid>
              <a:tr h="313391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Exploratory</a:t>
                      </a:r>
                      <a:r>
                        <a:rPr lang="en-GB" sz="1600" baseline="0" dirty="0" smtClean="0"/>
                        <a:t> endpoint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/>
                        <a:t>Regulatory endpoint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/>
                        <a:t>Clinical</a:t>
                      </a:r>
                      <a:r>
                        <a:rPr lang="en-GB" sz="1600" baseline="0" dirty="0" smtClean="0"/>
                        <a:t> Trials</a:t>
                      </a:r>
                      <a:endParaRPr lang="en-GB" sz="1600" dirty="0" smtClean="0"/>
                    </a:p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WP</a:t>
                      </a:r>
                      <a:endParaRPr lang="en-GB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Lung</a:t>
                      </a: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</a:rPr>
                        <a:t> Clearance Index (LCI)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FEV</a:t>
                      </a:r>
                      <a:r>
                        <a:rPr lang="en-GB" sz="160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TIP Phase II dose finding study: BE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BAL30072</a:t>
                      </a: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</a:rPr>
                        <a:t> Phase IB PK/Safety studies: CF &amp; BE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TIP Phase III efficacy /safety</a:t>
                      </a: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</a:rPr>
                        <a:t> studies: BE (in EU)</a:t>
                      </a:r>
                      <a:endParaRPr lang="en-GB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4B </a:t>
                      </a:r>
                    </a:p>
                    <a:p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</a:rPr>
                        <a:t> &amp; </a:t>
                      </a:r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4A</a:t>
                      </a:r>
                    </a:p>
                    <a:p>
                      <a:endParaRPr lang="en-GB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4B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Computed</a:t>
                      </a: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</a:rPr>
                        <a:t> tomography</a:t>
                      </a:r>
                      <a:endParaRPr lang="en-GB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</a:rPr>
                        <a:t>(CT) scanning</a:t>
                      </a:r>
                      <a:endParaRPr lang="en-GB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FEV</a:t>
                      </a:r>
                      <a:r>
                        <a:rPr lang="en-GB" sz="160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TIP Phase II dose finding study: BE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TIP Phase III efficacy /safety</a:t>
                      </a: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</a:rPr>
                        <a:t> studies: BE</a:t>
                      </a:r>
                      <a:endParaRPr lang="en-GB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4B</a:t>
                      </a:r>
                    </a:p>
                    <a:p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4B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Microbiome analysis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err="1" smtClean="0">
                          <a:solidFill>
                            <a:schemeClr val="tx1"/>
                          </a:solidFill>
                        </a:rPr>
                        <a:t>Resistome</a:t>
                      </a:r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 analysis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Bacterial</a:t>
                      </a: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</a:rPr>
                        <a:t> load (</a:t>
                      </a:r>
                      <a:r>
                        <a:rPr lang="en-GB" sz="1600" baseline="0" dirty="0" err="1" smtClean="0">
                          <a:solidFill>
                            <a:schemeClr val="tx1"/>
                          </a:solidFill>
                        </a:rPr>
                        <a:t>cfu</a:t>
                      </a: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</a:rPr>
                        <a:t>/g sputum)</a:t>
                      </a:r>
                      <a:endParaRPr lang="en-GB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Resistance development (MIC)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TIP Phase II dose finding study: BE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BAL30072</a:t>
                      </a: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</a:rPr>
                        <a:t> Phase IB </a:t>
                      </a:r>
                      <a:r>
                        <a:rPr lang="en-GB" sz="1600" baseline="0" dirty="0" err="1" smtClean="0">
                          <a:solidFill>
                            <a:schemeClr val="tx1"/>
                          </a:solidFill>
                        </a:rPr>
                        <a:t>Pk</a:t>
                      </a: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</a:rPr>
                        <a:t>/Safety studies: CF &amp; BE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TIP Phase III efficacy /safety</a:t>
                      </a: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</a:rPr>
                        <a:t> studies: BE</a:t>
                      </a:r>
                      <a:endParaRPr lang="en-GB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4B </a:t>
                      </a:r>
                    </a:p>
                    <a:p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</a:rPr>
                        <a:t> &amp; </a:t>
                      </a:r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4A</a:t>
                      </a:r>
                    </a:p>
                    <a:p>
                      <a:endParaRPr lang="en-GB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4B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7601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LCI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25 LCI machines purchased</a:t>
            </a:r>
          </a:p>
          <a:p>
            <a:r>
              <a:rPr lang="en-GB" dirty="0" smtClean="0"/>
              <a:t>5 distributed to partner sites</a:t>
            </a:r>
          </a:p>
          <a:p>
            <a:r>
              <a:rPr lang="en-GB" dirty="0" smtClean="0"/>
              <a:t>Decision on further 20 sites pending ICON feasibility assessment </a:t>
            </a:r>
          </a:p>
          <a:p>
            <a:r>
              <a:rPr lang="en-GB" dirty="0" smtClean="0"/>
              <a:t>Post decision, time required for </a:t>
            </a:r>
          </a:p>
          <a:p>
            <a:pPr lvl="1"/>
            <a:r>
              <a:rPr lang="en-GB" dirty="0"/>
              <a:t>d</a:t>
            </a:r>
            <a:r>
              <a:rPr lang="en-GB" dirty="0" smtClean="0"/>
              <a:t>elivery &amp; installation</a:t>
            </a:r>
          </a:p>
          <a:p>
            <a:pPr lvl="1"/>
            <a:r>
              <a:rPr lang="en-GB" dirty="0" smtClean="0"/>
              <a:t>training &amp; certification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B40E3-3338-4CD0-8684-09844EC8381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7334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4624"/>
            <a:ext cx="6491288" cy="1143000"/>
          </a:xfrm>
        </p:spPr>
        <p:txBody>
          <a:bodyPr/>
          <a:lstStyle/>
          <a:p>
            <a:r>
              <a:rPr lang="en-GB" dirty="0" smtClean="0">
                <a:latin typeface="+mj-lt"/>
              </a:rPr>
              <a:t>LCI: Training, certification</a:t>
            </a:r>
            <a:r>
              <a:rPr lang="en-GB" dirty="0"/>
              <a:t> </a:t>
            </a:r>
            <a:r>
              <a:rPr lang="en-GB" dirty="0" smtClean="0"/>
              <a:t>and Over reading </a:t>
            </a:r>
            <a:endParaRPr lang="en-GB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84784"/>
            <a:ext cx="8568952" cy="4464495"/>
          </a:xfrm>
        </p:spPr>
        <p:txBody>
          <a:bodyPr>
            <a:normAutofit lnSpcReduction="10000"/>
          </a:bodyPr>
          <a:lstStyle/>
          <a:p>
            <a:r>
              <a:rPr lang="en-GB" sz="2800" dirty="0" smtClean="0"/>
              <a:t>Training and certification programme developed and provided by QUB</a:t>
            </a:r>
          </a:p>
          <a:p>
            <a:r>
              <a:rPr lang="en-GB" sz="2800" dirty="0" smtClean="0"/>
              <a:t>1</a:t>
            </a:r>
            <a:r>
              <a:rPr lang="en-GB" sz="2800" baseline="30000" dirty="0" smtClean="0"/>
              <a:t>st</a:t>
            </a:r>
            <a:r>
              <a:rPr lang="en-GB" sz="2800" dirty="0" smtClean="0"/>
              <a:t> training to 3 partner sites completed</a:t>
            </a:r>
            <a:r>
              <a:rPr lang="en-GB" sz="2800" dirty="0"/>
              <a:t> </a:t>
            </a:r>
            <a:r>
              <a:rPr lang="en-GB" sz="2800" dirty="0" smtClean="0"/>
              <a:t>(April 2016)</a:t>
            </a:r>
          </a:p>
          <a:p>
            <a:pPr lvl="1"/>
            <a:r>
              <a:rPr lang="en-GB" sz="2400" dirty="0" smtClean="0"/>
              <a:t>Papworth, Dundee and Edinburgh</a:t>
            </a:r>
          </a:p>
          <a:p>
            <a:pPr lvl="1"/>
            <a:r>
              <a:rPr lang="en-GB" sz="2400" dirty="0" smtClean="0"/>
              <a:t>Certification ongoing: expected June/ July 2016</a:t>
            </a:r>
          </a:p>
          <a:p>
            <a:r>
              <a:rPr lang="en-GB" sz="2800" dirty="0" smtClean="0"/>
              <a:t>Machine in place at 2 further partner sites  </a:t>
            </a:r>
          </a:p>
          <a:p>
            <a:pPr lvl="1"/>
            <a:r>
              <a:rPr lang="en-GB" sz="2400" dirty="0" smtClean="0"/>
              <a:t>Barcelona &amp; Milan</a:t>
            </a:r>
          </a:p>
          <a:p>
            <a:r>
              <a:rPr lang="en-GB" sz="2800" dirty="0" smtClean="0"/>
              <a:t>Awaiting decision on location of other machines (ICON feasibility) before booking training </a:t>
            </a:r>
          </a:p>
          <a:p>
            <a:r>
              <a:rPr lang="en-GB" sz="2800" dirty="0" smtClean="0"/>
              <a:t>Over reading during trials provided by QUB</a:t>
            </a:r>
          </a:p>
          <a:p>
            <a:endParaRPr lang="en-GB" sz="2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B40E3-3338-4CD0-8684-09844EC8381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568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0312"/>
            <a:ext cx="7056784" cy="1143000"/>
          </a:xfrm>
        </p:spPr>
        <p:txBody>
          <a:bodyPr/>
          <a:lstStyle/>
          <a:p>
            <a:r>
              <a:rPr lang="nl-NL" dirty="0" smtClean="0"/>
              <a:t>Chest CT image analysis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b="1" u="sng" dirty="0" smtClean="0"/>
              <a:t>Ongoing</a:t>
            </a:r>
            <a:r>
              <a:rPr lang="en-GB" sz="2800" dirty="0" smtClean="0"/>
              <a:t>: Preparation for Phase II and III studies</a:t>
            </a:r>
          </a:p>
          <a:p>
            <a:pPr marL="457200" lvl="1" indent="0">
              <a:buNone/>
            </a:pPr>
            <a:r>
              <a:rPr lang="en-GB" sz="3600" dirty="0" smtClean="0"/>
              <a:t>-</a:t>
            </a:r>
            <a:r>
              <a:rPr lang="en-GB" sz="2600" dirty="0" smtClean="0"/>
              <a:t>Develop CT scan procedure protocols</a:t>
            </a:r>
          </a:p>
          <a:p>
            <a:pPr marL="457200" lvl="1" indent="0">
              <a:buNone/>
            </a:pPr>
            <a:r>
              <a:rPr lang="en-GB" sz="2600" dirty="0" smtClean="0"/>
              <a:t>-Develop website for chest CT standardization  and certification (July 2016: test version)</a:t>
            </a:r>
          </a:p>
          <a:p>
            <a:r>
              <a:rPr lang="en-GB" sz="2800" dirty="0" err="1" smtClean="0"/>
              <a:t>iABC</a:t>
            </a:r>
            <a:r>
              <a:rPr lang="en-GB" sz="2800" dirty="0" smtClean="0"/>
              <a:t> </a:t>
            </a:r>
            <a:r>
              <a:rPr lang="en-GB" sz="2800" dirty="0"/>
              <a:t>Phase </a:t>
            </a:r>
            <a:r>
              <a:rPr lang="en-GB" sz="2800" dirty="0" smtClean="0"/>
              <a:t>II study</a:t>
            </a:r>
          </a:p>
          <a:p>
            <a:pPr marL="457200" lvl="1" indent="0">
              <a:buNone/>
            </a:pPr>
            <a:r>
              <a:rPr lang="en-GB" sz="3600" dirty="0" smtClean="0"/>
              <a:t>-</a:t>
            </a:r>
            <a:r>
              <a:rPr lang="en-GB" dirty="0" smtClean="0"/>
              <a:t>Collect most recent chest CT scans to develop </a:t>
            </a:r>
            <a:r>
              <a:rPr lang="en-GB" dirty="0"/>
              <a:t>and </a:t>
            </a:r>
            <a:r>
              <a:rPr lang="en-GB" dirty="0" smtClean="0"/>
              <a:t>validate a bronchiectasis CT scoring method</a:t>
            </a:r>
          </a:p>
          <a:p>
            <a:pPr marL="457200" lvl="1" indent="0">
              <a:buNone/>
            </a:pPr>
            <a:endParaRPr lang="en-GB" sz="3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B40E3-3338-4CD0-8684-09844EC8381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5582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0312"/>
            <a:ext cx="7056784" cy="1143000"/>
          </a:xfrm>
        </p:spPr>
        <p:txBody>
          <a:bodyPr/>
          <a:lstStyle/>
          <a:p>
            <a:r>
              <a:rPr lang="nl-NL" dirty="0" smtClean="0"/>
              <a:t>Chest CT image analysis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864" y="1484784"/>
            <a:ext cx="8229600" cy="4133056"/>
          </a:xfrm>
        </p:spPr>
        <p:txBody>
          <a:bodyPr>
            <a:normAutofit fontScale="85000" lnSpcReduction="10000"/>
          </a:bodyPr>
          <a:lstStyle/>
          <a:p>
            <a:pPr marL="457200" lvl="1" indent="0">
              <a:buNone/>
            </a:pPr>
            <a:endParaRPr lang="en-GB" sz="3600" dirty="0" smtClean="0"/>
          </a:p>
          <a:p>
            <a:r>
              <a:rPr lang="en-GB" sz="3600" dirty="0" err="1" smtClean="0"/>
              <a:t>iABC</a:t>
            </a:r>
            <a:r>
              <a:rPr lang="en-GB" sz="3600" dirty="0" smtClean="0"/>
              <a:t> Phase III study</a:t>
            </a:r>
          </a:p>
          <a:p>
            <a:pPr marL="457200" lvl="1" indent="0">
              <a:buNone/>
            </a:pPr>
            <a:r>
              <a:rPr lang="en-GB" sz="3100" dirty="0" smtClean="0"/>
              <a:t>-Standardize CT scanning procedure by </a:t>
            </a:r>
            <a:r>
              <a:rPr lang="en-GB" sz="3100" dirty="0"/>
              <a:t>interactive </a:t>
            </a:r>
            <a:r>
              <a:rPr lang="en-GB" sz="3100" dirty="0" smtClean="0"/>
              <a:t>web based training</a:t>
            </a:r>
          </a:p>
          <a:p>
            <a:pPr marL="457200" lvl="1" indent="0">
              <a:buNone/>
            </a:pPr>
            <a:r>
              <a:rPr lang="en-GB" sz="3100" dirty="0" smtClean="0"/>
              <a:t>-Provide site specific feedback on acquired chest CTs via website</a:t>
            </a:r>
          </a:p>
          <a:p>
            <a:pPr marL="457200" lvl="1" indent="0">
              <a:buNone/>
            </a:pPr>
            <a:r>
              <a:rPr lang="en-GB" sz="3100" dirty="0" smtClean="0"/>
              <a:t>-Analysis of baseline and after-treatment CTs using the developed BE scoring method</a:t>
            </a:r>
          </a:p>
          <a:p>
            <a:pPr marL="457200" lvl="1" indent="0">
              <a:buNone/>
            </a:pPr>
            <a:r>
              <a:rPr lang="nl-NL" sz="3100" dirty="0" smtClean="0"/>
              <a:t>-(Semi)-automatic analysis of </a:t>
            </a:r>
            <a:r>
              <a:rPr lang="en-GB" sz="3100" dirty="0" smtClean="0"/>
              <a:t>airway – artery ratio’s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B40E3-3338-4CD0-8684-09844EC8381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5025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3153</TotalTime>
  <Words>548</Words>
  <Application>Microsoft Office PowerPoint</Application>
  <PresentationFormat>On-screen Show (4:3)</PresentationFormat>
  <Paragraphs>124</Paragraphs>
  <Slides>11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1_Office Theme</vt:lpstr>
      <vt:lpstr>WP6: Novel endpoints</vt:lpstr>
      <vt:lpstr>WP6: Sputum microbiology</vt:lpstr>
      <vt:lpstr>Sputum microbiology </vt:lpstr>
      <vt:lpstr>Sputum microbiology: Phase II TIP study</vt:lpstr>
      <vt:lpstr>WP6: Integrated development programme for  novel endpoints</vt:lpstr>
      <vt:lpstr>LCI </vt:lpstr>
      <vt:lpstr>LCI: Training, certification and Over reading </vt:lpstr>
      <vt:lpstr>Chest CT image analysis</vt:lpstr>
      <vt:lpstr>Chest CT image analysis</vt:lpstr>
      <vt:lpstr>Microbiome analysis</vt:lpstr>
      <vt:lpstr>WP6: Sputum inflammatory biomarkers</vt:lpstr>
    </vt:vector>
  </TitlesOfParts>
  <Company>GlaxoSmithKline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pma27465</dc:creator>
  <cp:lastModifiedBy>Sinead</cp:lastModifiedBy>
  <cp:revision>62</cp:revision>
  <dcterms:created xsi:type="dcterms:W3CDTF">2013-02-28T14:02:37Z</dcterms:created>
  <dcterms:modified xsi:type="dcterms:W3CDTF">2016-06-06T17:40:00Z</dcterms:modified>
</cp:coreProperties>
</file>