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492"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D20787CA-2F68-4095-9E11-B540EA1361E3}" type="datetimeFigureOut">
              <a:rPr lang="nl-NL" smtClean="0"/>
              <a:pPr/>
              <a:t>6-6-2016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20787CA-2F68-4095-9E11-B540EA1361E3}" type="datetimeFigureOut">
              <a:rPr lang="nl-NL" smtClean="0"/>
              <a:pPr/>
              <a:t>6-6-2016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20787CA-2F68-4095-9E11-B540EA1361E3}" type="datetimeFigureOut">
              <a:rPr lang="nl-NL" smtClean="0"/>
              <a:pPr/>
              <a:t>6-6-2016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20787CA-2F68-4095-9E11-B540EA1361E3}" type="datetimeFigureOut">
              <a:rPr lang="nl-NL" smtClean="0"/>
              <a:pPr/>
              <a:t>6-6-2016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20787CA-2F68-4095-9E11-B540EA1361E3}" type="datetimeFigureOut">
              <a:rPr lang="nl-NL" smtClean="0"/>
              <a:pPr/>
              <a:t>6-6-2016</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20787CA-2F68-4095-9E11-B540EA1361E3}" type="datetimeFigureOut">
              <a:rPr lang="nl-NL" smtClean="0"/>
              <a:pPr/>
              <a:t>6-6-2016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20787CA-2F68-4095-9E11-B540EA1361E3}" type="datetimeFigureOut">
              <a:rPr lang="nl-NL" smtClean="0"/>
              <a:pPr/>
              <a:t>6-6-2016</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20787CA-2F68-4095-9E11-B540EA1361E3}" type="datetimeFigureOut">
              <a:rPr lang="nl-NL" smtClean="0"/>
              <a:pPr/>
              <a:t>6-6-2016</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20787CA-2F68-4095-9E11-B540EA1361E3}" type="datetimeFigureOut">
              <a:rPr lang="nl-NL" smtClean="0"/>
              <a:pPr/>
              <a:t>6-6-2016</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20787CA-2F68-4095-9E11-B540EA1361E3}" type="datetimeFigureOut">
              <a:rPr lang="nl-NL" smtClean="0"/>
              <a:pPr/>
              <a:t>6-6-2016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20787CA-2F68-4095-9E11-B540EA1361E3}" type="datetimeFigureOut">
              <a:rPr lang="nl-NL" smtClean="0"/>
              <a:pPr/>
              <a:t>6-6-2016</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878DC97-57B6-42D8-AED9-F744FA4660DE}" type="slidenum">
              <a:rPr lang="nl-NL" smtClean="0"/>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0787CA-2F68-4095-9E11-B540EA1361E3}" type="datetimeFigureOut">
              <a:rPr lang="nl-NL" smtClean="0"/>
              <a:pPr/>
              <a:t>6-6-2016</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78DC97-57B6-42D8-AED9-F744FA4660DE}" type="slidenum">
              <a:rPr lang="nl-NL" smtClean="0"/>
              <a:pPr/>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336005" y="2036170"/>
            <a:ext cx="6234528" cy="10156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457200" marR="0" lvl="1" indent="0" algn="ctr" defTabSz="914400" rtl="0" eaLnBrk="1" fontAlgn="base" latinLnBrk="0" hangingPunct="1">
              <a:lnSpc>
                <a:spcPct val="100000"/>
              </a:lnSpc>
              <a:spcBef>
                <a:spcPct val="0"/>
              </a:spcBef>
              <a:spcAft>
                <a:spcPct val="0"/>
              </a:spcAft>
              <a:buClrTx/>
              <a:buSzTx/>
              <a:tabLst>
                <a:tab pos="-457200" algn="l"/>
              </a:tabLst>
            </a:pPr>
            <a:r>
              <a:rPr lang="en-GB" sz="2000" b="1" dirty="0">
                <a:latin typeface="Arial" pitchFamily="34" charset="0"/>
                <a:ea typeface="Times New Roman" pitchFamily="18" charset="0"/>
                <a:cs typeface="Arial" pitchFamily="34" charset="0"/>
              </a:rPr>
              <a:t>T</a:t>
            </a:r>
            <a:r>
              <a:rPr kumimoji="0" lang="en-GB"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he Inhaled Antibiotics in Bronchiectasis </a:t>
            </a:r>
          </a:p>
          <a:p>
            <a:pPr marL="457200" marR="0" lvl="1" indent="0" algn="ctr" defTabSz="914400" rtl="0" eaLnBrk="1" fontAlgn="base" latinLnBrk="0" hangingPunct="1">
              <a:lnSpc>
                <a:spcPct val="100000"/>
              </a:lnSpc>
              <a:spcBef>
                <a:spcPct val="0"/>
              </a:spcBef>
              <a:spcAft>
                <a:spcPct val="0"/>
              </a:spcAft>
              <a:buClrTx/>
              <a:buSzTx/>
              <a:tabLst>
                <a:tab pos="-457200" algn="l"/>
              </a:tabLst>
            </a:pPr>
            <a:r>
              <a:rPr kumimoji="0" lang="en-GB"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and </a:t>
            </a:r>
          </a:p>
          <a:p>
            <a:pPr marL="457200" marR="0" lvl="1" indent="0" algn="ctr" defTabSz="914400" rtl="0" eaLnBrk="1" fontAlgn="base" latinLnBrk="0" hangingPunct="1">
              <a:lnSpc>
                <a:spcPct val="100000"/>
              </a:lnSpc>
              <a:spcBef>
                <a:spcPct val="0"/>
              </a:spcBef>
              <a:spcAft>
                <a:spcPct val="0"/>
              </a:spcAft>
              <a:buClrTx/>
              <a:buSzTx/>
              <a:tabLst>
                <a:tab pos="-457200" algn="l"/>
              </a:tabLst>
            </a:pPr>
            <a:r>
              <a:rPr kumimoji="0" lang="en-GB"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Cystic Fibrosis (</a:t>
            </a:r>
            <a:r>
              <a:rPr kumimoji="0" lang="en-GB" sz="2000"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iABC</a:t>
            </a:r>
            <a:r>
              <a:rPr kumimoji="0" lang="en-GB" sz="2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Ethical Advisory Board</a:t>
            </a:r>
            <a:endParaRPr kumimoji="0" lang="en-GB" sz="4400" b="1" i="0" u="none" strike="noStrike" cap="none" normalizeH="0" baseline="0" dirty="0" smtClean="0">
              <a:ln>
                <a:noFill/>
              </a:ln>
              <a:solidFill>
                <a:schemeClr val="tx1"/>
              </a:solidFill>
              <a:effectLst/>
              <a:latin typeface="Arial" pitchFamily="34" charset="0"/>
              <a:cs typeface="Arial" pitchFamily="34" charset="0"/>
            </a:endParaRPr>
          </a:p>
        </p:txBody>
      </p:sp>
      <p:pic>
        <p:nvPicPr>
          <p:cNvPr id="14339" name="Picture 3" descr="http://www.asasa.ca/images/services/ethics.png"/>
          <p:cNvPicPr>
            <a:picLocks noChangeAspect="1" noChangeArrowheads="1"/>
          </p:cNvPicPr>
          <p:nvPr/>
        </p:nvPicPr>
        <p:blipFill>
          <a:blip r:embed="rId2" cstate="print"/>
          <a:srcRect/>
          <a:stretch>
            <a:fillRect/>
          </a:stretch>
        </p:blipFill>
        <p:spPr bwMode="auto">
          <a:xfrm>
            <a:off x="1187624" y="3861048"/>
            <a:ext cx="6667500" cy="1905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1187624" y="1412776"/>
            <a:ext cx="6408712"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b="0" i="0" u="none" strike="noStrike" cap="none" normalizeH="0" baseline="0" dirty="0" smtClean="0">
                <a:ln>
                  <a:noFill/>
                </a:ln>
                <a:solidFill>
                  <a:srgbClr val="000000"/>
                </a:solidFill>
                <a:effectLst/>
                <a:latin typeface="Arial" pitchFamily="34" charset="0"/>
                <a:ea typeface="Calibri" pitchFamily="34" charset="0"/>
                <a:cs typeface="Times New Roman" pitchFamily="18" charset="0"/>
              </a:rPr>
              <a:t>The EAB </a:t>
            </a:r>
            <a:r>
              <a:rPr kumimoji="0" lang="en-GB"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will advise the Participants of the </a:t>
            </a:r>
            <a:r>
              <a:rPr kumimoji="0" lang="en-GB" b="0" i="0" u="none" strike="noStrike" cap="none" normalizeH="0" baseline="0" dirty="0" err="1" smtClean="0">
                <a:ln>
                  <a:noFill/>
                </a:ln>
                <a:solidFill>
                  <a:schemeClr val="tx1"/>
                </a:solidFill>
                <a:effectLst/>
                <a:latin typeface="Arial" pitchFamily="34" charset="0"/>
                <a:ea typeface="Calibri" pitchFamily="34" charset="0"/>
                <a:cs typeface="Times New Roman" pitchFamily="18" charset="0"/>
              </a:rPr>
              <a:t>iABC</a:t>
            </a:r>
            <a:r>
              <a:rPr kumimoji="0" lang="en-GB"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programme on any ethical issues relating to animal experimentation, use of human genetic material, use of Human Samples, use of human data collection, data access and transfer, animal use, safety, as well as any other ethical considerations that may arise in the course of the Programme and as such may require information from any or all Participants during the course of the programme.</a:t>
            </a:r>
            <a:endParaRPr kumimoji="0" lang="nl-NL"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b="0" i="0" u="none" strike="noStrike" cap="none" normalizeH="0" baseline="0" dirty="0" smtClean="0">
                <a:ln>
                  <a:noFill/>
                </a:ln>
                <a:solidFill>
                  <a:schemeClr val="tx1"/>
                </a:solidFill>
                <a:effectLst/>
                <a:latin typeface="Arial" pitchFamily="34" charset="0"/>
                <a:ea typeface="Calibri" pitchFamily="34" charset="0"/>
                <a:cs typeface="Arial" pitchFamily="34" charset="0"/>
              </a:rPr>
              <a:t>The team is a guidance body for the consortium. </a:t>
            </a:r>
          </a:p>
          <a:p>
            <a:pPr marL="0" marR="0" lvl="0" indent="0" algn="l" defTabSz="914400" rtl="0" eaLnBrk="0" fontAlgn="base" latinLnBrk="0" hangingPunct="0">
              <a:lnSpc>
                <a:spcPct val="100000"/>
              </a:lnSpc>
              <a:spcBef>
                <a:spcPct val="0"/>
              </a:spcBef>
              <a:spcAft>
                <a:spcPct val="0"/>
              </a:spcAft>
              <a:buClrTx/>
              <a:buSzTx/>
              <a:buFontTx/>
              <a:buNone/>
              <a:tabLst/>
            </a:pPr>
            <a:endParaRPr lang="en-GB" dirty="0">
              <a:latin typeface="Arial" pitchFamily="34" charset="0"/>
              <a:ea typeface="Calibri"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b="0" i="0" u="none" strike="noStrike" cap="none" normalizeH="0" baseline="0" dirty="0" smtClean="0">
                <a:ln>
                  <a:noFill/>
                </a:ln>
                <a:solidFill>
                  <a:schemeClr val="tx1"/>
                </a:solidFill>
                <a:effectLst/>
                <a:latin typeface="Arial" pitchFamily="34" charset="0"/>
                <a:ea typeface="Calibri" pitchFamily="34" charset="0"/>
                <a:cs typeface="Arial" pitchFamily="34" charset="0"/>
              </a:rPr>
              <a:t>Output of the EAB cannot override local ethical regulations requirements.</a:t>
            </a:r>
            <a:endParaRPr kumimoji="0" lang="en-GB"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ekstvak 4"/>
          <p:cNvSpPr txBox="1"/>
          <p:nvPr/>
        </p:nvSpPr>
        <p:spPr>
          <a:xfrm>
            <a:off x="3563888" y="260648"/>
            <a:ext cx="1195135" cy="769441"/>
          </a:xfrm>
          <a:prstGeom prst="rect">
            <a:avLst/>
          </a:prstGeom>
          <a:noFill/>
        </p:spPr>
        <p:txBody>
          <a:bodyPr wrap="none" rtlCol="0">
            <a:spAutoFit/>
          </a:bodyPr>
          <a:lstStyle/>
          <a:p>
            <a:r>
              <a:rPr lang="nl-NL" sz="4400" b="1" dirty="0" err="1" smtClean="0">
                <a:solidFill>
                  <a:schemeClr val="accent3">
                    <a:lumMod val="50000"/>
                  </a:schemeClr>
                </a:solidFill>
              </a:rPr>
              <a:t>Task</a:t>
            </a:r>
            <a:endParaRPr lang="nl-NL" sz="4400" b="1" dirty="0">
              <a:solidFill>
                <a:schemeClr val="accent3">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51520" y="476672"/>
            <a:ext cx="8352928"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nl-NL"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nl-NL"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S</a:t>
            </a: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et ethical standards on the conduct of the clinical and/or animal studies within the Project to prevent a   conflict of interest or the appearance of an ethics conflict.</a:t>
            </a:r>
          </a:p>
          <a:p>
            <a:pPr marL="0" marR="0" lvl="0" indent="0" algn="l" defTabSz="914400" rtl="0" eaLnBrk="0" fontAlgn="base" latinLnBrk="0" hangingPunct="0">
              <a:lnSpc>
                <a:spcPct val="100000"/>
              </a:lnSpc>
              <a:spcBef>
                <a:spcPct val="0"/>
              </a:spcBef>
              <a:spcAft>
                <a:spcPct val="0"/>
              </a:spcAft>
              <a:buClrTx/>
              <a:buSzTx/>
              <a:tabLst/>
            </a:pPr>
            <a:endParaRPr kumimoji="0" lang="en-US" sz="16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Provide advice related to ethical issues, Good Clinical Practices guidelines and/or animal welfare regulations as applicable to the performance of clinical trials and/or animal experimentation.  EAB members advising on a clinical trial or animal experimentation shall be independent from the trial involved.</a:t>
            </a:r>
            <a:endParaRPr kumimoji="0" lang="en-US" sz="16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During the performance of a clinical and/or animal study, the EAB is entitled to provide advice related to ethical issues involved in such trial, to the </a:t>
            </a:r>
            <a:r>
              <a:rPr kumimoji="0" lang="en-GB" sz="1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iABC</a:t>
            </a: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Management Board (MB)</a:t>
            </a:r>
            <a:endParaRPr kumimoji="0" lang="en-US" sz="16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During the performance of the animal studies or studies utilising Human Samples, the EAB shall advise the </a:t>
            </a:r>
            <a:r>
              <a:rPr kumimoji="0" lang="en-GB" sz="1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iABC</a:t>
            </a: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MB in the event that the </a:t>
            </a:r>
            <a:r>
              <a:rPr kumimoji="0" lang="en-GB" sz="1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iABC</a:t>
            </a: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MB intends to terminate animal studies or studies utilising Human Samples</a:t>
            </a:r>
            <a:endParaRPr kumimoji="0" lang="en-US" sz="16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Advise Participants and the </a:t>
            </a:r>
            <a:r>
              <a:rPr kumimoji="0" lang="en-GB" sz="1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iABC</a:t>
            </a: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MB in the event a national or local medical ethical committee, animal review board or national authority intends to terminate studies utilising Human Samples or an animal trial in a specific country or at the facilities of a Participant</a:t>
            </a:r>
            <a:endParaRPr kumimoji="0" lang="en-US" sz="16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Reporting of any violation of the ethics standard operational procedures or any scientific (clinical or laboratory) misconduct to the </a:t>
            </a:r>
            <a:r>
              <a:rPr kumimoji="0" lang="en-GB" sz="1400" b="0" i="0" u="none" strike="noStrike" cap="none" normalizeH="0" baseline="0" dirty="0" err="1" smtClean="0">
                <a:ln>
                  <a:noFill/>
                </a:ln>
                <a:solidFill>
                  <a:schemeClr val="tx1"/>
                </a:solidFill>
                <a:effectLst/>
                <a:latin typeface="Arial" pitchFamily="34" charset="0"/>
                <a:ea typeface="Calibri" pitchFamily="34" charset="0"/>
                <a:cs typeface="Calibri" pitchFamily="34" charset="0"/>
              </a:rPr>
              <a:t>iABC</a:t>
            </a:r>
            <a:r>
              <a:rPr kumimoji="0" lang="en-GB" sz="1400" b="0" i="0" u="none" strike="noStrike" cap="none" normalizeH="0" baseline="0" dirty="0" smtClean="0">
                <a:ln>
                  <a:noFill/>
                </a:ln>
                <a:solidFill>
                  <a:schemeClr val="tx1"/>
                </a:solidFill>
                <a:effectLst/>
                <a:latin typeface="Arial" pitchFamily="34" charset="0"/>
                <a:ea typeface="Calibri" pitchFamily="34" charset="0"/>
                <a:cs typeface="Calibri" pitchFamily="34" charset="0"/>
              </a:rPr>
              <a:t> MB</a:t>
            </a:r>
            <a:endParaRPr kumimoji="0" lang="nl-NL"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nl-NL"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Tekstvak 2"/>
          <p:cNvSpPr txBox="1"/>
          <p:nvPr/>
        </p:nvSpPr>
        <p:spPr>
          <a:xfrm>
            <a:off x="3059832" y="332656"/>
            <a:ext cx="2156296" cy="523220"/>
          </a:xfrm>
          <a:prstGeom prst="rect">
            <a:avLst/>
          </a:prstGeom>
          <a:noFill/>
        </p:spPr>
        <p:txBody>
          <a:bodyPr wrap="none" rtlCol="0">
            <a:spAutoFit/>
          </a:bodyPr>
          <a:lstStyle/>
          <a:p>
            <a:r>
              <a:rPr lang="nl-NL" sz="2800" b="1" dirty="0" err="1" smtClean="0">
                <a:solidFill>
                  <a:schemeClr val="accent3">
                    <a:lumMod val="50000"/>
                  </a:schemeClr>
                </a:solidFill>
              </a:rPr>
              <a:t>Specific</a:t>
            </a:r>
            <a:r>
              <a:rPr lang="nl-NL" sz="2800" b="1" dirty="0" smtClean="0">
                <a:solidFill>
                  <a:schemeClr val="accent3">
                    <a:lumMod val="50000"/>
                  </a:schemeClr>
                </a:solidFill>
              </a:rPr>
              <a:t> </a:t>
            </a:r>
            <a:r>
              <a:rPr lang="nl-NL" sz="2800" b="1" dirty="0" err="1" smtClean="0">
                <a:solidFill>
                  <a:schemeClr val="accent3">
                    <a:lumMod val="50000"/>
                  </a:schemeClr>
                </a:solidFill>
              </a:rPr>
              <a:t>tasks</a:t>
            </a:r>
            <a:endParaRPr lang="nl-NL" sz="2800" b="1" dirty="0">
              <a:solidFill>
                <a:schemeClr val="accent3">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107504" y="1196752"/>
            <a:ext cx="9417963" cy="4124206"/>
          </a:xfrm>
          <a:prstGeom prst="rect">
            <a:avLst/>
          </a:prstGeom>
          <a:noFill/>
        </p:spPr>
        <p:txBody>
          <a:bodyPr wrap="none" rtlCol="0">
            <a:spAutoFit/>
          </a:bodyPr>
          <a:lstStyle/>
          <a:p>
            <a:pPr lvl="7"/>
            <a:r>
              <a:rPr lang="nl-NL" sz="2800" b="1" dirty="0" err="1" smtClean="0">
                <a:solidFill>
                  <a:schemeClr val="accent3">
                    <a:lumMod val="50000"/>
                  </a:schemeClr>
                </a:solidFill>
              </a:rPr>
              <a:t>Members</a:t>
            </a:r>
            <a:endParaRPr lang="nl-NL" sz="2800" b="1" dirty="0" smtClean="0">
              <a:solidFill>
                <a:schemeClr val="accent3">
                  <a:lumMod val="50000"/>
                </a:schemeClr>
              </a:solidFill>
            </a:endParaRPr>
          </a:p>
          <a:p>
            <a:endParaRPr lang="nl-NL" dirty="0"/>
          </a:p>
          <a:p>
            <a:r>
              <a:rPr lang="en-GB" dirty="0" smtClean="0"/>
              <a:t>Scott Bell (Chair)	Pulmonologist	CF/non CF bronchiectasis  Brisbane Australia</a:t>
            </a:r>
            <a:endParaRPr lang="nl-NL" dirty="0"/>
          </a:p>
          <a:p>
            <a:endParaRPr lang="en-GB" dirty="0" smtClean="0"/>
          </a:p>
          <a:p>
            <a:r>
              <a:rPr lang="en-GB" dirty="0" smtClean="0"/>
              <a:t>Harry Heijerman	Pulmonologist	CF/non CF bronchiectasis  The Hague The </a:t>
            </a:r>
            <a:r>
              <a:rPr lang="en-GB" dirty="0"/>
              <a:t>N</a:t>
            </a:r>
            <a:r>
              <a:rPr lang="en-GB" dirty="0" smtClean="0"/>
              <a:t>etherlands	</a:t>
            </a:r>
            <a:endParaRPr lang="nl-NL" dirty="0"/>
          </a:p>
          <a:p>
            <a:r>
              <a:rPr lang="en-GB" dirty="0"/>
              <a:t> </a:t>
            </a:r>
            <a:endParaRPr lang="nl-NL" dirty="0"/>
          </a:p>
          <a:p>
            <a:r>
              <a:rPr lang="en-GB" dirty="0" smtClean="0"/>
              <a:t>Janet Allen			</a:t>
            </a:r>
            <a:r>
              <a:rPr lang="nl-NL" dirty="0" smtClean="0"/>
              <a:t>Director </a:t>
            </a:r>
            <a:r>
              <a:rPr lang="nl-NL" dirty="0"/>
              <a:t>of </a:t>
            </a:r>
            <a:r>
              <a:rPr lang="nl-NL" dirty="0" err="1"/>
              <a:t>Strategic</a:t>
            </a:r>
            <a:r>
              <a:rPr lang="nl-NL" dirty="0"/>
              <a:t> </a:t>
            </a:r>
            <a:r>
              <a:rPr lang="nl-NL" dirty="0" err="1" smtClean="0"/>
              <a:t>Innovation</a:t>
            </a:r>
            <a:r>
              <a:rPr lang="nl-NL" dirty="0" smtClean="0"/>
              <a:t> CF trust UK</a:t>
            </a:r>
          </a:p>
          <a:p>
            <a:r>
              <a:rPr lang="nl-NL" dirty="0"/>
              <a:t>	</a:t>
            </a:r>
            <a:r>
              <a:rPr lang="nl-NL" dirty="0" smtClean="0"/>
              <a:t>			Background: </a:t>
            </a:r>
            <a:r>
              <a:rPr lang="nl-NL" dirty="0" err="1" smtClean="0"/>
              <a:t>Biotechnology</a:t>
            </a:r>
            <a:r>
              <a:rPr lang="nl-NL" dirty="0" smtClean="0"/>
              <a:t> and </a:t>
            </a:r>
            <a:r>
              <a:rPr lang="nl-NL" dirty="0" err="1" smtClean="0"/>
              <a:t>biological</a:t>
            </a:r>
            <a:r>
              <a:rPr lang="nl-NL" dirty="0" smtClean="0"/>
              <a:t> </a:t>
            </a:r>
            <a:r>
              <a:rPr lang="nl-NL" dirty="0" err="1" smtClean="0"/>
              <a:t>sciences</a:t>
            </a:r>
            <a:r>
              <a:rPr lang="nl-NL" dirty="0" smtClean="0"/>
              <a:t>.</a:t>
            </a:r>
            <a:endParaRPr lang="nl-NL" dirty="0"/>
          </a:p>
          <a:p>
            <a:endParaRPr lang="nl-NL" dirty="0"/>
          </a:p>
          <a:p>
            <a:r>
              <a:rPr lang="en-GB" dirty="0" smtClean="0"/>
              <a:t>Suzanne </a:t>
            </a:r>
            <a:r>
              <a:rPr lang="en-GB" dirty="0"/>
              <a:t>van de </a:t>
            </a:r>
            <a:r>
              <a:rPr lang="en-GB" dirty="0" err="1" smtClean="0"/>
              <a:t>Vathorst</a:t>
            </a:r>
            <a:r>
              <a:rPr lang="en-GB" dirty="0" smtClean="0"/>
              <a:t>		Ethics and Philosophy  Rotterdam The Netherlands</a:t>
            </a:r>
            <a:endParaRPr lang="nl-NL" dirty="0"/>
          </a:p>
          <a:p>
            <a:r>
              <a:rPr lang="en-GB" dirty="0"/>
              <a:t> </a:t>
            </a:r>
            <a:endParaRPr lang="nl-NL" dirty="0"/>
          </a:p>
          <a:p>
            <a:r>
              <a:rPr lang="en-GB" dirty="0"/>
              <a:t>Clare </a:t>
            </a:r>
            <a:r>
              <a:rPr lang="en-GB" dirty="0" err="1" smtClean="0"/>
              <a:t>Hopley</a:t>
            </a:r>
            <a:r>
              <a:rPr lang="en-GB" dirty="0" smtClean="0"/>
              <a:t>			Patient with non-CF bronchiectasis  (London, UK) </a:t>
            </a:r>
          </a:p>
          <a:p>
            <a:r>
              <a:rPr lang="en-GB" dirty="0"/>
              <a:t>	</a:t>
            </a:r>
            <a:r>
              <a:rPr lang="en-GB" dirty="0" smtClean="0"/>
              <a:t>			(retired with a legal background)</a:t>
            </a:r>
            <a:endParaRPr lang="nl-NL" dirty="0"/>
          </a:p>
          <a:p>
            <a:endParaRPr lang="nl-N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p:cNvSpPr txBox="1"/>
          <p:nvPr/>
        </p:nvSpPr>
        <p:spPr>
          <a:xfrm>
            <a:off x="2339752" y="548680"/>
            <a:ext cx="4019242" cy="461665"/>
          </a:xfrm>
          <a:prstGeom prst="rect">
            <a:avLst/>
          </a:prstGeom>
          <a:noFill/>
        </p:spPr>
        <p:txBody>
          <a:bodyPr wrap="none" rtlCol="0">
            <a:spAutoFit/>
          </a:bodyPr>
          <a:lstStyle/>
          <a:p>
            <a:r>
              <a:rPr lang="nl-NL" sz="2400" b="1" dirty="0" err="1" smtClean="0">
                <a:solidFill>
                  <a:schemeClr val="accent3">
                    <a:lumMod val="50000"/>
                  </a:schemeClr>
                </a:solidFill>
              </a:rPr>
              <a:t>What</a:t>
            </a:r>
            <a:r>
              <a:rPr lang="nl-NL" sz="2400" b="1" dirty="0" smtClean="0">
                <a:solidFill>
                  <a:schemeClr val="accent3">
                    <a:lumMod val="50000"/>
                  </a:schemeClr>
                </a:solidFill>
              </a:rPr>
              <a:t> have we </a:t>
            </a:r>
            <a:r>
              <a:rPr lang="nl-NL" sz="2400" b="1" dirty="0" err="1" smtClean="0">
                <a:solidFill>
                  <a:schemeClr val="accent3">
                    <a:lumMod val="50000"/>
                  </a:schemeClr>
                </a:solidFill>
              </a:rPr>
              <a:t>done</a:t>
            </a:r>
            <a:r>
              <a:rPr lang="nl-NL" sz="2400" b="1" dirty="0" smtClean="0">
                <a:solidFill>
                  <a:schemeClr val="accent3">
                    <a:lumMod val="50000"/>
                  </a:schemeClr>
                </a:solidFill>
              </a:rPr>
              <a:t> to date….</a:t>
            </a:r>
            <a:endParaRPr lang="nl-NL" sz="2400" b="1" dirty="0">
              <a:solidFill>
                <a:schemeClr val="accent3">
                  <a:lumMod val="50000"/>
                </a:schemeClr>
              </a:solidFill>
            </a:endParaRPr>
          </a:p>
        </p:txBody>
      </p:sp>
      <p:sp>
        <p:nvSpPr>
          <p:cNvPr id="16385" name="Rectangle 1"/>
          <p:cNvSpPr>
            <a:spLocks noChangeArrowheads="1"/>
          </p:cNvSpPr>
          <p:nvPr/>
        </p:nvSpPr>
        <p:spPr bwMode="auto">
          <a:xfrm>
            <a:off x="1259632" y="1417132"/>
            <a:ext cx="7467878" cy="261610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altLang="zh-CN" b="0" i="0" u="none" strike="noStrike" cap="none" normalizeH="0" baseline="0" dirty="0" err="1" smtClean="0">
                <a:ln>
                  <a:noFill/>
                </a:ln>
                <a:solidFill>
                  <a:schemeClr val="tx1"/>
                </a:solidFill>
                <a:effectLst/>
                <a:latin typeface="Arial" pitchFamily="34" charset="0"/>
                <a:ea typeface="MS Gothic" pitchFamily="49" charset="-128"/>
                <a:cs typeface="Arial" pitchFamily="34" charset="0"/>
              </a:rPr>
              <a:t>Tobramycin</a:t>
            </a:r>
            <a:r>
              <a:rPr kumimoji="0" lang="en-US" altLang="zh-CN" b="0" i="0" u="none" strike="noStrike" cap="none" normalizeH="0" baseline="0" dirty="0" smtClean="0">
                <a:ln>
                  <a:noFill/>
                </a:ln>
                <a:solidFill>
                  <a:schemeClr val="tx1"/>
                </a:solidFill>
                <a:effectLst/>
                <a:latin typeface="Arial" pitchFamily="34" charset="0"/>
                <a:ea typeface="MS Gothic" pitchFamily="49" charset="-128"/>
                <a:cs typeface="Arial" pitchFamily="34" charset="0"/>
              </a:rPr>
              <a:t> Inhalation Powder/TBM100</a:t>
            </a:r>
            <a:endParaRPr kumimoji="0" lang="nl-NL" altLang="zh-CN"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A randomized, blinded, parallel group, multi-center dose-finding study, </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to assess the efficacy, safety and tolerability of </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different doses of </a:t>
            </a:r>
            <a:r>
              <a:rPr kumimoji="0" lang="en-US" altLang="zh-CN" sz="1600" b="1" i="0" u="none" strike="noStrike" cap="none" normalizeH="0" baseline="0" dirty="0" err="1" smtClean="0">
                <a:ln>
                  <a:noFill/>
                </a:ln>
                <a:solidFill>
                  <a:schemeClr val="tx1"/>
                </a:solidFill>
                <a:effectLst/>
                <a:latin typeface="Arial" pitchFamily="34" charset="0"/>
                <a:ea typeface="MS Gothic" pitchFamily="49" charset="-128"/>
                <a:cs typeface="Arial" pitchFamily="34" charset="0"/>
              </a:rPr>
              <a:t>tobramycin</a:t>
            </a:r>
            <a:r>
              <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 inhalation powder in patients with </a:t>
            </a:r>
          </a:p>
          <a:p>
            <a:pPr marL="0" marR="0" lvl="0" indent="0"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Non-Cystic Fibrosis Bronchiectasis and pulmonary </a:t>
            </a:r>
            <a:r>
              <a:rPr kumimoji="0" lang="en-US" altLang="zh-CN" sz="1600" b="1" i="1" u="none" strike="noStrike" cap="none" normalizeH="0" baseline="0" dirty="0" smtClean="0">
                <a:ln>
                  <a:noFill/>
                </a:ln>
                <a:solidFill>
                  <a:schemeClr val="tx1"/>
                </a:solidFill>
                <a:effectLst/>
                <a:latin typeface="Arial" pitchFamily="34" charset="0"/>
                <a:ea typeface="MS Gothic" pitchFamily="49" charset="-128"/>
                <a:cs typeface="Arial" pitchFamily="34" charset="0"/>
              </a:rPr>
              <a:t>P. aeruginosa</a:t>
            </a:r>
            <a:r>
              <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 infection</a:t>
            </a:r>
            <a:endParaRPr kumimoji="0" lang="nl-NL" altLang="zh-CN" sz="700" b="0" i="0"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Model Patient Information and Informed Consent</a:t>
            </a:r>
            <a:br>
              <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br>
            <a:r>
              <a:rPr kumimoji="0" lang="en-US" altLang="zh-CN"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for Protocol No. CTBM100G2202</a:t>
            </a:r>
          </a:p>
          <a:p>
            <a:pPr marL="0" marR="0" lvl="0" indent="0" defTabSz="914400" rtl="0" eaLnBrk="0" fontAlgn="base" latinLnBrk="0" hangingPunct="0">
              <a:lnSpc>
                <a:spcPct val="100000"/>
              </a:lnSpc>
              <a:spcBef>
                <a:spcPct val="0"/>
              </a:spcBef>
              <a:spcAft>
                <a:spcPct val="0"/>
              </a:spcAft>
              <a:buClrTx/>
              <a:buSzTx/>
              <a:buFontTx/>
              <a:buNone/>
              <a:tabLst/>
            </a:pPr>
            <a:endParaRPr lang="en-US" altLang="zh-CN" sz="1600" b="1" dirty="0">
              <a:latin typeface="Arial" pitchFamily="34" charset="0"/>
              <a:ea typeface="MS Gothic" pitchFamily="49" charset="-128"/>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zh-CN"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86" name="Rectangle 2"/>
          <p:cNvSpPr>
            <a:spLocks noChangeArrowheads="1"/>
          </p:cNvSpPr>
          <p:nvPr/>
        </p:nvSpPr>
        <p:spPr bwMode="auto">
          <a:xfrm>
            <a:off x="1259632" y="3645024"/>
            <a:ext cx="583044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altLang="ja-JP"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Pregnancy follow-up Model Informed Consent</a:t>
            </a:r>
            <a:br>
              <a:rPr kumimoji="0" lang="en-US" altLang="ja-JP"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br>
            <a:r>
              <a:rPr kumimoji="0" lang="en-US" altLang="ja-JP" sz="1600" b="1" i="0" u="none" strike="noStrike" cap="none" normalizeH="0" baseline="0" dirty="0" smtClean="0">
                <a:ln>
                  <a:noFill/>
                </a:ln>
                <a:solidFill>
                  <a:schemeClr val="tx1"/>
                </a:solidFill>
                <a:effectLst/>
                <a:latin typeface="Arial" pitchFamily="34" charset="0"/>
                <a:ea typeface="MS Gothic" pitchFamily="49" charset="-128"/>
                <a:cs typeface="Arial" pitchFamily="34" charset="0"/>
              </a:rPr>
              <a:t>for pregnant participants for Protocol No. CTBM100G2202</a:t>
            </a:r>
            <a:endParaRPr kumimoji="0" lang="en-US" altLang="ja-JP" sz="2000" b="1" i="0" u="none" strike="noStrike" cap="none" normalizeH="0" baseline="0" dirty="0" smtClean="0">
              <a:ln>
                <a:noFill/>
              </a:ln>
              <a:solidFill>
                <a:schemeClr val="tx1"/>
              </a:solidFill>
              <a:effectLst/>
              <a:latin typeface="Arial" pitchFamily="34" charset="0"/>
              <a:cs typeface="Arial" pitchFamily="34" charset="0"/>
            </a:endParaRPr>
          </a:p>
        </p:txBody>
      </p:sp>
      <p:sp>
        <p:nvSpPr>
          <p:cNvPr id="16387" name="Rectangle 3"/>
          <p:cNvSpPr>
            <a:spLocks noChangeArrowheads="1"/>
          </p:cNvSpPr>
          <p:nvPr/>
        </p:nvSpPr>
        <p:spPr bwMode="auto">
          <a:xfrm>
            <a:off x="1259632" y="4437112"/>
            <a:ext cx="5820825"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Model Patient Informed Consent Form – Genetic Consent </a:t>
            </a:r>
            <a:b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b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Protocol No. CTBM100G2202</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7471</TotalTime>
  <Words>405</Words>
  <Application>Microsoft Office PowerPoint</Application>
  <PresentationFormat>On-screen Show (4:3)</PresentationFormat>
  <Paragraphs>46</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Office-thema</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Heijerman</dc:creator>
  <cp:lastModifiedBy>Sinead</cp:lastModifiedBy>
  <cp:revision>8</cp:revision>
  <dcterms:created xsi:type="dcterms:W3CDTF">2016-05-15T14:16:48Z</dcterms:created>
  <dcterms:modified xsi:type="dcterms:W3CDTF">2016-06-06T17:34:55Z</dcterms:modified>
</cp:coreProperties>
</file>