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29" r:id="rId2"/>
    <p:sldId id="296" r:id="rId3"/>
    <p:sldId id="319" r:id="rId4"/>
    <p:sldId id="321" r:id="rId5"/>
    <p:sldId id="301" r:id="rId6"/>
    <p:sldId id="305" r:id="rId7"/>
    <p:sldId id="312" r:id="rId8"/>
    <p:sldId id="311" r:id="rId9"/>
    <p:sldId id="310" r:id="rId10"/>
    <p:sldId id="322" r:id="rId11"/>
    <p:sldId id="323" r:id="rId12"/>
    <p:sldId id="324" r:id="rId13"/>
    <p:sldId id="325" r:id="rId14"/>
    <p:sldId id="326" r:id="rId15"/>
    <p:sldId id="327" r:id="rId16"/>
    <p:sldId id="314" r:id="rId17"/>
    <p:sldId id="333" r:id="rId18"/>
    <p:sldId id="332" r:id="rId19"/>
    <p:sldId id="330" r:id="rId20"/>
    <p:sldId id="331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241889" initials="C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82494" autoAdjust="0"/>
  </p:normalViewPr>
  <p:slideViewPr>
    <p:cSldViewPr>
      <p:cViewPr>
        <p:scale>
          <a:sx n="94" d="100"/>
          <a:sy n="94" d="100"/>
        </p:scale>
        <p:origin x="-128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LDA%20dispersion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Retenties%20en%20verneveltijd%20vernevelaars%20experimente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Retenties%20en%20verneveltijd%20vernevelaars%20experiment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LDA%20dispersion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Dry%20powder\LDA%20dispersion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10-02-16%20Size%20distribution%20vernevelaars%20experiment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10-02-16%20Size%20distribution%20vernevelaars%20experiment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10-02-16%20Size%20distribution%20vernevelaars%20experiment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Size%20distribution%20vernevelaars%20experimente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Size%20distribution%20vernevelaars%20experimente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Size%20distribution%20vernevelaars%20experimen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25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Dose!$C$6:$C$36</c:f>
              <c:numCache>
                <c:formatCode>General</c:formatCode>
                <c:ptCount val="31"/>
                <c:pt idx="0">
                  <c:v>0</c:v>
                </c:pt>
                <c:pt idx="1">
                  <c:v>8.92</c:v>
                </c:pt>
                <c:pt idx="2">
                  <c:v>14.02</c:v>
                </c:pt>
                <c:pt idx="3">
                  <c:v>19.59</c:v>
                </c:pt>
                <c:pt idx="4">
                  <c:v>25.39</c:v>
                </c:pt>
                <c:pt idx="5">
                  <c:v>34.07</c:v>
                </c:pt>
                <c:pt idx="6">
                  <c:v>45.11</c:v>
                </c:pt>
                <c:pt idx="7">
                  <c:v>54.93</c:v>
                </c:pt>
                <c:pt idx="8">
                  <c:v>65.11</c:v>
                </c:pt>
                <c:pt idx="9">
                  <c:v>74.23</c:v>
                </c:pt>
                <c:pt idx="10">
                  <c:v>80.290000000000006</c:v>
                </c:pt>
                <c:pt idx="11">
                  <c:v>84.82</c:v>
                </c:pt>
                <c:pt idx="12">
                  <c:v>89</c:v>
                </c:pt>
                <c:pt idx="13">
                  <c:v>93.19</c:v>
                </c:pt>
                <c:pt idx="14">
                  <c:v>96.04</c:v>
                </c:pt>
                <c:pt idx="15">
                  <c:v>97.75</c:v>
                </c:pt>
                <c:pt idx="16">
                  <c:v>98.95</c:v>
                </c:pt>
                <c:pt idx="17">
                  <c:v>99.64</c:v>
                </c:pt>
                <c:pt idx="18">
                  <c:v>99.94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30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Dose!$D$6:$D$36</c:f>
              <c:numCache>
                <c:formatCode>General</c:formatCode>
                <c:ptCount val="31"/>
                <c:pt idx="0">
                  <c:v>0</c:v>
                </c:pt>
                <c:pt idx="1">
                  <c:v>8.26</c:v>
                </c:pt>
                <c:pt idx="2">
                  <c:v>12.99</c:v>
                </c:pt>
                <c:pt idx="3">
                  <c:v>18.149999999999999</c:v>
                </c:pt>
                <c:pt idx="4">
                  <c:v>23.52</c:v>
                </c:pt>
                <c:pt idx="5">
                  <c:v>31.54</c:v>
                </c:pt>
                <c:pt idx="6">
                  <c:v>41.71</c:v>
                </c:pt>
                <c:pt idx="7">
                  <c:v>50.73</c:v>
                </c:pt>
                <c:pt idx="8">
                  <c:v>60.01</c:v>
                </c:pt>
                <c:pt idx="9">
                  <c:v>68.22</c:v>
                </c:pt>
                <c:pt idx="10">
                  <c:v>73.59</c:v>
                </c:pt>
                <c:pt idx="11">
                  <c:v>77.52</c:v>
                </c:pt>
                <c:pt idx="12">
                  <c:v>81.12</c:v>
                </c:pt>
                <c:pt idx="13">
                  <c:v>84.79</c:v>
                </c:pt>
                <c:pt idx="14">
                  <c:v>87.45</c:v>
                </c:pt>
                <c:pt idx="15">
                  <c:v>89.15</c:v>
                </c:pt>
                <c:pt idx="16">
                  <c:v>90.49</c:v>
                </c:pt>
                <c:pt idx="17">
                  <c:v>91.5</c:v>
                </c:pt>
                <c:pt idx="18">
                  <c:v>92.38</c:v>
                </c:pt>
                <c:pt idx="19">
                  <c:v>93.2</c:v>
                </c:pt>
                <c:pt idx="20">
                  <c:v>94.3</c:v>
                </c:pt>
                <c:pt idx="21">
                  <c:v>95.6</c:v>
                </c:pt>
                <c:pt idx="22">
                  <c:v>96.93</c:v>
                </c:pt>
                <c:pt idx="23">
                  <c:v>98.12</c:v>
                </c:pt>
                <c:pt idx="24">
                  <c:v>99.04</c:v>
                </c:pt>
                <c:pt idx="25">
                  <c:v>99.71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40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Dose!$E$6:$E$36</c:f>
              <c:numCache>
                <c:formatCode>General</c:formatCode>
                <c:ptCount val="31"/>
                <c:pt idx="0">
                  <c:v>0</c:v>
                </c:pt>
                <c:pt idx="1">
                  <c:v>4.42</c:v>
                </c:pt>
                <c:pt idx="2">
                  <c:v>7.75</c:v>
                </c:pt>
                <c:pt idx="3">
                  <c:v>11.73</c:v>
                </c:pt>
                <c:pt idx="4">
                  <c:v>16.13</c:v>
                </c:pt>
                <c:pt idx="5">
                  <c:v>22.95</c:v>
                </c:pt>
                <c:pt idx="6">
                  <c:v>31.88</c:v>
                </c:pt>
                <c:pt idx="7">
                  <c:v>40</c:v>
                </c:pt>
                <c:pt idx="8">
                  <c:v>48.45</c:v>
                </c:pt>
                <c:pt idx="9">
                  <c:v>55.96</c:v>
                </c:pt>
                <c:pt idx="10">
                  <c:v>60.84</c:v>
                </c:pt>
                <c:pt idx="11">
                  <c:v>64.39</c:v>
                </c:pt>
                <c:pt idx="12">
                  <c:v>67.7</c:v>
                </c:pt>
                <c:pt idx="13">
                  <c:v>71.39</c:v>
                </c:pt>
                <c:pt idx="14">
                  <c:v>74.36</c:v>
                </c:pt>
                <c:pt idx="15">
                  <c:v>76.400000000000006</c:v>
                </c:pt>
                <c:pt idx="16">
                  <c:v>78.069999999999993</c:v>
                </c:pt>
                <c:pt idx="17">
                  <c:v>79.38</c:v>
                </c:pt>
                <c:pt idx="18">
                  <c:v>80.510000000000005</c:v>
                </c:pt>
                <c:pt idx="19">
                  <c:v>81.56</c:v>
                </c:pt>
                <c:pt idx="20">
                  <c:v>82.99</c:v>
                </c:pt>
                <c:pt idx="21">
                  <c:v>84.8</c:v>
                </c:pt>
                <c:pt idx="22">
                  <c:v>86.94</c:v>
                </c:pt>
                <c:pt idx="23">
                  <c:v>89.29</c:v>
                </c:pt>
                <c:pt idx="24">
                  <c:v>91.82</c:v>
                </c:pt>
                <c:pt idx="25">
                  <c:v>94.72</c:v>
                </c:pt>
                <c:pt idx="26">
                  <c:v>97.57</c:v>
                </c:pt>
                <c:pt idx="27">
                  <c:v>99.47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50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Dose!$F$6:$F$36</c:f>
              <c:numCache>
                <c:formatCode>General</c:formatCode>
                <c:ptCount val="31"/>
                <c:pt idx="0">
                  <c:v>0</c:v>
                </c:pt>
                <c:pt idx="1">
                  <c:v>2.77</c:v>
                </c:pt>
                <c:pt idx="2">
                  <c:v>5.33</c:v>
                </c:pt>
                <c:pt idx="3">
                  <c:v>8.5500000000000007</c:v>
                </c:pt>
                <c:pt idx="4">
                  <c:v>12.19</c:v>
                </c:pt>
                <c:pt idx="5">
                  <c:v>17.940000000000001</c:v>
                </c:pt>
                <c:pt idx="6">
                  <c:v>25.56</c:v>
                </c:pt>
                <c:pt idx="7">
                  <c:v>32.520000000000003</c:v>
                </c:pt>
                <c:pt idx="8">
                  <c:v>39.76</c:v>
                </c:pt>
                <c:pt idx="9">
                  <c:v>46.11</c:v>
                </c:pt>
                <c:pt idx="10">
                  <c:v>50.11</c:v>
                </c:pt>
                <c:pt idx="11">
                  <c:v>52.87</c:v>
                </c:pt>
                <c:pt idx="12">
                  <c:v>55.32</c:v>
                </c:pt>
                <c:pt idx="13">
                  <c:v>58.02</c:v>
                </c:pt>
                <c:pt idx="14">
                  <c:v>60.35</c:v>
                </c:pt>
                <c:pt idx="15">
                  <c:v>62.03</c:v>
                </c:pt>
                <c:pt idx="16">
                  <c:v>63.47</c:v>
                </c:pt>
                <c:pt idx="17">
                  <c:v>64.69</c:v>
                </c:pt>
                <c:pt idx="18">
                  <c:v>65.86</c:v>
                </c:pt>
                <c:pt idx="19">
                  <c:v>67.02</c:v>
                </c:pt>
                <c:pt idx="20">
                  <c:v>68.69</c:v>
                </c:pt>
                <c:pt idx="21">
                  <c:v>70.989999999999995</c:v>
                </c:pt>
                <c:pt idx="22">
                  <c:v>74</c:v>
                </c:pt>
                <c:pt idx="23">
                  <c:v>77.75</c:v>
                </c:pt>
                <c:pt idx="24">
                  <c:v>82.11</c:v>
                </c:pt>
                <c:pt idx="25">
                  <c:v>87.26</c:v>
                </c:pt>
                <c:pt idx="26">
                  <c:v>92.46</c:v>
                </c:pt>
                <c:pt idx="27">
                  <c:v>96.63</c:v>
                </c:pt>
                <c:pt idx="28">
                  <c:v>98.92</c:v>
                </c:pt>
                <c:pt idx="29">
                  <c:v>99.77</c:v>
                </c:pt>
                <c:pt idx="30">
                  <c:v>100</c:v>
                </c:pt>
              </c:numCache>
            </c:numRef>
          </c:yVal>
          <c:smooth val="1"/>
        </c:ser>
        <c:ser>
          <c:idx val="4"/>
          <c:order val="4"/>
          <c:tx>
            <c:v>RODOS 3 bar</c:v>
          </c:tx>
          <c:xVal>
            <c:numRef>
              <c:f>Dose!$B$7:$B$36</c:f>
              <c:numCache>
                <c:formatCode>General</c:formatCode>
                <c:ptCount val="30"/>
                <c:pt idx="0">
                  <c:v>0.9</c:v>
                </c:pt>
                <c:pt idx="1">
                  <c:v>1.1000000000000001</c:v>
                </c:pt>
                <c:pt idx="2">
                  <c:v>1.3</c:v>
                </c:pt>
                <c:pt idx="3">
                  <c:v>1.5</c:v>
                </c:pt>
                <c:pt idx="4">
                  <c:v>1.8</c:v>
                </c:pt>
                <c:pt idx="5">
                  <c:v>2.2000000000000002</c:v>
                </c:pt>
                <c:pt idx="6">
                  <c:v>2.6</c:v>
                </c:pt>
                <c:pt idx="7">
                  <c:v>3.1</c:v>
                </c:pt>
                <c:pt idx="8">
                  <c:v>3.7</c:v>
                </c:pt>
                <c:pt idx="9">
                  <c:v>4.3</c:v>
                </c:pt>
                <c:pt idx="10">
                  <c:v>5</c:v>
                </c:pt>
                <c:pt idx="11">
                  <c:v>6</c:v>
                </c:pt>
                <c:pt idx="12">
                  <c:v>7.5</c:v>
                </c:pt>
                <c:pt idx="13">
                  <c:v>9</c:v>
                </c:pt>
                <c:pt idx="14">
                  <c:v>10.5</c:v>
                </c:pt>
                <c:pt idx="15">
                  <c:v>12.5</c:v>
                </c:pt>
                <c:pt idx="16">
                  <c:v>15</c:v>
                </c:pt>
                <c:pt idx="17">
                  <c:v>18</c:v>
                </c:pt>
                <c:pt idx="18">
                  <c:v>21</c:v>
                </c:pt>
                <c:pt idx="19">
                  <c:v>25</c:v>
                </c:pt>
                <c:pt idx="20">
                  <c:v>30</c:v>
                </c:pt>
                <c:pt idx="21">
                  <c:v>36</c:v>
                </c:pt>
                <c:pt idx="22">
                  <c:v>43</c:v>
                </c:pt>
                <c:pt idx="23">
                  <c:v>51</c:v>
                </c:pt>
                <c:pt idx="24">
                  <c:v>61</c:v>
                </c:pt>
                <c:pt idx="25">
                  <c:v>73</c:v>
                </c:pt>
                <c:pt idx="26">
                  <c:v>87</c:v>
                </c:pt>
                <c:pt idx="27">
                  <c:v>103</c:v>
                </c:pt>
                <c:pt idx="28">
                  <c:v>123</c:v>
                </c:pt>
                <c:pt idx="29">
                  <c:v>147</c:v>
                </c:pt>
              </c:numCache>
            </c:numRef>
          </c:xVal>
          <c:yVal>
            <c:numRef>
              <c:f>Dose!$G$7:$G$36</c:f>
              <c:numCache>
                <c:formatCode>General</c:formatCode>
                <c:ptCount val="30"/>
                <c:pt idx="0">
                  <c:v>25.99</c:v>
                </c:pt>
                <c:pt idx="1">
                  <c:v>36.380000000000003</c:v>
                </c:pt>
                <c:pt idx="2">
                  <c:v>45.73</c:v>
                </c:pt>
                <c:pt idx="3">
                  <c:v>54.02</c:v>
                </c:pt>
                <c:pt idx="4">
                  <c:v>64.78</c:v>
                </c:pt>
                <c:pt idx="5">
                  <c:v>76.39</c:v>
                </c:pt>
                <c:pt idx="6">
                  <c:v>84.97</c:v>
                </c:pt>
                <c:pt idx="7">
                  <c:v>92.29</c:v>
                </c:pt>
                <c:pt idx="8">
                  <c:v>97.29</c:v>
                </c:pt>
                <c:pt idx="9">
                  <c:v>99.38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8416"/>
        <c:axId val="9188992"/>
      </c:scatterChart>
      <c:valAx>
        <c:axId val="918841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Particle size (µm)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88992"/>
        <c:crosses val="autoZero"/>
        <c:crossBetween val="midCat"/>
      </c:valAx>
      <c:valAx>
        <c:axId val="918899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Cumulative distribution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88416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83125628591392997"/>
          <c:y val="0.11436661864528699"/>
          <c:w val="0.16166020859194599"/>
          <c:h val="0.314441382651471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32852143482"/>
          <c:y val="4.1408004905457499E-2"/>
          <c:w val="0.64959536307961496"/>
          <c:h val="0.84259190464429701"/>
        </c:manualLayout>
      </c:layout>
      <c:barChart>
        <c:barDir val="col"/>
        <c:grouping val="clustered"/>
        <c:varyColors val="0"/>
        <c:ser>
          <c:idx val="0"/>
          <c:order val="0"/>
          <c:tx>
            <c:v>Pari LC Sprint</c:v>
          </c:tx>
          <c:invertIfNegative val="0"/>
          <c:errBars>
            <c:errBarType val="both"/>
            <c:errValType val="cust"/>
            <c:noEndCap val="0"/>
            <c:plus>
              <c:numRef>
                <c:f>'[02-05-16 Retenties en verneveltijd vernevelaars experimenten.xlsx]Retenties vernevelaars'!$F$6,'[02-05-16 Retenties en verneveltijd vernevelaars experimenten.xlsx]Retenties vernevelaars'!$F$26,'[02-05-16 Retenties en verneveltijd vernevelaars experimenten.xlsx]Retenties vernevelaars'!$F$48</c:f>
                <c:numCache>
                  <c:formatCode>General</c:formatCode>
                  <c:ptCount val="3"/>
                  <c:pt idx="0">
                    <c:v>4.8506074730020603E-2</c:v>
                  </c:pt>
                  <c:pt idx="1">
                    <c:v>5.2401865954902399E-2</c:v>
                  </c:pt>
                  <c:pt idx="2">
                    <c:v>1.8384776310850202E-2</c:v>
                  </c:pt>
                </c:numCache>
              </c:numRef>
            </c:plus>
            <c:minus>
              <c:numRef>
                <c:f>'[02-05-16 Retenties en verneveltijd vernevelaars experimenten.xlsx]Retenties vernevelaars'!$F$5,'[02-05-16 Retenties en verneveltijd vernevelaars experimenten.xlsx]Retenties vernevelaars'!$F$26,'[02-05-16 Retenties en verneveltijd vernevelaars experimenten.xlsx]Retenties vernevelaars'!$F$48</c:f>
                <c:numCache>
                  <c:formatCode>General</c:formatCode>
                  <c:ptCount val="3"/>
                  <c:pt idx="0">
                    <c:v>4.8506074730020603E-2</c:v>
                  </c:pt>
                  <c:pt idx="1">
                    <c:v>5.2401865954902399E-2</c:v>
                  </c:pt>
                  <c:pt idx="2">
                    <c:v>1.8384776310850202E-2</c:v>
                  </c:pt>
                </c:numCache>
              </c:numRef>
            </c:minus>
          </c:errBars>
          <c:cat>
            <c:strRef>
              <c:f>'[02-05-16 Retenties en verneveltijd vernevelaars experimenten.xlsx]Retenties vernevelaars'!$Q$8:$Q$10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experimenten.xlsx]Retenties vernevelaars'!$E$8,'[02-05-16 Retenties en verneveltijd vernevelaars experimenten.xlsx]Retenties vernevelaars'!$E$30,'[02-05-16 Retenties en verneveltijd vernevelaars experimenten.xlsx]Retenties vernevelaars'!$E$49</c:f>
              <c:numCache>
                <c:formatCode>0.0%</c:formatCode>
                <c:ptCount val="3"/>
                <c:pt idx="0">
                  <c:v>0.30437500000000001</c:v>
                </c:pt>
                <c:pt idx="1">
                  <c:v>0.30080000000000001</c:v>
                </c:pt>
                <c:pt idx="2">
                  <c:v>0.20899999999999999</c:v>
                </c:pt>
              </c:numCache>
            </c:numRef>
          </c:val>
        </c:ser>
        <c:ser>
          <c:idx val="1"/>
          <c:order val="1"/>
          <c:tx>
            <c:v>Pari eFlow</c:v>
          </c:tx>
          <c:invertIfNegative val="0"/>
          <c:errBars>
            <c:errBarType val="both"/>
            <c:errValType val="cust"/>
            <c:noEndCap val="0"/>
            <c:plus>
              <c:numRef>
                <c:f>'[02-05-16 Retenties en verneveltijd vernevelaars experimenten.xlsx]Retenties vernevelaars'!$F$11,'[02-05-16 Retenties en verneveltijd vernevelaars experimenten.xlsx]Retenties vernevelaars'!$F$33,'[02-05-16 Retenties en verneveltijd vernevelaars experimenten.xlsx]Retenties vernevelaars'!$F$51</c:f>
                <c:numCache>
                  <c:formatCode>General</c:formatCode>
                  <c:ptCount val="3"/>
                  <c:pt idx="0">
                    <c:v>6.8402041531772304E-2</c:v>
                  </c:pt>
                  <c:pt idx="1">
                    <c:v>6.1150542833967599E-2</c:v>
                  </c:pt>
                  <c:pt idx="2">
                    <c:v>1.55563491861041E-2</c:v>
                  </c:pt>
                </c:numCache>
              </c:numRef>
            </c:plus>
            <c:minus>
              <c:numRef>
                <c:f>'[02-05-16 Retenties en verneveltijd vernevelaars experimenten.xlsx]Retenties vernevelaars'!$F$10,'[02-05-16 Retenties en verneveltijd vernevelaars experimenten.xlsx]Retenties vernevelaars'!$F$33,'[02-05-16 Retenties en verneveltijd vernevelaars experimenten.xlsx]Retenties vernevelaars'!$F$51</c:f>
                <c:numCache>
                  <c:formatCode>General</c:formatCode>
                  <c:ptCount val="3"/>
                  <c:pt idx="0">
                    <c:v>6.8402041531772304E-2</c:v>
                  </c:pt>
                  <c:pt idx="1">
                    <c:v>6.1150542833967599E-2</c:v>
                  </c:pt>
                  <c:pt idx="2">
                    <c:v>1.55563491861041E-2</c:v>
                  </c:pt>
                </c:numCache>
              </c:numRef>
            </c:minus>
          </c:errBars>
          <c:cat>
            <c:strRef>
              <c:f>'[02-05-16 Retenties en verneveltijd vernevelaars experimenten.xlsx]Retenties vernevelaars'!$Q$8:$Q$10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experimenten.xlsx]Retenties vernevelaars'!$E$14,'[02-05-16 Retenties en verneveltijd vernevelaars experimenten.xlsx]Retenties vernevelaars'!$E$37,'[02-05-16 Retenties en verneveltijd vernevelaars experimenten.xlsx]Retenties vernevelaars'!$E$52</c:f>
              <c:numCache>
                <c:formatCode>0.0%</c:formatCode>
                <c:ptCount val="3"/>
                <c:pt idx="0">
                  <c:v>0.34837499999999999</c:v>
                </c:pt>
                <c:pt idx="1">
                  <c:v>0.35749999999999998</c:v>
                </c:pt>
                <c:pt idx="2">
                  <c:v>0.26400000000000001</c:v>
                </c:pt>
              </c:numCache>
            </c:numRef>
          </c:val>
        </c:ser>
        <c:ser>
          <c:idx val="2"/>
          <c:order val="2"/>
          <c:tx>
            <c:v>Pari Velox</c:v>
          </c:tx>
          <c:invertIfNegative val="0"/>
          <c:errBars>
            <c:errBarType val="both"/>
            <c:errValType val="cust"/>
            <c:noEndCap val="0"/>
            <c:plus>
              <c:numRef>
                <c:f>'[02-05-16 Retenties en verneveltijd vernevelaars experimenten.xlsx]Retenties vernevelaars'!$F$17,'[02-05-16 Retenties en verneveltijd vernevelaars experimenten.xlsx]Retenties vernevelaars'!$F$40,'[02-05-16 Retenties en verneveltijd vernevelaars experimenten.xlsx]Retenties vernevelaars'!$F$54</c:f>
                <c:numCache>
                  <c:formatCode>General</c:formatCode>
                  <c:ptCount val="3"/>
                  <c:pt idx="0">
                    <c:v>2.10492619483779E-2</c:v>
                  </c:pt>
                  <c:pt idx="1">
                    <c:v>3.4927862166980003E-2</c:v>
                  </c:pt>
                  <c:pt idx="2">
                    <c:v>2.66069271323949E-2</c:v>
                  </c:pt>
                </c:numCache>
              </c:numRef>
            </c:plus>
            <c:minus>
              <c:numRef>
                <c:f>'[02-05-16 Retenties en verneveltijd vernevelaars experimenten.xlsx]Retenties vernevelaars'!$F$16,'[02-05-16 Retenties en verneveltijd vernevelaars experimenten.xlsx]Retenties vernevelaars'!$F$40,'[02-05-16 Retenties en verneveltijd vernevelaars experimenten.xlsx]Retenties vernevelaars'!$F$54</c:f>
                <c:numCache>
                  <c:formatCode>General</c:formatCode>
                  <c:ptCount val="3"/>
                  <c:pt idx="0">
                    <c:v>2.10492619483779E-2</c:v>
                  </c:pt>
                  <c:pt idx="1">
                    <c:v>3.4927862166980003E-2</c:v>
                  </c:pt>
                  <c:pt idx="2">
                    <c:v>2.66069271323949E-2</c:v>
                  </c:pt>
                </c:numCache>
              </c:numRef>
            </c:minus>
          </c:errBars>
          <c:cat>
            <c:strRef>
              <c:f>'[02-05-16 Retenties en verneveltijd vernevelaars experimenten.xlsx]Retenties vernevelaars'!$Q$8:$Q$10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experimenten.xlsx]Retenties vernevelaars'!$E$20,'[02-05-16 Retenties en verneveltijd vernevelaars experimenten.xlsx]Retenties vernevelaars'!$E$44,'[02-05-16 Retenties en verneveltijd vernevelaars experimenten.xlsx]Retenties vernevelaars'!$E$58</c:f>
              <c:numCache>
                <c:formatCode>0.0%</c:formatCode>
                <c:ptCount val="3"/>
                <c:pt idx="0">
                  <c:v>0.35675000000000001</c:v>
                </c:pt>
                <c:pt idx="1">
                  <c:v>0.39879999999999999</c:v>
                </c:pt>
                <c:pt idx="2">
                  <c:v>0.32724999999999999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24736"/>
        <c:axId val="45222720"/>
      </c:barChart>
      <c:catAx>
        <c:axId val="447247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10 mg/mL	 20 mg/mL	    100 mg/mL</a:t>
                </a:r>
              </a:p>
            </c:rich>
          </c:tx>
          <c:overlay val="0"/>
        </c:title>
        <c:majorTickMark val="out"/>
        <c:minorTickMark val="none"/>
        <c:tickLblPos val="nextTo"/>
        <c:crossAx val="45222720"/>
        <c:crosses val="autoZero"/>
        <c:auto val="1"/>
        <c:lblAlgn val="ctr"/>
        <c:lblOffset val="100"/>
        <c:noMultiLvlLbl val="0"/>
      </c:catAx>
      <c:valAx>
        <c:axId val="452227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4724736"/>
        <c:crosses val="autoZero"/>
        <c:crossBetween val="between"/>
        <c:majorUnit val="0.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'[02-05-16 Retenties en verneveltijd vernevelaars experimenten.xlsx]Verneveltijd'!$P$9</c:f>
              <c:strCache>
                <c:ptCount val="1"/>
                <c:pt idx="0">
                  <c:v>LC Sprint</c:v>
                </c:pt>
              </c:strCache>
            </c:strRef>
          </c:tx>
          <c:invertIfNegative val="0"/>
          <c:cat>
            <c:strRef>
              <c:f>'[02-05-16 Retenties en verneveltijd vernevelaars experimenten.xlsx]Verneveltijd'!$Q$8:$S$8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experimenten.xlsx]Verneveltijd'!$Q$9:$S$9</c:f>
              <c:numCache>
                <c:formatCode>General</c:formatCode>
                <c:ptCount val="3"/>
                <c:pt idx="0">
                  <c:v>5.5</c:v>
                </c:pt>
                <c:pt idx="1">
                  <c:v>5.75</c:v>
                </c:pt>
                <c:pt idx="2">
                  <c:v>6.25</c:v>
                </c:pt>
              </c:numCache>
            </c:numRef>
          </c:val>
        </c:ser>
        <c:ser>
          <c:idx val="1"/>
          <c:order val="1"/>
          <c:tx>
            <c:strRef>
              <c:f>'[02-05-16 Retenties en verneveltijd vernevelaars experimenten.xlsx]Verneveltijd'!$P$10</c:f>
              <c:strCache>
                <c:ptCount val="1"/>
                <c:pt idx="0">
                  <c:v>eFlow</c:v>
                </c:pt>
              </c:strCache>
            </c:strRef>
          </c:tx>
          <c:invertIfNegative val="0"/>
          <c:cat>
            <c:strRef>
              <c:f>'[02-05-16 Retenties en verneveltijd vernevelaars experimenten.xlsx]Verneveltijd'!$Q$8:$S$8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experimenten.xlsx]Verneveltijd'!$Q$10:$S$10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'[02-05-16 Retenties en verneveltijd vernevelaars experimenten.xlsx]Verneveltijd'!$P$11</c:f>
              <c:strCache>
                <c:ptCount val="1"/>
                <c:pt idx="0">
                  <c:v>Velox</c:v>
                </c:pt>
              </c:strCache>
            </c:strRef>
          </c:tx>
          <c:invertIfNegative val="0"/>
          <c:cat>
            <c:strRef>
              <c:f>'[02-05-16 Retenties en verneveltijd vernevelaars experimenten.xlsx]Verneveltijd'!$Q$8:$S$8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experimenten.xlsx]Verneveltijd'!$Q$11:$S$11</c:f>
              <c:numCache>
                <c:formatCode>General</c:formatCode>
                <c:ptCount val="3"/>
                <c:pt idx="0">
                  <c:v>7.25</c:v>
                </c:pt>
                <c:pt idx="1">
                  <c:v>4.5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1600"/>
        <c:axId val="45225024"/>
      </c:barChart>
      <c:catAx>
        <c:axId val="4476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Concentration of BAL30072 (mg/mL)</a:t>
                </a:r>
              </a:p>
            </c:rich>
          </c:tx>
          <c:overlay val="0"/>
        </c:title>
        <c:majorTickMark val="out"/>
        <c:minorTickMark val="none"/>
        <c:tickLblPos val="nextTo"/>
        <c:crossAx val="45225024"/>
        <c:crosses val="autoZero"/>
        <c:auto val="1"/>
        <c:lblAlgn val="ctr"/>
        <c:lblOffset val="100"/>
        <c:noMultiLvlLbl val="0"/>
      </c:catAx>
      <c:valAx>
        <c:axId val="4522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Nebulisation time (min)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761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2 kPa</c:v>
          </c:tx>
          <c:xVal>
            <c:numRef>
              <c:f>'Pressure drop 25 mg'!$B$6:$B$28</c:f>
              <c:numCache>
                <c:formatCode>General</c:formatCode>
                <c:ptCount val="23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</c:numCache>
            </c:numRef>
          </c:xVal>
          <c:yVal>
            <c:numRef>
              <c:f>'Pressure drop 25 mg'!$C$6:$C$28</c:f>
              <c:numCache>
                <c:formatCode>General</c:formatCode>
                <c:ptCount val="23"/>
                <c:pt idx="0">
                  <c:v>0</c:v>
                </c:pt>
                <c:pt idx="1">
                  <c:v>2.35</c:v>
                </c:pt>
                <c:pt idx="2">
                  <c:v>5.26</c:v>
                </c:pt>
                <c:pt idx="3">
                  <c:v>9.14</c:v>
                </c:pt>
                <c:pt idx="4">
                  <c:v>13.69</c:v>
                </c:pt>
                <c:pt idx="5">
                  <c:v>21.1</c:v>
                </c:pt>
                <c:pt idx="6">
                  <c:v>31.3</c:v>
                </c:pt>
                <c:pt idx="7">
                  <c:v>41.07</c:v>
                </c:pt>
                <c:pt idx="8">
                  <c:v>51.87</c:v>
                </c:pt>
                <c:pt idx="9">
                  <c:v>62.3</c:v>
                </c:pt>
                <c:pt idx="10">
                  <c:v>69.94</c:v>
                </c:pt>
                <c:pt idx="11">
                  <c:v>76.28</c:v>
                </c:pt>
                <c:pt idx="12">
                  <c:v>82.75</c:v>
                </c:pt>
                <c:pt idx="13">
                  <c:v>89.65</c:v>
                </c:pt>
                <c:pt idx="14">
                  <c:v>94.33</c:v>
                </c:pt>
                <c:pt idx="15">
                  <c:v>97.09</c:v>
                </c:pt>
                <c:pt idx="16">
                  <c:v>98.93</c:v>
                </c:pt>
                <c:pt idx="17">
                  <c:v>99.79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4 kPa</c:v>
          </c:tx>
          <c:xVal>
            <c:numRef>
              <c:f>'Pressure drop 25 mg'!$B$6:$B$28</c:f>
              <c:numCache>
                <c:formatCode>General</c:formatCode>
                <c:ptCount val="23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</c:numCache>
            </c:numRef>
          </c:xVal>
          <c:yVal>
            <c:numRef>
              <c:f>'Pressure drop 25 mg'!$D$6:$D$28</c:f>
              <c:numCache>
                <c:formatCode>General</c:formatCode>
                <c:ptCount val="23"/>
                <c:pt idx="0">
                  <c:v>0</c:v>
                </c:pt>
                <c:pt idx="1">
                  <c:v>8.92</c:v>
                </c:pt>
                <c:pt idx="2">
                  <c:v>14.02</c:v>
                </c:pt>
                <c:pt idx="3">
                  <c:v>19.59</c:v>
                </c:pt>
                <c:pt idx="4">
                  <c:v>25.39</c:v>
                </c:pt>
                <c:pt idx="5">
                  <c:v>34.07</c:v>
                </c:pt>
                <c:pt idx="6">
                  <c:v>45.11</c:v>
                </c:pt>
                <c:pt idx="7">
                  <c:v>54.93</c:v>
                </c:pt>
                <c:pt idx="8">
                  <c:v>65.11</c:v>
                </c:pt>
                <c:pt idx="9">
                  <c:v>74.23</c:v>
                </c:pt>
                <c:pt idx="10">
                  <c:v>80.290000000000006</c:v>
                </c:pt>
                <c:pt idx="11">
                  <c:v>84.82</c:v>
                </c:pt>
                <c:pt idx="12">
                  <c:v>89</c:v>
                </c:pt>
                <c:pt idx="13">
                  <c:v>93.19</c:v>
                </c:pt>
                <c:pt idx="14">
                  <c:v>96.04</c:v>
                </c:pt>
                <c:pt idx="15">
                  <c:v>97.75</c:v>
                </c:pt>
                <c:pt idx="16">
                  <c:v>98.95</c:v>
                </c:pt>
                <c:pt idx="17">
                  <c:v>99.64</c:v>
                </c:pt>
                <c:pt idx="18">
                  <c:v>99.94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6 kPa</c:v>
          </c:tx>
          <c:xVal>
            <c:numRef>
              <c:f>'Pressure drop 25 mg'!$B$6:$B$28</c:f>
              <c:numCache>
                <c:formatCode>General</c:formatCode>
                <c:ptCount val="23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</c:numCache>
            </c:numRef>
          </c:xVal>
          <c:yVal>
            <c:numRef>
              <c:f>'Pressure drop 25 mg'!$E$6:$E$28</c:f>
              <c:numCache>
                <c:formatCode>General</c:formatCode>
                <c:ptCount val="23"/>
                <c:pt idx="0">
                  <c:v>0</c:v>
                </c:pt>
                <c:pt idx="1">
                  <c:v>9.4499999999999993</c:v>
                </c:pt>
                <c:pt idx="2">
                  <c:v>14.97</c:v>
                </c:pt>
                <c:pt idx="3">
                  <c:v>21.04</c:v>
                </c:pt>
                <c:pt idx="4">
                  <c:v>27.37</c:v>
                </c:pt>
                <c:pt idx="5">
                  <c:v>36.85</c:v>
                </c:pt>
                <c:pt idx="6">
                  <c:v>48.84</c:v>
                </c:pt>
                <c:pt idx="7">
                  <c:v>59.38</c:v>
                </c:pt>
                <c:pt idx="8">
                  <c:v>70.069999999999993</c:v>
                </c:pt>
                <c:pt idx="9">
                  <c:v>79.28</c:v>
                </c:pt>
                <c:pt idx="10">
                  <c:v>84.98</c:v>
                </c:pt>
                <c:pt idx="11">
                  <c:v>88.82</c:v>
                </c:pt>
                <c:pt idx="12">
                  <c:v>92</c:v>
                </c:pt>
                <c:pt idx="13">
                  <c:v>95.05</c:v>
                </c:pt>
                <c:pt idx="14">
                  <c:v>97.25</c:v>
                </c:pt>
                <c:pt idx="15">
                  <c:v>98.51</c:v>
                </c:pt>
                <c:pt idx="16">
                  <c:v>99.21</c:v>
                </c:pt>
                <c:pt idx="17">
                  <c:v>99.46</c:v>
                </c:pt>
                <c:pt idx="18">
                  <c:v>99.49</c:v>
                </c:pt>
                <c:pt idx="19">
                  <c:v>99.54</c:v>
                </c:pt>
                <c:pt idx="20">
                  <c:v>99.679999999999978</c:v>
                </c:pt>
                <c:pt idx="21">
                  <c:v>99.88</c:v>
                </c:pt>
                <c:pt idx="22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RODOS 3 bar</c:v>
          </c:tx>
          <c:xVal>
            <c:numRef>
              <c:f>'Pressure drop 25 mg'!$B$7:$B$28</c:f>
              <c:numCache>
                <c:formatCode>General</c:formatCode>
                <c:ptCount val="22"/>
                <c:pt idx="0">
                  <c:v>0.9</c:v>
                </c:pt>
                <c:pt idx="1">
                  <c:v>1.1000000000000001</c:v>
                </c:pt>
                <c:pt idx="2">
                  <c:v>1.3</c:v>
                </c:pt>
                <c:pt idx="3">
                  <c:v>1.5</c:v>
                </c:pt>
                <c:pt idx="4">
                  <c:v>1.8</c:v>
                </c:pt>
                <c:pt idx="5">
                  <c:v>2.2000000000000002</c:v>
                </c:pt>
                <c:pt idx="6">
                  <c:v>2.6</c:v>
                </c:pt>
                <c:pt idx="7">
                  <c:v>3.1</c:v>
                </c:pt>
                <c:pt idx="8">
                  <c:v>3.7</c:v>
                </c:pt>
                <c:pt idx="9">
                  <c:v>4.3</c:v>
                </c:pt>
                <c:pt idx="10">
                  <c:v>5</c:v>
                </c:pt>
                <c:pt idx="11">
                  <c:v>6</c:v>
                </c:pt>
                <c:pt idx="12">
                  <c:v>7.5</c:v>
                </c:pt>
                <c:pt idx="13">
                  <c:v>9</c:v>
                </c:pt>
                <c:pt idx="14">
                  <c:v>10.5</c:v>
                </c:pt>
                <c:pt idx="15">
                  <c:v>12.5</c:v>
                </c:pt>
                <c:pt idx="16">
                  <c:v>15</c:v>
                </c:pt>
                <c:pt idx="17">
                  <c:v>18</c:v>
                </c:pt>
                <c:pt idx="18">
                  <c:v>21</c:v>
                </c:pt>
                <c:pt idx="19">
                  <c:v>25</c:v>
                </c:pt>
                <c:pt idx="20">
                  <c:v>30</c:v>
                </c:pt>
                <c:pt idx="21">
                  <c:v>36</c:v>
                </c:pt>
              </c:numCache>
            </c:numRef>
          </c:xVal>
          <c:yVal>
            <c:numRef>
              <c:f>'Pressure drop 25 mg'!$F$7:$F$28</c:f>
              <c:numCache>
                <c:formatCode>General</c:formatCode>
                <c:ptCount val="22"/>
                <c:pt idx="0">
                  <c:v>25.99</c:v>
                </c:pt>
                <c:pt idx="1">
                  <c:v>36.380000000000003</c:v>
                </c:pt>
                <c:pt idx="2">
                  <c:v>45.73</c:v>
                </c:pt>
                <c:pt idx="3">
                  <c:v>54.02</c:v>
                </c:pt>
                <c:pt idx="4">
                  <c:v>64.78</c:v>
                </c:pt>
                <c:pt idx="5">
                  <c:v>76.39</c:v>
                </c:pt>
                <c:pt idx="6">
                  <c:v>84.97</c:v>
                </c:pt>
                <c:pt idx="7">
                  <c:v>92.29</c:v>
                </c:pt>
                <c:pt idx="8">
                  <c:v>97.29</c:v>
                </c:pt>
                <c:pt idx="9">
                  <c:v>99.38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24544"/>
        <c:axId val="36525120"/>
      </c:scatterChart>
      <c:valAx>
        <c:axId val="3652454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Particle size (µm)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525120"/>
        <c:crosses val="autoZero"/>
        <c:crossBetween val="midCat"/>
      </c:valAx>
      <c:valAx>
        <c:axId val="3652512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Cumulative distribution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524544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822069006999125"/>
          <c:y val="0.13161082460371801"/>
          <c:w val="0.15848654855642999"/>
          <c:h val="0.24749579795793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2 kPa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'!$C$6:$C$34</c:f>
              <c:numCache>
                <c:formatCode>General</c:formatCode>
                <c:ptCount val="29"/>
                <c:pt idx="0">
                  <c:v>0.1</c:v>
                </c:pt>
                <c:pt idx="1">
                  <c:v>4.49</c:v>
                </c:pt>
                <c:pt idx="2">
                  <c:v>7.52</c:v>
                </c:pt>
                <c:pt idx="3">
                  <c:v>11.04</c:v>
                </c:pt>
                <c:pt idx="4">
                  <c:v>14.89</c:v>
                </c:pt>
                <c:pt idx="5">
                  <c:v>20.89</c:v>
                </c:pt>
                <c:pt idx="6">
                  <c:v>28.89</c:v>
                </c:pt>
                <c:pt idx="7">
                  <c:v>36.409999999999997</c:v>
                </c:pt>
                <c:pt idx="8">
                  <c:v>44.72</c:v>
                </c:pt>
                <c:pt idx="9">
                  <c:v>52.88</c:v>
                </c:pt>
                <c:pt idx="10">
                  <c:v>59.07</c:v>
                </c:pt>
                <c:pt idx="11">
                  <c:v>64.47</c:v>
                </c:pt>
                <c:pt idx="12">
                  <c:v>70.179999999999993</c:v>
                </c:pt>
                <c:pt idx="13">
                  <c:v>76.34</c:v>
                </c:pt>
                <c:pt idx="14">
                  <c:v>80.48</c:v>
                </c:pt>
                <c:pt idx="15">
                  <c:v>83</c:v>
                </c:pt>
                <c:pt idx="16">
                  <c:v>84.87</c:v>
                </c:pt>
                <c:pt idx="17">
                  <c:v>85.99</c:v>
                </c:pt>
                <c:pt idx="18">
                  <c:v>86.59</c:v>
                </c:pt>
                <c:pt idx="19">
                  <c:v>86.96</c:v>
                </c:pt>
                <c:pt idx="20">
                  <c:v>87.47</c:v>
                </c:pt>
                <c:pt idx="21">
                  <c:v>88.27</c:v>
                </c:pt>
                <c:pt idx="22">
                  <c:v>89.44</c:v>
                </c:pt>
                <c:pt idx="23">
                  <c:v>90.99</c:v>
                </c:pt>
                <c:pt idx="24">
                  <c:v>92.86</c:v>
                </c:pt>
                <c:pt idx="25">
                  <c:v>95.16</c:v>
                </c:pt>
                <c:pt idx="26">
                  <c:v>97.52</c:v>
                </c:pt>
                <c:pt idx="27">
                  <c:v>99.31</c:v>
                </c:pt>
                <c:pt idx="28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4 kPa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'!$D$6:$D$34</c:f>
              <c:numCache>
                <c:formatCode>General</c:formatCode>
                <c:ptCount val="29"/>
                <c:pt idx="0">
                  <c:v>0.1</c:v>
                </c:pt>
                <c:pt idx="1">
                  <c:v>4.42</c:v>
                </c:pt>
                <c:pt idx="2">
                  <c:v>7.75</c:v>
                </c:pt>
                <c:pt idx="3">
                  <c:v>11.73</c:v>
                </c:pt>
                <c:pt idx="4">
                  <c:v>16.13</c:v>
                </c:pt>
                <c:pt idx="5">
                  <c:v>22.95</c:v>
                </c:pt>
                <c:pt idx="6">
                  <c:v>31.88</c:v>
                </c:pt>
                <c:pt idx="7">
                  <c:v>40</c:v>
                </c:pt>
                <c:pt idx="8">
                  <c:v>48.45</c:v>
                </c:pt>
                <c:pt idx="9">
                  <c:v>55.96</c:v>
                </c:pt>
                <c:pt idx="10">
                  <c:v>60.84</c:v>
                </c:pt>
                <c:pt idx="11">
                  <c:v>64.39</c:v>
                </c:pt>
                <c:pt idx="12">
                  <c:v>67.7</c:v>
                </c:pt>
                <c:pt idx="13">
                  <c:v>71.39</c:v>
                </c:pt>
                <c:pt idx="14">
                  <c:v>74.36</c:v>
                </c:pt>
                <c:pt idx="15">
                  <c:v>76.400000000000006</c:v>
                </c:pt>
                <c:pt idx="16">
                  <c:v>78.069999999999993</c:v>
                </c:pt>
                <c:pt idx="17">
                  <c:v>79.38</c:v>
                </c:pt>
                <c:pt idx="18">
                  <c:v>80.510000000000005</c:v>
                </c:pt>
                <c:pt idx="19">
                  <c:v>81.56</c:v>
                </c:pt>
                <c:pt idx="20">
                  <c:v>82.99</c:v>
                </c:pt>
                <c:pt idx="21">
                  <c:v>84.8</c:v>
                </c:pt>
                <c:pt idx="22">
                  <c:v>86.94</c:v>
                </c:pt>
                <c:pt idx="23">
                  <c:v>89.29</c:v>
                </c:pt>
                <c:pt idx="24">
                  <c:v>91.82</c:v>
                </c:pt>
                <c:pt idx="25">
                  <c:v>94.72</c:v>
                </c:pt>
                <c:pt idx="26">
                  <c:v>97.57</c:v>
                </c:pt>
                <c:pt idx="27">
                  <c:v>99.47</c:v>
                </c:pt>
                <c:pt idx="28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6 kPa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'!$E$6:$E$34</c:f>
              <c:numCache>
                <c:formatCode>General</c:formatCode>
                <c:ptCount val="29"/>
                <c:pt idx="0">
                  <c:v>0.1</c:v>
                </c:pt>
                <c:pt idx="1">
                  <c:v>9.8800000000000008</c:v>
                </c:pt>
                <c:pt idx="2">
                  <c:v>14.69</c:v>
                </c:pt>
                <c:pt idx="3">
                  <c:v>19.559999999999999</c:v>
                </c:pt>
                <c:pt idx="4">
                  <c:v>24.38</c:v>
                </c:pt>
                <c:pt idx="5">
                  <c:v>31.28</c:v>
                </c:pt>
                <c:pt idx="6">
                  <c:v>39.700000000000003</c:v>
                </c:pt>
                <c:pt idx="7">
                  <c:v>46.91</c:v>
                </c:pt>
                <c:pt idx="8">
                  <c:v>54.15</c:v>
                </c:pt>
                <c:pt idx="9">
                  <c:v>60.44</c:v>
                </c:pt>
                <c:pt idx="10">
                  <c:v>64.52</c:v>
                </c:pt>
                <c:pt idx="11">
                  <c:v>67.52</c:v>
                </c:pt>
                <c:pt idx="12">
                  <c:v>70.319999999999993</c:v>
                </c:pt>
                <c:pt idx="13">
                  <c:v>73.239999999999995</c:v>
                </c:pt>
                <c:pt idx="14">
                  <c:v>75.42</c:v>
                </c:pt>
                <c:pt idx="15">
                  <c:v>76.95</c:v>
                </c:pt>
                <c:pt idx="16">
                  <c:v>78.38</c:v>
                </c:pt>
                <c:pt idx="17">
                  <c:v>79.7</c:v>
                </c:pt>
                <c:pt idx="18">
                  <c:v>81.19</c:v>
                </c:pt>
                <c:pt idx="19">
                  <c:v>82.62</c:v>
                </c:pt>
                <c:pt idx="20">
                  <c:v>84.51</c:v>
                </c:pt>
                <c:pt idx="21">
                  <c:v>86.4</c:v>
                </c:pt>
                <c:pt idx="22">
                  <c:v>88.73</c:v>
                </c:pt>
                <c:pt idx="23">
                  <c:v>90.64</c:v>
                </c:pt>
                <c:pt idx="24">
                  <c:v>92.52</c:v>
                </c:pt>
                <c:pt idx="25">
                  <c:v>94.77</c:v>
                </c:pt>
                <c:pt idx="26">
                  <c:v>97.24</c:v>
                </c:pt>
                <c:pt idx="27">
                  <c:v>99.23</c:v>
                </c:pt>
                <c:pt idx="28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3 bar RODOS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'!$G$6:$G$34</c:f>
              <c:numCache>
                <c:formatCode>General</c:formatCode>
                <c:ptCount val="29"/>
                <c:pt idx="0">
                  <c:v>0.1</c:v>
                </c:pt>
                <c:pt idx="1">
                  <c:v>25.99</c:v>
                </c:pt>
                <c:pt idx="2">
                  <c:v>36.380000000000003</c:v>
                </c:pt>
                <c:pt idx="3">
                  <c:v>45.73</c:v>
                </c:pt>
                <c:pt idx="4">
                  <c:v>54.02</c:v>
                </c:pt>
                <c:pt idx="5">
                  <c:v>64.78</c:v>
                </c:pt>
                <c:pt idx="6">
                  <c:v>76.39</c:v>
                </c:pt>
                <c:pt idx="7">
                  <c:v>84.97</c:v>
                </c:pt>
                <c:pt idx="8">
                  <c:v>92.29</c:v>
                </c:pt>
                <c:pt idx="9">
                  <c:v>97.29</c:v>
                </c:pt>
                <c:pt idx="10">
                  <c:v>99.38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25696"/>
        <c:axId val="36523968"/>
      </c:scatterChart>
      <c:valAx>
        <c:axId val="3652569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Particle size (µm)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523968"/>
        <c:crosses val="autoZero"/>
        <c:crossBetween val="midCat"/>
      </c:valAx>
      <c:valAx>
        <c:axId val="3652396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Cumulative distribution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525696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79972189979486596"/>
          <c:y val="4.4454624967304998E-2"/>
          <c:w val="0.19194100223077501"/>
          <c:h val="0.29985433156133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mgml BAL'!$A$7</c:f>
              <c:strCache>
                <c:ptCount val="1"/>
                <c:pt idx="0">
                  <c:v>12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BAL'!$K$7</c:f>
              <c:numCache>
                <c:formatCode>0.00%</c:formatCode>
                <c:ptCount val="1"/>
                <c:pt idx="0">
                  <c:v>0.67320000000000002</c:v>
                </c:pt>
              </c:numCache>
            </c:numRef>
          </c:val>
        </c:ser>
        <c:ser>
          <c:idx val="2"/>
          <c:order val="1"/>
          <c:tx>
            <c:strRef>
              <c:f>'20 mgml BAL'!$A$8</c:f>
              <c:strCache>
                <c:ptCount val="1"/>
                <c:pt idx="0">
                  <c:v>20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BAL'!$K$8</c:f>
              <c:numCache>
                <c:formatCode>0.00%</c:formatCode>
                <c:ptCount val="1"/>
                <c:pt idx="0">
                  <c:v>0.64700000000000002</c:v>
                </c:pt>
              </c:numCache>
            </c:numRef>
          </c:val>
        </c:ser>
        <c:ser>
          <c:idx val="1"/>
          <c:order val="2"/>
          <c:tx>
            <c:strRef>
              <c:f>'10 mgml BAL'!$A$9</c:f>
              <c:strCache>
                <c:ptCount val="1"/>
                <c:pt idx="0">
                  <c:v>30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'10 mgml BAL'!$K$9</c:f>
              <c:numCache>
                <c:formatCode>0.00%</c:formatCode>
                <c:ptCount val="1"/>
                <c:pt idx="0">
                  <c:v>0.64890000000000003</c:v>
                </c:pt>
              </c:numCache>
            </c:numRef>
          </c:val>
        </c:ser>
        <c:ser>
          <c:idx val="3"/>
          <c:order val="3"/>
          <c:tx>
            <c:strRef>
              <c:f>'20 mgml BAL'!$A$10</c:f>
              <c:strCache>
                <c:ptCount val="1"/>
                <c:pt idx="0">
                  <c:v>40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BAL'!$K$10</c:f>
              <c:numCache>
                <c:formatCode>0.00%</c:formatCode>
                <c:ptCount val="1"/>
                <c:pt idx="0">
                  <c:v>0.73580000000000001</c:v>
                </c:pt>
              </c:numCache>
            </c:numRef>
          </c:val>
        </c:ser>
        <c:ser>
          <c:idx val="4"/>
          <c:order val="4"/>
          <c:tx>
            <c:strRef>
              <c:f>'20 mgml BAL'!$A$11</c:f>
              <c:strCache>
                <c:ptCount val="1"/>
                <c:pt idx="0">
                  <c:v>60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BAL'!$K$11</c:f>
              <c:numCache>
                <c:formatCode>0.00%</c:formatCode>
                <c:ptCount val="1"/>
                <c:pt idx="0">
                  <c:v>0.76249999999999996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68096"/>
        <c:axId val="36526272"/>
      </c:barChart>
      <c:catAx>
        <c:axId val="4486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526272"/>
        <c:crosses val="autoZero"/>
        <c:auto val="1"/>
        <c:lblAlgn val="ctr"/>
        <c:lblOffset val="100"/>
        <c:noMultiLvlLbl val="0"/>
      </c:catAx>
      <c:valAx>
        <c:axId val="3652627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8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mgml BAL'!$A$14</c:f>
              <c:strCache>
                <c:ptCount val="1"/>
                <c:pt idx="0">
                  <c:v>12 L/min</c:v>
                </c:pt>
              </c:strCache>
            </c:strRef>
          </c:tx>
          <c:invertIfNegative val="0"/>
          <c:cat>
            <c:strRef>
              <c:f>'20 mgml BAL'!$A$12</c:f>
              <c:strCache>
                <c:ptCount val="1"/>
                <c:pt idx="0">
                  <c:v>Pari eFlow 20 mg/ml BAL30072</c:v>
                </c:pt>
              </c:strCache>
            </c:strRef>
          </c:cat>
          <c:val>
            <c:numRef>
              <c:f>'20 mgml BAL'!$K$14</c:f>
              <c:numCache>
                <c:formatCode>0.00%</c:formatCode>
                <c:ptCount val="1"/>
                <c:pt idx="0">
                  <c:v>0.81240000000000001</c:v>
                </c:pt>
              </c:numCache>
            </c:numRef>
          </c:val>
        </c:ser>
        <c:ser>
          <c:idx val="2"/>
          <c:order val="1"/>
          <c:tx>
            <c:strRef>
              <c:f>'20 mgml BAL'!$A$15</c:f>
              <c:strCache>
                <c:ptCount val="1"/>
                <c:pt idx="0">
                  <c:v>20 L/min</c:v>
                </c:pt>
              </c:strCache>
            </c:strRef>
          </c:tx>
          <c:invertIfNegative val="0"/>
          <c:cat>
            <c:strRef>
              <c:f>'20 mgml BAL'!$A$12</c:f>
              <c:strCache>
                <c:ptCount val="1"/>
                <c:pt idx="0">
                  <c:v>Pari eFlow 20 mg/ml BAL30072</c:v>
                </c:pt>
              </c:strCache>
            </c:strRef>
          </c:cat>
          <c:val>
            <c:numRef>
              <c:f>'20 mgml BAL'!$K$15</c:f>
              <c:numCache>
                <c:formatCode>0.00%</c:formatCode>
                <c:ptCount val="1"/>
                <c:pt idx="0">
                  <c:v>0.76680000000000004</c:v>
                </c:pt>
              </c:numCache>
            </c:numRef>
          </c:val>
        </c:ser>
        <c:ser>
          <c:idx val="1"/>
          <c:order val="2"/>
          <c:tx>
            <c:strRef>
              <c:f>'20 mgml BAL'!$A$16</c:f>
              <c:strCache>
                <c:ptCount val="1"/>
                <c:pt idx="0">
                  <c:v>30 L/min</c:v>
                </c:pt>
              </c:strCache>
            </c:strRef>
          </c:tx>
          <c:invertIfNegative val="0"/>
          <c:cat>
            <c:strRef>
              <c:f>'20 mgml BAL'!$A$12</c:f>
              <c:strCache>
                <c:ptCount val="1"/>
                <c:pt idx="0">
                  <c:v>Pari eFlow 20 mg/ml BAL30072</c:v>
                </c:pt>
              </c:strCache>
            </c:strRef>
          </c:cat>
          <c:val>
            <c:numRef>
              <c:f>'20 mgml BAL'!$K$16</c:f>
              <c:numCache>
                <c:formatCode>0.00%</c:formatCode>
                <c:ptCount val="1"/>
                <c:pt idx="0">
                  <c:v>0.75419999999999998</c:v>
                </c:pt>
              </c:numCache>
            </c:numRef>
          </c:val>
        </c:ser>
        <c:ser>
          <c:idx val="3"/>
          <c:order val="3"/>
          <c:tx>
            <c:strRef>
              <c:f>'20 mgml BAL'!$A$17</c:f>
              <c:strCache>
                <c:ptCount val="1"/>
                <c:pt idx="0">
                  <c:v>40 L/min</c:v>
                </c:pt>
              </c:strCache>
            </c:strRef>
          </c:tx>
          <c:invertIfNegative val="0"/>
          <c:val>
            <c:numRef>
              <c:f>'20 mgml BAL'!$K$17</c:f>
              <c:numCache>
                <c:formatCode>0.00%</c:formatCode>
                <c:ptCount val="1"/>
                <c:pt idx="0">
                  <c:v>0.73609999999999998</c:v>
                </c:pt>
              </c:numCache>
            </c:numRef>
          </c:val>
        </c:ser>
        <c:ser>
          <c:idx val="4"/>
          <c:order val="4"/>
          <c:tx>
            <c:strRef>
              <c:f>'20 mgml BAL'!$A$18</c:f>
              <c:strCache>
                <c:ptCount val="1"/>
                <c:pt idx="0">
                  <c:v>60 L/min</c:v>
                </c:pt>
              </c:strCache>
            </c:strRef>
          </c:tx>
          <c:invertIfNegative val="0"/>
          <c:val>
            <c:numRef>
              <c:f>'20 mgml BAL'!$K$18</c:f>
              <c:numCache>
                <c:formatCode>0.00%</c:formatCode>
                <c:ptCount val="1"/>
                <c:pt idx="0">
                  <c:v>0.51280000000000003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69120"/>
        <c:axId val="44900352"/>
      </c:barChart>
      <c:catAx>
        <c:axId val="4486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900352"/>
        <c:crosses val="autoZero"/>
        <c:auto val="1"/>
        <c:lblAlgn val="ctr"/>
        <c:lblOffset val="100"/>
        <c:noMultiLvlLbl val="0"/>
      </c:catAx>
      <c:valAx>
        <c:axId val="4490035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869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mgml BAL'!$A$21</c:f>
              <c:strCache>
                <c:ptCount val="1"/>
                <c:pt idx="0">
                  <c:v>12 L/min</c:v>
                </c:pt>
              </c:strCache>
            </c:strRef>
          </c:tx>
          <c:invertIfNegative val="0"/>
          <c:cat>
            <c:strRef>
              <c:f>'20 mgml BAL'!$A$19</c:f>
              <c:strCache>
                <c:ptCount val="1"/>
                <c:pt idx="0">
                  <c:v>Pari Velox 20mg/ml BAL30072</c:v>
                </c:pt>
              </c:strCache>
            </c:strRef>
          </c:cat>
          <c:val>
            <c:numRef>
              <c:f>'20 mgml BAL'!$K$21</c:f>
              <c:numCache>
                <c:formatCode>0.00%</c:formatCode>
                <c:ptCount val="1"/>
                <c:pt idx="0">
                  <c:v>0.76590000000000003</c:v>
                </c:pt>
              </c:numCache>
            </c:numRef>
          </c:val>
        </c:ser>
        <c:ser>
          <c:idx val="2"/>
          <c:order val="1"/>
          <c:tx>
            <c:strRef>
              <c:f>'20 mgml BAL'!$A$22</c:f>
              <c:strCache>
                <c:ptCount val="1"/>
                <c:pt idx="0">
                  <c:v>20 L/min</c:v>
                </c:pt>
              </c:strCache>
            </c:strRef>
          </c:tx>
          <c:invertIfNegative val="0"/>
          <c:cat>
            <c:strRef>
              <c:f>'20 mgml BAL'!$A$19</c:f>
              <c:strCache>
                <c:ptCount val="1"/>
                <c:pt idx="0">
                  <c:v>Pari Velox 20mg/ml BAL30072</c:v>
                </c:pt>
              </c:strCache>
            </c:strRef>
          </c:cat>
          <c:val>
            <c:numRef>
              <c:f>'20 mgml BAL'!$K$22</c:f>
              <c:numCache>
                <c:formatCode>0.00%</c:formatCode>
                <c:ptCount val="1"/>
                <c:pt idx="0">
                  <c:v>0.7661</c:v>
                </c:pt>
              </c:numCache>
            </c:numRef>
          </c:val>
        </c:ser>
        <c:ser>
          <c:idx val="1"/>
          <c:order val="2"/>
          <c:tx>
            <c:strRef>
              <c:f>'20 mgml BAL'!$A$23</c:f>
              <c:strCache>
                <c:ptCount val="1"/>
                <c:pt idx="0">
                  <c:v>30 L/min</c:v>
                </c:pt>
              </c:strCache>
            </c:strRef>
          </c:tx>
          <c:invertIfNegative val="0"/>
          <c:cat>
            <c:strRef>
              <c:f>'20 mgml BAL'!$A$19</c:f>
              <c:strCache>
                <c:ptCount val="1"/>
                <c:pt idx="0">
                  <c:v>Pari Velox 20mg/ml BAL30072</c:v>
                </c:pt>
              </c:strCache>
            </c:strRef>
          </c:cat>
          <c:val>
            <c:numRef>
              <c:f>'20 mgml BAL'!$K$23</c:f>
              <c:numCache>
                <c:formatCode>0.00%</c:formatCode>
                <c:ptCount val="1"/>
                <c:pt idx="0">
                  <c:v>0.74050000000000005</c:v>
                </c:pt>
              </c:numCache>
            </c:numRef>
          </c:val>
        </c:ser>
        <c:ser>
          <c:idx val="3"/>
          <c:order val="3"/>
          <c:tx>
            <c:strRef>
              <c:f>'20 mgml BAL'!$A$24</c:f>
              <c:strCache>
                <c:ptCount val="1"/>
                <c:pt idx="0">
                  <c:v>40 L/min</c:v>
                </c:pt>
              </c:strCache>
            </c:strRef>
          </c:tx>
          <c:invertIfNegative val="0"/>
          <c:val>
            <c:numRef>
              <c:f>'20 mgml BAL'!$K$24</c:f>
              <c:numCache>
                <c:formatCode>0.00%</c:formatCode>
                <c:ptCount val="1"/>
                <c:pt idx="0">
                  <c:v>0.73009999999999997</c:v>
                </c:pt>
              </c:numCache>
            </c:numRef>
          </c:val>
        </c:ser>
        <c:ser>
          <c:idx val="4"/>
          <c:order val="4"/>
          <c:tx>
            <c:strRef>
              <c:f>'20 mgml BAL'!$A$25</c:f>
              <c:strCache>
                <c:ptCount val="1"/>
                <c:pt idx="0">
                  <c:v>60 L/min</c:v>
                </c:pt>
              </c:strCache>
            </c:strRef>
          </c:tx>
          <c:invertIfNegative val="0"/>
          <c:val>
            <c:numRef>
              <c:f>'20 mgml BAL'!$K$25</c:f>
              <c:numCache>
                <c:formatCode>0.00%</c:formatCode>
                <c:ptCount val="1"/>
                <c:pt idx="0">
                  <c:v>0.75570000000000004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69632"/>
        <c:axId val="44902080"/>
      </c:barChart>
      <c:catAx>
        <c:axId val="4486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902080"/>
        <c:crosses val="autoZero"/>
        <c:auto val="1"/>
        <c:lblAlgn val="ctr"/>
        <c:lblOffset val="100"/>
        <c:noMultiLvlLbl val="0"/>
      </c:catAx>
      <c:valAx>
        <c:axId val="449020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86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'Fractions size distributions'!$B$19</c:f>
              <c:strCache>
                <c:ptCount val="1"/>
                <c:pt idx="0">
                  <c:v>&lt; 1.1 µm</c:v>
                </c:pt>
              </c:strCache>
            </c:strRef>
          </c:tx>
          <c:invertIfNegative val="0"/>
          <c:cat>
            <c:strRef>
              <c:f>'Fractions size distributions'!$A$44:$A$48</c:f>
              <c:strCache>
                <c:ptCount val="5"/>
                <c:pt idx="0">
                  <c:v>10mg/ml</c:v>
                </c:pt>
                <c:pt idx="1">
                  <c:v>20mg/ml</c:v>
                </c:pt>
                <c:pt idx="2">
                  <c:v>30mg/ml</c:v>
                </c:pt>
                <c:pt idx="3">
                  <c:v>40mg/ml</c:v>
                </c:pt>
                <c:pt idx="4">
                  <c:v>100mg/ml</c:v>
                </c:pt>
              </c:strCache>
            </c:strRef>
          </c:cat>
          <c:val>
            <c:numRef>
              <c:f>'Fractions size distributions'!$B$44:$B$48</c:f>
              <c:numCache>
                <c:formatCode>0%</c:formatCode>
                <c:ptCount val="5"/>
                <c:pt idx="0">
                  <c:v>3.9899999999999998E-2</c:v>
                </c:pt>
                <c:pt idx="1">
                  <c:v>3.7699999999999997E-2</c:v>
                </c:pt>
                <c:pt idx="2">
                  <c:v>4.8099999999999997E-2</c:v>
                </c:pt>
                <c:pt idx="3">
                  <c:v>2.7400000000000001E-2</c:v>
                </c:pt>
                <c:pt idx="4">
                  <c:v>5.6500000000000002E-2</c:v>
                </c:pt>
              </c:numCache>
            </c:numRef>
          </c:val>
        </c:ser>
        <c:ser>
          <c:idx val="1"/>
          <c:order val="1"/>
          <c:tx>
            <c:strRef>
              <c:f>'Fractions size distributions'!$C$2</c:f>
              <c:strCache>
                <c:ptCount val="1"/>
                <c:pt idx="0">
                  <c:v>1.1-3.1 µm</c:v>
                </c:pt>
              </c:strCache>
            </c:strRef>
          </c:tx>
          <c:invertIfNegative val="0"/>
          <c:cat>
            <c:strRef>
              <c:f>'Fractions size distributions'!$A$44:$A$48</c:f>
              <c:strCache>
                <c:ptCount val="5"/>
                <c:pt idx="0">
                  <c:v>10mg/ml</c:v>
                </c:pt>
                <c:pt idx="1">
                  <c:v>20mg/ml</c:v>
                </c:pt>
                <c:pt idx="2">
                  <c:v>30mg/ml</c:v>
                </c:pt>
                <c:pt idx="3">
                  <c:v>40mg/ml</c:v>
                </c:pt>
                <c:pt idx="4">
                  <c:v>100mg/ml</c:v>
                </c:pt>
              </c:strCache>
            </c:strRef>
          </c:cat>
          <c:val>
            <c:numRef>
              <c:f>'Fractions size distributions'!$C$44:$C$48</c:f>
              <c:numCache>
                <c:formatCode>0%</c:formatCode>
                <c:ptCount val="5"/>
                <c:pt idx="0">
                  <c:v>0.36770000000000003</c:v>
                </c:pt>
                <c:pt idx="1">
                  <c:v>0.40489999999999998</c:v>
                </c:pt>
                <c:pt idx="2">
                  <c:v>0.4007</c:v>
                </c:pt>
                <c:pt idx="3">
                  <c:v>0.43530000000000002</c:v>
                </c:pt>
                <c:pt idx="4">
                  <c:v>0.48859999999999998</c:v>
                </c:pt>
              </c:numCache>
            </c:numRef>
          </c:val>
        </c:ser>
        <c:ser>
          <c:idx val="2"/>
          <c:order val="2"/>
          <c:tx>
            <c:strRef>
              <c:f>'Fractions size distributions'!$D$2</c:f>
              <c:strCache>
                <c:ptCount val="1"/>
                <c:pt idx="0">
                  <c:v>3.1-5.0 µm</c:v>
                </c:pt>
              </c:strCache>
            </c:strRef>
          </c:tx>
          <c:invertIfNegative val="0"/>
          <c:cat>
            <c:strRef>
              <c:f>'Fractions size distributions'!$A$44:$A$48</c:f>
              <c:strCache>
                <c:ptCount val="5"/>
                <c:pt idx="0">
                  <c:v>10mg/ml</c:v>
                </c:pt>
                <c:pt idx="1">
                  <c:v>20mg/ml</c:v>
                </c:pt>
                <c:pt idx="2">
                  <c:v>30mg/ml</c:v>
                </c:pt>
                <c:pt idx="3">
                  <c:v>40mg/ml</c:v>
                </c:pt>
                <c:pt idx="4">
                  <c:v>100mg/ml</c:v>
                </c:pt>
              </c:strCache>
            </c:strRef>
          </c:cat>
          <c:val>
            <c:numRef>
              <c:f>'Fractions size distributions'!$D$44:$D$48</c:f>
              <c:numCache>
                <c:formatCode>0%</c:formatCode>
                <c:ptCount val="5"/>
                <c:pt idx="0">
                  <c:v>0.30080000000000001</c:v>
                </c:pt>
                <c:pt idx="1">
                  <c:v>0.2979</c:v>
                </c:pt>
                <c:pt idx="2">
                  <c:v>0.30859999999999999</c:v>
                </c:pt>
                <c:pt idx="3">
                  <c:v>0.30530000000000002</c:v>
                </c:pt>
                <c:pt idx="4">
                  <c:v>0.27279999999999999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25792"/>
        <c:axId val="44904384"/>
      </c:barChart>
      <c:catAx>
        <c:axId val="4502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44904384"/>
        <c:crosses val="autoZero"/>
        <c:auto val="1"/>
        <c:lblAlgn val="ctr"/>
        <c:lblOffset val="100"/>
        <c:noMultiLvlLbl val="0"/>
      </c:catAx>
      <c:valAx>
        <c:axId val="449043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025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'Fractions size distributions'!$B$19</c:f>
              <c:strCache>
                <c:ptCount val="1"/>
                <c:pt idx="0">
                  <c:v>&lt; 1.1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distributions'!$B$51:$B$54</c:f>
              <c:numCache>
                <c:formatCode>0%</c:formatCode>
                <c:ptCount val="4"/>
                <c:pt idx="0">
                  <c:v>3.1399999999999997E-2</c:v>
                </c:pt>
                <c:pt idx="1">
                  <c:v>7.0000000000000001E-3</c:v>
                </c:pt>
                <c:pt idx="2">
                  <c:v>1.95E-2</c:v>
                </c:pt>
                <c:pt idx="3">
                  <c:v>2.1100000000000001E-2</c:v>
                </c:pt>
              </c:numCache>
            </c:numRef>
          </c:val>
        </c:ser>
        <c:ser>
          <c:idx val="1"/>
          <c:order val="1"/>
          <c:tx>
            <c:strRef>
              <c:f>'Fractions size distributions'!$C$2</c:f>
              <c:strCache>
                <c:ptCount val="1"/>
                <c:pt idx="0">
                  <c:v>1.1-3.1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distributions'!$C$51:$C$54</c:f>
              <c:numCache>
                <c:formatCode>0%</c:formatCode>
                <c:ptCount val="4"/>
                <c:pt idx="0">
                  <c:v>0.34510000000000002</c:v>
                </c:pt>
                <c:pt idx="1">
                  <c:v>0.38040000000000002</c:v>
                </c:pt>
                <c:pt idx="2">
                  <c:v>0.42659999999999998</c:v>
                </c:pt>
                <c:pt idx="3">
                  <c:v>0.433</c:v>
                </c:pt>
              </c:numCache>
            </c:numRef>
          </c:val>
        </c:ser>
        <c:ser>
          <c:idx val="2"/>
          <c:order val="2"/>
          <c:tx>
            <c:strRef>
              <c:f>'Fractions size distributions'!$D$2</c:f>
              <c:strCache>
                <c:ptCount val="1"/>
                <c:pt idx="0">
                  <c:v>3.1-5.0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distributions'!$D$51:$D$54</c:f>
              <c:numCache>
                <c:formatCode>0%</c:formatCode>
                <c:ptCount val="4"/>
                <c:pt idx="0">
                  <c:v>0.3422</c:v>
                </c:pt>
                <c:pt idx="1">
                  <c:v>0.36680000000000001</c:v>
                </c:pt>
                <c:pt idx="2">
                  <c:v>0.34739999999999999</c:v>
                </c:pt>
                <c:pt idx="3">
                  <c:v>0.35399999999999998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66016"/>
        <c:axId val="44906688"/>
      </c:barChart>
      <c:catAx>
        <c:axId val="4456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4906688"/>
        <c:crosses val="autoZero"/>
        <c:auto val="1"/>
        <c:lblAlgn val="ctr"/>
        <c:lblOffset val="100"/>
        <c:noMultiLvlLbl val="0"/>
      </c:catAx>
      <c:valAx>
        <c:axId val="449066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566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'Fractions size distributions'!$B$19</c:f>
              <c:strCache>
                <c:ptCount val="1"/>
                <c:pt idx="0">
                  <c:v>&lt; 1.1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distributions'!$B$57:$B$60</c:f>
              <c:numCache>
                <c:formatCode>0%</c:formatCode>
                <c:ptCount val="4"/>
                <c:pt idx="0">
                  <c:v>0.1346</c:v>
                </c:pt>
                <c:pt idx="1">
                  <c:v>0.13439999999999999</c:v>
                </c:pt>
                <c:pt idx="2">
                  <c:v>0.1502</c:v>
                </c:pt>
                <c:pt idx="3">
                  <c:v>0.1777</c:v>
                </c:pt>
              </c:numCache>
            </c:numRef>
          </c:val>
        </c:ser>
        <c:ser>
          <c:idx val="1"/>
          <c:order val="1"/>
          <c:tx>
            <c:strRef>
              <c:f>'Fractions size distributions'!$C$2</c:f>
              <c:strCache>
                <c:ptCount val="1"/>
                <c:pt idx="0">
                  <c:v>1.1-3.1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distributions'!$C$57:$C$60</c:f>
              <c:numCache>
                <c:formatCode>0%</c:formatCode>
                <c:ptCount val="4"/>
                <c:pt idx="0">
                  <c:v>0.2903</c:v>
                </c:pt>
                <c:pt idx="1">
                  <c:v>0.36199999999999999</c:v>
                </c:pt>
                <c:pt idx="2">
                  <c:v>0.34189999999999998</c:v>
                </c:pt>
                <c:pt idx="3">
                  <c:v>0.39910000000000001</c:v>
                </c:pt>
              </c:numCache>
            </c:numRef>
          </c:val>
        </c:ser>
        <c:ser>
          <c:idx val="2"/>
          <c:order val="2"/>
          <c:tx>
            <c:strRef>
              <c:f>'Fractions size distributions'!$D$2</c:f>
              <c:strCache>
                <c:ptCount val="1"/>
                <c:pt idx="0">
                  <c:v>3.1-5.0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distributions'!$D$57:$D$60</c:f>
              <c:numCache>
                <c:formatCode>0%</c:formatCode>
                <c:ptCount val="4"/>
                <c:pt idx="0">
                  <c:v>0.224</c:v>
                </c:pt>
                <c:pt idx="1">
                  <c:v>0.22259999999999999</c:v>
                </c:pt>
                <c:pt idx="2">
                  <c:v>0.21829999999999999</c:v>
                </c:pt>
                <c:pt idx="3">
                  <c:v>0.2014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47936"/>
        <c:axId val="45220416"/>
      </c:barChart>
      <c:catAx>
        <c:axId val="4464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5220416"/>
        <c:crosses val="autoZero"/>
        <c:auto val="1"/>
        <c:lblAlgn val="ctr"/>
        <c:lblOffset val="100"/>
        <c:noMultiLvlLbl val="0"/>
      </c:catAx>
      <c:valAx>
        <c:axId val="452204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647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EE0E6B-EADA-4178-B5C7-49C4FF722826}" type="datetimeFigureOut">
              <a:rPr lang="en-US" altLang="nl-NL"/>
              <a:pPr>
                <a:defRPr/>
              </a:pPr>
              <a:t>6/13/2016</a:t>
            </a:fld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2173BC-651F-471A-9ED2-848B7C152C4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66591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0BBF330-77BF-42A2-A99D-D45379A71D9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7687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12C5A0B-FC7C-484B-AFA2-EC6B6E293C4F}" type="slidenum">
              <a:rPr lang="nl-NL" altLang="nl-NL" sz="1200" smtClean="0"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nl-NL" altLang="nl-NL" sz="1200" smtClean="0"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FD7CD-A03F-4E2F-8550-210F6B814D2B}" type="slidenum">
              <a:rPr lang="nl-NL" altLang="nl-NL"/>
              <a:pPr>
                <a:defRPr/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methods used</a:t>
            </a:r>
            <a:r>
              <a:rPr lang="is-IS" dirty="0" smtClean="0"/>
              <a:t>…......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D2E2-7EAA-455F-9D96-C4B84303BDCF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methods used</a:t>
            </a:r>
            <a:r>
              <a:rPr lang="is-IS" dirty="0" smtClean="0"/>
              <a:t>…......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D2E2-7EAA-455F-9D96-C4B84303BDCF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D2E2-7EAA-455F-9D96-C4B84303BDCF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1379"/>
            <a:ext cx="9140825" cy="2454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nl-NL" smtClean="0"/>
          </a:p>
        </p:txBody>
      </p:sp>
      <p:sp>
        <p:nvSpPr>
          <p:cNvPr id="5" name="Rectangle 3" descr="Light upward diagonal"/>
          <p:cNvSpPr>
            <a:spLocks noChangeArrowheads="1"/>
          </p:cNvSpPr>
          <p:nvPr/>
        </p:nvSpPr>
        <p:spPr bwMode="auto">
          <a:xfrm>
            <a:off x="0" y="-27384"/>
            <a:ext cx="9144000" cy="26193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nl-NL" smtClean="0"/>
          </a:p>
        </p:txBody>
      </p:sp>
      <p:sp>
        <p:nvSpPr>
          <p:cNvPr id="6" name="Rectangle 4" descr="Light upward diagonal"/>
          <p:cNvSpPr>
            <a:spLocks noChangeArrowheads="1"/>
          </p:cNvSpPr>
          <p:nvPr/>
        </p:nvSpPr>
        <p:spPr bwMode="auto">
          <a:xfrm>
            <a:off x="0" y="6218238"/>
            <a:ext cx="9144000" cy="635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nl-NL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447279"/>
            <a:ext cx="7935913" cy="657225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172766"/>
            <a:ext cx="7935913" cy="1363663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589713" y="-27384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6300" y="-27384"/>
            <a:ext cx="6477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131CB16C-0BF0-4981-968A-9932454C49F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725261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D5BBBDE9-4315-435F-B4E8-245408455A3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25077331"/>
      </p:ext>
    </p:extLst>
  </p:cSld>
  <p:clrMapOvr>
    <a:masterClrMapping/>
  </p:clrMapOvr>
  <p:transition spd="slow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468438"/>
            <a:ext cx="1982787" cy="4624387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468438"/>
            <a:ext cx="5799138" cy="4624387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700A5CA5-6F5C-4714-9363-E537A4AB101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95738911"/>
      </p:ext>
    </p:extLst>
  </p:cSld>
  <p:clrMapOvr>
    <a:masterClrMapping/>
  </p:clrMapOvr>
  <p:transition spd="slow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1468438"/>
            <a:ext cx="7934325" cy="4624387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D70343B0-B526-43E7-B532-1ABCC7F54F3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71583969"/>
      </p:ext>
    </p:extLst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65ABDF44-468F-400C-808F-2152FDF76E8F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8554399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ABB0C7A2-1CCB-429D-87B2-B1FA0885E65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0516533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9096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2205038"/>
            <a:ext cx="3890962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D69DDA9D-136B-40F3-85A1-B962B2064C68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4536873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6DF27512-E138-487A-A68F-E2397EBF078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45634761"/>
      </p:ext>
    </p:extLst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3D216967-E1F0-4A0A-9180-FC9E6FA1E9ED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64449028"/>
      </p:ext>
    </p:extLst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9C88F752-98ED-4836-A019-E39F25DAC9D0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99250556"/>
      </p:ext>
    </p:extLst>
  </p:cSld>
  <p:clrMapOvr>
    <a:masterClrMapping/>
  </p:clrMapOvr>
  <p:transition spd="slow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4DBE1683-87DB-4077-B3DE-F4C18982EB3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43636944"/>
      </p:ext>
    </p:extLst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 | </a:t>
            </a:r>
            <a:fld id="{E2AC3003-3B06-4AEF-AD52-3F162768F57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51029988"/>
      </p:ext>
    </p:extLst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ight upward diagonal"/>
          <p:cNvSpPr>
            <a:spLocks noChangeArrowheads="1"/>
          </p:cNvSpPr>
          <p:nvPr/>
        </p:nvSpPr>
        <p:spPr bwMode="auto">
          <a:xfrm>
            <a:off x="0" y="1009650"/>
            <a:ext cx="9144000" cy="26193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nl-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468438"/>
            <a:ext cx="7934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9343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dirty="0" smtClean="0"/>
              <a:t>Click to edit Master text styles</a:t>
            </a:r>
          </a:p>
          <a:p>
            <a:pPr lvl="1"/>
            <a:r>
              <a:rPr lang="en-US" altLang="nl-NL" dirty="0" smtClean="0"/>
              <a:t>Second level</a:t>
            </a:r>
          </a:p>
          <a:p>
            <a:pPr lvl="2"/>
            <a:r>
              <a:rPr lang="en-US" altLang="nl-NL" dirty="0" smtClean="0"/>
              <a:t>- Third level</a:t>
            </a:r>
          </a:p>
          <a:p>
            <a:pPr lvl="3"/>
            <a:r>
              <a:rPr lang="en-US" altLang="nl-NL" dirty="0" smtClean="0"/>
              <a:t>Fourth level</a:t>
            </a:r>
          </a:p>
          <a:p>
            <a:pPr lvl="4"/>
            <a:r>
              <a:rPr lang="en-US" altLang="nl-NL" dirty="0" smtClean="0"/>
              <a:t>Fifth level</a:t>
            </a:r>
          </a:p>
        </p:txBody>
      </p:sp>
      <p:sp>
        <p:nvSpPr>
          <p:cNvPr id="1029" name="Rectangle 5" descr="Light upward diagonal"/>
          <p:cNvSpPr>
            <a:spLocks noChangeArrowheads="1"/>
          </p:cNvSpPr>
          <p:nvPr/>
        </p:nvSpPr>
        <p:spPr bwMode="auto">
          <a:xfrm>
            <a:off x="0" y="6218238"/>
            <a:ext cx="9144000" cy="635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nl-NL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9713" y="1009650"/>
            <a:ext cx="1905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17-12-2015</a:t>
            </a:r>
            <a:endParaRPr lang="en-US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10096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nl-NL"/>
              <a:t> | </a:t>
            </a:r>
            <a:fld id="{6231945B-FC55-4D3D-AE3C-1FE03781A28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  <p:pic>
        <p:nvPicPr>
          <p:cNvPr id="1032" name="Picture 8" descr="RUGR_logoEN_rood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813"/>
            <a:ext cx="23939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3" y="-170394"/>
            <a:ext cx="1669873" cy="1180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 advTm="4000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›"/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-84" charset="0"/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25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-84" charset="0"/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-84" charset="0"/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1669873" cy="1180044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879327"/>
            <a:ext cx="7935913" cy="1325537"/>
          </a:xfrm>
        </p:spPr>
        <p:txBody>
          <a:bodyPr/>
          <a:lstStyle/>
          <a:p>
            <a:pPr algn="ctr" eaLnBrk="1" hangingPunct="1"/>
            <a:r>
              <a:rPr lang="en-US" altLang="nl-NL" sz="2800" b="1" dirty="0" smtClean="0"/>
              <a:t>The formulation of BAL30072 into dosage forms for inhalation</a:t>
            </a:r>
            <a:endParaRPr lang="en-US" altLang="nl-NL" sz="2800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108870"/>
            <a:ext cx="7935913" cy="456034"/>
          </a:xfrm>
        </p:spPr>
        <p:txBody>
          <a:bodyPr/>
          <a:lstStyle/>
          <a:p>
            <a:pPr algn="ctr" eaLnBrk="1" hangingPunct="1"/>
            <a:r>
              <a:rPr lang="en-US" altLang="nl-NL" sz="2000" dirty="0" smtClean="0"/>
              <a:t>iABC WP2A: Formulation</a:t>
            </a:r>
            <a:endParaRPr lang="en-GB" altLang="nl-NL" sz="2000" dirty="0" smtClean="0"/>
          </a:p>
          <a:p>
            <a:pPr algn="ctr" eaLnBrk="1" hangingPunct="1"/>
            <a:endParaRPr lang="en-US" altLang="nl-NL" sz="1800" dirty="0" smtClean="0"/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188640"/>
            <a:ext cx="647700" cy="26193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latin typeface="Verdana" pitchFamily="34" charset="0"/>
              </a:rPr>
              <a:t> | </a:t>
            </a:r>
            <a:fld id="{C6F32B09-844E-4118-BD64-252B04DFFEDE}" type="slidenum">
              <a:rPr lang="en-US" altLang="nl-NL" sz="1000" smtClean="0"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nl-NL" sz="1000" smtClean="0">
              <a:latin typeface="Verdana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771458"/>
            <a:ext cx="91440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728453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Consortium meeting June 2016</a:t>
            </a:r>
          </a:p>
          <a:p>
            <a:r>
              <a:rPr lang="en-GB" sz="1800" dirty="0" smtClean="0"/>
              <a:t>M </a:t>
            </a:r>
            <a:r>
              <a:rPr lang="en-GB" sz="1800" dirty="0" err="1" smtClean="0"/>
              <a:t>Hoppentocht</a:t>
            </a:r>
            <a:r>
              <a:rPr lang="en-GB" sz="1800" dirty="0" smtClean="0"/>
              <a:t>, J </a:t>
            </a:r>
            <a:r>
              <a:rPr lang="en-GB" sz="1800" dirty="0" err="1" smtClean="0"/>
              <a:t>Spronk</a:t>
            </a:r>
            <a:r>
              <a:rPr lang="en-GB" sz="1800" dirty="0" smtClean="0"/>
              <a:t>, D </a:t>
            </a:r>
            <a:r>
              <a:rPr lang="en-GB" sz="1800" dirty="0" err="1" smtClean="0"/>
              <a:t>Gjaltema</a:t>
            </a:r>
            <a:r>
              <a:rPr lang="en-GB" sz="1800" dirty="0" smtClean="0"/>
              <a:t> and HW </a:t>
            </a:r>
            <a:r>
              <a:rPr lang="en-GB" sz="1800" dirty="0" err="1" smtClean="0"/>
              <a:t>Frijlink</a:t>
            </a:r>
            <a:endParaRPr lang="en-GB" sz="1800" dirty="0" smtClean="0"/>
          </a:p>
          <a:p>
            <a:r>
              <a:rPr lang="en-GB" sz="1800" dirty="0" smtClean="0"/>
              <a:t>Department of Pharmaceutical Technology and Biopharmacy</a:t>
            </a:r>
          </a:p>
          <a:p>
            <a:r>
              <a:rPr lang="en-GB" sz="1800" dirty="0" smtClean="0"/>
              <a:t>University of Groningen</a:t>
            </a:r>
            <a:endParaRPr lang="en-GB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7" y="4509120"/>
            <a:ext cx="543344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  <p:sp>
        <p:nvSpPr>
          <p:cNvPr id="9" name="Rectangle 8"/>
          <p:cNvSpPr/>
          <p:nvPr/>
        </p:nvSpPr>
        <p:spPr>
          <a:xfrm>
            <a:off x="0" y="613192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/>
              <a:t>Fine particle fractions at different flow rates for the </a:t>
            </a:r>
            <a:r>
              <a:rPr lang="en-GB" sz="1500" b="1" i="1" dirty="0" err="1"/>
              <a:t>Pari</a:t>
            </a:r>
            <a:r>
              <a:rPr lang="en-GB" sz="1500" b="1" i="1" dirty="0"/>
              <a:t> </a:t>
            </a:r>
            <a:r>
              <a:rPr lang="en-GB" sz="1500" b="1" i="1" dirty="0" smtClean="0"/>
              <a:t>Velox, </a:t>
            </a:r>
            <a:r>
              <a:rPr lang="en-GB" sz="1500" b="1" i="1" dirty="0" err="1"/>
              <a:t>Pari</a:t>
            </a:r>
            <a:r>
              <a:rPr lang="en-GB" sz="1500" b="1" i="1" dirty="0"/>
              <a:t> LC </a:t>
            </a:r>
            <a:r>
              <a:rPr lang="en-GB" sz="1500" b="1" i="1" dirty="0" smtClean="0"/>
              <a:t>Sprint and </a:t>
            </a:r>
            <a:r>
              <a:rPr lang="en-GB" sz="1500" b="1" i="1" dirty="0" err="1"/>
              <a:t>Pari</a:t>
            </a:r>
            <a:r>
              <a:rPr lang="en-GB" sz="1500" b="1" i="1" dirty="0"/>
              <a:t> </a:t>
            </a:r>
            <a:r>
              <a:rPr lang="en-GB" sz="1500" b="1" i="1" dirty="0" smtClean="0"/>
              <a:t>eFlow nebulisers</a:t>
            </a:r>
            <a:r>
              <a:rPr lang="en-GB" sz="1500" b="1" i="1" dirty="0"/>
              <a:t>. The Fine particle fraction is the fraction of the droplets smaller than </a:t>
            </a:r>
            <a:r>
              <a:rPr lang="en-GB" sz="1500" b="1" i="1" dirty="0" smtClean="0"/>
              <a:t>5.0 </a:t>
            </a:r>
            <a:r>
              <a:rPr lang="en-GB" sz="1500" b="1" i="1" dirty="0"/>
              <a:t>µm.</a:t>
            </a:r>
            <a:endParaRPr lang="en-GB" sz="15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>
                <a:solidFill>
                  <a:schemeClr val="accent6"/>
                </a:solidFill>
              </a:rPr>
              <a:t> </a:t>
            </a:r>
            <a:r>
              <a:rPr lang="en-GB" sz="2800" b="1" kern="0" dirty="0" smtClean="0">
                <a:solidFill>
                  <a:schemeClr val="accent6"/>
                </a:solidFill>
              </a:rPr>
              <a:t>  </a:t>
            </a:r>
            <a:r>
              <a:rPr lang="en-GB" sz="2000" b="1" kern="0" dirty="0" smtClean="0">
                <a:solidFill>
                  <a:schemeClr val="accent6"/>
                </a:solidFill>
              </a:rPr>
              <a:t>Nebuliser performances with 20 mg/mL BAL30072 (FPF &lt; 5 </a:t>
            </a:r>
            <a:r>
              <a:rPr lang="en-GB" sz="2000" b="1" kern="0" dirty="0" err="1" smtClean="0">
                <a:solidFill>
                  <a:schemeClr val="accent6"/>
                </a:solidFill>
              </a:rPr>
              <a:t>μm</a:t>
            </a:r>
            <a:r>
              <a:rPr lang="en-GB" sz="2000" b="1" kern="0" smtClean="0">
                <a:solidFill>
                  <a:schemeClr val="accent6"/>
                </a:solidFill>
              </a:rPr>
              <a:t>)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880" y="1772816"/>
            <a:ext cx="9252520" cy="4104456"/>
            <a:chOff x="107504" y="1772816"/>
            <a:chExt cx="8712968" cy="374441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026578"/>
                </p:ext>
              </p:extLst>
            </p:nvPr>
          </p:nvGraphicFramePr>
          <p:xfrm>
            <a:off x="2555776" y="1772816"/>
            <a:ext cx="2552284" cy="3713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6537668"/>
                </p:ext>
              </p:extLst>
            </p:nvPr>
          </p:nvGraphicFramePr>
          <p:xfrm>
            <a:off x="5076056" y="1772816"/>
            <a:ext cx="3744416" cy="3744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092197"/>
                </p:ext>
              </p:extLst>
            </p:nvPr>
          </p:nvGraphicFramePr>
          <p:xfrm>
            <a:off x="107504" y="1772816"/>
            <a:ext cx="2443473" cy="37030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324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  <p:sp>
        <p:nvSpPr>
          <p:cNvPr id="7" name="Rectangle 6"/>
          <p:cNvSpPr/>
          <p:nvPr/>
        </p:nvSpPr>
        <p:spPr>
          <a:xfrm>
            <a:off x="0" y="6262137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Droplet size distributions of different BAL30072 concentrations at a flow rate of 30 L/min from the </a:t>
            </a:r>
            <a:r>
              <a:rPr lang="en-GB" sz="1600" b="1" i="1" dirty="0" err="1" smtClean="0"/>
              <a:t>Velox</a:t>
            </a:r>
            <a:r>
              <a:rPr lang="en-GB" sz="1600" b="1" i="1" dirty="0" smtClean="0"/>
              <a:t>.</a:t>
            </a:r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err="1" smtClean="0">
                <a:solidFill>
                  <a:schemeClr val="accent6"/>
                </a:solidFill>
              </a:rPr>
              <a:t>Velox</a:t>
            </a:r>
            <a:r>
              <a:rPr lang="en-GB" sz="2000" b="1" kern="0" dirty="0" smtClean="0">
                <a:solidFill>
                  <a:schemeClr val="accent6"/>
                </a:solidFill>
              </a:rPr>
              <a:t> performance with different concentrations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654928"/>
              </p:ext>
            </p:extLst>
          </p:nvPr>
        </p:nvGraphicFramePr>
        <p:xfrm>
          <a:off x="0" y="1639848"/>
          <a:ext cx="9144000" cy="452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6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  <p:sp>
        <p:nvSpPr>
          <p:cNvPr id="7" name="Rectangle 6"/>
          <p:cNvSpPr/>
          <p:nvPr/>
        </p:nvSpPr>
        <p:spPr>
          <a:xfrm>
            <a:off x="0" y="62286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Droplet size distributions of different BAL30072 concentrations at a flow rate of 30 L/min from the eFlow.</a:t>
            </a:r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eFlow performance with different concentrations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3156"/>
              </p:ext>
            </p:extLst>
          </p:nvPr>
        </p:nvGraphicFramePr>
        <p:xfrm>
          <a:off x="0" y="1639849"/>
          <a:ext cx="9144000" cy="458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7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13</a:t>
            </a:fld>
            <a:endParaRPr lang="en-US" altLang="nl-NL"/>
          </a:p>
        </p:txBody>
      </p:sp>
      <p:sp>
        <p:nvSpPr>
          <p:cNvPr id="7" name="Rectangle 6"/>
          <p:cNvSpPr/>
          <p:nvPr/>
        </p:nvSpPr>
        <p:spPr>
          <a:xfrm>
            <a:off x="0" y="630060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Droplet size distributions of different BAL30072 concentrations at a flow rate of 30 L/min from the LC Sprint.</a:t>
            </a:r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LC Sprint performance with different concentrations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582540"/>
              </p:ext>
            </p:extLst>
          </p:nvPr>
        </p:nvGraphicFramePr>
        <p:xfrm>
          <a:off x="0" y="1639848"/>
          <a:ext cx="9144000" cy="452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0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14</a:t>
            </a:fld>
            <a:endParaRPr lang="en-US" altLang="nl-NL"/>
          </a:p>
        </p:txBody>
      </p:sp>
      <p:sp>
        <p:nvSpPr>
          <p:cNvPr id="7" name="Rectangle 6"/>
          <p:cNvSpPr/>
          <p:nvPr/>
        </p:nvSpPr>
        <p:spPr>
          <a:xfrm>
            <a:off x="-6216" y="627229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/>
              <a:t>Average retention values of all measurements for each nebuliser </a:t>
            </a:r>
            <a:r>
              <a:rPr lang="en-GB" sz="1500" b="1" i="1" dirty="0" smtClean="0"/>
              <a:t>with  10, 20 and 100 mg/mL </a:t>
            </a:r>
            <a:r>
              <a:rPr lang="en-GB" sz="1500" b="1" i="1" dirty="0"/>
              <a:t>BAL30072 </a:t>
            </a:r>
            <a:r>
              <a:rPr lang="en-GB" sz="1500" b="1" i="1" dirty="0" smtClean="0"/>
              <a:t>in 5 mL demineralised water.</a:t>
            </a:r>
            <a:endParaRPr lang="en-GB" sz="15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Nebuliser retention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418785"/>
              </p:ext>
            </p:extLst>
          </p:nvPr>
        </p:nvGraphicFramePr>
        <p:xfrm>
          <a:off x="0" y="1726406"/>
          <a:ext cx="9137784" cy="443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4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17-12-2015</a:t>
            </a:r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15</a:t>
            </a:fld>
            <a:endParaRPr lang="en-US" altLang="nl-NL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Nebulisation time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graphicFrame>
        <p:nvGraphicFramePr>
          <p:cNvPr id="8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80879"/>
              </p:ext>
            </p:extLst>
          </p:nvPr>
        </p:nvGraphicFramePr>
        <p:xfrm>
          <a:off x="611560" y="1639849"/>
          <a:ext cx="8100392" cy="459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84975" cy="3528392"/>
          </a:xfrm>
        </p:spPr>
        <p:txBody>
          <a:bodyPr/>
          <a:lstStyle/>
          <a:p>
            <a:r>
              <a:rPr lang="en-GB" sz="2000" dirty="0" smtClean="0"/>
              <a:t>Nebulisation seems a suitable method to administer BAL30072 to the respiratory tract</a:t>
            </a:r>
          </a:p>
          <a:p>
            <a:endParaRPr lang="nl-NL" sz="2000" dirty="0"/>
          </a:p>
          <a:p>
            <a:r>
              <a:rPr lang="nl-NL" sz="2000" dirty="0" smtClean="0"/>
              <a:t>100 </a:t>
            </a:r>
            <a:r>
              <a:rPr lang="en-GB" sz="2000" dirty="0" smtClean="0"/>
              <a:t>mg/mL</a:t>
            </a:r>
            <a:r>
              <a:rPr lang="nl-NL" sz="2000" dirty="0" smtClean="0"/>
              <a:t> BAL30072 nebulisation solution </a:t>
            </a:r>
            <a:r>
              <a:rPr lang="en-GB" sz="2000" dirty="0" smtClean="0"/>
              <a:t>performs</a:t>
            </a:r>
            <a:r>
              <a:rPr lang="nl-NL" sz="2000" dirty="0" smtClean="0"/>
              <a:t> best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The eFlow performs best when the FPF, retention and nebulisation times are all considered</a:t>
            </a:r>
          </a:p>
          <a:p>
            <a:endParaRPr lang="en-GB" sz="2000" dirty="0" smtClean="0"/>
          </a:p>
          <a:p>
            <a:r>
              <a:rPr lang="en-GB" sz="2000" dirty="0" smtClean="0"/>
              <a:t>However, the performance of the Velox is not much worse and this device is more patient friendly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16</a:t>
            </a:fld>
            <a:endParaRPr lang="en-US" altLang="nl-NL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Conclusions on nebulisation solution development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157192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Ongoing work on nebulisation solution development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661248"/>
            <a:ext cx="87849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Stability of BAL30072 in solution and during nebulisation</a:t>
            </a:r>
          </a:p>
          <a:p>
            <a:r>
              <a:rPr lang="en-GB" sz="2000" kern="0" dirty="0"/>
              <a:t>Characterisation of BAL30072 solution for nebulisation</a:t>
            </a:r>
          </a:p>
          <a:p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1928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1929"/>
            <a:ext cx="8784975" cy="3528392"/>
          </a:xfrm>
        </p:spPr>
        <p:txBody>
          <a:bodyPr numCol="2"/>
          <a:lstStyle/>
          <a:p>
            <a:r>
              <a:rPr lang="en-GB" sz="2000" dirty="0" smtClean="0">
                <a:solidFill>
                  <a:srgbClr val="C00000"/>
                </a:solidFill>
              </a:rPr>
              <a:t>University of Groningen</a:t>
            </a:r>
          </a:p>
          <a:p>
            <a:pPr lvl="1"/>
            <a:r>
              <a:rPr lang="nl-NL" sz="1800" dirty="0" smtClean="0"/>
              <a:t>Juliëtte Spronk</a:t>
            </a:r>
          </a:p>
          <a:p>
            <a:pPr lvl="1"/>
            <a:r>
              <a:rPr lang="nl-NL" sz="1800" dirty="0" err="1" smtClean="0"/>
              <a:t>Doetie</a:t>
            </a:r>
            <a:r>
              <a:rPr lang="nl-NL" sz="1800" dirty="0" smtClean="0"/>
              <a:t> Gjaltema</a:t>
            </a:r>
          </a:p>
          <a:p>
            <a:pPr lvl="1"/>
            <a:r>
              <a:rPr lang="nl-NL" sz="1800" dirty="0" smtClean="0"/>
              <a:t>Paul Hagedoorn</a:t>
            </a:r>
          </a:p>
          <a:p>
            <a:pPr lvl="1"/>
            <a:r>
              <a:rPr lang="nl-NL" sz="1800" dirty="0" smtClean="0"/>
              <a:t>Erik Frijlink</a:t>
            </a:r>
            <a:endParaRPr lang="en-GB" sz="1800" dirty="0" smtClean="0"/>
          </a:p>
          <a:p>
            <a:endParaRPr lang="nl-NL" sz="2000" dirty="0"/>
          </a:p>
          <a:p>
            <a:r>
              <a:rPr lang="nl-NL" sz="2000" dirty="0" smtClean="0">
                <a:solidFill>
                  <a:srgbClr val="002060"/>
                </a:solidFill>
              </a:rPr>
              <a:t>Basilea </a:t>
            </a:r>
            <a:r>
              <a:rPr lang="nl-NL" sz="2000" dirty="0" err="1" smtClean="0">
                <a:solidFill>
                  <a:srgbClr val="002060"/>
                </a:solidFill>
              </a:rPr>
              <a:t>Pharmaceutica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nl-NL" sz="1800" dirty="0" smtClean="0"/>
              <a:t>Stefanie </a:t>
            </a:r>
            <a:r>
              <a:rPr lang="nl-NL" sz="1800" dirty="0" err="1" smtClean="0"/>
              <a:t>Sämann</a:t>
            </a:r>
            <a:endParaRPr lang="nl-NL" sz="1800" dirty="0" smtClean="0"/>
          </a:p>
          <a:p>
            <a:pPr lvl="1"/>
            <a:r>
              <a:rPr lang="nl-NL" sz="1800" dirty="0" err="1" smtClean="0"/>
              <a:t>Sofyen</a:t>
            </a:r>
            <a:r>
              <a:rPr lang="nl-NL" sz="1800" dirty="0" smtClean="0"/>
              <a:t> </a:t>
            </a:r>
            <a:r>
              <a:rPr lang="nl-NL" sz="1800" dirty="0" err="1" smtClean="0"/>
              <a:t>Riahi</a:t>
            </a:r>
            <a:endParaRPr lang="nl-NL" sz="1800" dirty="0" smtClean="0"/>
          </a:p>
          <a:p>
            <a:pPr lvl="1"/>
            <a:r>
              <a:rPr lang="nl-NL" sz="1800" dirty="0" smtClean="0"/>
              <a:t>Salim </a:t>
            </a:r>
            <a:r>
              <a:rPr lang="nl-NL" sz="1800" dirty="0" err="1" smtClean="0"/>
              <a:t>Jarri</a:t>
            </a:r>
            <a:endParaRPr lang="nl-NL" sz="18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All other members of WP2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17</a:t>
            </a:fld>
            <a:endParaRPr lang="en-US" altLang="nl-NL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Acknowledgements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61324"/>
            <a:ext cx="1669873" cy="118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1" y="5517232"/>
            <a:ext cx="543344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800" dirty="0" err="1" smtClean="0"/>
              <a:t>Any</a:t>
            </a:r>
            <a:r>
              <a:rPr lang="nl-NL" sz="2800" dirty="0" smtClean="0"/>
              <a:t> </a:t>
            </a:r>
            <a:r>
              <a:rPr lang="nl-NL" sz="2800" dirty="0" err="1" smtClean="0"/>
              <a:t>Questions</a:t>
            </a:r>
            <a:r>
              <a:rPr lang="en-GB" sz="2800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17-12-2015</a:t>
            </a:r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7653338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19</a:t>
            </a:fld>
            <a:endParaRPr lang="en-US" altLang="nl-NL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13815"/>
              </p:ext>
            </p:extLst>
          </p:nvPr>
        </p:nvGraphicFramePr>
        <p:xfrm>
          <a:off x="251524" y="1916832"/>
          <a:ext cx="8568948" cy="420915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85968"/>
                <a:gridCol w="1424849"/>
                <a:gridCol w="852744"/>
                <a:gridCol w="852744"/>
                <a:gridCol w="852744"/>
                <a:gridCol w="852744"/>
                <a:gridCol w="852744"/>
                <a:gridCol w="852744"/>
                <a:gridCol w="1241667"/>
              </a:tblGrid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Batch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 code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X10 (µm)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St.dev.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X50 (µm)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St.dev.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X90 (µm)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St.dev.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FPF &lt; 5 µm (%)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micro151127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micro160218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99.26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micro160219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3.36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99.68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micro160223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micro160304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0.70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3.39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micro160314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3.75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96.81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micro160317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99.22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micro160323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1.20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97.42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3.19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98.72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46A+2%LL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2.57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44A+2%LL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micro160421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2.55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47A+2%LL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micro160429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2.45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530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47A+2%MgSt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micro160503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432047"/>
          </a:xfrm>
        </p:spPr>
        <p:txBody>
          <a:bodyPr/>
          <a:lstStyle/>
          <a:p>
            <a:r>
              <a:rPr lang="en-GB" sz="1500" dirty="0"/>
              <a:t>PSDs of micronised BAL30072 batches determined by laser diffraction analysis using a HELOS BF laser diffractometer and a RODOS dry powder disperser operated at 3 bar.</a:t>
            </a:r>
          </a:p>
        </p:txBody>
      </p:sp>
    </p:spTree>
    <p:extLst>
      <p:ext uri="{BB962C8B-B14F-4D97-AF65-F5344CB8AC3E}">
        <p14:creationId xmlns:p14="http://schemas.microsoft.com/office/powerpoint/2010/main" val="12937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Aims of the project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9606" y="1772816"/>
            <a:ext cx="7934325" cy="1584176"/>
          </a:xfrm>
        </p:spPr>
        <p:txBody>
          <a:bodyPr/>
          <a:lstStyle/>
          <a:p>
            <a:pPr>
              <a:defRPr/>
            </a:pPr>
            <a:r>
              <a:rPr lang="en-GB" altLang="nl-NL" sz="1800" dirty="0" smtClean="0"/>
              <a:t>To develop suitable methods for </a:t>
            </a:r>
            <a:r>
              <a:rPr lang="en-GB" altLang="nl-NL" sz="1800" i="1" dirty="0" smtClean="0"/>
              <a:t>in vitro </a:t>
            </a:r>
            <a:r>
              <a:rPr lang="en-GB" altLang="nl-NL" sz="1800" dirty="0" smtClean="0"/>
              <a:t>evaluation of the newly developed BAL30072 formulations.</a:t>
            </a:r>
            <a:r>
              <a:rPr lang="en-GB" altLang="nl-NL" sz="1800" i="1" dirty="0" smtClean="0"/>
              <a:t> </a:t>
            </a:r>
          </a:p>
          <a:p>
            <a:pPr lvl="1">
              <a:defRPr/>
            </a:pPr>
            <a:r>
              <a:rPr lang="en-GB" altLang="nl-NL" sz="1800" i="1" dirty="0" smtClean="0"/>
              <a:t>A beta-lactam lab (room 3213.122)</a:t>
            </a:r>
          </a:p>
          <a:p>
            <a:pPr lvl="1">
              <a:defRPr/>
            </a:pPr>
            <a:r>
              <a:rPr lang="en-GB" altLang="nl-NL" sz="1800" i="1" dirty="0" smtClean="0"/>
              <a:t>HPLC method (for analysis)</a:t>
            </a:r>
          </a:p>
          <a:p>
            <a:pPr lvl="1">
              <a:defRPr/>
            </a:pPr>
            <a:r>
              <a:rPr lang="en-GB" altLang="nl-NL" sz="1800" i="1" dirty="0" smtClean="0"/>
              <a:t>Implement equipment (like laser diffractometer)</a:t>
            </a:r>
            <a:endParaRPr lang="en-GB" altLang="nl-NL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latin typeface="Verdana" pitchFamily="34" charset="0"/>
              </a:rPr>
              <a:t> | </a:t>
            </a:r>
            <a:fld id="{75D744EE-4EF8-42E3-81DF-6A51EB20DA9F}" type="slidenum">
              <a:rPr lang="en-US" altLang="nl-NL" sz="1000" smtClean="0"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1000" smtClean="0"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9607" y="5085184"/>
            <a:ext cx="7934325" cy="5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altLang="nl-NL" sz="1800" kern="0" dirty="0" smtClean="0"/>
              <a:t>DPI containing 25 mg and 50 mg BAL30072</a:t>
            </a:r>
          </a:p>
          <a:p>
            <a:pPr marL="0" indent="0">
              <a:buFontTx/>
              <a:buNone/>
              <a:defRPr/>
            </a:pPr>
            <a:endParaRPr lang="en-GB" altLang="nl-NL" kern="0" dirty="0" smtClean="0"/>
          </a:p>
          <a:p>
            <a:pPr lvl="1">
              <a:defRPr/>
            </a:pPr>
            <a:endParaRPr lang="en-GB" altLang="nl-NL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608" y="3789040"/>
            <a:ext cx="79343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altLang="nl-NL" sz="1800" kern="0" dirty="0" smtClean="0"/>
              <a:t>Nebulisation solution containing 10 mg/mL and 20 mg/mL of BAL30072</a:t>
            </a:r>
          </a:p>
          <a:p>
            <a:pPr lvl="1">
              <a:defRPr/>
            </a:pPr>
            <a:r>
              <a:rPr lang="en-GB" altLang="nl-NL" sz="1800" i="1" kern="0" dirty="0" smtClean="0">
                <a:solidFill>
                  <a:srgbClr val="C00000"/>
                </a:solidFill>
              </a:rPr>
              <a:t>10, 20, 30, 40 and 100 mg/mL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20</a:t>
            </a:fld>
            <a:endParaRPr lang="en-US" altLang="nl-NL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2577"/>
              </p:ext>
            </p:extLst>
          </p:nvPr>
        </p:nvGraphicFramePr>
        <p:xfrm>
          <a:off x="251520" y="1289484"/>
          <a:ext cx="8568954" cy="548344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08183"/>
                <a:gridCol w="1294384"/>
                <a:gridCol w="1027758"/>
                <a:gridCol w="1028679"/>
                <a:gridCol w="1044366"/>
                <a:gridCol w="1044366"/>
                <a:gridCol w="1361733"/>
                <a:gridCol w="959485"/>
              </a:tblGrid>
              <a:tr h="511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Batch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Internal code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Temp. during milling (C)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RH during milling 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Water content before 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Water content after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Milling duration (min.)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Yield 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15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micro151127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17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44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12.5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90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micro160218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30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micro160219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30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micro160223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7.5/9.8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 (2.7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micro160304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37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micro160314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45 (3.0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15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micro160317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37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micro160323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180 (3.8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19-23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47-52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62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19-21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47-52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10.9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 (2.3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18-19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37-40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9.6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27 (2.6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18-19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41-42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9.5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 (1.5g)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micro160421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 (1.9g)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micro160429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16-17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25 (3.5g)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38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47A+2%MgSt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micro160503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18-20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40-45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9.8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31 (3.8g)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38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47A+2%MgSt*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micro160520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 (1.7g)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47A*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 (1.3g)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micro160524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4720" y="1844824"/>
            <a:ext cx="6561624" cy="1152128"/>
          </a:xfrm>
        </p:spPr>
        <p:txBody>
          <a:bodyPr/>
          <a:lstStyle/>
          <a:p>
            <a:r>
              <a:rPr lang="en-GB" altLang="nl-NL" sz="2000" dirty="0" smtClean="0"/>
              <a:t>Particle processing</a:t>
            </a:r>
          </a:p>
          <a:p>
            <a:pPr lvl="1"/>
            <a:r>
              <a:rPr lang="en-GB" altLang="nl-NL" sz="2000" dirty="0" smtClean="0"/>
              <a:t>Desired range for inhalation 1-5 microns</a:t>
            </a:r>
          </a:p>
          <a:p>
            <a:pPr lvl="1"/>
            <a:r>
              <a:rPr lang="en-GB" altLang="nl-NL" sz="2000" dirty="0" smtClean="0"/>
              <a:t>Alpine 50 AS spiral jet mill 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latin typeface="Verdana" pitchFamily="34" charset="0"/>
              </a:rPr>
              <a:t> | </a:t>
            </a:r>
            <a:fld id="{0CD0AC66-4DCA-4760-AA28-330A3C866B4B}" type="slidenum">
              <a:rPr lang="en-US" altLang="nl-NL" sz="1000" smtClean="0"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1000" smtClean="0">
              <a:latin typeface="Verdan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Selection of used methods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5312" y="3446651"/>
            <a:ext cx="65527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altLang="nl-NL" sz="2000" dirty="0" smtClean="0"/>
              <a:t>Multiple characterisation techniques</a:t>
            </a:r>
          </a:p>
          <a:p>
            <a:pPr lvl="1"/>
            <a:r>
              <a:rPr lang="nl-NL" altLang="nl-NL" sz="2000" dirty="0" smtClean="0"/>
              <a:t>DVS, DSC, TGA, SEM</a:t>
            </a:r>
            <a:endParaRPr lang="en-GB" altLang="nl-NL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8" y="1402085"/>
            <a:ext cx="2743200" cy="16668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4949154"/>
            <a:ext cx="656162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/>
              <a:t>Solutions for nebulisation</a:t>
            </a:r>
          </a:p>
          <a:p>
            <a:pPr lvl="1"/>
            <a:r>
              <a:rPr lang="nl-NL" altLang="nl-NL" sz="2000" kern="0" dirty="0" smtClean="0"/>
              <a:t>500 mg BAL30072 </a:t>
            </a:r>
            <a:r>
              <a:rPr lang="en-GB" altLang="nl-NL" sz="2000" kern="0" dirty="0" smtClean="0"/>
              <a:t>vials</a:t>
            </a:r>
            <a:r>
              <a:rPr lang="nl-NL" altLang="nl-NL" sz="2000" kern="0" dirty="0" smtClean="0"/>
              <a:t> </a:t>
            </a:r>
            <a:r>
              <a:rPr lang="en-GB" altLang="nl-NL" sz="2000" kern="0" dirty="0" smtClean="0"/>
              <a:t>for</a:t>
            </a:r>
            <a:r>
              <a:rPr lang="nl-NL" altLang="nl-NL" sz="2000" kern="0" dirty="0" smtClean="0"/>
              <a:t> </a:t>
            </a:r>
            <a:r>
              <a:rPr lang="en-GB" altLang="nl-NL" sz="2000" kern="0" dirty="0" smtClean="0"/>
              <a:t>injection</a:t>
            </a:r>
          </a:p>
          <a:p>
            <a:pPr lvl="1"/>
            <a:r>
              <a:rPr lang="en-GB" altLang="nl-NL" sz="2000" kern="0" dirty="0" smtClean="0"/>
              <a:t>Dissolved in 5 mL demineralised water</a:t>
            </a:r>
          </a:p>
        </p:txBody>
      </p:sp>
      <p:pic>
        <p:nvPicPr>
          <p:cNvPr id="4" name="Afbeelding 3" descr="BAL micro160523_4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38" y="2924944"/>
            <a:ext cx="2195218" cy="1646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04" y="4204063"/>
            <a:ext cx="1468635" cy="19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2624" y="1772816"/>
            <a:ext cx="6561624" cy="1152128"/>
          </a:xfrm>
        </p:spPr>
        <p:txBody>
          <a:bodyPr/>
          <a:lstStyle/>
          <a:p>
            <a:r>
              <a:rPr lang="en-GB" altLang="nl-NL" sz="2000" dirty="0" smtClean="0"/>
              <a:t>Laser diffraction analysis with a Sympatec HELOS BF</a:t>
            </a:r>
          </a:p>
          <a:p>
            <a:pPr lvl="1"/>
            <a:r>
              <a:rPr lang="en-GB" altLang="nl-NL" sz="2000" dirty="0" smtClean="0"/>
              <a:t>RODOS disperser</a:t>
            </a:r>
          </a:p>
          <a:p>
            <a:pPr lvl="1"/>
            <a:r>
              <a:rPr lang="en-GB" altLang="nl-NL" sz="2000" dirty="0" smtClean="0"/>
              <a:t>INHALER 2000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latin typeface="Verdana" pitchFamily="34" charset="0"/>
              </a:rPr>
              <a:t> | </a:t>
            </a:r>
            <a:fld id="{0CD0AC66-4DCA-4760-AA28-330A3C866B4B}" type="slidenum">
              <a:rPr lang="en-US" altLang="nl-NL" sz="1000" smtClean="0"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nl-NL" sz="1000" smtClean="0">
              <a:latin typeface="Verdan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Selection of used methods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63524" y="5157192"/>
            <a:ext cx="8412931" cy="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/>
              <a:t>High performance liquid chromatography </a:t>
            </a:r>
          </a:p>
          <a:p>
            <a:pPr lvl="1"/>
            <a:r>
              <a:rPr lang="en-GB" altLang="nl-NL" sz="2000" kern="0" dirty="0" smtClean="0"/>
              <a:t>Fast method for inhaler retention</a:t>
            </a:r>
          </a:p>
          <a:p>
            <a:pPr lvl="1"/>
            <a:r>
              <a:rPr lang="en-GB" altLang="nl-NL" sz="2000" kern="0" dirty="0" smtClean="0"/>
              <a:t>Basilea method implemented for stability</a:t>
            </a:r>
          </a:p>
          <a:p>
            <a:pPr lvl="1"/>
            <a:endParaRPr lang="en-GB" altLang="nl-NL" sz="2000" kern="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63524" y="3311565"/>
            <a:ext cx="5532611" cy="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/>
              <a:t>Inhaler retention</a:t>
            </a:r>
          </a:p>
          <a:p>
            <a:pPr lvl="1"/>
            <a:r>
              <a:rPr lang="en-GB" altLang="nl-NL" sz="2000" kern="0" dirty="0" smtClean="0"/>
              <a:t>Gravimetrically</a:t>
            </a:r>
          </a:p>
          <a:p>
            <a:pPr lvl="1"/>
            <a:r>
              <a:rPr lang="en-GB" altLang="nl-NL" sz="2000" kern="0" dirty="0" smtClean="0"/>
              <a:t>HPLC</a:t>
            </a:r>
          </a:p>
          <a:p>
            <a:pPr lvl="1"/>
            <a:r>
              <a:rPr lang="nl-NL" altLang="nl-NL" sz="2000" kern="0" dirty="0" smtClean="0"/>
              <a:t>Effect of lactose </a:t>
            </a:r>
            <a:r>
              <a:rPr lang="nl-NL" altLang="nl-NL" sz="2000" kern="0" dirty="0" err="1" smtClean="0"/>
              <a:t>sweeper</a:t>
            </a:r>
            <a:r>
              <a:rPr lang="nl-NL" altLang="nl-NL" sz="2000" kern="0" dirty="0" smtClean="0"/>
              <a:t> </a:t>
            </a:r>
            <a:r>
              <a:rPr lang="nl-NL" altLang="nl-NL" sz="2000" kern="0" dirty="0" err="1" smtClean="0"/>
              <a:t>crystals</a:t>
            </a:r>
            <a:endParaRPr lang="en-GB" altLang="nl-NL" sz="2000" kern="0" dirty="0" smtClean="0"/>
          </a:p>
          <a:p>
            <a:pPr lvl="1"/>
            <a:endParaRPr lang="en-GB" altLang="nl-NL" sz="2000" kern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5" y="4581128"/>
            <a:ext cx="2227800" cy="14401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82" y="3332439"/>
            <a:ext cx="2223242" cy="11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8440" y="1916832"/>
            <a:ext cx="2159000" cy="1152128"/>
          </a:xfrm>
        </p:spPr>
        <p:txBody>
          <a:bodyPr/>
          <a:lstStyle/>
          <a:p>
            <a:r>
              <a:rPr lang="nl-NL" altLang="nl-NL" sz="2000" dirty="0" err="1" smtClean="0"/>
              <a:t>DPIs</a:t>
            </a:r>
            <a:endParaRPr lang="nl-NL" altLang="nl-NL" sz="2000" dirty="0" smtClean="0"/>
          </a:p>
          <a:p>
            <a:pPr lvl="1"/>
            <a:r>
              <a:rPr lang="nl-NL" altLang="nl-NL" sz="2000" dirty="0" smtClean="0"/>
              <a:t>Twincer</a:t>
            </a:r>
            <a:r>
              <a:rPr lang="nl-NL" altLang="nl-NL" sz="2000" baseline="30000" dirty="0" smtClean="0"/>
              <a:t>®</a:t>
            </a:r>
            <a:endParaRPr lang="en-GB" altLang="nl-NL" sz="2000" baseline="30000" dirty="0" smtClean="0"/>
          </a:p>
          <a:p>
            <a:pPr lvl="1"/>
            <a:r>
              <a:rPr lang="en-GB" altLang="nl-NL" sz="2000" dirty="0" smtClean="0"/>
              <a:t>Cyclops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latin typeface="Verdana" pitchFamily="34" charset="0"/>
              </a:rPr>
              <a:t> | </a:t>
            </a:r>
            <a:fld id="{0CD0AC66-4DCA-4760-AA28-330A3C866B4B}" type="slidenum">
              <a:rPr lang="en-US" altLang="nl-NL" sz="1000" smtClean="0"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nl-NL" sz="1000" smtClean="0">
              <a:latin typeface="Verdana" pitchFamily="34" charset="0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9760" r="23122" b="29022"/>
          <a:stretch>
            <a:fillRect/>
          </a:stretch>
        </p:blipFill>
        <p:spPr bwMode="auto">
          <a:xfrm>
            <a:off x="5763260" y="3664744"/>
            <a:ext cx="24479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33556" r="3957" b="15956"/>
          <a:stretch>
            <a:fillRect/>
          </a:stretch>
        </p:blipFill>
        <p:spPr bwMode="auto">
          <a:xfrm>
            <a:off x="365919" y="4762500"/>
            <a:ext cx="19542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15" y="3600133"/>
            <a:ext cx="2071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19" y="1772816"/>
            <a:ext cx="2179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611188" y="5892800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0" dirty="0" err="1"/>
              <a:t>Pari</a:t>
            </a:r>
            <a:r>
              <a:rPr lang="en-GB" altLang="nl-NL" sz="2000" dirty="0"/>
              <a:t> Velox</a:t>
            </a:r>
          </a:p>
        </p:txBody>
      </p:sp>
      <p:sp>
        <p:nvSpPr>
          <p:cNvPr id="8203" name="TextBox 3"/>
          <p:cNvSpPr txBox="1">
            <a:spLocks noChangeArrowheads="1"/>
          </p:cNvSpPr>
          <p:nvPr/>
        </p:nvSpPr>
        <p:spPr bwMode="auto">
          <a:xfrm>
            <a:off x="5763260" y="5866448"/>
            <a:ext cx="3345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0" dirty="0" err="1"/>
              <a:t>Pari</a:t>
            </a:r>
            <a:r>
              <a:rPr lang="en-GB" altLang="nl-NL" sz="2000" dirty="0"/>
              <a:t> LC </a:t>
            </a:r>
            <a:r>
              <a:rPr lang="en-GB" altLang="nl-NL" sz="2000" dirty="0" smtClean="0"/>
              <a:t>Sprint + </a:t>
            </a:r>
            <a:r>
              <a:rPr lang="en-GB" altLang="nl-NL" sz="2000" dirty="0" err="1" smtClean="0"/>
              <a:t>Turboboy</a:t>
            </a:r>
            <a:endParaRPr lang="en-GB" altLang="nl-NL" sz="2000" dirty="0"/>
          </a:p>
        </p:txBody>
      </p:sp>
      <p:sp>
        <p:nvSpPr>
          <p:cNvPr id="8204" name="TextBox 4"/>
          <p:cNvSpPr txBox="1">
            <a:spLocks noChangeArrowheads="1"/>
          </p:cNvSpPr>
          <p:nvPr/>
        </p:nvSpPr>
        <p:spPr bwMode="auto">
          <a:xfrm>
            <a:off x="3221038" y="5891213"/>
            <a:ext cx="1922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0" dirty="0" err="1"/>
              <a:t>Pari</a:t>
            </a:r>
            <a:r>
              <a:rPr lang="en-GB" altLang="nl-NL" sz="2000" dirty="0"/>
              <a:t> </a:t>
            </a:r>
            <a:r>
              <a:rPr lang="en-GB" altLang="nl-NL" sz="2000" dirty="0" err="1"/>
              <a:t>eFlow</a:t>
            </a:r>
            <a:endParaRPr lang="en-GB" altLang="nl-NL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59" y="1749889"/>
            <a:ext cx="2013417" cy="14072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Inhalers (DPIs and nebulisers)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63525" y="3681413"/>
            <a:ext cx="2159000" cy="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/>
              <a:t>Nebulisers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Effect of the dose on the dispersion efficiency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45164756"/>
              </p:ext>
            </p:extLst>
          </p:nvPr>
        </p:nvGraphicFramePr>
        <p:xfrm>
          <a:off x="0" y="1556792"/>
          <a:ext cx="8964488" cy="458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139200"/>
            <a:ext cx="91236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/>
              <a:t>Effect of the dose on the dispersion efficiency of micronised BAL30072 with 2 mg of lactose sweeper crystals (150-200 µm) at 4 kPa pressure drop compared with RODOS </a:t>
            </a:r>
            <a:r>
              <a:rPr lang="en-GB" sz="1500" b="1" i="1" dirty="0" smtClean="0"/>
              <a:t>3 bar</a:t>
            </a:r>
            <a:r>
              <a:rPr lang="en-GB" sz="1500" b="1" i="1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2968" y="1700808"/>
            <a:ext cx="1130920" cy="366224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66970"/>
              </p:ext>
            </p:extLst>
          </p:nvPr>
        </p:nvGraphicFramePr>
        <p:xfrm>
          <a:off x="5759728" y="3625696"/>
          <a:ext cx="338427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80"/>
                <a:gridCol w="705580"/>
                <a:gridCol w="809412"/>
                <a:gridCol w="1163700"/>
              </a:tblGrid>
              <a:tr h="279829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r>
                        <a:rPr lang="nl-NL" sz="1400" baseline="-25000" dirty="0" smtClean="0"/>
                        <a:t>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err="1" smtClean="0"/>
                        <a:t>Fpf</a:t>
                      </a:r>
                      <a:r>
                        <a:rPr lang="nl-NL" sz="1400" dirty="0" smtClean="0"/>
                        <a:t>  &lt; 5 µm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err="1" smtClean="0"/>
                        <a:t>Retention</a:t>
                      </a:r>
                      <a:r>
                        <a:rPr lang="nl-NL" sz="140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25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2.39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84.82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12.21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30</a:t>
                      </a:r>
                      <a:r>
                        <a:rPr lang="nl-NL" sz="1400" baseline="0" dirty="0" smtClean="0"/>
                        <a:t> mg</a:t>
                      </a:r>
                      <a:endParaRPr lang="nl-N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2.57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77.52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14.45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40</a:t>
                      </a:r>
                      <a:r>
                        <a:rPr lang="nl-NL" sz="1400" baseline="0" dirty="0" smtClean="0"/>
                        <a:t> mg</a:t>
                      </a:r>
                      <a:endParaRPr lang="nl-N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3.22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64.39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14.4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5.36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52.87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12.49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Effect of the pressure drop on the dispersion efficiency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03128943"/>
              </p:ext>
            </p:extLst>
          </p:nvPr>
        </p:nvGraphicFramePr>
        <p:xfrm>
          <a:off x="0" y="1628800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3731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/>
              <a:t>Effect of the pressure drop on the dispersion efficiency of 25 mg of micronised BAL30072 with 2 mg of lactose sweeper crystals (150-200 µm) compared with RODOS </a:t>
            </a:r>
            <a:r>
              <a:rPr lang="en-GB" sz="1500" b="1" i="1" dirty="0" smtClean="0"/>
              <a:t>3 bar</a:t>
            </a:r>
            <a:r>
              <a:rPr lang="en-GB" sz="1500" b="1" i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1782976"/>
            <a:ext cx="1440160" cy="351823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32697"/>
              </p:ext>
            </p:extLst>
          </p:nvPr>
        </p:nvGraphicFramePr>
        <p:xfrm>
          <a:off x="5763856" y="3501008"/>
          <a:ext cx="338427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80"/>
                <a:gridCol w="705580"/>
                <a:gridCol w="809412"/>
                <a:gridCol w="1163700"/>
              </a:tblGrid>
              <a:tr h="2798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X</a:t>
                      </a:r>
                      <a:r>
                        <a:rPr lang="nl-NL" sz="1400" baseline="-25000" dirty="0" smtClean="0"/>
                        <a:t>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Fpf</a:t>
                      </a:r>
                      <a:r>
                        <a:rPr lang="nl-NL" sz="1400" dirty="0" smtClean="0"/>
                        <a:t>  &lt; 5 µm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Retention</a:t>
                      </a:r>
                      <a:r>
                        <a:rPr lang="nl-NL" sz="140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3.01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76.28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24.41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84.82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12.21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6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88.82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6.96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529363"/>
              </p:ext>
            </p:extLst>
          </p:nvPr>
        </p:nvGraphicFramePr>
        <p:xfrm>
          <a:off x="4128" y="1793081"/>
          <a:ext cx="9139871" cy="44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Effect of the pressure drop on the dispersion efficiency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  <p:sp>
        <p:nvSpPr>
          <p:cNvPr id="7" name="Rectangle 6"/>
          <p:cNvSpPr/>
          <p:nvPr/>
        </p:nvSpPr>
        <p:spPr>
          <a:xfrm>
            <a:off x="4128" y="62394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/>
              <a:t>Effect of the pressure drop on the dispersion efficiency of </a:t>
            </a:r>
            <a:r>
              <a:rPr lang="en-GB" sz="1500" b="1" i="1" dirty="0" smtClean="0"/>
              <a:t>40 </a:t>
            </a:r>
            <a:r>
              <a:rPr lang="en-GB" sz="1500" b="1" i="1" dirty="0"/>
              <a:t>mg of micronised BAL30072 with 2 mg of lactose sweeper crystals (150-200 µm) compared with RODOS 3 bar.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1440" y="1917720"/>
            <a:ext cx="1100440" cy="353855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69518"/>
              </p:ext>
            </p:extLst>
          </p:nvPr>
        </p:nvGraphicFramePr>
        <p:xfrm>
          <a:off x="5763856" y="3609020"/>
          <a:ext cx="338427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80"/>
                <a:gridCol w="705580"/>
                <a:gridCol w="809412"/>
                <a:gridCol w="1163700"/>
              </a:tblGrid>
              <a:tr h="2798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X</a:t>
                      </a:r>
                      <a:r>
                        <a:rPr lang="nl-NL" sz="1400" baseline="-25000" dirty="0" smtClean="0"/>
                        <a:t>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Fpf</a:t>
                      </a:r>
                      <a:r>
                        <a:rPr lang="nl-NL" sz="1400" dirty="0" smtClean="0"/>
                        <a:t>  &lt; 5 µm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Retention</a:t>
                      </a:r>
                      <a:r>
                        <a:rPr lang="nl-NL" sz="140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3.49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60.18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25.98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64.39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14.4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6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2.81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67.52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14.97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7" y="1772816"/>
            <a:ext cx="7934325" cy="3096344"/>
          </a:xfrm>
        </p:spPr>
        <p:txBody>
          <a:bodyPr/>
          <a:lstStyle/>
          <a:p>
            <a:r>
              <a:rPr lang="en-GB" sz="2000" dirty="0"/>
              <a:t>M</a:t>
            </a:r>
            <a:r>
              <a:rPr lang="en-GB" sz="2000" dirty="0" smtClean="0"/>
              <a:t>icronisation </a:t>
            </a:r>
            <a:r>
              <a:rPr lang="en-GB" sz="2000" dirty="0"/>
              <a:t>seems a </a:t>
            </a:r>
            <a:r>
              <a:rPr lang="en-GB" sz="2000" dirty="0" smtClean="0"/>
              <a:t>suitable </a:t>
            </a:r>
            <a:r>
              <a:rPr lang="en-GB" sz="2000" dirty="0"/>
              <a:t>method to produce inhalable powders of BAL30072.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Administration with the Twincer</a:t>
            </a:r>
            <a:r>
              <a:rPr lang="en-GB" sz="2000" baseline="30000" dirty="0" smtClean="0"/>
              <a:t>®</a:t>
            </a:r>
            <a:r>
              <a:rPr lang="en-GB" sz="2000" dirty="0" smtClean="0"/>
              <a:t> seems feasible. </a:t>
            </a:r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dispersion efficiency worsens with increasing the dose, whereas the inhaler retention is very constant at different doses and only increases at 2 kPa pressure drop.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 | </a:t>
            </a:r>
            <a:fld id="{65ABDF44-468F-400C-808F-2152FDF76E8F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Conclusions on DPI development</a:t>
            </a: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4532848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chemeClr val="accent6"/>
                </a:solidFill>
              </a:rPr>
              <a:t>	</a:t>
            </a:r>
            <a:r>
              <a:rPr lang="en-GB" sz="2000" b="1" kern="0" dirty="0" smtClean="0">
                <a:solidFill>
                  <a:schemeClr val="accent6"/>
                </a:solidFill>
              </a:rPr>
              <a:t>On going work on DPI development</a:t>
            </a:r>
          </a:p>
          <a:p>
            <a:pPr>
              <a:defRPr/>
            </a:pPr>
            <a:endParaRPr lang="en-GB" sz="2000" b="1" kern="0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4837" y="5038824"/>
            <a:ext cx="7934325" cy="71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Force control agents</a:t>
            </a:r>
          </a:p>
          <a:p>
            <a:r>
              <a:rPr lang="nl-NL" sz="2000" kern="0" dirty="0" smtClean="0"/>
              <a:t>Spray </a:t>
            </a:r>
            <a:r>
              <a:rPr lang="en-GB" sz="2000" kern="0" dirty="0" smtClean="0"/>
              <a:t>drying</a:t>
            </a:r>
          </a:p>
          <a:p>
            <a:r>
              <a:rPr lang="en-GB" sz="2000" kern="0" dirty="0" smtClean="0"/>
              <a:t>Other</a:t>
            </a:r>
            <a:r>
              <a:rPr lang="nl-NL" sz="2000" kern="0" dirty="0" smtClean="0"/>
              <a:t> </a:t>
            </a:r>
            <a:r>
              <a:rPr lang="en-GB" sz="2000" kern="0" dirty="0" smtClean="0"/>
              <a:t>inhalers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0019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RUG template basic NL">
  <a:themeElements>
    <a:clrScheme name="RUG template basic NL 1">
      <a:dk1>
        <a:srgbClr val="707070"/>
      </a:dk1>
      <a:lt1>
        <a:srgbClr val="FFFFFF"/>
      </a:lt1>
      <a:dk2>
        <a:srgbClr val="707070"/>
      </a:dk2>
      <a:lt2>
        <a:srgbClr val="000000"/>
      </a:lt2>
      <a:accent1>
        <a:srgbClr val="C8C8C8"/>
      </a:accent1>
      <a:accent2>
        <a:srgbClr val="CC0000"/>
      </a:accent2>
      <a:accent3>
        <a:srgbClr val="FFFFFF"/>
      </a:accent3>
      <a:accent4>
        <a:srgbClr val="5F5F5F"/>
      </a:accent4>
      <a:accent5>
        <a:srgbClr val="E0E0E0"/>
      </a:accent5>
      <a:accent6>
        <a:srgbClr val="B90000"/>
      </a:accent6>
      <a:hlink>
        <a:srgbClr val="009CEF"/>
      </a:hlink>
      <a:folHlink>
        <a:srgbClr val="772DEF"/>
      </a:folHlink>
    </a:clrScheme>
    <a:fontScheme name="RUG template basic NL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UG template basic NL 1">
        <a:dk1>
          <a:srgbClr val="707070"/>
        </a:dk1>
        <a:lt1>
          <a:srgbClr val="FFFFFF"/>
        </a:lt1>
        <a:dk2>
          <a:srgbClr val="707070"/>
        </a:dk2>
        <a:lt2>
          <a:srgbClr val="000000"/>
        </a:lt2>
        <a:accent1>
          <a:srgbClr val="C8C8C8"/>
        </a:accent1>
        <a:accent2>
          <a:srgbClr val="CC0000"/>
        </a:accent2>
        <a:accent3>
          <a:srgbClr val="FFFFFF"/>
        </a:accent3>
        <a:accent4>
          <a:srgbClr val="5F5F5F"/>
        </a:accent4>
        <a:accent5>
          <a:srgbClr val="E0E0E0"/>
        </a:accent5>
        <a:accent6>
          <a:srgbClr val="B90000"/>
        </a:accent6>
        <a:hlink>
          <a:srgbClr val="009CEF"/>
        </a:hlink>
        <a:folHlink>
          <a:srgbClr val="772D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6684</TotalTime>
  <Words>1162</Words>
  <Application>Microsoft Office PowerPoint</Application>
  <PresentationFormat>On-screen Show (4:3)</PresentationFormat>
  <Paragraphs>481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RUG template basic NL</vt:lpstr>
      <vt:lpstr>The formulation of BAL30072 into dosage forms for inhalation</vt:lpstr>
      <vt:lpstr> Aims of the project</vt:lpstr>
      <vt:lpstr>PowerPoint Presentation</vt:lpstr>
      <vt:lpstr>PowerPoint Presentation</vt:lpstr>
      <vt:lpstr>PowerPoint Presentation</vt:lpstr>
      <vt:lpstr> Effect of the dose on the dispersion efficiency</vt:lpstr>
      <vt:lpstr> Effect of the pressure drop on the dispersion efficiency</vt:lpstr>
      <vt:lpstr> Effect of the pressure drop on the dispersion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  <vt:lpstr>PowerPoint Presentation</vt:lpstr>
    </vt:vector>
  </TitlesOfParts>
  <Company>G2K designers / Orange Pepper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RUG - Template basic ENG</dc:title>
  <dc:creator>J. Spronk</dc:creator>
  <cp:lastModifiedBy>Sinead</cp:lastModifiedBy>
  <cp:revision>150</cp:revision>
  <cp:lastPrinted>2013-10-04T15:00:27Z</cp:lastPrinted>
  <dcterms:created xsi:type="dcterms:W3CDTF">2007-09-18T12:32:48Z</dcterms:created>
  <dcterms:modified xsi:type="dcterms:W3CDTF">2016-06-13T09:20:11Z</dcterms:modified>
</cp:coreProperties>
</file>