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69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85DD0-A9B7-45AB-9476-5D511FBFF897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8DA4D-2388-4187-B776-2EE2141B40E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64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Determination of different parameters which establish the antibiotic activity on biofilms:</a:t>
            </a:r>
            <a:endParaRPr lang="es-ES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DA4D-2388-4187-B776-2EE2141B40E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56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71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3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03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74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50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95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98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11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82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53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2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FFA4-1C12-4E19-B2DF-185153AE526B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D414-B8B3-4FCC-A3F0-0D50534B60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3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805" y="254358"/>
            <a:ext cx="617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000" b="1" dirty="0"/>
              <a:t>In-vitro activity BAL30072 (UMCU / SERMAS-HURYC)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4973" y="800588"/>
            <a:ext cx="85634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CuadroTexto 7"/>
          <p:cNvSpPr txBox="1">
            <a:spLocks noChangeArrowheads="1"/>
          </p:cNvSpPr>
          <p:nvPr/>
        </p:nvSpPr>
        <p:spPr bwMode="auto">
          <a:xfrm>
            <a:off x="1475656" y="704210"/>
            <a:ext cx="646844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solidFill>
                  <a:schemeClr val="tx2"/>
                </a:solidFill>
              </a:rPr>
              <a:t>SUSCEPTIBILITY OF BAL30072 TESTED IN BIOFILM MODELS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61" y="1340768"/>
            <a:ext cx="445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s-ES" dirty="0" smtClean="0">
                <a:ea typeface="Calibri" pitchFamily="34" charset="0"/>
                <a:cs typeface="Calibri" pitchFamily="34" charset="0"/>
              </a:rPr>
              <a:t>Differences in the effect of most antibiotics when acting on planktonic or biofilm bacteria</a:t>
            </a:r>
            <a:endParaRPr lang="es-E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02" y="3155865"/>
            <a:ext cx="2181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9"/>
          <p:cNvSpPr txBox="1">
            <a:spLocks noChangeArrowheads="1"/>
          </p:cNvSpPr>
          <p:nvPr/>
        </p:nvSpPr>
        <p:spPr bwMode="auto">
          <a:xfrm>
            <a:off x="341792" y="2334551"/>
            <a:ext cx="52116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altLang="es-ES" b="1" u="sng" dirty="0" smtClean="0">
                <a:solidFill>
                  <a:schemeClr val="tx2"/>
                </a:solidFill>
              </a:rPr>
              <a:t>1-CLOSED SYSTEM: “CALGARY BIOFILM DEVICE” </a:t>
            </a:r>
            <a:endParaRPr lang="es-ES" altLang="es-ES" b="1" u="sng" dirty="0">
              <a:solidFill>
                <a:schemeClr val="tx2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63" y="4293095"/>
            <a:ext cx="1614081" cy="20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rved Right Arrow 10"/>
          <p:cNvSpPr/>
          <p:nvPr/>
        </p:nvSpPr>
        <p:spPr>
          <a:xfrm>
            <a:off x="791097" y="3536823"/>
            <a:ext cx="523294" cy="1343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920" y="35585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50 </a:t>
            </a:r>
            <a:r>
              <a:rPr lang="es-ES" b="1" dirty="0" smtClean="0"/>
              <a:t> </a:t>
            </a:r>
            <a:r>
              <a:rPr lang="es-ES" b="1" i="1" dirty="0" smtClean="0"/>
              <a:t>P</a:t>
            </a:r>
            <a:r>
              <a:rPr lang="es-ES" b="1" i="1" dirty="0"/>
              <a:t>. </a:t>
            </a:r>
            <a:r>
              <a:rPr lang="es-ES" b="1" i="1" dirty="0" smtClean="0"/>
              <a:t>aeruginosa </a:t>
            </a:r>
            <a:r>
              <a:rPr lang="es-ES" b="1" dirty="0" smtClean="0"/>
              <a:t>+  50  </a:t>
            </a:r>
            <a:r>
              <a:rPr lang="es-ES" b="1" dirty="0" err="1" smtClean="0"/>
              <a:t>other</a:t>
            </a:r>
            <a:r>
              <a:rPr lang="es-ES" b="1" dirty="0" smtClean="0"/>
              <a:t> CF </a:t>
            </a:r>
            <a:r>
              <a:rPr lang="es-ES" b="1" dirty="0" err="1" smtClean="0"/>
              <a:t>pathogens</a:t>
            </a:r>
            <a:endParaRPr lang="es-ES" dirty="0"/>
          </a:p>
        </p:txBody>
      </p:sp>
      <p:sp>
        <p:nvSpPr>
          <p:cNvPr id="16" name="Rectangle 15"/>
          <p:cNvSpPr/>
          <p:nvPr/>
        </p:nvSpPr>
        <p:spPr>
          <a:xfrm>
            <a:off x="3344741" y="4024099"/>
            <a:ext cx="5586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>
                <a:solidFill>
                  <a:prstClr val="black"/>
                </a:solidFill>
              </a:rPr>
              <a:t>BAL30072, </a:t>
            </a:r>
            <a:r>
              <a:rPr lang="es-ES" b="1" dirty="0" smtClean="0">
                <a:solidFill>
                  <a:prstClr val="black"/>
                </a:solidFill>
              </a:rPr>
              <a:t>TOBRAMYCIN, COLISTIN, AZTREONAM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5338" y="2775217"/>
            <a:ext cx="176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MIC </a:t>
            </a:r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18" name="Down Arrow 17"/>
          <p:cNvSpPr/>
          <p:nvPr/>
        </p:nvSpPr>
        <p:spPr>
          <a:xfrm>
            <a:off x="5553457" y="3131245"/>
            <a:ext cx="396043" cy="42726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val 19"/>
          <p:cNvSpPr/>
          <p:nvPr/>
        </p:nvSpPr>
        <p:spPr>
          <a:xfrm>
            <a:off x="5742826" y="3491338"/>
            <a:ext cx="413349" cy="4417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/>
          <p:cNvSpPr/>
          <p:nvPr/>
        </p:nvSpPr>
        <p:spPr>
          <a:xfrm>
            <a:off x="3870619" y="3491338"/>
            <a:ext cx="413349" cy="4417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21"/>
          <p:cNvSpPr/>
          <p:nvPr/>
        </p:nvSpPr>
        <p:spPr>
          <a:xfrm>
            <a:off x="3620751" y="4699235"/>
            <a:ext cx="51277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>
              <a:defRPr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Simplicity and applicability in high-throughput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>
              <a:defRPr/>
            </a:pPr>
            <a:endParaRPr lang="en-US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Determination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of PD parameters which establish the antibiotic activity on biofilms</a:t>
            </a:r>
            <a:endParaRPr lang="es-E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23" name="TextBox 22"/>
          <p:cNvSpPr txBox="1"/>
          <p:nvPr/>
        </p:nvSpPr>
        <p:spPr>
          <a:xfrm>
            <a:off x="5725345" y="1122925"/>
            <a:ext cx="2841712" cy="1481257"/>
          </a:xfrm>
          <a:prstGeom prst="round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i="1" dirty="0" smtClean="0"/>
              <a:t>In vitro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biofilms</a:t>
            </a: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b="1" dirty="0" smtClean="0"/>
              <a:t>CLOSED SYSTEMS</a:t>
            </a:r>
          </a:p>
          <a:p>
            <a:pPr algn="ctr">
              <a:lnSpc>
                <a:spcPct val="150000"/>
              </a:lnSpc>
            </a:pPr>
            <a:r>
              <a:rPr lang="es-ES" b="1" dirty="0" smtClean="0"/>
              <a:t>OPEN SYSTEMS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870795" y="1514896"/>
            <a:ext cx="504056" cy="204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3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/>
      <p:bldP spid="16" grpId="0"/>
      <p:bldP spid="17" grpId="0"/>
      <p:bldP spid="18" grpId="0" animBg="1"/>
      <p:bldP spid="20" grpId="0" animBg="1"/>
      <p:bldP spid="21" grpId="0" animBg="1"/>
      <p:bldP spid="22" grpId="0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805" y="254358"/>
            <a:ext cx="617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000" b="1" dirty="0"/>
              <a:t>In-vitro activity BAL30072 (UMCU / SERMAS-HURYC)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84973" y="800588"/>
            <a:ext cx="85634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CuadroTexto 7"/>
          <p:cNvSpPr txBox="1">
            <a:spLocks noChangeArrowheads="1"/>
          </p:cNvSpPr>
          <p:nvPr/>
        </p:nvSpPr>
        <p:spPr bwMode="auto">
          <a:xfrm>
            <a:off x="1475656" y="704210"/>
            <a:ext cx="646844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solidFill>
                  <a:schemeClr val="tx2"/>
                </a:solidFill>
              </a:rPr>
              <a:t>SUSCEPTIBILITY OF BAL30072 TESTED IN BIOFILM MODELS</a:t>
            </a:r>
          </a:p>
        </p:txBody>
      </p:sp>
      <p:pic>
        <p:nvPicPr>
          <p:cNvPr id="5" name="Picture 4" descr="C:\Users\Maria\AppData\Local\Microsoft\Windows\INetCache\Content.Word\20160321_1232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11" y="1738637"/>
            <a:ext cx="3787775" cy="21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610245" y="1290924"/>
            <a:ext cx="702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altLang="es-ES" b="1" u="sng" dirty="0" smtClean="0">
                <a:solidFill>
                  <a:schemeClr val="tx2"/>
                </a:solidFill>
              </a:rPr>
              <a:t>2-OPEN </a:t>
            </a:r>
            <a:r>
              <a:rPr lang="es-ES" altLang="es-ES" b="1" u="sng" dirty="0">
                <a:solidFill>
                  <a:schemeClr val="tx2"/>
                </a:solidFill>
              </a:rPr>
              <a:t>SYSTEM: BIOFLUX-FLUXION BIOSCIENCES  </a:t>
            </a:r>
            <a:r>
              <a:rPr lang="en-GB" altLang="es-ES" b="1" dirty="0">
                <a:ea typeface="Calibri" pitchFamily="34" charset="0"/>
                <a:cs typeface="Times New Roman" pitchFamily="18" charset="0"/>
              </a:rPr>
              <a:t>Microfluidic channels</a:t>
            </a:r>
            <a:endParaRPr lang="es-ES" altLang="es-ES" b="1" u="sng" dirty="0">
              <a:solidFill>
                <a:schemeClr val="tx2"/>
              </a:solidFill>
            </a:endParaRPr>
          </a:p>
        </p:txBody>
      </p:sp>
      <p:pic>
        <p:nvPicPr>
          <p:cNvPr id="7" name="Picture 6" descr="C:\Users\Maria\Desktop\TRABAJO FOSFOMICINA\figuras tesis\panel bioflux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r="-1" b="22434"/>
          <a:stretch/>
        </p:blipFill>
        <p:spPr bwMode="auto">
          <a:xfrm>
            <a:off x="808106" y="1681524"/>
            <a:ext cx="3073085" cy="2170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228788" y="389984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Inlet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wells</a:t>
            </a:r>
            <a:endParaRPr lang="es-E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3913311"/>
            <a:ext cx="1497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Outlet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wells</a:t>
            </a:r>
            <a:endParaRPr lang="es-ES" sz="1400" b="1" dirty="0"/>
          </a:p>
        </p:txBody>
      </p:sp>
      <p:sp>
        <p:nvSpPr>
          <p:cNvPr id="10" name="Oval 9"/>
          <p:cNvSpPr/>
          <p:nvPr/>
        </p:nvSpPr>
        <p:spPr>
          <a:xfrm>
            <a:off x="808106" y="3869062"/>
            <a:ext cx="384414" cy="3693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Oval 10"/>
          <p:cNvSpPr/>
          <p:nvPr/>
        </p:nvSpPr>
        <p:spPr>
          <a:xfrm>
            <a:off x="2699593" y="3861048"/>
            <a:ext cx="384414" cy="3693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5" y="4509120"/>
            <a:ext cx="3441405" cy="2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7"/>
          <p:cNvSpPr/>
          <p:nvPr/>
        </p:nvSpPr>
        <p:spPr>
          <a:xfrm>
            <a:off x="4557018" y="4365104"/>
            <a:ext cx="4191447" cy="2145268"/>
          </a:xfrm>
          <a:prstGeom prst="round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ADVANTAGES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Replicates the </a:t>
            </a:r>
            <a:r>
              <a:rPr lang="en-GB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vivo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Control of: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nutrient delivery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endParaRPr lang="es-E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29733" y="4310402"/>
            <a:ext cx="0" cy="3299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71800" y="4293096"/>
            <a:ext cx="0" cy="3299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37716"/>
            <a:ext cx="617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000" b="1" dirty="0"/>
              <a:t>In-vitro activity BAL30072 (UMCU / SERMAS-HURYC)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84973" y="800588"/>
            <a:ext cx="85634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2984" y="980728"/>
            <a:ext cx="5287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EXPERIMENTS WITH TOBRAMYCIN- CF </a:t>
            </a:r>
            <a:r>
              <a:rPr lang="es-ES" b="1" i="1" dirty="0" smtClean="0"/>
              <a:t>P. aeruginosa</a:t>
            </a:r>
            <a:endParaRPr lang="es-E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710661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6 </a:t>
            </a:r>
            <a:r>
              <a:rPr lang="es-ES" b="1" i="1" dirty="0" smtClean="0"/>
              <a:t>P. aeruginosa </a:t>
            </a:r>
            <a:r>
              <a:rPr lang="es-ES" b="1" dirty="0" smtClean="0"/>
              <a:t>(+ATCC 27853) </a:t>
            </a:r>
            <a:r>
              <a:rPr lang="es-ES" dirty="0" err="1" smtClean="0"/>
              <a:t>strains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b="1" dirty="0" err="1" smtClean="0"/>
              <a:t>cystic</a:t>
            </a:r>
            <a:r>
              <a:rPr lang="es-ES" b="1" dirty="0" smtClean="0"/>
              <a:t> fibrosis </a:t>
            </a:r>
            <a:r>
              <a:rPr lang="es-ES" b="1" dirty="0" err="1" smtClean="0"/>
              <a:t>patients</a:t>
            </a: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136" y="4221088"/>
            <a:ext cx="3708413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err="1" smtClean="0"/>
              <a:t>Diferent</a:t>
            </a:r>
            <a:r>
              <a:rPr lang="es-ES" b="1" dirty="0" smtClean="0"/>
              <a:t> </a:t>
            </a:r>
            <a:r>
              <a:rPr lang="es-ES" b="1" dirty="0" err="1" smtClean="0"/>
              <a:t>morphotypes</a:t>
            </a:r>
            <a:endParaRPr lang="es-ES" b="1" dirty="0" smtClean="0"/>
          </a:p>
          <a:p>
            <a:r>
              <a:rPr lang="es-ES" dirty="0" smtClean="0"/>
              <a:t> (</a:t>
            </a:r>
            <a:r>
              <a:rPr lang="es-ES" dirty="0" err="1" smtClean="0"/>
              <a:t>mucoid</a:t>
            </a:r>
            <a:r>
              <a:rPr lang="es-ES" dirty="0" smtClean="0"/>
              <a:t>, </a:t>
            </a:r>
            <a:r>
              <a:rPr lang="es-ES" dirty="0" err="1" smtClean="0"/>
              <a:t>smooth</a:t>
            </a:r>
            <a:r>
              <a:rPr lang="es-ES" dirty="0" smtClean="0"/>
              <a:t>,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colony</a:t>
            </a:r>
            <a:r>
              <a:rPr lang="es-ES" dirty="0" smtClean="0"/>
              <a:t>…)</a:t>
            </a:r>
          </a:p>
          <a:p>
            <a:endParaRPr lang="es-ES" dirty="0"/>
          </a:p>
          <a:p>
            <a:r>
              <a:rPr lang="es-ES" b="1" dirty="0" err="1" smtClean="0"/>
              <a:t>Tobramycin</a:t>
            </a:r>
            <a:r>
              <a:rPr lang="es-ES" b="1" dirty="0" smtClean="0"/>
              <a:t> </a:t>
            </a:r>
            <a:r>
              <a:rPr lang="es-ES" b="1" dirty="0" err="1" smtClean="0"/>
              <a:t>MICs</a:t>
            </a:r>
            <a:r>
              <a:rPr lang="es-ES" dirty="0" smtClean="0"/>
              <a:t>: (susceptible)</a:t>
            </a:r>
          </a:p>
          <a:p>
            <a:r>
              <a:rPr lang="es-ES" dirty="0" smtClean="0"/>
              <a:t>0.5-4 mg/l</a:t>
            </a:r>
          </a:p>
          <a:p>
            <a:endParaRPr lang="es-ES" dirty="0"/>
          </a:p>
          <a:p>
            <a:r>
              <a:rPr lang="es-ES" b="1" dirty="0" err="1" smtClean="0"/>
              <a:t>Tobramycin</a:t>
            </a:r>
            <a:r>
              <a:rPr lang="es-ES" b="1" dirty="0" smtClean="0"/>
              <a:t> </a:t>
            </a:r>
            <a:r>
              <a:rPr lang="es-ES" b="1" dirty="0" err="1" smtClean="0"/>
              <a:t>BICs</a:t>
            </a:r>
            <a:r>
              <a:rPr lang="es-ES" dirty="0" smtClean="0"/>
              <a:t>:</a:t>
            </a:r>
          </a:p>
          <a:p>
            <a:r>
              <a:rPr lang="es-ES" dirty="0" smtClean="0"/>
              <a:t>2-32 mg/l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703254"/>
            <a:ext cx="1482327" cy="100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2195736" y="3356992"/>
            <a:ext cx="206607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own Arrow 10"/>
          <p:cNvSpPr/>
          <p:nvPr/>
        </p:nvSpPr>
        <p:spPr>
          <a:xfrm>
            <a:off x="6444208" y="3259189"/>
            <a:ext cx="206607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5796136" y="4225457"/>
            <a:ext cx="230425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err="1" smtClean="0"/>
              <a:t>Chronic</a:t>
            </a:r>
            <a:r>
              <a:rPr lang="es-ES" b="1" dirty="0" smtClean="0"/>
              <a:t> </a:t>
            </a:r>
            <a:r>
              <a:rPr lang="es-ES" b="1" dirty="0" err="1" smtClean="0"/>
              <a:t>infection</a:t>
            </a:r>
            <a:endParaRPr lang="es-ES" b="1" dirty="0" smtClean="0"/>
          </a:p>
          <a:p>
            <a:endParaRPr lang="es-ES" dirty="0" smtClean="0"/>
          </a:p>
          <a:p>
            <a:r>
              <a:rPr lang="es-ES" b="1" dirty="0" err="1" smtClean="0"/>
              <a:t>Primoinfection</a:t>
            </a:r>
            <a:endParaRPr lang="es-ES" b="1" dirty="0" smtClean="0"/>
          </a:p>
          <a:p>
            <a:endParaRPr lang="es-ES" b="1" dirty="0"/>
          </a:p>
          <a:p>
            <a:r>
              <a:rPr lang="es-ES" b="1" dirty="0" err="1" smtClean="0"/>
              <a:t>Age</a:t>
            </a:r>
            <a:r>
              <a:rPr lang="es-ES" b="1" dirty="0" smtClean="0"/>
              <a:t> (15-45 </a:t>
            </a:r>
            <a:r>
              <a:rPr lang="es-ES" b="1" dirty="0" err="1" smtClean="0"/>
              <a:t>years</a:t>
            </a:r>
            <a:r>
              <a:rPr lang="es-ES" b="1" dirty="0" smtClean="0"/>
              <a:t> </a:t>
            </a:r>
            <a:r>
              <a:rPr lang="es-ES" b="1" dirty="0" err="1" smtClean="0"/>
              <a:t>old</a:t>
            </a:r>
            <a:r>
              <a:rPr lang="es-ES" b="1" dirty="0" smtClean="0"/>
              <a:t>)</a:t>
            </a:r>
            <a:endParaRPr lang="es-ES" b="1" dirty="0"/>
          </a:p>
        </p:txBody>
      </p:sp>
      <p:sp>
        <p:nvSpPr>
          <p:cNvPr id="13" name="CuadroTexto 7"/>
          <p:cNvSpPr txBox="1">
            <a:spLocks noChangeArrowheads="1"/>
          </p:cNvSpPr>
          <p:nvPr/>
        </p:nvSpPr>
        <p:spPr bwMode="auto">
          <a:xfrm>
            <a:off x="1475656" y="620688"/>
            <a:ext cx="646844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solidFill>
                  <a:schemeClr val="tx2"/>
                </a:solidFill>
              </a:rPr>
              <a:t>SUSCEPTIBILITY OF BAL30072 TESTED IN BIOFILM MODELS</a:t>
            </a:r>
          </a:p>
        </p:txBody>
      </p:sp>
    </p:spTree>
    <p:extLst>
      <p:ext uri="{BB962C8B-B14F-4D97-AF65-F5344CB8AC3E}">
        <p14:creationId xmlns:p14="http://schemas.microsoft.com/office/powerpoint/2010/main" val="28927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193062" y="1289728"/>
            <a:ext cx="1490360" cy="48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149300" y="4367348"/>
            <a:ext cx="1490360" cy="48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184973" y="3212976"/>
            <a:ext cx="1464203" cy="5206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angle 52"/>
          <p:cNvSpPr/>
          <p:nvPr/>
        </p:nvSpPr>
        <p:spPr>
          <a:xfrm>
            <a:off x="107504" y="6148753"/>
            <a:ext cx="1464203" cy="5206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84973" y="2221730"/>
            <a:ext cx="1490360" cy="48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184973" y="5229200"/>
            <a:ext cx="1362691" cy="5310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1"/>
          <p:cNvSpPr/>
          <p:nvPr/>
        </p:nvSpPr>
        <p:spPr>
          <a:xfrm>
            <a:off x="1869732" y="54303"/>
            <a:ext cx="617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000" b="1" dirty="0"/>
              <a:t>In-vitro activity BAL30072 (UMCU / SERMAS-HURYC)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84973" y="800588"/>
            <a:ext cx="85634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2984" y="431256"/>
            <a:ext cx="69967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EXPERIMENTS WITH TOBRAMYCIN- CF </a:t>
            </a:r>
            <a:r>
              <a:rPr lang="es-ES" b="1" i="1" dirty="0" smtClean="0"/>
              <a:t>P. aeruginosa-BIOFLUX RESULTS</a:t>
            </a:r>
            <a:endParaRPr lang="es-ES" b="1" i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38" y="1268760"/>
            <a:ext cx="1657528" cy="68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38" y="2157935"/>
            <a:ext cx="1657528" cy="6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80" y="3020663"/>
            <a:ext cx="1665048" cy="68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77" y="1269734"/>
            <a:ext cx="1669308" cy="66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77" y="2998168"/>
            <a:ext cx="1669308" cy="6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44" y="2146122"/>
            <a:ext cx="1668120" cy="6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26" y="2132856"/>
            <a:ext cx="1726960" cy="6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4" y="2996952"/>
            <a:ext cx="1747573" cy="6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91" y="1289234"/>
            <a:ext cx="1736025" cy="6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11269" y="836712"/>
            <a:ext cx="88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Pab1</a:t>
            </a:r>
            <a:endParaRPr lang="es-ES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98081" y="843464"/>
            <a:ext cx="88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Pab2</a:t>
            </a:r>
            <a:endParaRPr lang="es-ES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36296" y="843464"/>
            <a:ext cx="88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Pab3</a:t>
            </a:r>
            <a:endParaRPr lang="es-ES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1602" y="1463492"/>
            <a:ext cx="1447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/>
              <a:t>INOCULUM 24H</a:t>
            </a:r>
            <a:endParaRPr lang="es-ES" sz="12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1601" y="2368126"/>
            <a:ext cx="140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/>
              <a:t>TOBRAMYCIN MIC</a:t>
            </a:r>
            <a:endParaRPr lang="es-ES" sz="12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1520" y="3368025"/>
            <a:ext cx="13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/>
              <a:t>TOBRAMYCIN BIC</a:t>
            </a:r>
            <a:endParaRPr lang="es-ES" sz="12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2717334" y="3789040"/>
            <a:ext cx="88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Pab4</a:t>
            </a:r>
            <a:endParaRPr lang="es-ES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660130" y="3789040"/>
            <a:ext cx="88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Pab5</a:t>
            </a:r>
            <a:endParaRPr lang="es-ES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89727" y="3789040"/>
            <a:ext cx="88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Pab6</a:t>
            </a:r>
            <a:endParaRPr lang="es-ES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23529" y="4472444"/>
            <a:ext cx="1447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/>
              <a:t>INOCULUM 24H</a:t>
            </a:r>
            <a:endParaRPr lang="es-E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246377" y="5403232"/>
            <a:ext cx="140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/>
              <a:t>TOBRAMYCIN MIC</a:t>
            </a:r>
            <a:endParaRPr lang="es-ES" sz="12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51520" y="6237312"/>
            <a:ext cx="13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/>
              <a:t>TOBRAMYCIN BIC</a:t>
            </a:r>
            <a:endParaRPr lang="es-ES" sz="1200" b="1" i="1" dirty="0"/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44" y="4232818"/>
            <a:ext cx="1691422" cy="66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58" y="5129706"/>
            <a:ext cx="1682807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01" y="6067440"/>
            <a:ext cx="1717864" cy="64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52" y="4232819"/>
            <a:ext cx="1746508" cy="68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04" y="5108603"/>
            <a:ext cx="1751255" cy="70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80" y="6019027"/>
            <a:ext cx="1729980" cy="6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29" y="4219979"/>
            <a:ext cx="1784757" cy="7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218553" y="4063526"/>
            <a:ext cx="2520281" cy="1045078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ight Arrow 9"/>
          <p:cNvSpPr/>
          <p:nvPr/>
        </p:nvSpPr>
        <p:spPr>
          <a:xfrm>
            <a:off x="1675333" y="2368126"/>
            <a:ext cx="376387" cy="2769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ight Arrow 55"/>
          <p:cNvSpPr/>
          <p:nvPr/>
        </p:nvSpPr>
        <p:spPr>
          <a:xfrm>
            <a:off x="1649176" y="3327205"/>
            <a:ext cx="376387" cy="2769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ight Arrow 58"/>
          <p:cNvSpPr/>
          <p:nvPr/>
        </p:nvSpPr>
        <p:spPr>
          <a:xfrm>
            <a:off x="1706955" y="1456921"/>
            <a:ext cx="376387" cy="2769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ight Arrow 59"/>
          <p:cNvSpPr/>
          <p:nvPr/>
        </p:nvSpPr>
        <p:spPr>
          <a:xfrm>
            <a:off x="1573821" y="5361274"/>
            <a:ext cx="376387" cy="2769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ight Arrow 60"/>
          <p:cNvSpPr/>
          <p:nvPr/>
        </p:nvSpPr>
        <p:spPr>
          <a:xfrm>
            <a:off x="1547664" y="6320353"/>
            <a:ext cx="376387" cy="2769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ight Arrow 61"/>
          <p:cNvSpPr/>
          <p:nvPr/>
        </p:nvSpPr>
        <p:spPr>
          <a:xfrm>
            <a:off x="1605443" y="4450069"/>
            <a:ext cx="376387" cy="2769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6290854" y="5630178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biofilm </a:t>
            </a:r>
            <a:r>
              <a:rPr lang="es-ES" dirty="0" err="1" smtClean="0"/>
              <a:t>formation</a:t>
            </a:r>
            <a:endParaRPr lang="es-ES" dirty="0"/>
          </a:p>
        </p:txBody>
      </p:sp>
      <p:sp>
        <p:nvSpPr>
          <p:cNvPr id="12" name="Down Arrow 11"/>
          <p:cNvSpPr/>
          <p:nvPr/>
        </p:nvSpPr>
        <p:spPr>
          <a:xfrm>
            <a:off x="7236295" y="5108604"/>
            <a:ext cx="390725" cy="46865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68" y="4254040"/>
            <a:ext cx="1772712" cy="65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73" y="5085785"/>
            <a:ext cx="1772711" cy="6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60" y="5981278"/>
            <a:ext cx="1782366" cy="6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3402" y="3779748"/>
            <a:ext cx="129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/>
              <a:t>ATCC 27853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76740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8" grpId="0" animBg="1"/>
      <p:bldP spid="53" grpId="0" animBg="1"/>
      <p:bldP spid="4" grpId="0" animBg="1"/>
      <p:bldP spid="6" grpId="0" animBg="1"/>
      <p:bldP spid="30" grpId="0"/>
      <p:bldP spid="31" grpId="0"/>
      <p:bldP spid="32" grpId="0"/>
      <p:bldP spid="40" grpId="0"/>
      <p:bldP spid="41" grpId="0"/>
      <p:bldP spid="42" grpId="0"/>
      <p:bldP spid="43" grpId="0"/>
      <p:bldP spid="9" grpId="0" animBg="1"/>
      <p:bldP spid="10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11" grpId="0"/>
      <p:bldP spid="1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2841" y="1300769"/>
            <a:ext cx="310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INTENSITY OF COLOR-PIXELS</a:t>
            </a:r>
            <a:endParaRPr lang="es-ES" b="1" dirty="0"/>
          </a:p>
        </p:txBody>
      </p:sp>
      <p:sp>
        <p:nvSpPr>
          <p:cNvPr id="3" name="Rectangle 2"/>
          <p:cNvSpPr/>
          <p:nvPr/>
        </p:nvSpPr>
        <p:spPr>
          <a:xfrm>
            <a:off x="6215240" y="1725428"/>
            <a:ext cx="2605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/>
          <p:cNvSpPr txBox="1"/>
          <p:nvPr/>
        </p:nvSpPr>
        <p:spPr>
          <a:xfrm>
            <a:off x="6431263" y="17161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= 0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17101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= 255</a:t>
            </a:r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7263751" y="1750750"/>
            <a:ext cx="260577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826274" y="133303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ANALYSIS OF IMAGES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3148" y="254358"/>
            <a:ext cx="617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000" b="1" dirty="0"/>
              <a:t>In-vitro activity BAL30072 (UMCU / SERMAS-HURYC)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4973" y="800588"/>
            <a:ext cx="85634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11860" y="1043444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BIOFLUX SOFTWARE</a:t>
            </a:r>
            <a:endParaRPr lang="es-ES" b="1" dirty="0"/>
          </a:p>
        </p:txBody>
      </p:sp>
      <p:sp>
        <p:nvSpPr>
          <p:cNvPr id="12" name="Right Arrow 11"/>
          <p:cNvSpPr/>
          <p:nvPr/>
        </p:nvSpPr>
        <p:spPr>
          <a:xfrm>
            <a:off x="3338500" y="1319592"/>
            <a:ext cx="2088232" cy="3693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3" y="3429000"/>
            <a:ext cx="5924222" cy="319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8474" y="2134778"/>
            <a:ext cx="82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VALUE</a:t>
            </a:r>
            <a:r>
              <a:rPr lang="es-ES" dirty="0" smtClean="0"/>
              <a:t> = media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intensity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selected</a:t>
            </a:r>
            <a:r>
              <a:rPr lang="es-ES" dirty="0" smtClean="0"/>
              <a:t> </a:t>
            </a:r>
            <a:r>
              <a:rPr lang="es-ES" dirty="0" err="1" smtClean="0"/>
              <a:t>area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microchanel</a:t>
            </a:r>
            <a:endParaRPr lang="es-E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79637" y="2711520"/>
            <a:ext cx="4146194" cy="570863"/>
            <a:chOff x="1679637" y="2711520"/>
            <a:chExt cx="4146194" cy="57086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637" y="2711520"/>
              <a:ext cx="4146194" cy="57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679637" y="2812285"/>
              <a:ext cx="16303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i="1" dirty="0" smtClean="0">
                  <a:solidFill>
                    <a:srgbClr val="0070C0"/>
                  </a:solidFill>
                </a:rPr>
                <a:t>% BIOFILM</a:t>
              </a:r>
              <a:endParaRPr lang="es-ES" b="1" i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>
            <a:off x="1011380" y="3282383"/>
            <a:ext cx="824316" cy="562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15562"/>
              </p:ext>
            </p:extLst>
          </p:nvPr>
        </p:nvGraphicFramePr>
        <p:xfrm>
          <a:off x="6607839" y="4518934"/>
          <a:ext cx="2425700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400"/>
                <a:gridCol w="12573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smtClean="0">
                          <a:effectLst/>
                        </a:rPr>
                        <a:t>TOBRA </a:t>
                      </a:r>
                      <a:r>
                        <a:rPr lang="es-ES" sz="1600" b="1" u="none" strike="noStrike" dirty="0">
                          <a:effectLst/>
                        </a:rPr>
                        <a:t>MIC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smtClean="0">
                          <a:effectLst/>
                        </a:rPr>
                        <a:t>TOBRA</a:t>
                      </a:r>
                      <a:r>
                        <a:rPr lang="es-ES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600" b="1" u="none" strike="noStrike" dirty="0" smtClean="0">
                          <a:effectLst/>
                        </a:rPr>
                        <a:t>BIC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0.0547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0.0065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607839" y="3935995"/>
            <a:ext cx="20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 smtClean="0"/>
              <a:t>Mann–Whitney test</a:t>
            </a:r>
            <a:endParaRPr lang="es-ES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7739839" y="5761943"/>
            <a:ext cx="94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</a:t>
            </a:r>
            <a:r>
              <a:rPr lang="es-ES" dirty="0" smtClean="0"/>
              <a:t>&lt;0.01</a:t>
            </a:r>
            <a:endParaRPr lang="es-E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214363" y="52292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475656" y="620688"/>
            <a:ext cx="646844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solidFill>
                  <a:schemeClr val="tx2"/>
                </a:solidFill>
              </a:rPr>
              <a:t>SUSCEPTIBILITY OF BAL30072 TESTED IN BIOFILM MODELS</a:t>
            </a:r>
          </a:p>
        </p:txBody>
      </p:sp>
    </p:spTree>
    <p:extLst>
      <p:ext uri="{BB962C8B-B14F-4D97-AF65-F5344CB8AC3E}">
        <p14:creationId xmlns:p14="http://schemas.microsoft.com/office/powerpoint/2010/main" val="24726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3148" y="254358"/>
            <a:ext cx="617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000" b="1" dirty="0"/>
              <a:t>In-vitro activity BAL30072 (UMCU / SERMAS-HURYC)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84973" y="800588"/>
            <a:ext cx="85634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31787" y="2882286"/>
            <a:ext cx="626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Fluorescence</a:t>
            </a:r>
            <a:r>
              <a:rPr lang="en-GB" dirty="0" smtClean="0"/>
              <a:t>: dead/alive cells after antibiotic exposure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3950" y="1124744"/>
            <a:ext cx="273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Coming next…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ángulo 18"/>
          <p:cNvSpPr>
            <a:spLocks noChangeArrowheads="1"/>
          </p:cNvSpPr>
          <p:nvPr/>
        </p:nvSpPr>
        <p:spPr bwMode="auto">
          <a:xfrm>
            <a:off x="1131787" y="3356992"/>
            <a:ext cx="1734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s-ES" b="1" dirty="0">
                <a:ea typeface="Calibri" pitchFamily="34" charset="0"/>
                <a:cs typeface="Times New Roman" pitchFamily="18" charset="0"/>
              </a:rPr>
              <a:t>Confocal </a:t>
            </a:r>
            <a:r>
              <a:rPr lang="en-GB" altLang="es-ES" b="1" dirty="0" smtClean="0">
                <a:ea typeface="Calibri" pitchFamily="34" charset="0"/>
                <a:cs typeface="Times New Roman" pitchFamily="18" charset="0"/>
              </a:rPr>
              <a:t>images</a:t>
            </a:r>
            <a:endParaRPr lang="es-ES" altLang="es-E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ángulo 3"/>
          <p:cNvSpPr>
            <a:spLocks noChangeArrowheads="1"/>
          </p:cNvSpPr>
          <p:nvPr/>
        </p:nvSpPr>
        <p:spPr bwMode="auto">
          <a:xfrm>
            <a:off x="1113950" y="3863808"/>
            <a:ext cx="2355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s-ES" b="1" dirty="0" err="1">
                <a:cs typeface="Times New Roman" pitchFamily="18" charset="0"/>
              </a:rPr>
              <a:t>P</a:t>
            </a:r>
            <a:r>
              <a:rPr lang="en-GB" altLang="es-ES" b="1" dirty="0" err="1"/>
              <a:t>olymicrobial</a:t>
            </a:r>
            <a:r>
              <a:rPr lang="en-GB" altLang="es-ES" b="1" dirty="0"/>
              <a:t> cultures</a:t>
            </a:r>
            <a:r>
              <a:rPr lang="en-GB" altLang="es-ES" b="1" dirty="0">
                <a:ea typeface="Calibri" pitchFamily="34" charset="0"/>
                <a:cs typeface="Times New Roman" pitchFamily="18" charset="0"/>
              </a:rPr>
              <a:t> </a:t>
            </a:r>
            <a:endParaRPr lang="es-ES" altLang="es-ES" b="1" dirty="0"/>
          </a:p>
        </p:txBody>
      </p:sp>
      <p:sp>
        <p:nvSpPr>
          <p:cNvPr id="8" name="Rectángulo 20"/>
          <p:cNvSpPr>
            <a:spLocks noChangeArrowheads="1"/>
          </p:cNvSpPr>
          <p:nvPr/>
        </p:nvSpPr>
        <p:spPr bwMode="auto">
          <a:xfrm>
            <a:off x="3636487" y="3851200"/>
            <a:ext cx="2522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s-ES" dirty="0">
                <a:ea typeface="Calibri" pitchFamily="34" charset="0"/>
                <a:cs typeface="Times New Roman" pitchFamily="18" charset="0"/>
              </a:rPr>
              <a:t>interspecies interactions </a:t>
            </a:r>
            <a:endParaRPr lang="es-ES" altLang="es-E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Flecha derecha 21"/>
          <p:cNvSpPr/>
          <p:nvPr/>
        </p:nvSpPr>
        <p:spPr>
          <a:xfrm>
            <a:off x="3402068" y="3955610"/>
            <a:ext cx="217488" cy="2159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Rectángulo 3"/>
          <p:cNvSpPr>
            <a:spLocks noChangeArrowheads="1"/>
          </p:cNvSpPr>
          <p:nvPr/>
        </p:nvSpPr>
        <p:spPr bwMode="auto">
          <a:xfrm>
            <a:off x="1115616" y="4355812"/>
            <a:ext cx="3329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s-ES" b="1" dirty="0" smtClean="0">
                <a:cs typeface="Times New Roman" pitchFamily="18" charset="0"/>
              </a:rPr>
              <a:t>Drugs alone and in combination</a:t>
            </a:r>
            <a:r>
              <a:rPr lang="en-GB" altLang="es-ES" b="1" dirty="0" smtClean="0">
                <a:ea typeface="Calibri" pitchFamily="34" charset="0"/>
                <a:cs typeface="Times New Roman" pitchFamily="18" charset="0"/>
              </a:rPr>
              <a:t> </a:t>
            </a:r>
            <a:endParaRPr lang="es-ES" altLang="es-ES" b="1" dirty="0"/>
          </a:p>
        </p:txBody>
      </p:sp>
      <p:sp>
        <p:nvSpPr>
          <p:cNvPr id="12" name="Rectangle 11"/>
          <p:cNvSpPr/>
          <p:nvPr/>
        </p:nvSpPr>
        <p:spPr>
          <a:xfrm>
            <a:off x="1117138" y="1778082"/>
            <a:ext cx="4787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</a:rPr>
              <a:t>Biofilm </a:t>
            </a:r>
            <a:r>
              <a:rPr lang="es-ES" dirty="0" err="1">
                <a:solidFill>
                  <a:prstClr val="black"/>
                </a:solidFill>
              </a:rPr>
              <a:t>activity</a:t>
            </a:r>
            <a:r>
              <a:rPr lang="es-ES" dirty="0">
                <a:solidFill>
                  <a:prstClr val="black"/>
                </a:solidFill>
              </a:rPr>
              <a:t> of </a:t>
            </a:r>
            <a:r>
              <a:rPr lang="es-ES" dirty="0" smtClean="0">
                <a:solidFill>
                  <a:prstClr val="black"/>
                </a:solidFill>
              </a:rPr>
              <a:t>BAL30072</a:t>
            </a:r>
            <a:r>
              <a:rPr lang="es-ES" dirty="0">
                <a:solidFill>
                  <a:prstClr val="black"/>
                </a:solidFill>
              </a:rPr>
              <a:t>, </a:t>
            </a:r>
            <a:r>
              <a:rPr lang="es-ES" dirty="0" err="1" smtClean="0">
                <a:solidFill>
                  <a:prstClr val="black"/>
                </a:solidFill>
              </a:rPr>
              <a:t>comparators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1756" y="1969118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 err="1">
                <a:solidFill>
                  <a:prstClr val="black"/>
                </a:solidFill>
              </a:rPr>
              <a:t>Bioflux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3634" y="1309410"/>
            <a:ext cx="939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>
                <a:solidFill>
                  <a:prstClr val="black"/>
                </a:solidFill>
              </a:rPr>
              <a:t>Calgary </a:t>
            </a:r>
          </a:p>
        </p:txBody>
      </p:sp>
      <p:sp>
        <p:nvSpPr>
          <p:cNvPr id="15" name="Oval 14"/>
          <p:cNvSpPr/>
          <p:nvPr/>
        </p:nvSpPr>
        <p:spPr>
          <a:xfrm>
            <a:off x="5723634" y="1124744"/>
            <a:ext cx="939937" cy="65333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/>
          <p:cNvSpPr/>
          <p:nvPr/>
        </p:nvSpPr>
        <p:spPr>
          <a:xfrm>
            <a:off x="5720007" y="1883023"/>
            <a:ext cx="939937" cy="6021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Left Brace 18"/>
          <p:cNvSpPr/>
          <p:nvPr/>
        </p:nvSpPr>
        <p:spPr>
          <a:xfrm>
            <a:off x="5364088" y="1124744"/>
            <a:ext cx="288032" cy="1574884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4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330</Words>
  <Application>Microsoft Office PowerPoint</Application>
  <PresentationFormat>On-screen Show (4:3)</PresentationFormat>
  <Paragraphs>85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Diez Aguilar</dc:creator>
  <cp:lastModifiedBy>Sinead</cp:lastModifiedBy>
  <cp:revision>43</cp:revision>
  <dcterms:created xsi:type="dcterms:W3CDTF">2016-05-12T10:34:57Z</dcterms:created>
  <dcterms:modified xsi:type="dcterms:W3CDTF">2016-06-13T09:19:00Z</dcterms:modified>
</cp:coreProperties>
</file>